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Default Extension="bin" ContentType="application/vnd.openxmlformats-officedocument.oleObject"/>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9"/>
  </p:notesMasterIdLst>
  <p:sldIdLst>
    <p:sldId id="257" r:id="rId2"/>
    <p:sldId id="258" r:id="rId3"/>
    <p:sldId id="281" r:id="rId4"/>
    <p:sldId id="274" r:id="rId5"/>
    <p:sldId id="277" r:id="rId6"/>
    <p:sldId id="279" r:id="rId7"/>
    <p:sldId id="280" r:id="rId8"/>
    <p:sldId id="282" r:id="rId9"/>
    <p:sldId id="283" r:id="rId10"/>
    <p:sldId id="284" r:id="rId11"/>
    <p:sldId id="285" r:id="rId12"/>
    <p:sldId id="287" r:id="rId13"/>
    <p:sldId id="286" r:id="rId14"/>
    <p:sldId id="288" r:id="rId15"/>
    <p:sldId id="289" r:id="rId16"/>
    <p:sldId id="290" r:id="rId17"/>
    <p:sldId id="29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F884"/>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5" autoAdjust="0"/>
    <p:restoredTop sz="94624" autoAdjust="0"/>
  </p:normalViewPr>
  <p:slideViewPr>
    <p:cSldViewPr>
      <p:cViewPr>
        <p:scale>
          <a:sx n="70" d="100"/>
          <a:sy n="70" d="100"/>
        </p:scale>
        <p:origin x="-1218" y="-336"/>
      </p:cViewPr>
      <p:guideLst>
        <p:guide orient="horz" pos="2160"/>
        <p:guide pos="2880"/>
      </p:guideLst>
    </p:cSldViewPr>
  </p:slideViewPr>
  <p:outlineViewPr>
    <p:cViewPr>
      <p:scale>
        <a:sx n="33" d="100"/>
        <a:sy n="33" d="100"/>
      </p:scale>
      <p:origin x="0" y="5634"/>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6A8F74-6B67-4B06-8050-52C81A79B72A}"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8A3B703-B034-4683-9181-9F08781AEFA9}">
      <dgm:prSet phldrT="[Text]" custT="1"/>
      <dgm:spPr/>
      <dgm:t>
        <a:bodyPr/>
        <a:lstStyle/>
        <a:p>
          <a:r>
            <a:rPr lang="en-GB" sz="2200" b="0" dirty="0" smtClean="0"/>
            <a:t>deposit institutions</a:t>
          </a:r>
          <a:endParaRPr lang="en-GB" sz="2200" b="0" dirty="0"/>
        </a:p>
      </dgm:t>
    </dgm:pt>
    <dgm:pt modelId="{EC63099F-E934-419B-BC09-D43E9DDFC6DA}" type="parTrans" cxnId="{E48A4FE7-8CA8-42C4-93CC-516FD4EBAE5A}">
      <dgm:prSet/>
      <dgm:spPr/>
      <dgm:t>
        <a:bodyPr/>
        <a:lstStyle/>
        <a:p>
          <a:endParaRPr lang="en-GB"/>
        </a:p>
      </dgm:t>
    </dgm:pt>
    <dgm:pt modelId="{CAF5634E-E5F8-4EC5-AF32-42A5B51E8311}" type="sibTrans" cxnId="{E48A4FE7-8CA8-42C4-93CC-516FD4EBAE5A}">
      <dgm:prSet/>
      <dgm:spPr/>
      <dgm:t>
        <a:bodyPr/>
        <a:lstStyle/>
        <a:p>
          <a:endParaRPr lang="en-GB"/>
        </a:p>
      </dgm:t>
    </dgm:pt>
    <dgm:pt modelId="{77F57952-8EA3-4A17-8B6F-BCB20D3C235A}">
      <dgm:prSet phldrT="[Text]"/>
      <dgm:spPr/>
      <dgm:t>
        <a:bodyPr/>
        <a:lstStyle/>
        <a:p>
          <a:r>
            <a:rPr lang="en-GB" dirty="0" smtClean="0"/>
            <a:t>the banking sector</a:t>
          </a:r>
          <a:endParaRPr lang="en-GB" dirty="0"/>
        </a:p>
      </dgm:t>
    </dgm:pt>
    <dgm:pt modelId="{D2AE2BD7-530C-4A95-A345-BBA6987B22BA}" type="parTrans" cxnId="{72B66AE0-81AB-4F31-9535-6DAE29C101F3}">
      <dgm:prSet/>
      <dgm:spPr/>
      <dgm:t>
        <a:bodyPr/>
        <a:lstStyle/>
        <a:p>
          <a:endParaRPr lang="en-GB"/>
        </a:p>
      </dgm:t>
    </dgm:pt>
    <dgm:pt modelId="{016C27C2-68A4-47F2-ADB1-AC400CDA20BE}" type="sibTrans" cxnId="{72B66AE0-81AB-4F31-9535-6DAE29C101F3}">
      <dgm:prSet/>
      <dgm:spPr/>
      <dgm:t>
        <a:bodyPr/>
        <a:lstStyle/>
        <a:p>
          <a:endParaRPr lang="en-GB"/>
        </a:p>
      </dgm:t>
    </dgm:pt>
    <dgm:pt modelId="{8AA474FE-D83B-4EF9-9CD5-766F2D6670A0}">
      <dgm:prSet phldrT="[Text]"/>
      <dgm:spPr/>
      <dgm:t>
        <a:bodyPr/>
        <a:lstStyle/>
        <a:p>
          <a:r>
            <a:rPr lang="en-GB" dirty="0" smtClean="0"/>
            <a:t>savings institutions</a:t>
          </a:r>
          <a:endParaRPr lang="en-GB" dirty="0"/>
        </a:p>
      </dgm:t>
    </dgm:pt>
    <dgm:pt modelId="{977EE071-80C7-4143-8E5F-D87244C8A5C7}" type="parTrans" cxnId="{B12EE18A-2A21-42DE-9FAC-91B07F0294D8}">
      <dgm:prSet/>
      <dgm:spPr/>
      <dgm:t>
        <a:bodyPr/>
        <a:lstStyle/>
        <a:p>
          <a:endParaRPr lang="en-GB"/>
        </a:p>
      </dgm:t>
    </dgm:pt>
    <dgm:pt modelId="{DADB5845-5E7A-4AD4-9D75-42CA1A7DB343}" type="sibTrans" cxnId="{B12EE18A-2A21-42DE-9FAC-91B07F0294D8}">
      <dgm:prSet/>
      <dgm:spPr/>
      <dgm:t>
        <a:bodyPr/>
        <a:lstStyle/>
        <a:p>
          <a:endParaRPr lang="en-GB"/>
        </a:p>
      </dgm:t>
    </dgm:pt>
    <dgm:pt modelId="{126B36E2-681F-4441-9158-2E863467165B}">
      <dgm:prSet phldrT="[Text]" custT="1"/>
      <dgm:spPr/>
      <dgm:t>
        <a:bodyPr/>
        <a:lstStyle/>
        <a:p>
          <a:r>
            <a:rPr lang="en-GB" sz="2200" dirty="0" smtClean="0"/>
            <a:t>other financial intermediaries</a:t>
          </a:r>
          <a:endParaRPr lang="en-GB" sz="2200" dirty="0"/>
        </a:p>
      </dgm:t>
    </dgm:pt>
    <dgm:pt modelId="{59A15392-2D38-497F-8B03-1108E0757301}" type="parTrans" cxnId="{23699ADC-F01C-4288-B743-4632628429F5}">
      <dgm:prSet/>
      <dgm:spPr/>
      <dgm:t>
        <a:bodyPr/>
        <a:lstStyle/>
        <a:p>
          <a:endParaRPr lang="en-GB"/>
        </a:p>
      </dgm:t>
    </dgm:pt>
    <dgm:pt modelId="{BF318359-C16A-43F9-807B-0E1F095762DF}" type="sibTrans" cxnId="{23699ADC-F01C-4288-B743-4632628429F5}">
      <dgm:prSet/>
      <dgm:spPr/>
      <dgm:t>
        <a:bodyPr/>
        <a:lstStyle/>
        <a:p>
          <a:endParaRPr lang="en-GB"/>
        </a:p>
      </dgm:t>
    </dgm:pt>
    <dgm:pt modelId="{EC17E369-9B7D-4D2B-B166-0DEF55A29546}">
      <dgm:prSet phldrT="[Text]"/>
      <dgm:spPr/>
      <dgm:t>
        <a:bodyPr/>
        <a:lstStyle/>
        <a:p>
          <a:r>
            <a:rPr lang="en-GB" dirty="0" smtClean="0"/>
            <a:t>insurance companies</a:t>
          </a:r>
          <a:endParaRPr lang="en-GB" dirty="0"/>
        </a:p>
      </dgm:t>
    </dgm:pt>
    <dgm:pt modelId="{691EF40E-FECC-400E-A5E5-8D262E4D3ABE}" type="parTrans" cxnId="{40DEA30B-CC0A-4F45-A078-A74FFFBD49B6}">
      <dgm:prSet/>
      <dgm:spPr/>
      <dgm:t>
        <a:bodyPr/>
        <a:lstStyle/>
        <a:p>
          <a:endParaRPr lang="en-GB"/>
        </a:p>
      </dgm:t>
    </dgm:pt>
    <dgm:pt modelId="{8000BF58-FBCB-44DE-A474-76A33AAE59A6}" type="sibTrans" cxnId="{40DEA30B-CC0A-4F45-A078-A74FFFBD49B6}">
      <dgm:prSet/>
      <dgm:spPr/>
      <dgm:t>
        <a:bodyPr/>
        <a:lstStyle/>
        <a:p>
          <a:endParaRPr lang="en-GB"/>
        </a:p>
      </dgm:t>
    </dgm:pt>
    <dgm:pt modelId="{9A6142B8-BE16-4DF9-9308-B87A94593CDB}">
      <dgm:prSet phldrT="[Text]" custT="1"/>
      <dgm:spPr/>
      <dgm:t>
        <a:bodyPr/>
        <a:lstStyle/>
        <a:p>
          <a:r>
            <a:rPr lang="en-GB" sz="2200" dirty="0" smtClean="0"/>
            <a:t>specialist financial institutions</a:t>
          </a:r>
          <a:endParaRPr lang="en-GB" sz="2200" dirty="0"/>
        </a:p>
      </dgm:t>
    </dgm:pt>
    <dgm:pt modelId="{B2FF4B3A-4387-4459-A8B5-68F4843CD3B6}" type="parTrans" cxnId="{90D7F90D-CDC0-4E4C-8B53-FBE1FDD15E83}">
      <dgm:prSet/>
      <dgm:spPr/>
      <dgm:t>
        <a:bodyPr/>
        <a:lstStyle/>
        <a:p>
          <a:endParaRPr lang="en-GB"/>
        </a:p>
      </dgm:t>
    </dgm:pt>
    <dgm:pt modelId="{5F69F4A7-7088-4DD4-A694-F4754FA306B0}" type="sibTrans" cxnId="{90D7F90D-CDC0-4E4C-8B53-FBE1FDD15E83}">
      <dgm:prSet/>
      <dgm:spPr/>
      <dgm:t>
        <a:bodyPr/>
        <a:lstStyle/>
        <a:p>
          <a:endParaRPr lang="en-GB"/>
        </a:p>
      </dgm:t>
    </dgm:pt>
    <dgm:pt modelId="{8E00698F-C27B-434C-816E-C0ED3ACC20C6}">
      <dgm:prSet phldrT="[Text]"/>
      <dgm:spPr/>
      <dgm:t>
        <a:bodyPr/>
        <a:lstStyle/>
        <a:p>
          <a:r>
            <a:rPr lang="en-GB" dirty="0" smtClean="0"/>
            <a:t>venture capital companies</a:t>
          </a:r>
          <a:endParaRPr lang="en-GB" dirty="0"/>
        </a:p>
      </dgm:t>
    </dgm:pt>
    <dgm:pt modelId="{07A351E1-35D3-410C-856A-67AE8C15EAF3}" type="parTrans" cxnId="{4217F31E-2414-48D7-AD29-0BED143A3397}">
      <dgm:prSet/>
      <dgm:spPr/>
      <dgm:t>
        <a:bodyPr/>
        <a:lstStyle/>
        <a:p>
          <a:endParaRPr lang="en-GB"/>
        </a:p>
      </dgm:t>
    </dgm:pt>
    <dgm:pt modelId="{21DA63D7-544F-4D49-BFB7-6869048CEFC7}" type="sibTrans" cxnId="{4217F31E-2414-48D7-AD29-0BED143A3397}">
      <dgm:prSet/>
      <dgm:spPr/>
      <dgm:t>
        <a:bodyPr/>
        <a:lstStyle/>
        <a:p>
          <a:endParaRPr lang="en-GB"/>
        </a:p>
      </dgm:t>
    </dgm:pt>
    <dgm:pt modelId="{C89A5E71-65FC-49AD-981F-781A845DF892}">
      <dgm:prSet/>
      <dgm:spPr/>
      <dgm:t>
        <a:bodyPr/>
        <a:lstStyle/>
        <a:p>
          <a:r>
            <a:rPr lang="en-GB" dirty="0" smtClean="0"/>
            <a:t>mutual funds                   or unit trusts</a:t>
          </a:r>
        </a:p>
      </dgm:t>
    </dgm:pt>
    <dgm:pt modelId="{2D786CC4-CAE4-4B41-BAFD-71A7AFF9FEBD}" type="parTrans" cxnId="{58B640DC-7F9D-44A5-A214-258A0FEBCB91}">
      <dgm:prSet/>
      <dgm:spPr/>
      <dgm:t>
        <a:bodyPr/>
        <a:lstStyle/>
        <a:p>
          <a:endParaRPr lang="en-GB"/>
        </a:p>
      </dgm:t>
    </dgm:pt>
    <dgm:pt modelId="{AA7F7AC2-794E-4888-B8FE-1075CBD91AC9}" type="sibTrans" cxnId="{58B640DC-7F9D-44A5-A214-258A0FEBCB91}">
      <dgm:prSet/>
      <dgm:spPr/>
      <dgm:t>
        <a:bodyPr/>
        <a:lstStyle/>
        <a:p>
          <a:endParaRPr lang="en-GB"/>
        </a:p>
      </dgm:t>
    </dgm:pt>
    <dgm:pt modelId="{0DDADCE7-99E1-45F8-860B-77C4A5A0EB15}">
      <dgm:prSet/>
      <dgm:spPr/>
      <dgm:t>
        <a:bodyPr/>
        <a:lstStyle/>
        <a:p>
          <a:r>
            <a:rPr lang="en-GB" dirty="0" smtClean="0"/>
            <a:t>investment companies   or investment trusts</a:t>
          </a:r>
        </a:p>
      </dgm:t>
    </dgm:pt>
    <dgm:pt modelId="{1A9FF3D7-4E03-4F12-8793-AACFB86C0CC9}" type="parTrans" cxnId="{BE295712-848A-4DFB-8ED6-543FCD288805}">
      <dgm:prSet/>
      <dgm:spPr/>
      <dgm:t>
        <a:bodyPr/>
        <a:lstStyle/>
        <a:p>
          <a:endParaRPr lang="en-GB"/>
        </a:p>
      </dgm:t>
    </dgm:pt>
    <dgm:pt modelId="{2ED7D661-0ECA-481D-B57D-2762A5DF73F5}" type="sibTrans" cxnId="{BE295712-848A-4DFB-8ED6-543FCD288805}">
      <dgm:prSet/>
      <dgm:spPr/>
      <dgm:t>
        <a:bodyPr/>
        <a:lstStyle/>
        <a:p>
          <a:endParaRPr lang="en-GB"/>
        </a:p>
      </dgm:t>
    </dgm:pt>
    <dgm:pt modelId="{2CA72993-48B8-414F-B044-15C236395444}">
      <dgm:prSet/>
      <dgm:spPr/>
      <dgm:t>
        <a:bodyPr/>
        <a:lstStyle/>
        <a:p>
          <a:r>
            <a:rPr lang="en-GB" dirty="0" smtClean="0"/>
            <a:t>exchange traded funds</a:t>
          </a:r>
        </a:p>
      </dgm:t>
    </dgm:pt>
    <dgm:pt modelId="{10DB9D26-E775-48E5-992E-12854ABAD652}" type="parTrans" cxnId="{7F4DE5CC-90BF-4109-AB51-4D3ED2DE7CC0}">
      <dgm:prSet/>
      <dgm:spPr/>
      <dgm:t>
        <a:bodyPr/>
        <a:lstStyle/>
        <a:p>
          <a:endParaRPr lang="en-GB"/>
        </a:p>
      </dgm:t>
    </dgm:pt>
    <dgm:pt modelId="{8E95E8C9-4E54-4525-A495-C77C78477456}" type="sibTrans" cxnId="{7F4DE5CC-90BF-4109-AB51-4D3ED2DE7CC0}">
      <dgm:prSet/>
      <dgm:spPr/>
      <dgm:t>
        <a:bodyPr/>
        <a:lstStyle/>
        <a:p>
          <a:endParaRPr lang="en-GB"/>
        </a:p>
      </dgm:t>
    </dgm:pt>
    <dgm:pt modelId="{48838C3B-9CBA-46B9-83AD-0921A2A03E21}">
      <dgm:prSet/>
      <dgm:spPr/>
      <dgm:t>
        <a:bodyPr/>
        <a:lstStyle/>
        <a:p>
          <a:r>
            <a:rPr lang="en-GB" dirty="0" smtClean="0"/>
            <a:t>pension funds</a:t>
          </a:r>
        </a:p>
      </dgm:t>
    </dgm:pt>
    <dgm:pt modelId="{48A6BEE7-085A-403B-9FAA-D9798DD0220F}" type="parTrans" cxnId="{6A091D91-C79F-4C21-9514-EF0B0BCEF630}">
      <dgm:prSet/>
      <dgm:spPr/>
      <dgm:t>
        <a:bodyPr/>
        <a:lstStyle/>
        <a:p>
          <a:endParaRPr lang="en-GB"/>
        </a:p>
      </dgm:t>
    </dgm:pt>
    <dgm:pt modelId="{5DF5A69B-E6BB-4C76-8C2B-01814E61CF84}" type="sibTrans" cxnId="{6A091D91-C79F-4C21-9514-EF0B0BCEF630}">
      <dgm:prSet/>
      <dgm:spPr/>
      <dgm:t>
        <a:bodyPr/>
        <a:lstStyle/>
        <a:p>
          <a:endParaRPr lang="en-GB"/>
        </a:p>
      </dgm:t>
    </dgm:pt>
    <dgm:pt modelId="{F480A0AF-710E-4DF6-8AC1-C4E53B43F5CC}">
      <dgm:prSet/>
      <dgm:spPr/>
      <dgm:t>
        <a:bodyPr/>
        <a:lstStyle/>
        <a:p>
          <a:r>
            <a:rPr lang="en-GB" dirty="0" smtClean="0"/>
            <a:t>hedge funds</a:t>
          </a:r>
        </a:p>
      </dgm:t>
    </dgm:pt>
    <dgm:pt modelId="{45B0B6CD-E870-4A80-8ECD-476AE164F3DE}" type="parTrans" cxnId="{B4DC0162-7E41-4653-90D2-5813183302D9}">
      <dgm:prSet/>
      <dgm:spPr/>
      <dgm:t>
        <a:bodyPr/>
        <a:lstStyle/>
        <a:p>
          <a:endParaRPr lang="en-GB"/>
        </a:p>
      </dgm:t>
    </dgm:pt>
    <dgm:pt modelId="{9A7520FD-A7F0-4306-B6B0-5021F78849EC}" type="sibTrans" cxnId="{B4DC0162-7E41-4653-90D2-5813183302D9}">
      <dgm:prSet/>
      <dgm:spPr/>
      <dgm:t>
        <a:bodyPr/>
        <a:lstStyle/>
        <a:p>
          <a:endParaRPr lang="en-GB"/>
        </a:p>
      </dgm:t>
    </dgm:pt>
    <dgm:pt modelId="{1D2BDD78-AF79-4A57-B5F4-D17FD4B4917A}">
      <dgm:prSet/>
      <dgm:spPr/>
      <dgm:t>
        <a:bodyPr/>
        <a:lstStyle/>
        <a:p>
          <a:r>
            <a:rPr lang="en-GB" dirty="0" smtClean="0"/>
            <a:t>private equity</a:t>
          </a:r>
          <a:endParaRPr lang="en-GB" dirty="0"/>
        </a:p>
      </dgm:t>
    </dgm:pt>
    <dgm:pt modelId="{D928B1C2-3794-4C97-BC23-188000B8B871}" type="parTrans" cxnId="{DA75AB7D-8590-4158-9CA7-5A903D6E644F}">
      <dgm:prSet/>
      <dgm:spPr/>
      <dgm:t>
        <a:bodyPr/>
        <a:lstStyle/>
        <a:p>
          <a:endParaRPr lang="en-GB"/>
        </a:p>
      </dgm:t>
    </dgm:pt>
    <dgm:pt modelId="{5287F4FF-0A16-4E09-B434-0DA840AC57BE}" type="sibTrans" cxnId="{DA75AB7D-8590-4158-9CA7-5A903D6E644F}">
      <dgm:prSet/>
      <dgm:spPr/>
      <dgm:t>
        <a:bodyPr/>
        <a:lstStyle/>
        <a:p>
          <a:endParaRPr lang="en-GB"/>
        </a:p>
      </dgm:t>
    </dgm:pt>
    <dgm:pt modelId="{711C5FB4-0DE6-4229-99F4-185556218855}">
      <dgm:prSet/>
      <dgm:spPr/>
      <dgm:t>
        <a:bodyPr/>
        <a:lstStyle/>
        <a:p>
          <a:r>
            <a:rPr lang="en-GB" dirty="0" smtClean="0"/>
            <a:t>finance companies or finance houses</a:t>
          </a:r>
        </a:p>
      </dgm:t>
    </dgm:pt>
    <dgm:pt modelId="{FE30BE06-27A4-4DB6-BEAF-67D376E9F6A5}" type="parTrans" cxnId="{085E2315-0793-4E2A-A265-81D1D2F22E8F}">
      <dgm:prSet/>
      <dgm:spPr/>
      <dgm:t>
        <a:bodyPr/>
        <a:lstStyle/>
        <a:p>
          <a:endParaRPr lang="en-GB"/>
        </a:p>
      </dgm:t>
    </dgm:pt>
    <dgm:pt modelId="{DFAB70D0-56F9-478B-9092-E7A73451B123}" type="sibTrans" cxnId="{085E2315-0793-4E2A-A265-81D1D2F22E8F}">
      <dgm:prSet/>
      <dgm:spPr/>
      <dgm:t>
        <a:bodyPr/>
        <a:lstStyle/>
        <a:p>
          <a:endParaRPr lang="en-GB"/>
        </a:p>
      </dgm:t>
    </dgm:pt>
    <dgm:pt modelId="{66A774C1-189F-437B-BDA0-E57522D251AD}">
      <dgm:prSet/>
      <dgm:spPr/>
      <dgm:t>
        <a:bodyPr/>
        <a:lstStyle/>
        <a:p>
          <a:r>
            <a:rPr lang="en-GB" dirty="0" smtClean="0"/>
            <a:t>factoring agencies</a:t>
          </a:r>
        </a:p>
      </dgm:t>
    </dgm:pt>
    <dgm:pt modelId="{EB0C69A8-3CEA-49AD-A054-D4909277CA61}" type="parTrans" cxnId="{828E98CC-C648-448F-95F4-6861B5D43C7C}">
      <dgm:prSet/>
      <dgm:spPr/>
      <dgm:t>
        <a:bodyPr/>
        <a:lstStyle/>
        <a:p>
          <a:endParaRPr lang="en-GB"/>
        </a:p>
      </dgm:t>
    </dgm:pt>
    <dgm:pt modelId="{86625B64-FE8C-4591-AEE6-D80187DAB43D}" type="sibTrans" cxnId="{828E98CC-C648-448F-95F4-6861B5D43C7C}">
      <dgm:prSet/>
      <dgm:spPr/>
      <dgm:t>
        <a:bodyPr/>
        <a:lstStyle/>
        <a:p>
          <a:endParaRPr lang="en-GB"/>
        </a:p>
      </dgm:t>
    </dgm:pt>
    <dgm:pt modelId="{7A04FD27-7561-470A-BE67-C4B0E017C7F9}" type="pres">
      <dgm:prSet presAssocID="{F56A8F74-6B67-4B06-8050-52C81A79B72A}" presName="Name0" presStyleCnt="0">
        <dgm:presLayoutVars>
          <dgm:dir/>
          <dgm:animLvl val="lvl"/>
          <dgm:resizeHandles val="exact"/>
        </dgm:presLayoutVars>
      </dgm:prSet>
      <dgm:spPr/>
      <dgm:t>
        <a:bodyPr/>
        <a:lstStyle/>
        <a:p>
          <a:endParaRPr lang="en-GB"/>
        </a:p>
      </dgm:t>
    </dgm:pt>
    <dgm:pt modelId="{E3BB4381-15ED-492D-9AAC-96AD1ECC0F1F}" type="pres">
      <dgm:prSet presAssocID="{58A3B703-B034-4683-9181-9F08781AEFA9}" presName="composite" presStyleCnt="0"/>
      <dgm:spPr/>
    </dgm:pt>
    <dgm:pt modelId="{C7EB5FDA-A4CB-496B-8076-C512923860E3}" type="pres">
      <dgm:prSet presAssocID="{58A3B703-B034-4683-9181-9F08781AEFA9}" presName="parTx" presStyleLbl="alignNode1" presStyleIdx="0" presStyleCnt="3" custScaleX="96720">
        <dgm:presLayoutVars>
          <dgm:chMax val="0"/>
          <dgm:chPref val="0"/>
          <dgm:bulletEnabled val="1"/>
        </dgm:presLayoutVars>
      </dgm:prSet>
      <dgm:spPr/>
      <dgm:t>
        <a:bodyPr/>
        <a:lstStyle/>
        <a:p>
          <a:endParaRPr lang="en-GB"/>
        </a:p>
      </dgm:t>
    </dgm:pt>
    <dgm:pt modelId="{787C0CC4-4E19-4FEB-A03A-96195B39A363}" type="pres">
      <dgm:prSet presAssocID="{58A3B703-B034-4683-9181-9F08781AEFA9}" presName="desTx" presStyleLbl="alignAccFollowNode1" presStyleIdx="0" presStyleCnt="3" custScaleX="95984">
        <dgm:presLayoutVars>
          <dgm:bulletEnabled val="1"/>
        </dgm:presLayoutVars>
      </dgm:prSet>
      <dgm:spPr/>
      <dgm:t>
        <a:bodyPr/>
        <a:lstStyle/>
        <a:p>
          <a:endParaRPr lang="en-GB"/>
        </a:p>
      </dgm:t>
    </dgm:pt>
    <dgm:pt modelId="{EDEBC351-9A46-4C15-BCF5-201D8514B4E4}" type="pres">
      <dgm:prSet presAssocID="{CAF5634E-E5F8-4EC5-AF32-42A5B51E8311}" presName="space" presStyleCnt="0"/>
      <dgm:spPr/>
    </dgm:pt>
    <dgm:pt modelId="{32D01F8B-436E-4AD9-85A5-6113EE199261}" type="pres">
      <dgm:prSet presAssocID="{126B36E2-681F-4441-9158-2E863467165B}" presName="composite" presStyleCnt="0"/>
      <dgm:spPr/>
    </dgm:pt>
    <dgm:pt modelId="{DDF1DBB3-B693-4D71-9B82-2FDA79DD926F}" type="pres">
      <dgm:prSet presAssocID="{126B36E2-681F-4441-9158-2E863467165B}" presName="parTx" presStyleLbl="alignNode1" presStyleIdx="1" presStyleCnt="3" custScaleX="135307">
        <dgm:presLayoutVars>
          <dgm:chMax val="0"/>
          <dgm:chPref val="0"/>
          <dgm:bulletEnabled val="1"/>
        </dgm:presLayoutVars>
      </dgm:prSet>
      <dgm:spPr/>
      <dgm:t>
        <a:bodyPr/>
        <a:lstStyle/>
        <a:p>
          <a:endParaRPr lang="en-GB"/>
        </a:p>
      </dgm:t>
    </dgm:pt>
    <dgm:pt modelId="{86E261FE-06EE-4D32-B921-8713AD074286}" type="pres">
      <dgm:prSet presAssocID="{126B36E2-681F-4441-9158-2E863467165B}" presName="desTx" presStyleLbl="alignAccFollowNode1" presStyleIdx="1" presStyleCnt="3" custScaleX="133899">
        <dgm:presLayoutVars>
          <dgm:bulletEnabled val="1"/>
        </dgm:presLayoutVars>
      </dgm:prSet>
      <dgm:spPr/>
      <dgm:t>
        <a:bodyPr/>
        <a:lstStyle/>
        <a:p>
          <a:endParaRPr lang="en-GB"/>
        </a:p>
      </dgm:t>
    </dgm:pt>
    <dgm:pt modelId="{5C2AD0AB-A4DD-4AD7-B90C-CCA44EC4E7D8}" type="pres">
      <dgm:prSet presAssocID="{BF318359-C16A-43F9-807B-0E1F095762DF}" presName="space" presStyleCnt="0"/>
      <dgm:spPr/>
    </dgm:pt>
    <dgm:pt modelId="{D9745BB1-E0E9-4948-A898-EC9AF39738F7}" type="pres">
      <dgm:prSet presAssocID="{9A6142B8-BE16-4DF9-9308-B87A94593CDB}" presName="composite" presStyleCnt="0"/>
      <dgm:spPr/>
    </dgm:pt>
    <dgm:pt modelId="{A2D8805F-7350-46D2-BDAC-9B0AE501AE5B}" type="pres">
      <dgm:prSet presAssocID="{9A6142B8-BE16-4DF9-9308-B87A94593CDB}" presName="parTx" presStyleLbl="alignNode1" presStyleIdx="2" presStyleCnt="3" custScaleX="122182">
        <dgm:presLayoutVars>
          <dgm:chMax val="0"/>
          <dgm:chPref val="0"/>
          <dgm:bulletEnabled val="1"/>
        </dgm:presLayoutVars>
      </dgm:prSet>
      <dgm:spPr/>
      <dgm:t>
        <a:bodyPr/>
        <a:lstStyle/>
        <a:p>
          <a:endParaRPr lang="en-GB"/>
        </a:p>
      </dgm:t>
    </dgm:pt>
    <dgm:pt modelId="{7835CD92-84F7-4220-8105-84F2A7088CDC}" type="pres">
      <dgm:prSet presAssocID="{9A6142B8-BE16-4DF9-9308-B87A94593CDB}" presName="desTx" presStyleLbl="alignAccFollowNode1" presStyleIdx="2" presStyleCnt="3" custScaleX="117287">
        <dgm:presLayoutVars>
          <dgm:bulletEnabled val="1"/>
        </dgm:presLayoutVars>
      </dgm:prSet>
      <dgm:spPr/>
      <dgm:t>
        <a:bodyPr/>
        <a:lstStyle/>
        <a:p>
          <a:endParaRPr lang="en-GB"/>
        </a:p>
      </dgm:t>
    </dgm:pt>
  </dgm:ptLst>
  <dgm:cxnLst>
    <dgm:cxn modelId="{6783C251-E3F6-471B-8935-F797E4C9877D}" type="presOf" srcId="{F480A0AF-710E-4DF6-8AC1-C4E53B43F5CC}" destId="{86E261FE-06EE-4D32-B921-8713AD074286}" srcOrd="0" destOrd="5" presId="urn:microsoft.com/office/officeart/2005/8/layout/hList1"/>
    <dgm:cxn modelId="{551897B9-94B8-466D-B931-4B5FA9A8043D}" type="presOf" srcId="{8E00698F-C27B-434C-816E-C0ED3ACC20C6}" destId="{7835CD92-84F7-4220-8105-84F2A7088CDC}" srcOrd="0" destOrd="0" presId="urn:microsoft.com/office/officeart/2005/8/layout/hList1"/>
    <dgm:cxn modelId="{828E98CC-C648-448F-95F4-6861B5D43C7C}" srcId="{9A6142B8-BE16-4DF9-9308-B87A94593CDB}" destId="{66A774C1-189F-437B-BDA0-E57522D251AD}" srcOrd="2" destOrd="0" parTransId="{EB0C69A8-3CEA-49AD-A054-D4909277CA61}" sibTransId="{86625B64-FE8C-4591-AEE6-D80187DAB43D}"/>
    <dgm:cxn modelId="{77BB41C3-0984-444E-AED9-DB5583AB99C5}" type="presOf" srcId="{711C5FB4-0DE6-4229-99F4-185556218855}" destId="{7835CD92-84F7-4220-8105-84F2A7088CDC}" srcOrd="0" destOrd="1" presId="urn:microsoft.com/office/officeart/2005/8/layout/hList1"/>
    <dgm:cxn modelId="{DA75AB7D-8590-4158-9CA7-5A903D6E644F}" srcId="{126B36E2-681F-4441-9158-2E863467165B}" destId="{1D2BDD78-AF79-4A57-B5F4-D17FD4B4917A}" srcOrd="6" destOrd="0" parTransId="{D928B1C2-3794-4C97-BC23-188000B8B871}" sibTransId="{5287F4FF-0A16-4E09-B434-0DA840AC57BE}"/>
    <dgm:cxn modelId="{7F4DE5CC-90BF-4109-AB51-4D3ED2DE7CC0}" srcId="{126B36E2-681F-4441-9158-2E863467165B}" destId="{2CA72993-48B8-414F-B044-15C236395444}" srcOrd="3" destOrd="0" parTransId="{10DB9D26-E775-48E5-992E-12854ABAD652}" sibTransId="{8E95E8C9-4E54-4525-A495-C77C78477456}"/>
    <dgm:cxn modelId="{283EE49A-D432-4ADB-ADB1-6B236DCB45AE}" type="presOf" srcId="{48838C3B-9CBA-46B9-83AD-0921A2A03E21}" destId="{86E261FE-06EE-4D32-B921-8713AD074286}" srcOrd="0" destOrd="4" presId="urn:microsoft.com/office/officeart/2005/8/layout/hList1"/>
    <dgm:cxn modelId="{11951DD1-1AA5-4065-9373-9A8421A47DF2}" type="presOf" srcId="{9A6142B8-BE16-4DF9-9308-B87A94593CDB}" destId="{A2D8805F-7350-46D2-BDAC-9B0AE501AE5B}" srcOrd="0" destOrd="0" presId="urn:microsoft.com/office/officeart/2005/8/layout/hList1"/>
    <dgm:cxn modelId="{58B640DC-7F9D-44A5-A214-258A0FEBCB91}" srcId="{126B36E2-681F-4441-9158-2E863467165B}" destId="{C89A5E71-65FC-49AD-981F-781A845DF892}" srcOrd="1" destOrd="0" parTransId="{2D786CC4-CAE4-4B41-BAFD-71A7AFF9FEBD}" sibTransId="{AA7F7AC2-794E-4888-B8FE-1075CBD91AC9}"/>
    <dgm:cxn modelId="{420FC244-3224-49FE-AB62-62E70563976F}" type="presOf" srcId="{66A774C1-189F-437B-BDA0-E57522D251AD}" destId="{7835CD92-84F7-4220-8105-84F2A7088CDC}" srcOrd="0" destOrd="2" presId="urn:microsoft.com/office/officeart/2005/8/layout/hList1"/>
    <dgm:cxn modelId="{085E2315-0793-4E2A-A265-81D1D2F22E8F}" srcId="{9A6142B8-BE16-4DF9-9308-B87A94593CDB}" destId="{711C5FB4-0DE6-4229-99F4-185556218855}" srcOrd="1" destOrd="0" parTransId="{FE30BE06-27A4-4DB6-BEAF-67D376E9F6A5}" sibTransId="{DFAB70D0-56F9-478B-9092-E7A73451B123}"/>
    <dgm:cxn modelId="{52DC4553-2D5F-48D7-9DF8-BED60090EB38}" type="presOf" srcId="{1D2BDD78-AF79-4A57-B5F4-D17FD4B4917A}" destId="{86E261FE-06EE-4D32-B921-8713AD074286}" srcOrd="0" destOrd="6" presId="urn:microsoft.com/office/officeart/2005/8/layout/hList1"/>
    <dgm:cxn modelId="{E48A4FE7-8CA8-42C4-93CC-516FD4EBAE5A}" srcId="{F56A8F74-6B67-4B06-8050-52C81A79B72A}" destId="{58A3B703-B034-4683-9181-9F08781AEFA9}" srcOrd="0" destOrd="0" parTransId="{EC63099F-E934-419B-BC09-D43E9DDFC6DA}" sibTransId="{CAF5634E-E5F8-4EC5-AF32-42A5B51E8311}"/>
    <dgm:cxn modelId="{B4DC0162-7E41-4653-90D2-5813183302D9}" srcId="{126B36E2-681F-4441-9158-2E863467165B}" destId="{F480A0AF-710E-4DF6-8AC1-C4E53B43F5CC}" srcOrd="5" destOrd="0" parTransId="{45B0B6CD-E870-4A80-8ECD-476AE164F3DE}" sibTransId="{9A7520FD-A7F0-4306-B6B0-5021F78849EC}"/>
    <dgm:cxn modelId="{40DEA30B-CC0A-4F45-A078-A74FFFBD49B6}" srcId="{126B36E2-681F-4441-9158-2E863467165B}" destId="{EC17E369-9B7D-4D2B-B166-0DEF55A29546}" srcOrd="0" destOrd="0" parTransId="{691EF40E-FECC-400E-A5E5-8D262E4D3ABE}" sibTransId="{8000BF58-FBCB-44DE-A474-76A33AAE59A6}"/>
    <dgm:cxn modelId="{B12EE18A-2A21-42DE-9FAC-91B07F0294D8}" srcId="{58A3B703-B034-4683-9181-9F08781AEFA9}" destId="{8AA474FE-D83B-4EF9-9CD5-766F2D6670A0}" srcOrd="1" destOrd="0" parTransId="{977EE071-80C7-4143-8E5F-D87244C8A5C7}" sibTransId="{DADB5845-5E7A-4AD4-9D75-42CA1A7DB343}"/>
    <dgm:cxn modelId="{FBF114F2-5C90-471B-BA19-A49109E52E9F}" type="presOf" srcId="{2CA72993-48B8-414F-B044-15C236395444}" destId="{86E261FE-06EE-4D32-B921-8713AD074286}" srcOrd="0" destOrd="3" presId="urn:microsoft.com/office/officeart/2005/8/layout/hList1"/>
    <dgm:cxn modelId="{22EF742D-4AFF-4A1C-9C57-50B6A7DF4EDF}" type="presOf" srcId="{0DDADCE7-99E1-45F8-860B-77C4A5A0EB15}" destId="{86E261FE-06EE-4D32-B921-8713AD074286}" srcOrd="0" destOrd="2" presId="urn:microsoft.com/office/officeart/2005/8/layout/hList1"/>
    <dgm:cxn modelId="{A0F7494F-A539-48AA-AE2A-3910F2290646}" type="presOf" srcId="{126B36E2-681F-4441-9158-2E863467165B}" destId="{DDF1DBB3-B693-4D71-9B82-2FDA79DD926F}" srcOrd="0" destOrd="0" presId="urn:microsoft.com/office/officeart/2005/8/layout/hList1"/>
    <dgm:cxn modelId="{90D7F90D-CDC0-4E4C-8B53-FBE1FDD15E83}" srcId="{F56A8F74-6B67-4B06-8050-52C81A79B72A}" destId="{9A6142B8-BE16-4DF9-9308-B87A94593CDB}" srcOrd="2" destOrd="0" parTransId="{B2FF4B3A-4387-4459-A8B5-68F4843CD3B6}" sibTransId="{5F69F4A7-7088-4DD4-A694-F4754FA306B0}"/>
    <dgm:cxn modelId="{48B1361C-313E-48AE-B238-927680F67173}" type="presOf" srcId="{58A3B703-B034-4683-9181-9F08781AEFA9}" destId="{C7EB5FDA-A4CB-496B-8076-C512923860E3}" srcOrd="0" destOrd="0" presId="urn:microsoft.com/office/officeart/2005/8/layout/hList1"/>
    <dgm:cxn modelId="{BC1FB25E-8FD8-4899-9383-34B53A6E021D}" type="presOf" srcId="{C89A5E71-65FC-49AD-981F-781A845DF892}" destId="{86E261FE-06EE-4D32-B921-8713AD074286}" srcOrd="0" destOrd="1" presId="urn:microsoft.com/office/officeart/2005/8/layout/hList1"/>
    <dgm:cxn modelId="{23699ADC-F01C-4288-B743-4632628429F5}" srcId="{F56A8F74-6B67-4B06-8050-52C81A79B72A}" destId="{126B36E2-681F-4441-9158-2E863467165B}" srcOrd="1" destOrd="0" parTransId="{59A15392-2D38-497F-8B03-1108E0757301}" sibTransId="{BF318359-C16A-43F9-807B-0E1F095762DF}"/>
    <dgm:cxn modelId="{72B66AE0-81AB-4F31-9535-6DAE29C101F3}" srcId="{58A3B703-B034-4683-9181-9F08781AEFA9}" destId="{77F57952-8EA3-4A17-8B6F-BCB20D3C235A}" srcOrd="0" destOrd="0" parTransId="{D2AE2BD7-530C-4A95-A345-BBA6987B22BA}" sibTransId="{016C27C2-68A4-47F2-ADB1-AC400CDA20BE}"/>
    <dgm:cxn modelId="{A7A1F9FC-6242-4335-9366-AC5EF16F27F4}" type="presOf" srcId="{8AA474FE-D83B-4EF9-9CD5-766F2D6670A0}" destId="{787C0CC4-4E19-4FEB-A03A-96195B39A363}" srcOrd="0" destOrd="1" presId="urn:microsoft.com/office/officeart/2005/8/layout/hList1"/>
    <dgm:cxn modelId="{6AC05FA1-E412-4E89-B2BD-AFD5195F3FEE}" type="presOf" srcId="{77F57952-8EA3-4A17-8B6F-BCB20D3C235A}" destId="{787C0CC4-4E19-4FEB-A03A-96195B39A363}" srcOrd="0" destOrd="0" presId="urn:microsoft.com/office/officeart/2005/8/layout/hList1"/>
    <dgm:cxn modelId="{BE295712-848A-4DFB-8ED6-543FCD288805}" srcId="{126B36E2-681F-4441-9158-2E863467165B}" destId="{0DDADCE7-99E1-45F8-860B-77C4A5A0EB15}" srcOrd="2" destOrd="0" parTransId="{1A9FF3D7-4E03-4F12-8793-AACFB86C0CC9}" sibTransId="{2ED7D661-0ECA-481D-B57D-2762A5DF73F5}"/>
    <dgm:cxn modelId="{4217F31E-2414-48D7-AD29-0BED143A3397}" srcId="{9A6142B8-BE16-4DF9-9308-B87A94593CDB}" destId="{8E00698F-C27B-434C-816E-C0ED3ACC20C6}" srcOrd="0" destOrd="0" parTransId="{07A351E1-35D3-410C-856A-67AE8C15EAF3}" sibTransId="{21DA63D7-544F-4D49-BFB7-6869048CEFC7}"/>
    <dgm:cxn modelId="{6A091D91-C79F-4C21-9514-EF0B0BCEF630}" srcId="{126B36E2-681F-4441-9158-2E863467165B}" destId="{48838C3B-9CBA-46B9-83AD-0921A2A03E21}" srcOrd="4" destOrd="0" parTransId="{48A6BEE7-085A-403B-9FAA-D9798DD0220F}" sibTransId="{5DF5A69B-E6BB-4C76-8C2B-01814E61CF84}"/>
    <dgm:cxn modelId="{1402CD34-32A7-4139-9F75-9CA7FD961E02}" type="presOf" srcId="{F56A8F74-6B67-4B06-8050-52C81A79B72A}" destId="{7A04FD27-7561-470A-BE67-C4B0E017C7F9}" srcOrd="0" destOrd="0" presId="urn:microsoft.com/office/officeart/2005/8/layout/hList1"/>
    <dgm:cxn modelId="{7B7B3C36-BAA0-4C7F-B390-B25610705BE2}" type="presOf" srcId="{EC17E369-9B7D-4D2B-B166-0DEF55A29546}" destId="{86E261FE-06EE-4D32-B921-8713AD074286}" srcOrd="0" destOrd="0" presId="urn:microsoft.com/office/officeart/2005/8/layout/hList1"/>
    <dgm:cxn modelId="{FDA33BE5-71EC-4ECA-B423-B91FAEDE65F9}" type="presParOf" srcId="{7A04FD27-7561-470A-BE67-C4B0E017C7F9}" destId="{E3BB4381-15ED-492D-9AAC-96AD1ECC0F1F}" srcOrd="0" destOrd="0" presId="urn:microsoft.com/office/officeart/2005/8/layout/hList1"/>
    <dgm:cxn modelId="{4CDC497C-160C-48B3-8994-D6FB0DD0ECA2}" type="presParOf" srcId="{E3BB4381-15ED-492D-9AAC-96AD1ECC0F1F}" destId="{C7EB5FDA-A4CB-496B-8076-C512923860E3}" srcOrd="0" destOrd="0" presId="urn:microsoft.com/office/officeart/2005/8/layout/hList1"/>
    <dgm:cxn modelId="{C5C6327C-330D-480D-85D7-A62D17368FC9}" type="presParOf" srcId="{E3BB4381-15ED-492D-9AAC-96AD1ECC0F1F}" destId="{787C0CC4-4E19-4FEB-A03A-96195B39A363}" srcOrd="1" destOrd="0" presId="urn:microsoft.com/office/officeart/2005/8/layout/hList1"/>
    <dgm:cxn modelId="{AF271B86-A244-4B5D-BF66-0AF52C9EA7FE}" type="presParOf" srcId="{7A04FD27-7561-470A-BE67-C4B0E017C7F9}" destId="{EDEBC351-9A46-4C15-BCF5-201D8514B4E4}" srcOrd="1" destOrd="0" presId="urn:microsoft.com/office/officeart/2005/8/layout/hList1"/>
    <dgm:cxn modelId="{74C1E4D6-B85E-4BF6-8814-202CE7A15716}" type="presParOf" srcId="{7A04FD27-7561-470A-BE67-C4B0E017C7F9}" destId="{32D01F8B-436E-4AD9-85A5-6113EE199261}" srcOrd="2" destOrd="0" presId="urn:microsoft.com/office/officeart/2005/8/layout/hList1"/>
    <dgm:cxn modelId="{222104D2-7950-4C2A-892E-3BD9BE911A51}" type="presParOf" srcId="{32D01F8B-436E-4AD9-85A5-6113EE199261}" destId="{DDF1DBB3-B693-4D71-9B82-2FDA79DD926F}" srcOrd="0" destOrd="0" presId="urn:microsoft.com/office/officeart/2005/8/layout/hList1"/>
    <dgm:cxn modelId="{DEDD7866-D991-449E-9D7E-A8AEB3ADE80D}" type="presParOf" srcId="{32D01F8B-436E-4AD9-85A5-6113EE199261}" destId="{86E261FE-06EE-4D32-B921-8713AD074286}" srcOrd="1" destOrd="0" presId="urn:microsoft.com/office/officeart/2005/8/layout/hList1"/>
    <dgm:cxn modelId="{183DD4DB-7C0B-4BBC-BA58-2DC6EE97D6F6}" type="presParOf" srcId="{7A04FD27-7561-470A-BE67-C4B0E017C7F9}" destId="{5C2AD0AB-A4DD-4AD7-B90C-CCA44EC4E7D8}" srcOrd="3" destOrd="0" presId="urn:microsoft.com/office/officeart/2005/8/layout/hList1"/>
    <dgm:cxn modelId="{6577CCA9-7F87-47E3-B233-3A9BB22F0D23}" type="presParOf" srcId="{7A04FD27-7561-470A-BE67-C4B0E017C7F9}" destId="{D9745BB1-E0E9-4948-A898-EC9AF39738F7}" srcOrd="4" destOrd="0" presId="urn:microsoft.com/office/officeart/2005/8/layout/hList1"/>
    <dgm:cxn modelId="{02E846D7-F4BF-4552-AEB7-2F98BEE0BF11}" type="presParOf" srcId="{D9745BB1-E0E9-4948-A898-EC9AF39738F7}" destId="{A2D8805F-7350-46D2-BDAC-9B0AE501AE5B}" srcOrd="0" destOrd="0" presId="urn:microsoft.com/office/officeart/2005/8/layout/hList1"/>
    <dgm:cxn modelId="{BC43553F-B9A5-4F4C-9400-B40E4E08101A}" type="presParOf" srcId="{D9745BB1-E0E9-4948-A898-EC9AF39738F7}" destId="{7835CD92-84F7-4220-8105-84F2A7088CDC}" srcOrd="1" destOrd="0" presId="urn:microsoft.com/office/officeart/2005/8/layout/hLis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F61480-EC62-4C83-8D44-4491F720C2C4}"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43F32724-94A2-4658-9434-F0978978ABDB}">
      <dgm:prSet phldrT="[Text]" custT="1"/>
      <dgm:spPr/>
      <dgm:t>
        <a:bodyPr/>
        <a:lstStyle/>
        <a:p>
          <a:r>
            <a:rPr lang="en-GB" sz="2000" dirty="0" smtClean="0"/>
            <a:t>Life Insurance</a:t>
          </a:r>
          <a:endParaRPr lang="en-GB" sz="2000" dirty="0"/>
        </a:p>
      </dgm:t>
    </dgm:pt>
    <dgm:pt modelId="{91EB8C6C-9FB8-4FEB-B7E1-A1D4833AAC6C}" type="parTrans" cxnId="{FE8D1675-D609-4C28-BC96-A8B0D6C33483}">
      <dgm:prSet/>
      <dgm:spPr/>
      <dgm:t>
        <a:bodyPr/>
        <a:lstStyle/>
        <a:p>
          <a:endParaRPr lang="en-GB"/>
        </a:p>
      </dgm:t>
    </dgm:pt>
    <dgm:pt modelId="{C82D5CA0-01BC-42AA-81D1-577BB6A5B69A}" type="sibTrans" cxnId="{FE8D1675-D609-4C28-BC96-A8B0D6C33483}">
      <dgm:prSet/>
      <dgm:spPr/>
      <dgm:t>
        <a:bodyPr/>
        <a:lstStyle/>
        <a:p>
          <a:endParaRPr lang="en-GB"/>
        </a:p>
      </dgm:t>
    </dgm:pt>
    <dgm:pt modelId="{0574178F-59CF-48DD-AEC6-A1591AB45CC7}">
      <dgm:prSet phldrT="[Text]" custT="1"/>
      <dgm:spPr/>
      <dgm:t>
        <a:bodyPr/>
        <a:lstStyle/>
        <a:p>
          <a:pPr algn="l">
            <a:spcAft>
              <a:spcPts val="0"/>
            </a:spcAft>
          </a:pPr>
          <a:r>
            <a:rPr lang="en-GB" sz="1600" dirty="0" smtClean="0"/>
            <a:t>long-term insurance:</a:t>
          </a:r>
        </a:p>
        <a:p>
          <a:pPr algn="l">
            <a:spcAft>
              <a:spcPts val="0"/>
            </a:spcAft>
          </a:pPr>
          <a:r>
            <a:rPr lang="en-GB" sz="1600" dirty="0" smtClean="0"/>
            <a:t>premiums are invested in government and corporate bonds and equities</a:t>
          </a:r>
          <a:endParaRPr lang="en-GB" sz="1600" dirty="0"/>
        </a:p>
      </dgm:t>
    </dgm:pt>
    <dgm:pt modelId="{84F3A434-D974-4BD1-BB85-32144BABC83C}" type="parTrans" cxnId="{D8A1E7EF-8ECC-4900-9987-476CC81C0C9A}">
      <dgm:prSet/>
      <dgm:spPr/>
      <dgm:t>
        <a:bodyPr/>
        <a:lstStyle/>
        <a:p>
          <a:endParaRPr lang="en-GB" dirty="0"/>
        </a:p>
      </dgm:t>
    </dgm:pt>
    <dgm:pt modelId="{D4AE639E-4E0C-48D7-90EE-2BE0EA5A87BF}" type="sibTrans" cxnId="{D8A1E7EF-8ECC-4900-9987-476CC81C0C9A}">
      <dgm:prSet/>
      <dgm:spPr/>
      <dgm:t>
        <a:bodyPr/>
        <a:lstStyle/>
        <a:p>
          <a:endParaRPr lang="en-GB"/>
        </a:p>
      </dgm:t>
    </dgm:pt>
    <dgm:pt modelId="{22C6B9F1-8829-4479-90D1-307F719838F9}">
      <dgm:prSet phldrT="[Text]" custT="1"/>
      <dgm:spPr/>
      <dgm:t>
        <a:bodyPr/>
        <a:lstStyle/>
        <a:p>
          <a:pPr>
            <a:spcAft>
              <a:spcPts val="0"/>
            </a:spcAft>
          </a:pPr>
          <a:r>
            <a:rPr lang="en-GB" sz="1400" dirty="0" smtClean="0"/>
            <a:t>examples:</a:t>
          </a:r>
          <a:endParaRPr lang="en-GB" sz="1400" dirty="0"/>
        </a:p>
      </dgm:t>
    </dgm:pt>
    <dgm:pt modelId="{39F1F422-6E12-436A-9659-C118F31925C1}" type="parTrans" cxnId="{180C2ABB-3BBC-447C-A892-87EE2458AB3C}">
      <dgm:prSet/>
      <dgm:spPr/>
      <dgm:t>
        <a:bodyPr/>
        <a:lstStyle/>
        <a:p>
          <a:endParaRPr lang="en-GB" dirty="0"/>
        </a:p>
      </dgm:t>
    </dgm:pt>
    <dgm:pt modelId="{189E5942-8587-472F-972A-1150855DE7B8}" type="sibTrans" cxnId="{180C2ABB-3BBC-447C-A892-87EE2458AB3C}">
      <dgm:prSet/>
      <dgm:spPr/>
      <dgm:t>
        <a:bodyPr/>
        <a:lstStyle/>
        <a:p>
          <a:endParaRPr lang="en-GB"/>
        </a:p>
      </dgm:t>
    </dgm:pt>
    <dgm:pt modelId="{2AC19228-C17E-4985-AA5F-E1081B78F152}">
      <dgm:prSet phldrT="[Text]" custT="1"/>
      <dgm:spPr/>
      <dgm:t>
        <a:bodyPr/>
        <a:lstStyle/>
        <a:p>
          <a:r>
            <a:rPr lang="en-GB" sz="2000" dirty="0" smtClean="0"/>
            <a:t>General Insurance</a:t>
          </a:r>
          <a:endParaRPr lang="en-GB" sz="2000" dirty="0"/>
        </a:p>
      </dgm:t>
    </dgm:pt>
    <dgm:pt modelId="{2B972556-29F2-40F4-832A-E246CCE2BA0A}" type="parTrans" cxnId="{2BF8C0F0-C7EA-44EB-B605-4085E4824D9B}">
      <dgm:prSet/>
      <dgm:spPr/>
      <dgm:t>
        <a:bodyPr/>
        <a:lstStyle/>
        <a:p>
          <a:endParaRPr lang="en-GB"/>
        </a:p>
      </dgm:t>
    </dgm:pt>
    <dgm:pt modelId="{11758C08-C816-422B-8300-0F5072C282FD}" type="sibTrans" cxnId="{2BF8C0F0-C7EA-44EB-B605-4085E4824D9B}">
      <dgm:prSet/>
      <dgm:spPr/>
      <dgm:t>
        <a:bodyPr/>
        <a:lstStyle/>
        <a:p>
          <a:endParaRPr lang="en-GB"/>
        </a:p>
      </dgm:t>
    </dgm:pt>
    <dgm:pt modelId="{186EC7D8-B422-4C78-81CC-C9D0A3F5B2FD}">
      <dgm:prSet phldrT="[Text]" custT="1"/>
      <dgm:spPr/>
      <dgm:t>
        <a:bodyPr/>
        <a:lstStyle/>
        <a:p>
          <a:pPr algn="l">
            <a:spcAft>
              <a:spcPts val="0"/>
            </a:spcAft>
          </a:pPr>
          <a:r>
            <a:rPr lang="en-GB" sz="1600" dirty="0" smtClean="0"/>
            <a:t>short-term insurance: premiums are invested in equities, property investments or government bonds</a:t>
          </a:r>
          <a:endParaRPr lang="en-GB" sz="1600" dirty="0"/>
        </a:p>
      </dgm:t>
    </dgm:pt>
    <dgm:pt modelId="{FDF8D7C0-2EA9-440B-9C42-10F6CC9D5D5C}" type="parTrans" cxnId="{6CC0A1EA-04E5-4093-9686-29B53E45F6F6}">
      <dgm:prSet/>
      <dgm:spPr/>
      <dgm:t>
        <a:bodyPr/>
        <a:lstStyle/>
        <a:p>
          <a:endParaRPr lang="en-GB" dirty="0"/>
        </a:p>
      </dgm:t>
    </dgm:pt>
    <dgm:pt modelId="{74CA3765-28C7-461D-AE9E-89AA6CD86B40}" type="sibTrans" cxnId="{6CC0A1EA-04E5-4093-9686-29B53E45F6F6}">
      <dgm:prSet/>
      <dgm:spPr/>
      <dgm:t>
        <a:bodyPr/>
        <a:lstStyle/>
        <a:p>
          <a:endParaRPr lang="en-GB"/>
        </a:p>
      </dgm:t>
    </dgm:pt>
    <dgm:pt modelId="{B92CB949-3715-481A-A6C2-69C32D639324}">
      <dgm:prSet phldrT="[Text]" custT="1"/>
      <dgm:spPr/>
      <dgm:t>
        <a:bodyPr/>
        <a:lstStyle/>
        <a:p>
          <a:pPr>
            <a:spcAft>
              <a:spcPts val="0"/>
            </a:spcAft>
          </a:pPr>
          <a:r>
            <a:rPr lang="en-GB" sz="1400" dirty="0" smtClean="0"/>
            <a:t>examples:</a:t>
          </a:r>
          <a:endParaRPr lang="en-GB" sz="1400" dirty="0"/>
        </a:p>
      </dgm:t>
    </dgm:pt>
    <dgm:pt modelId="{310917F2-9B9B-4B07-A0D4-7A8AE157B700}" type="parTrans" cxnId="{6CBB2A30-6C1D-49EB-A72C-3ED2808718B5}">
      <dgm:prSet/>
      <dgm:spPr/>
      <dgm:t>
        <a:bodyPr/>
        <a:lstStyle/>
        <a:p>
          <a:endParaRPr lang="en-GB" dirty="0"/>
        </a:p>
      </dgm:t>
    </dgm:pt>
    <dgm:pt modelId="{4E18D46D-CBE2-4E67-83F1-47C2530CB3EF}" type="sibTrans" cxnId="{6CBB2A30-6C1D-49EB-A72C-3ED2808718B5}">
      <dgm:prSet/>
      <dgm:spPr/>
      <dgm:t>
        <a:bodyPr/>
        <a:lstStyle/>
        <a:p>
          <a:endParaRPr lang="en-GB"/>
        </a:p>
      </dgm:t>
    </dgm:pt>
    <dgm:pt modelId="{87237D2D-BF01-41B2-B84C-5018B1D96910}">
      <dgm:prSet phldrT="[Text]" custT="1"/>
      <dgm:spPr/>
      <dgm:t>
        <a:bodyPr/>
        <a:lstStyle/>
        <a:p>
          <a:pPr>
            <a:spcAft>
              <a:spcPct val="15000"/>
            </a:spcAft>
          </a:pPr>
          <a:r>
            <a:rPr lang="en-GB" sz="1400" dirty="0" smtClean="0"/>
            <a:t>whole of life insurance policies</a:t>
          </a:r>
          <a:endParaRPr lang="en-GB" sz="1400" dirty="0"/>
        </a:p>
      </dgm:t>
    </dgm:pt>
    <dgm:pt modelId="{7DEFE0BC-8A3B-4E28-934A-437ACA6CD550}" type="parTrans" cxnId="{F333A56F-7FEF-46A7-BE44-8B415DDD499B}">
      <dgm:prSet/>
      <dgm:spPr/>
      <dgm:t>
        <a:bodyPr/>
        <a:lstStyle/>
        <a:p>
          <a:endParaRPr lang="en-GB"/>
        </a:p>
      </dgm:t>
    </dgm:pt>
    <dgm:pt modelId="{D8D5F6C4-32A3-4AF2-8EBE-677E381BFBD4}" type="sibTrans" cxnId="{F333A56F-7FEF-46A7-BE44-8B415DDD499B}">
      <dgm:prSet/>
      <dgm:spPr/>
      <dgm:t>
        <a:bodyPr/>
        <a:lstStyle/>
        <a:p>
          <a:endParaRPr lang="en-GB"/>
        </a:p>
      </dgm:t>
    </dgm:pt>
    <dgm:pt modelId="{2F932AC3-2CFE-407C-88C7-CF019C7F430A}">
      <dgm:prSet phldrT="[Text]" custT="1"/>
      <dgm:spPr/>
      <dgm:t>
        <a:bodyPr/>
        <a:lstStyle/>
        <a:p>
          <a:pPr>
            <a:spcAft>
              <a:spcPct val="15000"/>
            </a:spcAft>
          </a:pPr>
          <a:r>
            <a:rPr lang="en-GB" sz="1400" dirty="0" smtClean="0"/>
            <a:t>endowment policies</a:t>
          </a:r>
          <a:endParaRPr lang="en-GB" sz="1400" dirty="0"/>
        </a:p>
      </dgm:t>
    </dgm:pt>
    <dgm:pt modelId="{4F06395D-F5B2-42A0-B5B7-5AE963694F23}" type="parTrans" cxnId="{5BB148CF-DA0C-4193-B2FA-51CBD637C16D}">
      <dgm:prSet/>
      <dgm:spPr/>
      <dgm:t>
        <a:bodyPr/>
        <a:lstStyle/>
        <a:p>
          <a:endParaRPr lang="en-GB"/>
        </a:p>
      </dgm:t>
    </dgm:pt>
    <dgm:pt modelId="{54C51D13-6F0A-4CFC-B54E-95D42936A1BD}" type="sibTrans" cxnId="{5BB148CF-DA0C-4193-B2FA-51CBD637C16D}">
      <dgm:prSet/>
      <dgm:spPr/>
      <dgm:t>
        <a:bodyPr/>
        <a:lstStyle/>
        <a:p>
          <a:endParaRPr lang="en-GB"/>
        </a:p>
      </dgm:t>
    </dgm:pt>
    <dgm:pt modelId="{B6F8C2F3-4A82-480C-BFE9-6D0CF23C09EF}">
      <dgm:prSet phldrT="[Text]" custT="1"/>
      <dgm:spPr/>
      <dgm:t>
        <a:bodyPr/>
        <a:lstStyle/>
        <a:p>
          <a:pPr>
            <a:spcAft>
              <a:spcPct val="15000"/>
            </a:spcAft>
          </a:pPr>
          <a:r>
            <a:rPr lang="en-GB" sz="1400" dirty="0" smtClean="0"/>
            <a:t>annuities</a:t>
          </a:r>
          <a:endParaRPr lang="en-GB" sz="1400" dirty="0"/>
        </a:p>
      </dgm:t>
    </dgm:pt>
    <dgm:pt modelId="{B5E93DE9-91F6-4762-98B9-C471E043BCE3}" type="parTrans" cxnId="{D9C7057C-C8EF-43A8-9A15-68847FF5388E}">
      <dgm:prSet/>
      <dgm:spPr/>
      <dgm:t>
        <a:bodyPr/>
        <a:lstStyle/>
        <a:p>
          <a:endParaRPr lang="en-GB"/>
        </a:p>
      </dgm:t>
    </dgm:pt>
    <dgm:pt modelId="{4DFE325B-84D1-4100-ABBE-9C5207C88B9D}" type="sibTrans" cxnId="{D9C7057C-C8EF-43A8-9A15-68847FF5388E}">
      <dgm:prSet/>
      <dgm:spPr/>
      <dgm:t>
        <a:bodyPr/>
        <a:lstStyle/>
        <a:p>
          <a:endParaRPr lang="en-GB"/>
        </a:p>
      </dgm:t>
    </dgm:pt>
    <dgm:pt modelId="{327729B9-91CB-45BE-ACB1-FBF0CD91621E}">
      <dgm:prSet phldrT="[Text]" custT="1"/>
      <dgm:spPr/>
      <dgm:t>
        <a:bodyPr/>
        <a:lstStyle/>
        <a:p>
          <a:pPr>
            <a:spcAft>
              <a:spcPct val="15000"/>
            </a:spcAft>
          </a:pPr>
          <a:r>
            <a:rPr lang="en-GB" sz="1400" dirty="0" smtClean="0"/>
            <a:t>insurance against theft</a:t>
          </a:r>
          <a:endParaRPr lang="en-GB" sz="1400" dirty="0"/>
        </a:p>
      </dgm:t>
    </dgm:pt>
    <dgm:pt modelId="{857D672B-DADA-4F7B-9683-7C1524D90C4E}" type="parTrans" cxnId="{3FFCF1E9-88AC-4DFA-A0AB-A0DD1CD9BD49}">
      <dgm:prSet/>
      <dgm:spPr/>
      <dgm:t>
        <a:bodyPr/>
        <a:lstStyle/>
        <a:p>
          <a:endParaRPr lang="en-GB"/>
        </a:p>
      </dgm:t>
    </dgm:pt>
    <dgm:pt modelId="{53F25623-57A9-4A4A-A6AF-97E7379B97FD}" type="sibTrans" cxnId="{3FFCF1E9-88AC-4DFA-A0AB-A0DD1CD9BD49}">
      <dgm:prSet/>
      <dgm:spPr/>
      <dgm:t>
        <a:bodyPr/>
        <a:lstStyle/>
        <a:p>
          <a:endParaRPr lang="en-GB"/>
        </a:p>
      </dgm:t>
    </dgm:pt>
    <dgm:pt modelId="{9D37FD20-605E-4846-A514-A6F3DEC583AB}">
      <dgm:prSet phldrT="[Text]" custT="1"/>
      <dgm:spPr/>
      <dgm:t>
        <a:bodyPr/>
        <a:lstStyle/>
        <a:p>
          <a:pPr>
            <a:spcAft>
              <a:spcPct val="15000"/>
            </a:spcAft>
          </a:pPr>
          <a:r>
            <a:rPr lang="en-GB" sz="1400" dirty="0" smtClean="0"/>
            <a:t>general accident insurance</a:t>
          </a:r>
          <a:endParaRPr lang="en-GB" sz="1400" dirty="0"/>
        </a:p>
      </dgm:t>
    </dgm:pt>
    <dgm:pt modelId="{9C063903-1CC1-4649-A71D-EA306D15D894}" type="parTrans" cxnId="{E817C512-7375-471C-877F-998C894BD0CE}">
      <dgm:prSet/>
      <dgm:spPr/>
      <dgm:t>
        <a:bodyPr/>
        <a:lstStyle/>
        <a:p>
          <a:endParaRPr lang="en-GB"/>
        </a:p>
      </dgm:t>
    </dgm:pt>
    <dgm:pt modelId="{66871A07-7B85-495C-84FA-5A84F58C08D8}" type="sibTrans" cxnId="{E817C512-7375-471C-877F-998C894BD0CE}">
      <dgm:prSet/>
      <dgm:spPr/>
      <dgm:t>
        <a:bodyPr/>
        <a:lstStyle/>
        <a:p>
          <a:endParaRPr lang="en-GB"/>
        </a:p>
      </dgm:t>
    </dgm:pt>
    <dgm:pt modelId="{FB19B628-C4A4-46FF-A11D-327500DB8F50}">
      <dgm:prSet phldrT="[Text]" custT="1"/>
      <dgm:spPr/>
      <dgm:t>
        <a:bodyPr/>
        <a:lstStyle/>
        <a:p>
          <a:pPr>
            <a:spcAft>
              <a:spcPct val="15000"/>
            </a:spcAft>
          </a:pPr>
          <a:r>
            <a:rPr lang="en-GB" sz="1400" dirty="0" smtClean="0"/>
            <a:t>term insurance policies</a:t>
          </a:r>
          <a:endParaRPr lang="en-GB" sz="1400" dirty="0"/>
        </a:p>
      </dgm:t>
    </dgm:pt>
    <dgm:pt modelId="{7A9E38B2-725E-4AB1-9AF2-B5AC31A4FCFE}" type="parTrans" cxnId="{0A0CB4D4-603C-4FAA-BB62-8C3968706B72}">
      <dgm:prSet/>
      <dgm:spPr/>
      <dgm:t>
        <a:bodyPr/>
        <a:lstStyle/>
        <a:p>
          <a:endParaRPr lang="en-GB"/>
        </a:p>
      </dgm:t>
    </dgm:pt>
    <dgm:pt modelId="{98BB5F2B-1367-4D37-8D59-561DB09F70AE}" type="sibTrans" cxnId="{0A0CB4D4-603C-4FAA-BB62-8C3968706B72}">
      <dgm:prSet/>
      <dgm:spPr/>
      <dgm:t>
        <a:bodyPr/>
        <a:lstStyle/>
        <a:p>
          <a:endParaRPr lang="en-GB"/>
        </a:p>
      </dgm:t>
    </dgm:pt>
    <dgm:pt modelId="{E89F4662-A87D-468D-8017-0C19F63D88CB}">
      <dgm:prSet phldrT="[Text]" custT="1"/>
      <dgm:spPr/>
      <dgm:t>
        <a:bodyPr/>
        <a:lstStyle/>
        <a:p>
          <a:pPr>
            <a:spcAft>
              <a:spcPct val="15000"/>
            </a:spcAft>
          </a:pPr>
          <a:r>
            <a:rPr lang="en-GB" sz="1400" dirty="0" smtClean="0"/>
            <a:t>property  insurance         (personal vs commercial)</a:t>
          </a:r>
          <a:endParaRPr lang="en-GB" sz="1400" dirty="0"/>
        </a:p>
      </dgm:t>
    </dgm:pt>
    <dgm:pt modelId="{3F9323C8-88BA-4D5A-A8BA-BB7758FEC458}" type="parTrans" cxnId="{B5D370EE-35A5-4CDE-A30B-F56C0CA77EAD}">
      <dgm:prSet/>
      <dgm:spPr/>
      <dgm:t>
        <a:bodyPr/>
        <a:lstStyle/>
        <a:p>
          <a:endParaRPr lang="en-GB"/>
        </a:p>
      </dgm:t>
    </dgm:pt>
    <dgm:pt modelId="{4B1B41BC-9CE9-40B4-AEF8-B0BE32612631}" type="sibTrans" cxnId="{B5D370EE-35A5-4CDE-A30B-F56C0CA77EAD}">
      <dgm:prSet/>
      <dgm:spPr/>
      <dgm:t>
        <a:bodyPr/>
        <a:lstStyle/>
        <a:p>
          <a:endParaRPr lang="en-GB"/>
        </a:p>
      </dgm:t>
    </dgm:pt>
    <dgm:pt modelId="{F5E99658-E463-40F0-8612-222C1263ABFA}" type="pres">
      <dgm:prSet presAssocID="{9FF61480-EC62-4C83-8D44-4491F720C2C4}" presName="diagram" presStyleCnt="0">
        <dgm:presLayoutVars>
          <dgm:chPref val="1"/>
          <dgm:dir/>
          <dgm:animOne val="branch"/>
          <dgm:animLvl val="lvl"/>
          <dgm:resizeHandles/>
        </dgm:presLayoutVars>
      </dgm:prSet>
      <dgm:spPr/>
      <dgm:t>
        <a:bodyPr/>
        <a:lstStyle/>
        <a:p>
          <a:endParaRPr lang="en-GB"/>
        </a:p>
      </dgm:t>
    </dgm:pt>
    <dgm:pt modelId="{ACEA2768-3A83-4CD8-BFF9-410219DF78BF}" type="pres">
      <dgm:prSet presAssocID="{43F32724-94A2-4658-9434-F0978978ABDB}" presName="root" presStyleCnt="0"/>
      <dgm:spPr/>
    </dgm:pt>
    <dgm:pt modelId="{D07672C3-B6AC-4990-850D-BF69EB2E3D02}" type="pres">
      <dgm:prSet presAssocID="{43F32724-94A2-4658-9434-F0978978ABDB}" presName="rootComposite" presStyleCnt="0"/>
      <dgm:spPr/>
    </dgm:pt>
    <dgm:pt modelId="{17F5109C-A09B-4F59-8936-1BDE241596C2}" type="pres">
      <dgm:prSet presAssocID="{43F32724-94A2-4658-9434-F0978978ABDB}" presName="rootText" presStyleLbl="node1" presStyleIdx="0" presStyleCnt="2" custScaleX="248782" custScaleY="65837"/>
      <dgm:spPr/>
      <dgm:t>
        <a:bodyPr/>
        <a:lstStyle/>
        <a:p>
          <a:endParaRPr lang="en-GB"/>
        </a:p>
      </dgm:t>
    </dgm:pt>
    <dgm:pt modelId="{6C9D2B92-EE23-451A-B0AE-CF0D51A58F6D}" type="pres">
      <dgm:prSet presAssocID="{43F32724-94A2-4658-9434-F0978978ABDB}" presName="rootConnector" presStyleLbl="node1" presStyleIdx="0" presStyleCnt="2"/>
      <dgm:spPr/>
      <dgm:t>
        <a:bodyPr/>
        <a:lstStyle/>
        <a:p>
          <a:endParaRPr lang="en-GB"/>
        </a:p>
      </dgm:t>
    </dgm:pt>
    <dgm:pt modelId="{031FE5F0-C036-446B-A5DD-CE1F94E2D082}" type="pres">
      <dgm:prSet presAssocID="{43F32724-94A2-4658-9434-F0978978ABDB}" presName="childShape" presStyleCnt="0"/>
      <dgm:spPr/>
    </dgm:pt>
    <dgm:pt modelId="{9732D671-888C-4109-82B8-6D2A483A68BE}" type="pres">
      <dgm:prSet presAssocID="{84F3A434-D974-4BD1-BB85-32144BABC83C}" presName="Name13" presStyleLbl="parChTrans1D2" presStyleIdx="0" presStyleCnt="4"/>
      <dgm:spPr/>
      <dgm:t>
        <a:bodyPr/>
        <a:lstStyle/>
        <a:p>
          <a:endParaRPr lang="en-GB"/>
        </a:p>
      </dgm:t>
    </dgm:pt>
    <dgm:pt modelId="{C19EA150-BCFF-4E81-B271-C6837709A2F8}" type="pres">
      <dgm:prSet presAssocID="{0574178F-59CF-48DD-AEC6-A1591AB45CC7}" presName="childText" presStyleLbl="bgAcc1" presStyleIdx="0" presStyleCnt="4" custScaleX="243174" custScaleY="135895" custLinFactNeighborX="849" custLinFactNeighborY="-18401">
        <dgm:presLayoutVars>
          <dgm:bulletEnabled val="1"/>
        </dgm:presLayoutVars>
      </dgm:prSet>
      <dgm:spPr/>
      <dgm:t>
        <a:bodyPr/>
        <a:lstStyle/>
        <a:p>
          <a:endParaRPr lang="en-GB"/>
        </a:p>
      </dgm:t>
    </dgm:pt>
    <dgm:pt modelId="{C1FA3E52-65D9-4953-AAE3-4504D4C1F5AC}" type="pres">
      <dgm:prSet presAssocID="{39F1F422-6E12-436A-9659-C118F31925C1}" presName="Name13" presStyleLbl="parChTrans1D2" presStyleIdx="1" presStyleCnt="4"/>
      <dgm:spPr/>
      <dgm:t>
        <a:bodyPr/>
        <a:lstStyle/>
        <a:p>
          <a:endParaRPr lang="en-GB"/>
        </a:p>
      </dgm:t>
    </dgm:pt>
    <dgm:pt modelId="{9475BF34-96D1-4EF5-AEA1-29B6D13A85D7}" type="pres">
      <dgm:prSet presAssocID="{22C6B9F1-8829-4479-90D1-307F719838F9}" presName="childText" presStyleLbl="bgAcc1" presStyleIdx="1" presStyleCnt="4" custScaleX="240584" custScaleY="145506" custLinFactNeighborX="4268" custLinFactNeighborY="-37017">
        <dgm:presLayoutVars>
          <dgm:bulletEnabled val="1"/>
        </dgm:presLayoutVars>
      </dgm:prSet>
      <dgm:spPr/>
      <dgm:t>
        <a:bodyPr/>
        <a:lstStyle/>
        <a:p>
          <a:endParaRPr lang="en-GB"/>
        </a:p>
      </dgm:t>
    </dgm:pt>
    <dgm:pt modelId="{CA586687-93E4-46DE-AFF1-C6A09E6BC07B}" type="pres">
      <dgm:prSet presAssocID="{2AC19228-C17E-4985-AA5F-E1081B78F152}" presName="root" presStyleCnt="0"/>
      <dgm:spPr/>
    </dgm:pt>
    <dgm:pt modelId="{B4B747E1-C750-4E45-981C-10586491ABB9}" type="pres">
      <dgm:prSet presAssocID="{2AC19228-C17E-4985-AA5F-E1081B78F152}" presName="rootComposite" presStyleCnt="0"/>
      <dgm:spPr/>
    </dgm:pt>
    <dgm:pt modelId="{EE3AA09F-59F3-453E-B3DC-6C301F084731}" type="pres">
      <dgm:prSet presAssocID="{2AC19228-C17E-4985-AA5F-E1081B78F152}" presName="rootText" presStyleLbl="node1" presStyleIdx="1" presStyleCnt="2" custScaleX="250181" custScaleY="69278" custLinFactNeighborX="-9498" custLinFactNeighborY="1284"/>
      <dgm:spPr/>
      <dgm:t>
        <a:bodyPr/>
        <a:lstStyle/>
        <a:p>
          <a:endParaRPr lang="en-GB"/>
        </a:p>
      </dgm:t>
    </dgm:pt>
    <dgm:pt modelId="{41029805-E21D-485B-AD0A-E561DB97A2EA}" type="pres">
      <dgm:prSet presAssocID="{2AC19228-C17E-4985-AA5F-E1081B78F152}" presName="rootConnector" presStyleLbl="node1" presStyleIdx="1" presStyleCnt="2"/>
      <dgm:spPr/>
      <dgm:t>
        <a:bodyPr/>
        <a:lstStyle/>
        <a:p>
          <a:endParaRPr lang="en-GB"/>
        </a:p>
      </dgm:t>
    </dgm:pt>
    <dgm:pt modelId="{AC5A869C-40EE-4A74-AE9E-EFB58FCDC1D3}" type="pres">
      <dgm:prSet presAssocID="{2AC19228-C17E-4985-AA5F-E1081B78F152}" presName="childShape" presStyleCnt="0"/>
      <dgm:spPr/>
    </dgm:pt>
    <dgm:pt modelId="{384BD0FD-BD45-4C3F-B9EB-B663B66B0A38}" type="pres">
      <dgm:prSet presAssocID="{FDF8D7C0-2EA9-440B-9C42-10F6CC9D5D5C}" presName="Name13" presStyleLbl="parChTrans1D2" presStyleIdx="2" presStyleCnt="4"/>
      <dgm:spPr/>
      <dgm:t>
        <a:bodyPr/>
        <a:lstStyle/>
        <a:p>
          <a:endParaRPr lang="en-GB"/>
        </a:p>
      </dgm:t>
    </dgm:pt>
    <dgm:pt modelId="{30C76351-E608-45D1-B57C-37A1BDC63A6A}" type="pres">
      <dgm:prSet presAssocID="{186EC7D8-B422-4C78-81CC-C9D0A3F5B2FD}" presName="childText" presStyleLbl="bgAcc1" presStyleIdx="2" presStyleCnt="4" custScaleX="238332" custScaleY="147745" custLinFactNeighborX="-723" custLinFactNeighborY="-16187">
        <dgm:presLayoutVars>
          <dgm:bulletEnabled val="1"/>
        </dgm:presLayoutVars>
      </dgm:prSet>
      <dgm:spPr/>
      <dgm:t>
        <a:bodyPr/>
        <a:lstStyle/>
        <a:p>
          <a:endParaRPr lang="en-GB"/>
        </a:p>
      </dgm:t>
    </dgm:pt>
    <dgm:pt modelId="{8DBAE705-7609-44A0-8A7B-0798B5EA77DA}" type="pres">
      <dgm:prSet presAssocID="{310917F2-9B9B-4B07-A0D4-7A8AE157B700}" presName="Name13" presStyleLbl="parChTrans1D2" presStyleIdx="3" presStyleCnt="4"/>
      <dgm:spPr/>
      <dgm:t>
        <a:bodyPr/>
        <a:lstStyle/>
        <a:p>
          <a:endParaRPr lang="en-GB"/>
        </a:p>
      </dgm:t>
    </dgm:pt>
    <dgm:pt modelId="{162DE16A-377A-4E58-AB98-A35ABC2D82AE}" type="pres">
      <dgm:prSet presAssocID="{B92CB949-3715-481A-A6C2-69C32D639324}" presName="childText" presStyleLbl="bgAcc1" presStyleIdx="3" presStyleCnt="4" custScaleX="236953" custScaleY="142600" custLinFactNeighborX="656" custLinFactNeighborY="-34778">
        <dgm:presLayoutVars>
          <dgm:bulletEnabled val="1"/>
        </dgm:presLayoutVars>
      </dgm:prSet>
      <dgm:spPr/>
      <dgm:t>
        <a:bodyPr/>
        <a:lstStyle/>
        <a:p>
          <a:endParaRPr lang="en-GB"/>
        </a:p>
      </dgm:t>
    </dgm:pt>
  </dgm:ptLst>
  <dgm:cxnLst>
    <dgm:cxn modelId="{180C2ABB-3BBC-447C-A892-87EE2458AB3C}" srcId="{43F32724-94A2-4658-9434-F0978978ABDB}" destId="{22C6B9F1-8829-4479-90D1-307F719838F9}" srcOrd="1" destOrd="0" parTransId="{39F1F422-6E12-436A-9659-C118F31925C1}" sibTransId="{189E5942-8587-472F-972A-1150855DE7B8}"/>
    <dgm:cxn modelId="{D8A1E7EF-8ECC-4900-9987-476CC81C0C9A}" srcId="{43F32724-94A2-4658-9434-F0978978ABDB}" destId="{0574178F-59CF-48DD-AEC6-A1591AB45CC7}" srcOrd="0" destOrd="0" parTransId="{84F3A434-D974-4BD1-BB85-32144BABC83C}" sibTransId="{D4AE639E-4E0C-48D7-90EE-2BE0EA5A87BF}"/>
    <dgm:cxn modelId="{2BF8C0F0-C7EA-44EB-B605-4085E4824D9B}" srcId="{9FF61480-EC62-4C83-8D44-4491F720C2C4}" destId="{2AC19228-C17E-4985-AA5F-E1081B78F152}" srcOrd="1" destOrd="0" parTransId="{2B972556-29F2-40F4-832A-E246CCE2BA0A}" sibTransId="{11758C08-C816-422B-8300-0F5072C282FD}"/>
    <dgm:cxn modelId="{C4330BFC-8697-4C07-B473-14F4E4671E01}" type="presOf" srcId="{FB19B628-C4A4-46FF-A11D-327500DB8F50}" destId="{9475BF34-96D1-4EF5-AEA1-29B6D13A85D7}" srcOrd="0" destOrd="1" presId="urn:microsoft.com/office/officeart/2005/8/layout/hierarchy3"/>
    <dgm:cxn modelId="{FE8D1675-D609-4C28-BC96-A8B0D6C33483}" srcId="{9FF61480-EC62-4C83-8D44-4491F720C2C4}" destId="{43F32724-94A2-4658-9434-F0978978ABDB}" srcOrd="0" destOrd="0" parTransId="{91EB8C6C-9FB8-4FEB-B7E1-A1D4833AAC6C}" sibTransId="{C82D5CA0-01BC-42AA-81D1-577BB6A5B69A}"/>
    <dgm:cxn modelId="{9358F794-940E-4EDD-B11E-2E3346FE4DDD}" type="presOf" srcId="{39F1F422-6E12-436A-9659-C118F31925C1}" destId="{C1FA3E52-65D9-4953-AAE3-4504D4C1F5AC}" srcOrd="0" destOrd="0" presId="urn:microsoft.com/office/officeart/2005/8/layout/hierarchy3"/>
    <dgm:cxn modelId="{DF82E5A7-B7B5-48B4-80E8-636F2502B853}" type="presOf" srcId="{B92CB949-3715-481A-A6C2-69C32D639324}" destId="{162DE16A-377A-4E58-AB98-A35ABC2D82AE}" srcOrd="0" destOrd="0" presId="urn:microsoft.com/office/officeart/2005/8/layout/hierarchy3"/>
    <dgm:cxn modelId="{1F1675AB-4925-4C4A-884E-B30EF7A81BB2}" type="presOf" srcId="{87237D2D-BF01-41B2-B84C-5018B1D96910}" destId="{9475BF34-96D1-4EF5-AEA1-29B6D13A85D7}" srcOrd="0" destOrd="2" presId="urn:microsoft.com/office/officeart/2005/8/layout/hierarchy3"/>
    <dgm:cxn modelId="{97F2506B-80A1-4C7A-B8B9-CB10C7AAD72C}" type="presOf" srcId="{9D37FD20-605E-4846-A514-A6F3DEC583AB}" destId="{162DE16A-377A-4E58-AB98-A35ABC2D82AE}" srcOrd="0" destOrd="3" presId="urn:microsoft.com/office/officeart/2005/8/layout/hierarchy3"/>
    <dgm:cxn modelId="{27EFFFFE-8ADC-46EA-BDF7-9010BB1980CF}" type="presOf" srcId="{43F32724-94A2-4658-9434-F0978978ABDB}" destId="{6C9D2B92-EE23-451A-B0AE-CF0D51A58F6D}" srcOrd="1" destOrd="0" presId="urn:microsoft.com/office/officeart/2005/8/layout/hierarchy3"/>
    <dgm:cxn modelId="{6CC0A1EA-04E5-4093-9686-29B53E45F6F6}" srcId="{2AC19228-C17E-4985-AA5F-E1081B78F152}" destId="{186EC7D8-B422-4C78-81CC-C9D0A3F5B2FD}" srcOrd="0" destOrd="0" parTransId="{FDF8D7C0-2EA9-440B-9C42-10F6CC9D5D5C}" sibTransId="{74CA3765-28C7-461D-AE9E-89AA6CD86B40}"/>
    <dgm:cxn modelId="{3A24DDEA-B0A0-4FFB-BC90-33455F9F7748}" type="presOf" srcId="{84F3A434-D974-4BD1-BB85-32144BABC83C}" destId="{9732D671-888C-4109-82B8-6D2A483A68BE}" srcOrd="0" destOrd="0" presId="urn:microsoft.com/office/officeart/2005/8/layout/hierarchy3"/>
    <dgm:cxn modelId="{D1B4B617-1490-421A-BD79-BCC23361AABA}" type="presOf" srcId="{327729B9-91CB-45BE-ACB1-FBF0CD91621E}" destId="{162DE16A-377A-4E58-AB98-A35ABC2D82AE}" srcOrd="0" destOrd="2" presId="urn:microsoft.com/office/officeart/2005/8/layout/hierarchy3"/>
    <dgm:cxn modelId="{F6332930-9059-4D5D-89E5-8E1D1D234A13}" type="presOf" srcId="{186EC7D8-B422-4C78-81CC-C9D0A3F5B2FD}" destId="{30C76351-E608-45D1-B57C-37A1BDC63A6A}" srcOrd="0" destOrd="0" presId="urn:microsoft.com/office/officeart/2005/8/layout/hierarchy3"/>
    <dgm:cxn modelId="{AADAC396-B865-4EE6-AD2E-1ED3526336A6}" type="presOf" srcId="{310917F2-9B9B-4B07-A0D4-7A8AE157B700}" destId="{8DBAE705-7609-44A0-8A7B-0798B5EA77DA}" srcOrd="0" destOrd="0" presId="urn:microsoft.com/office/officeart/2005/8/layout/hierarchy3"/>
    <dgm:cxn modelId="{262FECC2-E1DC-4B40-88C4-778E7B7B4FF7}" type="presOf" srcId="{2AC19228-C17E-4985-AA5F-E1081B78F152}" destId="{EE3AA09F-59F3-453E-B3DC-6C301F084731}" srcOrd="0" destOrd="0" presId="urn:microsoft.com/office/officeart/2005/8/layout/hierarchy3"/>
    <dgm:cxn modelId="{3FFCF1E9-88AC-4DFA-A0AB-A0DD1CD9BD49}" srcId="{B92CB949-3715-481A-A6C2-69C32D639324}" destId="{327729B9-91CB-45BE-ACB1-FBF0CD91621E}" srcOrd="1" destOrd="0" parTransId="{857D672B-DADA-4F7B-9683-7C1524D90C4E}" sibTransId="{53F25623-57A9-4A4A-A6AF-97E7379B97FD}"/>
    <dgm:cxn modelId="{35DFF06C-CF13-43E2-9927-A64485C0B197}" type="presOf" srcId="{22C6B9F1-8829-4479-90D1-307F719838F9}" destId="{9475BF34-96D1-4EF5-AEA1-29B6D13A85D7}" srcOrd="0" destOrd="0" presId="urn:microsoft.com/office/officeart/2005/8/layout/hierarchy3"/>
    <dgm:cxn modelId="{A7D3F623-CB85-405F-A7F7-C59D8CFE18CE}" type="presOf" srcId="{0574178F-59CF-48DD-AEC6-A1591AB45CC7}" destId="{C19EA150-BCFF-4E81-B271-C6837709A2F8}" srcOrd="0" destOrd="0" presId="urn:microsoft.com/office/officeart/2005/8/layout/hierarchy3"/>
    <dgm:cxn modelId="{DD132282-455B-4FAF-B10F-223DADB02FBC}" type="presOf" srcId="{E89F4662-A87D-468D-8017-0C19F63D88CB}" destId="{162DE16A-377A-4E58-AB98-A35ABC2D82AE}" srcOrd="0" destOrd="1" presId="urn:microsoft.com/office/officeart/2005/8/layout/hierarchy3"/>
    <dgm:cxn modelId="{F5B32C6C-1A1F-49F5-BCE2-E37D3A8044BD}" type="presOf" srcId="{B6F8C2F3-4A82-480C-BFE9-6D0CF23C09EF}" destId="{9475BF34-96D1-4EF5-AEA1-29B6D13A85D7}" srcOrd="0" destOrd="4" presId="urn:microsoft.com/office/officeart/2005/8/layout/hierarchy3"/>
    <dgm:cxn modelId="{E817C512-7375-471C-877F-998C894BD0CE}" srcId="{B92CB949-3715-481A-A6C2-69C32D639324}" destId="{9D37FD20-605E-4846-A514-A6F3DEC583AB}" srcOrd="2" destOrd="0" parTransId="{9C063903-1CC1-4649-A71D-EA306D15D894}" sibTransId="{66871A07-7B85-495C-84FA-5A84F58C08D8}"/>
    <dgm:cxn modelId="{D9C7057C-C8EF-43A8-9A15-68847FF5388E}" srcId="{22C6B9F1-8829-4479-90D1-307F719838F9}" destId="{B6F8C2F3-4A82-480C-BFE9-6D0CF23C09EF}" srcOrd="3" destOrd="0" parTransId="{B5E93DE9-91F6-4762-98B9-C471E043BCE3}" sibTransId="{4DFE325B-84D1-4100-ABBE-9C5207C88B9D}"/>
    <dgm:cxn modelId="{0BD03416-C942-4DF9-9E94-611D2289322F}" type="presOf" srcId="{FDF8D7C0-2EA9-440B-9C42-10F6CC9D5D5C}" destId="{384BD0FD-BD45-4C3F-B9EB-B663B66B0A38}" srcOrd="0" destOrd="0" presId="urn:microsoft.com/office/officeart/2005/8/layout/hierarchy3"/>
    <dgm:cxn modelId="{ACC87E78-D872-4D44-BCA1-FB932F359AEB}" type="presOf" srcId="{2F932AC3-2CFE-407C-88C7-CF019C7F430A}" destId="{9475BF34-96D1-4EF5-AEA1-29B6D13A85D7}" srcOrd="0" destOrd="3" presId="urn:microsoft.com/office/officeart/2005/8/layout/hierarchy3"/>
    <dgm:cxn modelId="{F333A56F-7FEF-46A7-BE44-8B415DDD499B}" srcId="{22C6B9F1-8829-4479-90D1-307F719838F9}" destId="{87237D2D-BF01-41B2-B84C-5018B1D96910}" srcOrd="1" destOrd="0" parTransId="{7DEFE0BC-8A3B-4E28-934A-437ACA6CD550}" sibTransId="{D8D5F6C4-32A3-4AF2-8EBE-677E381BFBD4}"/>
    <dgm:cxn modelId="{7F6A14F0-223C-4751-AA92-27D0E3F4D810}" type="presOf" srcId="{2AC19228-C17E-4985-AA5F-E1081B78F152}" destId="{41029805-E21D-485B-AD0A-E561DB97A2EA}" srcOrd="1" destOrd="0" presId="urn:microsoft.com/office/officeart/2005/8/layout/hierarchy3"/>
    <dgm:cxn modelId="{4F7CAE89-2BDA-4E06-92C9-742F92EF4374}" type="presOf" srcId="{43F32724-94A2-4658-9434-F0978978ABDB}" destId="{17F5109C-A09B-4F59-8936-1BDE241596C2}" srcOrd="0" destOrd="0" presId="urn:microsoft.com/office/officeart/2005/8/layout/hierarchy3"/>
    <dgm:cxn modelId="{B5D370EE-35A5-4CDE-A30B-F56C0CA77EAD}" srcId="{B92CB949-3715-481A-A6C2-69C32D639324}" destId="{E89F4662-A87D-468D-8017-0C19F63D88CB}" srcOrd="0" destOrd="0" parTransId="{3F9323C8-88BA-4D5A-A8BA-BB7758FEC458}" sibTransId="{4B1B41BC-9CE9-40B4-AEF8-B0BE32612631}"/>
    <dgm:cxn modelId="{0A0CB4D4-603C-4FAA-BB62-8C3968706B72}" srcId="{22C6B9F1-8829-4479-90D1-307F719838F9}" destId="{FB19B628-C4A4-46FF-A11D-327500DB8F50}" srcOrd="0" destOrd="0" parTransId="{7A9E38B2-725E-4AB1-9AF2-B5AC31A4FCFE}" sibTransId="{98BB5F2B-1367-4D37-8D59-561DB09F70AE}"/>
    <dgm:cxn modelId="{5BB148CF-DA0C-4193-B2FA-51CBD637C16D}" srcId="{22C6B9F1-8829-4479-90D1-307F719838F9}" destId="{2F932AC3-2CFE-407C-88C7-CF019C7F430A}" srcOrd="2" destOrd="0" parTransId="{4F06395D-F5B2-42A0-B5B7-5AE963694F23}" sibTransId="{54C51D13-6F0A-4CFC-B54E-95D42936A1BD}"/>
    <dgm:cxn modelId="{BC9266EB-ADD7-46AD-B475-068A6D2BB7E5}" type="presOf" srcId="{9FF61480-EC62-4C83-8D44-4491F720C2C4}" destId="{F5E99658-E463-40F0-8612-222C1263ABFA}" srcOrd="0" destOrd="0" presId="urn:microsoft.com/office/officeart/2005/8/layout/hierarchy3"/>
    <dgm:cxn modelId="{6CBB2A30-6C1D-49EB-A72C-3ED2808718B5}" srcId="{2AC19228-C17E-4985-AA5F-E1081B78F152}" destId="{B92CB949-3715-481A-A6C2-69C32D639324}" srcOrd="1" destOrd="0" parTransId="{310917F2-9B9B-4B07-A0D4-7A8AE157B700}" sibTransId="{4E18D46D-CBE2-4E67-83F1-47C2530CB3EF}"/>
    <dgm:cxn modelId="{214BBBC2-095B-4261-BB27-7FA61E396FE0}" type="presParOf" srcId="{F5E99658-E463-40F0-8612-222C1263ABFA}" destId="{ACEA2768-3A83-4CD8-BFF9-410219DF78BF}" srcOrd="0" destOrd="0" presId="urn:microsoft.com/office/officeart/2005/8/layout/hierarchy3"/>
    <dgm:cxn modelId="{146F0672-D358-4B4E-B901-B85B4F831A1D}" type="presParOf" srcId="{ACEA2768-3A83-4CD8-BFF9-410219DF78BF}" destId="{D07672C3-B6AC-4990-850D-BF69EB2E3D02}" srcOrd="0" destOrd="0" presId="urn:microsoft.com/office/officeart/2005/8/layout/hierarchy3"/>
    <dgm:cxn modelId="{40B871D5-FFB0-43D0-A041-16DA9514A90D}" type="presParOf" srcId="{D07672C3-B6AC-4990-850D-BF69EB2E3D02}" destId="{17F5109C-A09B-4F59-8936-1BDE241596C2}" srcOrd="0" destOrd="0" presId="urn:microsoft.com/office/officeart/2005/8/layout/hierarchy3"/>
    <dgm:cxn modelId="{42C533BD-52F2-422A-99B3-44951DDEA5F1}" type="presParOf" srcId="{D07672C3-B6AC-4990-850D-BF69EB2E3D02}" destId="{6C9D2B92-EE23-451A-B0AE-CF0D51A58F6D}" srcOrd="1" destOrd="0" presId="urn:microsoft.com/office/officeart/2005/8/layout/hierarchy3"/>
    <dgm:cxn modelId="{CD909B3C-A784-43D6-9E7B-8F3399CDB25E}" type="presParOf" srcId="{ACEA2768-3A83-4CD8-BFF9-410219DF78BF}" destId="{031FE5F0-C036-446B-A5DD-CE1F94E2D082}" srcOrd="1" destOrd="0" presId="urn:microsoft.com/office/officeart/2005/8/layout/hierarchy3"/>
    <dgm:cxn modelId="{213E16D6-7A7D-42B4-8766-F22E7133D447}" type="presParOf" srcId="{031FE5F0-C036-446B-A5DD-CE1F94E2D082}" destId="{9732D671-888C-4109-82B8-6D2A483A68BE}" srcOrd="0" destOrd="0" presId="urn:microsoft.com/office/officeart/2005/8/layout/hierarchy3"/>
    <dgm:cxn modelId="{499E40CE-B961-4442-81C6-CAA23EC70A03}" type="presParOf" srcId="{031FE5F0-C036-446B-A5DD-CE1F94E2D082}" destId="{C19EA150-BCFF-4E81-B271-C6837709A2F8}" srcOrd="1" destOrd="0" presId="urn:microsoft.com/office/officeart/2005/8/layout/hierarchy3"/>
    <dgm:cxn modelId="{FDBB10AF-69FA-4182-90EC-1849A65CE18C}" type="presParOf" srcId="{031FE5F0-C036-446B-A5DD-CE1F94E2D082}" destId="{C1FA3E52-65D9-4953-AAE3-4504D4C1F5AC}" srcOrd="2" destOrd="0" presId="urn:microsoft.com/office/officeart/2005/8/layout/hierarchy3"/>
    <dgm:cxn modelId="{962EC3E2-C083-450E-AE32-89CDF7B7DB73}" type="presParOf" srcId="{031FE5F0-C036-446B-A5DD-CE1F94E2D082}" destId="{9475BF34-96D1-4EF5-AEA1-29B6D13A85D7}" srcOrd="3" destOrd="0" presId="urn:microsoft.com/office/officeart/2005/8/layout/hierarchy3"/>
    <dgm:cxn modelId="{96365924-496B-45DF-B36C-1560E2462DAE}" type="presParOf" srcId="{F5E99658-E463-40F0-8612-222C1263ABFA}" destId="{CA586687-93E4-46DE-AFF1-C6A09E6BC07B}" srcOrd="1" destOrd="0" presId="urn:microsoft.com/office/officeart/2005/8/layout/hierarchy3"/>
    <dgm:cxn modelId="{95A1C197-E957-4EA8-8B60-A56352211C1B}" type="presParOf" srcId="{CA586687-93E4-46DE-AFF1-C6A09E6BC07B}" destId="{B4B747E1-C750-4E45-981C-10586491ABB9}" srcOrd="0" destOrd="0" presId="urn:microsoft.com/office/officeart/2005/8/layout/hierarchy3"/>
    <dgm:cxn modelId="{E394621D-F611-4343-8DEC-2C50F5C35DC9}" type="presParOf" srcId="{B4B747E1-C750-4E45-981C-10586491ABB9}" destId="{EE3AA09F-59F3-453E-B3DC-6C301F084731}" srcOrd="0" destOrd="0" presId="urn:microsoft.com/office/officeart/2005/8/layout/hierarchy3"/>
    <dgm:cxn modelId="{AE1D2304-71B9-416C-B992-366EC61D73FA}" type="presParOf" srcId="{B4B747E1-C750-4E45-981C-10586491ABB9}" destId="{41029805-E21D-485B-AD0A-E561DB97A2EA}" srcOrd="1" destOrd="0" presId="urn:microsoft.com/office/officeart/2005/8/layout/hierarchy3"/>
    <dgm:cxn modelId="{9072C23C-D0DC-40AA-A399-E2F906CC1252}" type="presParOf" srcId="{CA586687-93E4-46DE-AFF1-C6A09E6BC07B}" destId="{AC5A869C-40EE-4A74-AE9E-EFB58FCDC1D3}" srcOrd="1" destOrd="0" presId="urn:microsoft.com/office/officeart/2005/8/layout/hierarchy3"/>
    <dgm:cxn modelId="{A26C667C-9738-4F34-AA43-0D65D3EB557A}" type="presParOf" srcId="{AC5A869C-40EE-4A74-AE9E-EFB58FCDC1D3}" destId="{384BD0FD-BD45-4C3F-B9EB-B663B66B0A38}" srcOrd="0" destOrd="0" presId="urn:microsoft.com/office/officeart/2005/8/layout/hierarchy3"/>
    <dgm:cxn modelId="{18AE45B2-CD19-494A-940E-04BD8D98C361}" type="presParOf" srcId="{AC5A869C-40EE-4A74-AE9E-EFB58FCDC1D3}" destId="{30C76351-E608-45D1-B57C-37A1BDC63A6A}" srcOrd="1" destOrd="0" presId="urn:microsoft.com/office/officeart/2005/8/layout/hierarchy3"/>
    <dgm:cxn modelId="{AC7FB171-DD47-4054-A8D4-782D7992DDBC}" type="presParOf" srcId="{AC5A869C-40EE-4A74-AE9E-EFB58FCDC1D3}" destId="{8DBAE705-7609-44A0-8A7B-0798B5EA77DA}" srcOrd="2" destOrd="0" presId="urn:microsoft.com/office/officeart/2005/8/layout/hierarchy3"/>
    <dgm:cxn modelId="{1C1C75C8-2CAE-463A-886A-7D8FA3006309}" type="presParOf" srcId="{AC5A869C-40EE-4A74-AE9E-EFB58FCDC1D3}" destId="{162DE16A-377A-4E58-AB98-A35ABC2D82AE}" srcOrd="3" destOrd="0" presId="urn:microsoft.com/office/officeart/2005/8/layout/hierarchy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7EB5FDA-A4CB-496B-8076-C512923860E3}">
      <dsp:nvSpPr>
        <dsp:cNvPr id="0" name=""/>
        <dsp:cNvSpPr/>
      </dsp:nvSpPr>
      <dsp:spPr>
        <a:xfrm>
          <a:off x="6600" y="32524"/>
          <a:ext cx="2146855" cy="760860"/>
        </a:xfrm>
        <a:prstGeom prst="rect">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a:lnSpc>
              <a:spcPct val="90000"/>
            </a:lnSpc>
            <a:spcBef>
              <a:spcPct val="0"/>
            </a:spcBef>
            <a:spcAft>
              <a:spcPct val="35000"/>
            </a:spcAft>
          </a:pPr>
          <a:r>
            <a:rPr lang="en-GB" sz="2200" b="0" kern="1200" dirty="0" smtClean="0"/>
            <a:t>deposit institutions</a:t>
          </a:r>
          <a:endParaRPr lang="en-GB" sz="2200" b="0" kern="1200" dirty="0"/>
        </a:p>
      </dsp:txBody>
      <dsp:txXfrm>
        <a:off x="6600" y="32524"/>
        <a:ext cx="2146855" cy="760860"/>
      </dsp:txXfrm>
    </dsp:sp>
    <dsp:sp modelId="{787C0CC4-4E19-4FEB-A03A-96195B39A363}">
      <dsp:nvSpPr>
        <dsp:cNvPr id="0" name=""/>
        <dsp:cNvSpPr/>
      </dsp:nvSpPr>
      <dsp:spPr>
        <a:xfrm>
          <a:off x="14768" y="793385"/>
          <a:ext cx="2130519" cy="3438338"/>
        </a:xfrm>
        <a:prstGeom prst="rect">
          <a:avLst/>
        </a:prstGeom>
        <a:solidFill>
          <a:schemeClr val="accent1">
            <a:alpha val="90000"/>
            <a:tint val="40000"/>
            <a:hueOff val="0"/>
            <a:satOff val="0"/>
            <a:lumOff val="0"/>
            <a:alphaOff val="0"/>
          </a:schemeClr>
        </a:solidFill>
        <a:ln w="11429" cap="flat" cmpd="sng" algn="ctr">
          <a:solidFill>
            <a:schemeClr val="accent1">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smtClean="0"/>
            <a:t>the banking sector</a:t>
          </a:r>
          <a:endParaRPr lang="en-GB" sz="1800" kern="1200" dirty="0"/>
        </a:p>
        <a:p>
          <a:pPr marL="171450" lvl="1" indent="-171450" algn="l" defTabSz="800100">
            <a:lnSpc>
              <a:spcPct val="90000"/>
            </a:lnSpc>
            <a:spcBef>
              <a:spcPct val="0"/>
            </a:spcBef>
            <a:spcAft>
              <a:spcPct val="15000"/>
            </a:spcAft>
            <a:buChar char="••"/>
          </a:pPr>
          <a:r>
            <a:rPr lang="en-GB" sz="1800" kern="1200" dirty="0" smtClean="0"/>
            <a:t>savings institutions</a:t>
          </a:r>
          <a:endParaRPr lang="en-GB" sz="1800" kern="1200" dirty="0"/>
        </a:p>
      </dsp:txBody>
      <dsp:txXfrm>
        <a:off x="14768" y="793385"/>
        <a:ext cx="2130519" cy="3438338"/>
      </dsp:txXfrm>
    </dsp:sp>
    <dsp:sp modelId="{DDF1DBB3-B693-4D71-9B82-2FDA79DD926F}">
      <dsp:nvSpPr>
        <dsp:cNvPr id="0" name=""/>
        <dsp:cNvSpPr/>
      </dsp:nvSpPr>
      <dsp:spPr>
        <a:xfrm>
          <a:off x="2464208" y="32524"/>
          <a:ext cx="3003356" cy="760860"/>
        </a:xfrm>
        <a:prstGeom prst="rect">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a:lnSpc>
              <a:spcPct val="90000"/>
            </a:lnSpc>
            <a:spcBef>
              <a:spcPct val="0"/>
            </a:spcBef>
            <a:spcAft>
              <a:spcPct val="35000"/>
            </a:spcAft>
          </a:pPr>
          <a:r>
            <a:rPr lang="en-GB" sz="2200" kern="1200" dirty="0" smtClean="0"/>
            <a:t>other financial intermediaries</a:t>
          </a:r>
          <a:endParaRPr lang="en-GB" sz="2200" kern="1200" dirty="0"/>
        </a:p>
      </dsp:txBody>
      <dsp:txXfrm>
        <a:off x="2464208" y="32524"/>
        <a:ext cx="3003356" cy="760860"/>
      </dsp:txXfrm>
    </dsp:sp>
    <dsp:sp modelId="{86E261FE-06EE-4D32-B921-8713AD074286}">
      <dsp:nvSpPr>
        <dsp:cNvPr id="0" name=""/>
        <dsp:cNvSpPr/>
      </dsp:nvSpPr>
      <dsp:spPr>
        <a:xfrm>
          <a:off x="2479835" y="793385"/>
          <a:ext cx="2972103" cy="3438338"/>
        </a:xfrm>
        <a:prstGeom prst="rect">
          <a:avLst/>
        </a:prstGeom>
        <a:solidFill>
          <a:schemeClr val="accent1">
            <a:alpha val="90000"/>
            <a:tint val="40000"/>
            <a:hueOff val="0"/>
            <a:satOff val="0"/>
            <a:lumOff val="0"/>
            <a:alphaOff val="0"/>
          </a:schemeClr>
        </a:solidFill>
        <a:ln w="11429" cap="flat" cmpd="sng" algn="ctr">
          <a:solidFill>
            <a:schemeClr val="accent1">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smtClean="0"/>
            <a:t>insurance companies</a:t>
          </a:r>
          <a:endParaRPr lang="en-GB" sz="1800" kern="1200" dirty="0"/>
        </a:p>
        <a:p>
          <a:pPr marL="171450" lvl="1" indent="-171450" algn="l" defTabSz="800100">
            <a:lnSpc>
              <a:spcPct val="90000"/>
            </a:lnSpc>
            <a:spcBef>
              <a:spcPct val="0"/>
            </a:spcBef>
            <a:spcAft>
              <a:spcPct val="15000"/>
            </a:spcAft>
            <a:buChar char="••"/>
          </a:pPr>
          <a:r>
            <a:rPr lang="en-GB" sz="1800" kern="1200" dirty="0" smtClean="0"/>
            <a:t>mutual funds                   or unit trusts</a:t>
          </a:r>
        </a:p>
        <a:p>
          <a:pPr marL="171450" lvl="1" indent="-171450" algn="l" defTabSz="800100">
            <a:lnSpc>
              <a:spcPct val="90000"/>
            </a:lnSpc>
            <a:spcBef>
              <a:spcPct val="0"/>
            </a:spcBef>
            <a:spcAft>
              <a:spcPct val="15000"/>
            </a:spcAft>
            <a:buChar char="••"/>
          </a:pPr>
          <a:r>
            <a:rPr lang="en-GB" sz="1800" kern="1200" dirty="0" smtClean="0"/>
            <a:t>investment companies   or investment trusts</a:t>
          </a:r>
        </a:p>
        <a:p>
          <a:pPr marL="171450" lvl="1" indent="-171450" algn="l" defTabSz="800100">
            <a:lnSpc>
              <a:spcPct val="90000"/>
            </a:lnSpc>
            <a:spcBef>
              <a:spcPct val="0"/>
            </a:spcBef>
            <a:spcAft>
              <a:spcPct val="15000"/>
            </a:spcAft>
            <a:buChar char="••"/>
          </a:pPr>
          <a:r>
            <a:rPr lang="en-GB" sz="1800" kern="1200" dirty="0" smtClean="0"/>
            <a:t>exchange traded funds</a:t>
          </a:r>
        </a:p>
        <a:p>
          <a:pPr marL="171450" lvl="1" indent="-171450" algn="l" defTabSz="800100">
            <a:lnSpc>
              <a:spcPct val="90000"/>
            </a:lnSpc>
            <a:spcBef>
              <a:spcPct val="0"/>
            </a:spcBef>
            <a:spcAft>
              <a:spcPct val="15000"/>
            </a:spcAft>
            <a:buChar char="••"/>
          </a:pPr>
          <a:r>
            <a:rPr lang="en-GB" sz="1800" kern="1200" dirty="0" smtClean="0"/>
            <a:t>pension funds</a:t>
          </a:r>
        </a:p>
        <a:p>
          <a:pPr marL="171450" lvl="1" indent="-171450" algn="l" defTabSz="800100">
            <a:lnSpc>
              <a:spcPct val="90000"/>
            </a:lnSpc>
            <a:spcBef>
              <a:spcPct val="0"/>
            </a:spcBef>
            <a:spcAft>
              <a:spcPct val="15000"/>
            </a:spcAft>
            <a:buChar char="••"/>
          </a:pPr>
          <a:r>
            <a:rPr lang="en-GB" sz="1800" kern="1200" dirty="0" smtClean="0"/>
            <a:t>hedge funds</a:t>
          </a:r>
        </a:p>
        <a:p>
          <a:pPr marL="171450" lvl="1" indent="-171450" algn="l" defTabSz="800100">
            <a:lnSpc>
              <a:spcPct val="90000"/>
            </a:lnSpc>
            <a:spcBef>
              <a:spcPct val="0"/>
            </a:spcBef>
            <a:spcAft>
              <a:spcPct val="15000"/>
            </a:spcAft>
            <a:buChar char="••"/>
          </a:pPr>
          <a:r>
            <a:rPr lang="en-GB" sz="1800" kern="1200" dirty="0" smtClean="0"/>
            <a:t>private equity</a:t>
          </a:r>
          <a:endParaRPr lang="en-GB" sz="1800" kern="1200" dirty="0"/>
        </a:p>
      </dsp:txBody>
      <dsp:txXfrm>
        <a:off x="2479835" y="793385"/>
        <a:ext cx="2972103" cy="3438338"/>
      </dsp:txXfrm>
    </dsp:sp>
    <dsp:sp modelId="{A2D8805F-7350-46D2-BDAC-9B0AE501AE5B}">
      <dsp:nvSpPr>
        <dsp:cNvPr id="0" name=""/>
        <dsp:cNvSpPr/>
      </dsp:nvSpPr>
      <dsp:spPr>
        <a:xfrm>
          <a:off x="5778317" y="32524"/>
          <a:ext cx="2712025" cy="760860"/>
        </a:xfrm>
        <a:prstGeom prst="rect">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a:lnSpc>
              <a:spcPct val="90000"/>
            </a:lnSpc>
            <a:spcBef>
              <a:spcPct val="0"/>
            </a:spcBef>
            <a:spcAft>
              <a:spcPct val="35000"/>
            </a:spcAft>
          </a:pPr>
          <a:r>
            <a:rPr lang="en-GB" sz="2200" kern="1200" dirty="0" smtClean="0"/>
            <a:t>specialist financial institutions</a:t>
          </a:r>
          <a:endParaRPr lang="en-GB" sz="2200" kern="1200" dirty="0"/>
        </a:p>
      </dsp:txBody>
      <dsp:txXfrm>
        <a:off x="5778317" y="32524"/>
        <a:ext cx="2712025" cy="760860"/>
      </dsp:txXfrm>
    </dsp:sp>
    <dsp:sp modelId="{7835CD92-84F7-4220-8105-84F2A7088CDC}">
      <dsp:nvSpPr>
        <dsp:cNvPr id="0" name=""/>
        <dsp:cNvSpPr/>
      </dsp:nvSpPr>
      <dsp:spPr>
        <a:xfrm>
          <a:off x="5832643" y="793385"/>
          <a:ext cx="2603373" cy="3438338"/>
        </a:xfrm>
        <a:prstGeom prst="rect">
          <a:avLst/>
        </a:prstGeom>
        <a:solidFill>
          <a:schemeClr val="accent1">
            <a:alpha val="90000"/>
            <a:tint val="40000"/>
            <a:hueOff val="0"/>
            <a:satOff val="0"/>
            <a:lumOff val="0"/>
            <a:alphaOff val="0"/>
          </a:schemeClr>
        </a:solidFill>
        <a:ln w="11429" cap="flat" cmpd="sng" algn="ctr">
          <a:solidFill>
            <a:schemeClr val="accent1">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smtClean="0"/>
            <a:t>venture capital companies</a:t>
          </a:r>
          <a:endParaRPr lang="en-GB" sz="1800" kern="1200" dirty="0"/>
        </a:p>
        <a:p>
          <a:pPr marL="171450" lvl="1" indent="-171450" algn="l" defTabSz="800100">
            <a:lnSpc>
              <a:spcPct val="90000"/>
            </a:lnSpc>
            <a:spcBef>
              <a:spcPct val="0"/>
            </a:spcBef>
            <a:spcAft>
              <a:spcPct val="15000"/>
            </a:spcAft>
            <a:buChar char="••"/>
          </a:pPr>
          <a:r>
            <a:rPr lang="en-GB" sz="1800" kern="1200" dirty="0" smtClean="0"/>
            <a:t>finance companies or finance houses</a:t>
          </a:r>
        </a:p>
        <a:p>
          <a:pPr marL="171450" lvl="1" indent="-171450" algn="l" defTabSz="800100">
            <a:lnSpc>
              <a:spcPct val="90000"/>
            </a:lnSpc>
            <a:spcBef>
              <a:spcPct val="0"/>
            </a:spcBef>
            <a:spcAft>
              <a:spcPct val="15000"/>
            </a:spcAft>
            <a:buChar char="••"/>
          </a:pPr>
          <a:r>
            <a:rPr lang="en-GB" sz="1800" kern="1200" dirty="0" smtClean="0"/>
            <a:t>factoring agencies</a:t>
          </a:r>
        </a:p>
      </dsp:txBody>
      <dsp:txXfrm>
        <a:off x="5832643" y="793385"/>
        <a:ext cx="2603373" cy="3438338"/>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7F5109C-A09B-4F59-8936-1BDE241596C2}">
      <dsp:nvSpPr>
        <dsp:cNvPr id="0" name=""/>
        <dsp:cNvSpPr/>
      </dsp:nvSpPr>
      <dsp:spPr>
        <a:xfrm>
          <a:off x="315604" y="1359"/>
          <a:ext cx="3495386" cy="462504"/>
        </a:xfrm>
        <a:prstGeom prst="roundRect">
          <a:avLst>
            <a:gd name="adj" fmla="val 10000"/>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kern="1200" dirty="0" smtClean="0"/>
            <a:t>Life Insurance</a:t>
          </a:r>
          <a:endParaRPr lang="en-GB" sz="2000" kern="1200" dirty="0"/>
        </a:p>
      </dsp:txBody>
      <dsp:txXfrm>
        <a:off x="315604" y="1359"/>
        <a:ext cx="3495386" cy="462504"/>
      </dsp:txXfrm>
    </dsp:sp>
    <dsp:sp modelId="{9732D671-888C-4109-82B8-6D2A483A68BE}">
      <dsp:nvSpPr>
        <dsp:cNvPr id="0" name=""/>
        <dsp:cNvSpPr/>
      </dsp:nvSpPr>
      <dsp:spPr>
        <a:xfrm>
          <a:off x="665143" y="463864"/>
          <a:ext cx="359081" cy="523689"/>
        </a:xfrm>
        <a:custGeom>
          <a:avLst/>
          <a:gdLst/>
          <a:ahLst/>
          <a:cxnLst/>
          <a:rect l="0" t="0" r="0" b="0"/>
          <a:pathLst>
            <a:path>
              <a:moveTo>
                <a:pt x="0" y="0"/>
              </a:moveTo>
              <a:lnTo>
                <a:pt x="0" y="523689"/>
              </a:lnTo>
              <a:lnTo>
                <a:pt x="359081" y="523689"/>
              </a:lnTo>
            </a:path>
          </a:pathLst>
        </a:custGeom>
        <a:noFill/>
        <a:ln w="11429" cap="flat" cmpd="sng" algn="ctr">
          <a:solidFill>
            <a:schemeClr val="accent1">
              <a:shade val="60000"/>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C19EA150-BCFF-4E81-B271-C6837709A2F8}">
      <dsp:nvSpPr>
        <dsp:cNvPr id="0" name=""/>
        <dsp:cNvSpPr/>
      </dsp:nvSpPr>
      <dsp:spPr>
        <a:xfrm>
          <a:off x="1024224" y="510222"/>
          <a:ext cx="2733275" cy="954662"/>
        </a:xfrm>
        <a:prstGeom prst="roundRect">
          <a:avLst>
            <a:gd name="adj" fmla="val 10000"/>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l" defTabSz="711200">
            <a:lnSpc>
              <a:spcPct val="90000"/>
            </a:lnSpc>
            <a:spcBef>
              <a:spcPct val="0"/>
            </a:spcBef>
            <a:spcAft>
              <a:spcPts val="0"/>
            </a:spcAft>
          </a:pPr>
          <a:r>
            <a:rPr lang="en-GB" sz="1600" kern="1200" dirty="0" smtClean="0"/>
            <a:t>long-term insurance:</a:t>
          </a:r>
        </a:p>
        <a:p>
          <a:pPr lvl="0" algn="l" defTabSz="711200">
            <a:lnSpc>
              <a:spcPct val="90000"/>
            </a:lnSpc>
            <a:spcBef>
              <a:spcPct val="0"/>
            </a:spcBef>
            <a:spcAft>
              <a:spcPts val="0"/>
            </a:spcAft>
          </a:pPr>
          <a:r>
            <a:rPr lang="en-GB" sz="1600" kern="1200" dirty="0" smtClean="0"/>
            <a:t>premiums are invested in government and corporate bonds and equities</a:t>
          </a:r>
          <a:endParaRPr lang="en-GB" sz="1600" kern="1200" dirty="0"/>
        </a:p>
      </dsp:txBody>
      <dsp:txXfrm>
        <a:off x="1024224" y="510222"/>
        <a:ext cx="2733275" cy="954662"/>
      </dsp:txXfrm>
    </dsp:sp>
    <dsp:sp modelId="{C1FA3E52-65D9-4953-AAE3-4504D4C1F5AC}">
      <dsp:nvSpPr>
        <dsp:cNvPr id="0" name=""/>
        <dsp:cNvSpPr/>
      </dsp:nvSpPr>
      <dsp:spPr>
        <a:xfrm>
          <a:off x="665143" y="463864"/>
          <a:ext cx="397510" cy="1556957"/>
        </a:xfrm>
        <a:custGeom>
          <a:avLst/>
          <a:gdLst/>
          <a:ahLst/>
          <a:cxnLst/>
          <a:rect l="0" t="0" r="0" b="0"/>
          <a:pathLst>
            <a:path>
              <a:moveTo>
                <a:pt x="0" y="0"/>
              </a:moveTo>
              <a:lnTo>
                <a:pt x="0" y="1556957"/>
              </a:lnTo>
              <a:lnTo>
                <a:pt x="397510" y="1556957"/>
              </a:lnTo>
            </a:path>
          </a:pathLst>
        </a:custGeom>
        <a:noFill/>
        <a:ln w="11429" cap="flat" cmpd="sng" algn="ctr">
          <a:solidFill>
            <a:schemeClr val="accent1">
              <a:shade val="60000"/>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9475BF34-96D1-4EF5-AEA1-29B6D13A85D7}">
      <dsp:nvSpPr>
        <dsp:cNvPr id="0" name=""/>
        <dsp:cNvSpPr/>
      </dsp:nvSpPr>
      <dsp:spPr>
        <a:xfrm>
          <a:off x="1062653" y="1509732"/>
          <a:ext cx="2704163" cy="1022179"/>
        </a:xfrm>
        <a:prstGeom prst="roundRect">
          <a:avLst>
            <a:gd name="adj" fmla="val 10000"/>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t" anchorCtr="0">
          <a:noAutofit/>
        </a:bodyPr>
        <a:lstStyle/>
        <a:p>
          <a:pPr lvl="0" algn="l" defTabSz="622300">
            <a:lnSpc>
              <a:spcPct val="90000"/>
            </a:lnSpc>
            <a:spcBef>
              <a:spcPct val="0"/>
            </a:spcBef>
            <a:spcAft>
              <a:spcPts val="0"/>
            </a:spcAft>
          </a:pPr>
          <a:r>
            <a:rPr lang="en-GB" sz="1400" kern="1200" dirty="0" smtClean="0"/>
            <a:t>examples:</a:t>
          </a:r>
          <a:endParaRPr lang="en-GB" sz="1400" kern="1200" dirty="0"/>
        </a:p>
        <a:p>
          <a:pPr marL="114300" lvl="1" indent="-114300" algn="l" defTabSz="622300">
            <a:lnSpc>
              <a:spcPct val="90000"/>
            </a:lnSpc>
            <a:spcBef>
              <a:spcPct val="0"/>
            </a:spcBef>
            <a:spcAft>
              <a:spcPct val="15000"/>
            </a:spcAft>
            <a:buChar char="••"/>
          </a:pPr>
          <a:r>
            <a:rPr lang="en-GB" sz="1400" kern="1200" dirty="0" smtClean="0"/>
            <a:t>term insurance policies</a:t>
          </a:r>
          <a:endParaRPr lang="en-GB" sz="1400" kern="1200" dirty="0"/>
        </a:p>
        <a:p>
          <a:pPr marL="114300" lvl="1" indent="-114300" algn="l" defTabSz="622300">
            <a:lnSpc>
              <a:spcPct val="90000"/>
            </a:lnSpc>
            <a:spcBef>
              <a:spcPct val="0"/>
            </a:spcBef>
            <a:spcAft>
              <a:spcPct val="15000"/>
            </a:spcAft>
            <a:buChar char="••"/>
          </a:pPr>
          <a:r>
            <a:rPr lang="en-GB" sz="1400" kern="1200" dirty="0" smtClean="0"/>
            <a:t>whole of life insurance policies</a:t>
          </a:r>
          <a:endParaRPr lang="en-GB" sz="1400" kern="1200" dirty="0"/>
        </a:p>
        <a:p>
          <a:pPr marL="114300" lvl="1" indent="-114300" algn="l" defTabSz="622300">
            <a:lnSpc>
              <a:spcPct val="90000"/>
            </a:lnSpc>
            <a:spcBef>
              <a:spcPct val="0"/>
            </a:spcBef>
            <a:spcAft>
              <a:spcPct val="15000"/>
            </a:spcAft>
            <a:buChar char="••"/>
          </a:pPr>
          <a:r>
            <a:rPr lang="en-GB" sz="1400" kern="1200" dirty="0" smtClean="0"/>
            <a:t>endowment policies</a:t>
          </a:r>
          <a:endParaRPr lang="en-GB" sz="1400" kern="1200" dirty="0"/>
        </a:p>
        <a:p>
          <a:pPr marL="114300" lvl="1" indent="-114300" algn="l" defTabSz="622300">
            <a:lnSpc>
              <a:spcPct val="90000"/>
            </a:lnSpc>
            <a:spcBef>
              <a:spcPct val="0"/>
            </a:spcBef>
            <a:spcAft>
              <a:spcPct val="15000"/>
            </a:spcAft>
            <a:buChar char="••"/>
          </a:pPr>
          <a:r>
            <a:rPr lang="en-GB" sz="1400" kern="1200" dirty="0" smtClean="0"/>
            <a:t>annuities</a:t>
          </a:r>
          <a:endParaRPr lang="en-GB" sz="1400" kern="1200" dirty="0"/>
        </a:p>
      </dsp:txBody>
      <dsp:txXfrm>
        <a:off x="1062653" y="1509732"/>
        <a:ext cx="2704163" cy="1022179"/>
      </dsp:txXfrm>
    </dsp:sp>
    <dsp:sp modelId="{EE3AA09F-59F3-453E-B3DC-6C301F084731}">
      <dsp:nvSpPr>
        <dsp:cNvPr id="0" name=""/>
        <dsp:cNvSpPr/>
      </dsp:nvSpPr>
      <dsp:spPr>
        <a:xfrm>
          <a:off x="4028794" y="10379"/>
          <a:ext cx="3515042" cy="486677"/>
        </a:xfrm>
        <a:prstGeom prst="roundRect">
          <a:avLst>
            <a:gd name="adj" fmla="val 10000"/>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pPr>
          <a:r>
            <a:rPr lang="en-GB" sz="2000" kern="1200" dirty="0" smtClean="0"/>
            <a:t>General Insurance</a:t>
          </a:r>
          <a:endParaRPr lang="en-GB" sz="2000" kern="1200" dirty="0"/>
        </a:p>
      </dsp:txBody>
      <dsp:txXfrm>
        <a:off x="4028794" y="10379"/>
        <a:ext cx="3515042" cy="486677"/>
      </dsp:txXfrm>
    </dsp:sp>
    <dsp:sp modelId="{384BD0FD-BD45-4C3F-B9EB-B663B66B0A38}">
      <dsp:nvSpPr>
        <dsp:cNvPr id="0" name=""/>
        <dsp:cNvSpPr/>
      </dsp:nvSpPr>
      <dsp:spPr>
        <a:xfrm>
          <a:off x="4380298" y="497057"/>
          <a:ext cx="476824" cy="571845"/>
        </a:xfrm>
        <a:custGeom>
          <a:avLst/>
          <a:gdLst/>
          <a:ahLst/>
          <a:cxnLst/>
          <a:rect l="0" t="0" r="0" b="0"/>
          <a:pathLst>
            <a:path>
              <a:moveTo>
                <a:pt x="0" y="0"/>
              </a:moveTo>
              <a:lnTo>
                <a:pt x="0" y="571845"/>
              </a:lnTo>
              <a:lnTo>
                <a:pt x="476824" y="571845"/>
              </a:lnTo>
            </a:path>
          </a:pathLst>
        </a:custGeom>
        <a:noFill/>
        <a:ln w="11429" cap="flat" cmpd="sng" algn="ctr">
          <a:solidFill>
            <a:schemeClr val="accent1">
              <a:shade val="60000"/>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30C76351-E608-45D1-B57C-37A1BDC63A6A}">
      <dsp:nvSpPr>
        <dsp:cNvPr id="0" name=""/>
        <dsp:cNvSpPr/>
      </dsp:nvSpPr>
      <dsp:spPr>
        <a:xfrm>
          <a:off x="4857123" y="549948"/>
          <a:ext cx="2678851" cy="1037908"/>
        </a:xfrm>
        <a:prstGeom prst="roundRect">
          <a:avLst>
            <a:gd name="adj" fmla="val 10000"/>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lvl="0" algn="l" defTabSz="711200">
            <a:lnSpc>
              <a:spcPct val="90000"/>
            </a:lnSpc>
            <a:spcBef>
              <a:spcPct val="0"/>
            </a:spcBef>
            <a:spcAft>
              <a:spcPts val="0"/>
            </a:spcAft>
          </a:pPr>
          <a:r>
            <a:rPr lang="en-GB" sz="1600" kern="1200" dirty="0" smtClean="0"/>
            <a:t>short-term insurance: premiums are invested in equities, property investments or government bonds</a:t>
          </a:r>
          <a:endParaRPr lang="en-GB" sz="1600" kern="1200" dirty="0"/>
        </a:p>
      </dsp:txBody>
      <dsp:txXfrm>
        <a:off x="4857123" y="549948"/>
        <a:ext cx="2678851" cy="1037908"/>
      </dsp:txXfrm>
    </dsp:sp>
    <dsp:sp modelId="{8DBAE705-7609-44A0-8A7B-0798B5EA77DA}">
      <dsp:nvSpPr>
        <dsp:cNvPr id="0" name=""/>
        <dsp:cNvSpPr/>
      </dsp:nvSpPr>
      <dsp:spPr>
        <a:xfrm>
          <a:off x="4380298" y="497057"/>
          <a:ext cx="492324" cy="1636705"/>
        </a:xfrm>
        <a:custGeom>
          <a:avLst/>
          <a:gdLst/>
          <a:ahLst/>
          <a:cxnLst/>
          <a:rect l="0" t="0" r="0" b="0"/>
          <a:pathLst>
            <a:path>
              <a:moveTo>
                <a:pt x="0" y="0"/>
              </a:moveTo>
              <a:lnTo>
                <a:pt x="0" y="1636705"/>
              </a:lnTo>
              <a:lnTo>
                <a:pt x="492324" y="1636705"/>
              </a:lnTo>
            </a:path>
          </a:pathLst>
        </a:custGeom>
        <a:noFill/>
        <a:ln w="11429" cap="flat" cmpd="sng" algn="ctr">
          <a:solidFill>
            <a:schemeClr val="accent1">
              <a:shade val="60000"/>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162DE16A-377A-4E58-AB98-A35ABC2D82AE}">
      <dsp:nvSpPr>
        <dsp:cNvPr id="0" name=""/>
        <dsp:cNvSpPr/>
      </dsp:nvSpPr>
      <dsp:spPr>
        <a:xfrm>
          <a:off x="4872622" y="1632880"/>
          <a:ext cx="2663351" cy="1001764"/>
        </a:xfrm>
        <a:prstGeom prst="roundRect">
          <a:avLst>
            <a:gd name="adj" fmla="val 10000"/>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t" anchorCtr="0">
          <a:noAutofit/>
        </a:bodyPr>
        <a:lstStyle/>
        <a:p>
          <a:pPr lvl="0" algn="l" defTabSz="622300">
            <a:lnSpc>
              <a:spcPct val="90000"/>
            </a:lnSpc>
            <a:spcBef>
              <a:spcPct val="0"/>
            </a:spcBef>
            <a:spcAft>
              <a:spcPts val="0"/>
            </a:spcAft>
          </a:pPr>
          <a:r>
            <a:rPr lang="en-GB" sz="1400" kern="1200" dirty="0" smtClean="0"/>
            <a:t>examples:</a:t>
          </a:r>
          <a:endParaRPr lang="en-GB" sz="1400" kern="1200" dirty="0"/>
        </a:p>
        <a:p>
          <a:pPr marL="114300" lvl="1" indent="-114300" algn="l" defTabSz="622300">
            <a:lnSpc>
              <a:spcPct val="90000"/>
            </a:lnSpc>
            <a:spcBef>
              <a:spcPct val="0"/>
            </a:spcBef>
            <a:spcAft>
              <a:spcPct val="15000"/>
            </a:spcAft>
            <a:buChar char="••"/>
          </a:pPr>
          <a:r>
            <a:rPr lang="en-GB" sz="1400" kern="1200" dirty="0" smtClean="0"/>
            <a:t>property  insurance         (personal vs commercial)</a:t>
          </a:r>
          <a:endParaRPr lang="en-GB" sz="1400" kern="1200" dirty="0"/>
        </a:p>
        <a:p>
          <a:pPr marL="114300" lvl="1" indent="-114300" algn="l" defTabSz="622300">
            <a:lnSpc>
              <a:spcPct val="90000"/>
            </a:lnSpc>
            <a:spcBef>
              <a:spcPct val="0"/>
            </a:spcBef>
            <a:spcAft>
              <a:spcPct val="15000"/>
            </a:spcAft>
            <a:buChar char="••"/>
          </a:pPr>
          <a:r>
            <a:rPr lang="en-GB" sz="1400" kern="1200" dirty="0" smtClean="0"/>
            <a:t>insurance against theft</a:t>
          </a:r>
          <a:endParaRPr lang="en-GB" sz="1400" kern="1200" dirty="0"/>
        </a:p>
        <a:p>
          <a:pPr marL="114300" lvl="1" indent="-114300" algn="l" defTabSz="622300">
            <a:lnSpc>
              <a:spcPct val="90000"/>
            </a:lnSpc>
            <a:spcBef>
              <a:spcPct val="0"/>
            </a:spcBef>
            <a:spcAft>
              <a:spcPct val="15000"/>
            </a:spcAft>
            <a:buChar char="••"/>
          </a:pPr>
          <a:r>
            <a:rPr lang="en-GB" sz="1400" kern="1200" dirty="0" smtClean="0"/>
            <a:t>general accident insurance</a:t>
          </a:r>
          <a:endParaRPr lang="en-GB" sz="1400" kern="1200" dirty="0"/>
        </a:p>
      </dsp:txBody>
      <dsp:txXfrm>
        <a:off x="4872622" y="1632880"/>
        <a:ext cx="2663351" cy="100176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CBEDD7-8C26-4C35-ABC6-4BE85BDC5AB1}" type="datetimeFigureOut">
              <a:rPr lang="en-GB" smtClean="0"/>
              <a:pPr/>
              <a:t>04/03/2012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D95C614-9A41-4A3C-8C81-01A5A22F249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D95C614-9A41-4A3C-8C81-01A5A22F2491}" type="slidenum">
              <a:rPr lang="en-GB" smtClean="0"/>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FF641816-1BF9-4F10-AAFD-9949DB550CBE}" type="datetime1">
              <a:rPr lang="en-GB" smtClean="0"/>
              <a:t>04/03/2012</a:t>
            </a:fld>
            <a:endParaRPr lang="en-GB" dirty="0"/>
          </a:p>
        </p:txBody>
      </p:sp>
      <p:sp>
        <p:nvSpPr>
          <p:cNvPr id="17" name="Footer Placeholder 16"/>
          <p:cNvSpPr>
            <a:spLocks noGrp="1"/>
          </p:cNvSpPr>
          <p:nvPr>
            <p:ph type="ftr" sz="quarter" idx="11"/>
          </p:nvPr>
        </p:nvSpPr>
        <p:spPr/>
        <p:txBody>
          <a:bodyPr/>
          <a:lstStyle/>
          <a:p>
            <a:r>
              <a:rPr lang="en-GB" smtClean="0"/>
              <a:t>© Keith Pilbeam, Finance and Financial Markets, Palgrave, 3rd edition 2010</a:t>
            </a:r>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1DDE43A-62D8-4671-ACEB-86550720AD4E}" type="slidenum">
              <a:rPr lang="en-GB" smtClean="0"/>
              <a:pPr/>
              <a:t>‹#›</a:t>
            </a:fld>
            <a:endParaRPr lang="en-GB" dirty="0"/>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856CBFC-565C-45FF-9F87-5ABD75B5C20D}" type="datetime1">
              <a:rPr lang="en-GB" smtClean="0"/>
              <a:t>04/03/2012</a:t>
            </a:fld>
            <a:endParaRPr lang="en-GB" dirty="0"/>
          </a:p>
        </p:txBody>
      </p:sp>
      <p:sp>
        <p:nvSpPr>
          <p:cNvPr id="5" name="Footer Placeholder 4"/>
          <p:cNvSpPr>
            <a:spLocks noGrp="1"/>
          </p:cNvSpPr>
          <p:nvPr>
            <p:ph type="ftr" sz="quarter" idx="11"/>
          </p:nvPr>
        </p:nvSpPr>
        <p:spPr/>
        <p:txBody>
          <a:bodyPr/>
          <a:lstStyle/>
          <a:p>
            <a:r>
              <a:rPr lang="en-GB" smtClean="0"/>
              <a:t>© Keith Pilbeam, Finance and Financial Markets, Palgrave, 3rd edition 2010</a:t>
            </a:r>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51DDE43A-62D8-4671-ACEB-86550720AD4E}" type="slidenum">
              <a:rPr lang="en-GB" smtClean="0"/>
              <a:pPr/>
              <a:t>‹#›</a:t>
            </a:fld>
            <a:endParaRPr lang="en-GB"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r>
              <a:rPr lang="en-GB" smtClean="0"/>
              <a:t>© Keith Pilbeam, Finance and Financial Markets, Palgrave, 3rd edition 2010</a:t>
            </a:r>
            <a:endParaRPr lang="en-GB" dirty="0"/>
          </a:p>
        </p:txBody>
      </p:sp>
      <p:sp>
        <p:nvSpPr>
          <p:cNvPr id="4" name="Date Placeholder 3"/>
          <p:cNvSpPr>
            <a:spLocks noGrp="1"/>
          </p:cNvSpPr>
          <p:nvPr>
            <p:ph type="dt" sz="half" idx="10"/>
          </p:nvPr>
        </p:nvSpPr>
        <p:spPr/>
        <p:txBody>
          <a:bodyPr/>
          <a:lstStyle/>
          <a:p>
            <a:fld id="{066AF4A5-5CF2-49CC-8F86-9803C5494001}" type="datetime1">
              <a:rPr lang="en-GB" smtClean="0"/>
              <a:t>04/03/2012</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1DDE43A-62D8-4671-ACEB-86550720AD4E}" type="slidenum">
              <a:rPr lang="en-GB" smtClean="0"/>
              <a:pPr/>
              <a:t>‹#›</a:t>
            </a:fld>
            <a:endParaRPr lang="en-GB" dirty="0"/>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12D40629-A10F-470A-9353-F417DA7E94DA}" type="datetime1">
              <a:rPr lang="en-GB" smtClean="0"/>
              <a:t>04/03/2012</a:t>
            </a:fld>
            <a:endParaRPr lang="en-GB" dirty="0"/>
          </a:p>
        </p:txBody>
      </p:sp>
      <p:sp>
        <p:nvSpPr>
          <p:cNvPr id="6" name="Footer Placeholder 5"/>
          <p:cNvSpPr>
            <a:spLocks noGrp="1"/>
          </p:cNvSpPr>
          <p:nvPr>
            <p:ph type="ftr" sz="quarter" idx="11"/>
          </p:nvPr>
        </p:nvSpPr>
        <p:spPr/>
        <p:txBody>
          <a:bodyPr/>
          <a:lstStyle/>
          <a:p>
            <a:r>
              <a:rPr lang="en-GB" smtClean="0"/>
              <a:t>© Keith Pilbeam, Finance and Financial Markets, Palgrave, 3rd edition 2010</a:t>
            </a:r>
            <a:endParaRPr lang="en-GB" dirty="0"/>
          </a:p>
        </p:txBody>
      </p:sp>
      <p:sp>
        <p:nvSpPr>
          <p:cNvPr id="7" name="Slide Number Placeholder 6"/>
          <p:cNvSpPr>
            <a:spLocks noGrp="1"/>
          </p:cNvSpPr>
          <p:nvPr>
            <p:ph type="sldNum" sz="quarter" idx="12"/>
          </p:nvPr>
        </p:nvSpPr>
        <p:spPr/>
        <p:txBody>
          <a:bodyPr/>
          <a:lstStyle/>
          <a:p>
            <a:fld id="{51DDE43A-62D8-4671-ACEB-86550720AD4E}" type="slidenum">
              <a:rPr lang="en-GB" smtClean="0"/>
              <a:pPr/>
              <a:t>‹#›</a:t>
            </a:fld>
            <a:endParaRPr lang="en-GB" dirty="0"/>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F595D8B-8AC8-483A-9E9F-7B830BAC90DF}" type="datetime1">
              <a:rPr lang="en-GB" smtClean="0"/>
              <a:t>04/03/2012</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r>
              <a:rPr lang="en-GB" smtClean="0"/>
              <a:t>© Keith Pilbeam, Finance and Financial Markets, Palgrave, 3rd edition 2010</a:t>
            </a:r>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51DDE43A-62D8-4671-ACEB-86550720AD4E}" type="slidenum">
              <a:rPr lang="en-GB" smtClean="0"/>
              <a:pPr/>
              <a:t>‹#›</a:t>
            </a:fld>
            <a:endParaRPr lang="en-GB" dirty="0"/>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7C08557-619D-47A4-A9A8-EEB0B30252E7}" type="datetime1">
              <a:rPr lang="en-GB" smtClean="0"/>
              <a:t>04/03/2012</a:t>
            </a:fld>
            <a:endParaRPr lang="en-GB" dirty="0"/>
          </a:p>
        </p:txBody>
      </p:sp>
      <p:sp>
        <p:nvSpPr>
          <p:cNvPr id="4" name="Footer Placeholder 3"/>
          <p:cNvSpPr>
            <a:spLocks noGrp="1"/>
          </p:cNvSpPr>
          <p:nvPr>
            <p:ph type="ftr" sz="quarter" idx="11"/>
          </p:nvPr>
        </p:nvSpPr>
        <p:spPr/>
        <p:txBody>
          <a:bodyPr/>
          <a:lstStyle/>
          <a:p>
            <a:r>
              <a:rPr lang="en-GB" smtClean="0"/>
              <a:t>© Keith Pilbeam, Finance and Financial Markets, Palgrave, 3rd edition 2010</a:t>
            </a:r>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51DDE43A-62D8-4671-ACEB-86550720AD4E}"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0CC7CEDA-8934-47BF-8597-4F5CD8AD18F0}" type="datetime1">
              <a:rPr lang="en-GB" smtClean="0"/>
              <a:t>04/03/2012</a:t>
            </a:fld>
            <a:endParaRPr lang="en-GB" dirty="0"/>
          </a:p>
        </p:txBody>
      </p:sp>
      <p:sp>
        <p:nvSpPr>
          <p:cNvPr id="3" name="Footer Placeholder 2"/>
          <p:cNvSpPr>
            <a:spLocks noGrp="1"/>
          </p:cNvSpPr>
          <p:nvPr>
            <p:ph type="ftr" sz="quarter" idx="11"/>
          </p:nvPr>
        </p:nvSpPr>
        <p:spPr/>
        <p:txBody>
          <a:bodyPr/>
          <a:lstStyle/>
          <a:p>
            <a:r>
              <a:rPr lang="en-GB" smtClean="0"/>
              <a:t>© Keith Pilbeam, Finance and Financial Markets, Palgrave, 3rd edition 2010</a:t>
            </a:r>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1DDE43A-62D8-4671-ACEB-86550720AD4E}"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51DDE43A-62D8-4671-ACEB-86550720AD4E}" type="slidenum">
              <a:rPr lang="en-GB" smtClean="0"/>
              <a:pPr/>
              <a:t>‹#›</a:t>
            </a:fld>
            <a:endParaRPr lang="en-GB" dirty="0"/>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Date Placeholder 4"/>
          <p:cNvSpPr>
            <a:spLocks noGrp="1"/>
          </p:cNvSpPr>
          <p:nvPr>
            <p:ph type="dt" sz="half" idx="10"/>
          </p:nvPr>
        </p:nvSpPr>
        <p:spPr/>
        <p:txBody>
          <a:bodyPr/>
          <a:lstStyle/>
          <a:p>
            <a:fld id="{DF224545-E41C-468A-B3FC-70F29A656FCD}" type="datetime1">
              <a:rPr lang="en-GB" smtClean="0"/>
              <a:t>04/03/2012</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r>
              <a:rPr lang="en-GB" smtClean="0"/>
              <a:t>© Keith Pilbeam, Finance and Financial Markets, Palgrave, 3rd edition 2010</a:t>
            </a:r>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7" name="Slide Number Placeholder 6"/>
          <p:cNvSpPr>
            <a:spLocks noGrp="1"/>
          </p:cNvSpPr>
          <p:nvPr>
            <p:ph type="sldNum" sz="quarter" idx="12"/>
          </p:nvPr>
        </p:nvSpPr>
        <p:spPr>
          <a:xfrm>
            <a:off x="1371600" y="312738"/>
            <a:ext cx="457200" cy="441325"/>
          </a:xfrm>
        </p:spPr>
        <p:txBody>
          <a:bodyPr/>
          <a:lstStyle/>
          <a:p>
            <a:fld id="{51DDE43A-62D8-4671-ACEB-86550720AD4E}" type="slidenum">
              <a:rPr lang="en-GB" smtClean="0"/>
              <a:pPr/>
              <a:t>‹#›</a:t>
            </a:fld>
            <a:endParaRPr lang="en-GB"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Date Placeholder 4"/>
          <p:cNvSpPr>
            <a:spLocks noGrp="1"/>
          </p:cNvSpPr>
          <p:nvPr>
            <p:ph type="dt" sz="half" idx="10"/>
          </p:nvPr>
        </p:nvSpPr>
        <p:spPr>
          <a:xfrm>
            <a:off x="5788152" y="6404984"/>
            <a:ext cx="3044952" cy="365760"/>
          </a:xfrm>
        </p:spPr>
        <p:txBody>
          <a:bodyPr/>
          <a:lstStyle/>
          <a:p>
            <a:fld id="{DE3CEDB4-11A5-4AA3-A529-0C39CBDC3E01}" type="datetime1">
              <a:rPr lang="en-GB" smtClean="0"/>
              <a:t>04/03/2012</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r>
              <a:rPr lang="en-GB" smtClean="0"/>
              <a:t>© Keith Pilbeam, Finance and Financial Markets, Palgrave, 3rd edition 2010</a:t>
            </a:r>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581B5A6-5754-4636-AD8D-D2A434659567}" type="datetime1">
              <a:rPr lang="en-GB" smtClean="0"/>
              <a:t>04/03/2012</a:t>
            </a:fld>
            <a:endParaRPr lang="en-GB" dirty="0"/>
          </a:p>
        </p:txBody>
      </p:sp>
      <p:sp>
        <p:nvSpPr>
          <p:cNvPr id="5" name="Footer Placeholder 4"/>
          <p:cNvSpPr>
            <a:spLocks noGrp="1"/>
          </p:cNvSpPr>
          <p:nvPr>
            <p:ph type="ftr" sz="quarter" idx="11"/>
          </p:nvPr>
        </p:nvSpPr>
        <p:spPr/>
        <p:txBody>
          <a:bodyPr/>
          <a:lstStyle/>
          <a:p>
            <a:r>
              <a:rPr lang="en-GB" smtClean="0"/>
              <a:t>© Keith Pilbeam, Finance and Financial Markets, Palgrave, 3rd edition 2010</a:t>
            </a:r>
            <a:endParaRPr lang="en-GB" dirty="0"/>
          </a:p>
        </p:txBody>
      </p:sp>
      <p:sp>
        <p:nvSpPr>
          <p:cNvPr id="6" name="Slide Number Placeholder 5"/>
          <p:cNvSpPr>
            <a:spLocks noGrp="1"/>
          </p:cNvSpPr>
          <p:nvPr>
            <p:ph type="sldNum" sz="quarter" idx="12"/>
          </p:nvPr>
        </p:nvSpPr>
        <p:spPr/>
        <p:txBody>
          <a:bodyPr/>
          <a:lstStyle/>
          <a:p>
            <a:fld id="{51DDE43A-62D8-4671-ACEB-86550720AD4E}"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6915912" y="3009901"/>
            <a:ext cx="457200" cy="441325"/>
          </a:xfrm>
        </p:spPr>
        <p:txBody>
          <a:bodyPr/>
          <a:lstStyle/>
          <a:p>
            <a:fld id="{51DDE43A-62D8-4671-ACEB-86550720AD4E}" type="slidenum">
              <a:rPr lang="en-GB" smtClean="0"/>
              <a:pPr/>
              <a:t>‹#›</a:t>
            </a:fld>
            <a:endParaRPr lang="en-GB"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E5494B2-FC01-41B6-8285-C381161A3D78}" type="datetime1">
              <a:rPr lang="en-GB" smtClean="0"/>
              <a:t>04/03/2012</a:t>
            </a:fld>
            <a:endParaRPr lang="en-GB" dirty="0"/>
          </a:p>
        </p:txBody>
      </p:sp>
      <p:sp>
        <p:nvSpPr>
          <p:cNvPr id="5" name="Footer Placeholder 4"/>
          <p:cNvSpPr>
            <a:spLocks noGrp="1"/>
          </p:cNvSpPr>
          <p:nvPr>
            <p:ph type="ftr" sz="quarter" idx="11"/>
          </p:nvPr>
        </p:nvSpPr>
        <p:spPr/>
        <p:txBody>
          <a:bodyPr/>
          <a:lstStyle/>
          <a:p>
            <a:r>
              <a:rPr lang="en-GB" smtClean="0"/>
              <a:t>© Keith Pilbeam, Finance and Financial Markets, Palgrave, 3rd edition 2010</a:t>
            </a:r>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4115D44E-901E-4577-8F5A-A1E8BBD6BA14}" type="datetime1">
              <a:rPr lang="en-GB" smtClean="0"/>
              <a:t>04/03/2012</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r>
              <a:rPr lang="en-GB" smtClean="0"/>
              <a:t>© Keith Pilbeam, Finance and Financial Markets, Palgrave, 3rd edition 2010</a:t>
            </a:r>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51DDE43A-62D8-4671-ACEB-86550720AD4E}" type="slidenum">
              <a:rPr lang="en-GB" smtClean="0"/>
              <a:pPr/>
              <a:t>‹#›</a:t>
            </a:fld>
            <a:endParaRPr lang="en-GB" dirty="0"/>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dt="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1368426" y="1340768"/>
            <a:ext cx="6480174" cy="792088"/>
          </a:xfrm>
        </p:spPr>
        <p:txBody>
          <a:bodyPr>
            <a:normAutofit fontScale="92500"/>
          </a:bodyPr>
          <a:lstStyle/>
          <a:p>
            <a:r>
              <a:rPr lang="en-US" sz="3200" dirty="0" smtClean="0"/>
              <a:t>Financial Institutions</a:t>
            </a:r>
          </a:p>
        </p:txBody>
      </p:sp>
      <p:sp>
        <p:nvSpPr>
          <p:cNvPr id="4" name="Title 3"/>
          <p:cNvSpPr>
            <a:spLocks noGrp="1"/>
          </p:cNvSpPr>
          <p:nvPr>
            <p:ph type="title"/>
          </p:nvPr>
        </p:nvSpPr>
        <p:spPr>
          <a:xfrm>
            <a:off x="722313" y="533400"/>
            <a:ext cx="7772400" cy="663352"/>
          </a:xfrm>
        </p:spPr>
        <p:txBody>
          <a:bodyPr>
            <a:normAutofit fontScale="90000"/>
          </a:bodyPr>
          <a:lstStyle/>
          <a:p>
            <a:r>
              <a:rPr lang="en-GB" dirty="0" smtClean="0">
                <a:solidFill>
                  <a:schemeClr val="tx1">
                    <a:lumMod val="85000"/>
                    <a:lumOff val="15000"/>
                  </a:schemeClr>
                </a:solidFill>
              </a:rPr>
              <a:t>Chapter 3</a:t>
            </a:r>
            <a:endParaRPr lang="en-GB" dirty="0">
              <a:solidFill>
                <a:schemeClr val="tx1">
                  <a:lumMod val="85000"/>
                  <a:lumOff val="15000"/>
                </a:schemeClr>
              </a:solidFill>
            </a:endParaRPr>
          </a:p>
        </p:txBody>
      </p:sp>
      <p:pic>
        <p:nvPicPr>
          <p:cNvPr id="7" name="Picture 6"/>
          <p:cNvPicPr>
            <a:picLocks noChangeAspect="1" noChangeArrowheads="1"/>
          </p:cNvPicPr>
          <p:nvPr/>
        </p:nvPicPr>
        <p:blipFill>
          <a:blip r:embed="rId3" cstate="print"/>
          <a:srcRect/>
          <a:stretch>
            <a:fillRect/>
          </a:stretch>
        </p:blipFill>
        <p:spPr bwMode="auto">
          <a:xfrm>
            <a:off x="2339752" y="2780928"/>
            <a:ext cx="4464496" cy="3600400"/>
          </a:xfrm>
          <a:prstGeom prst="rect">
            <a:avLst/>
          </a:prstGeom>
          <a:noFill/>
          <a:ln w="9525">
            <a:noFill/>
            <a:miter lim="800000"/>
            <a:headEnd/>
            <a:tailEnd/>
          </a:ln>
        </p:spPr>
      </p:pic>
      <p:sp>
        <p:nvSpPr>
          <p:cNvPr id="6" name="Footer Placeholder 5"/>
          <p:cNvSpPr>
            <a:spLocks noGrp="1"/>
          </p:cNvSpPr>
          <p:nvPr>
            <p:ph type="ftr" sz="quarter" idx="11"/>
          </p:nvPr>
        </p:nvSpPr>
        <p:spPr>
          <a:xfrm>
            <a:off x="304800" y="6410848"/>
            <a:ext cx="5995392"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600" dirty="0" smtClean="0"/>
              <a:t>Central Bank</a:t>
            </a:r>
            <a:endParaRPr lang="en-GB" sz="3600" dirty="0"/>
          </a:p>
        </p:txBody>
      </p:sp>
      <p:sp>
        <p:nvSpPr>
          <p:cNvPr id="5" name="Content Placeholder 4"/>
          <p:cNvSpPr>
            <a:spLocks noGrp="1"/>
          </p:cNvSpPr>
          <p:nvPr>
            <p:ph sz="quarter" idx="1"/>
          </p:nvPr>
        </p:nvSpPr>
        <p:spPr>
          <a:xfrm>
            <a:off x="301752" y="1527048"/>
            <a:ext cx="8590728" cy="4854280"/>
          </a:xfrm>
        </p:spPr>
        <p:txBody>
          <a:bodyPr>
            <a:normAutofit fontScale="92500" lnSpcReduction="10000"/>
          </a:bodyPr>
          <a:lstStyle/>
          <a:p>
            <a:pPr>
              <a:buNone/>
            </a:pPr>
            <a:r>
              <a:rPr lang="en-GB" sz="1800" b="1" dirty="0" smtClean="0"/>
              <a:t>Best-known: </a:t>
            </a:r>
            <a:r>
              <a:rPr lang="en-GB" sz="1800" dirty="0" smtClean="0"/>
              <a:t>Federal Reserve (USA),  Bank of England, Bundesbank of Germany, European Central Bank (EU),  Bank of Japan</a:t>
            </a:r>
          </a:p>
          <a:p>
            <a:pPr>
              <a:buNone/>
            </a:pPr>
            <a:r>
              <a:rPr lang="en-GB" sz="2200" b="1" dirty="0" smtClean="0"/>
              <a:t>Main Roles:</a:t>
            </a:r>
          </a:p>
          <a:p>
            <a:r>
              <a:rPr lang="en-GB" sz="2000" dirty="0" smtClean="0"/>
              <a:t>Implementation of monetary policy (open market operations – buy/sell Treasury bills)</a:t>
            </a:r>
          </a:p>
          <a:p>
            <a:r>
              <a:rPr lang="en-GB" sz="2000" dirty="0" smtClean="0"/>
              <a:t>Management of the national debt (the summation of all past borrowing requirements of central and local government)</a:t>
            </a:r>
          </a:p>
          <a:p>
            <a:r>
              <a:rPr lang="en-GB" sz="2000" dirty="0" smtClean="0"/>
              <a:t>Supervisory functions</a:t>
            </a:r>
          </a:p>
          <a:p>
            <a:pPr lvl="1"/>
            <a:r>
              <a:rPr lang="en-GB" sz="1900" dirty="0" smtClean="0"/>
              <a:t>capital adequacy </a:t>
            </a:r>
            <a:r>
              <a:rPr lang="en-GB" sz="1900" dirty="0" smtClean="0">
                <a:solidFill>
                  <a:schemeClr val="accent6">
                    <a:lumMod val="75000"/>
                  </a:schemeClr>
                </a:solidFill>
              </a:rPr>
              <a:t>(the amount of bank reserves should be related to the size and risk attached to their loan portfolio)</a:t>
            </a:r>
          </a:p>
          <a:p>
            <a:pPr lvl="1"/>
            <a:r>
              <a:rPr lang="en-GB" sz="1900" dirty="0" smtClean="0"/>
              <a:t>liquidity </a:t>
            </a:r>
            <a:r>
              <a:rPr lang="en-GB" sz="1900" dirty="0" smtClean="0">
                <a:solidFill>
                  <a:schemeClr val="accent6">
                    <a:lumMod val="75000"/>
                  </a:schemeClr>
                </a:solidFill>
              </a:rPr>
              <a:t>(maturity structure, volatility of assets and liabilities , demand for loans )</a:t>
            </a:r>
          </a:p>
          <a:p>
            <a:pPr lvl="1"/>
            <a:r>
              <a:rPr lang="en-GB" sz="1900" dirty="0" smtClean="0"/>
              <a:t>risk profile </a:t>
            </a:r>
            <a:r>
              <a:rPr lang="en-GB" sz="1900" dirty="0" smtClean="0">
                <a:solidFill>
                  <a:schemeClr val="accent6">
                    <a:lumMod val="75000"/>
                  </a:schemeClr>
                </a:solidFill>
              </a:rPr>
              <a:t>(monitoring of exposure to a particular firm/sector, control over off-balance-sheet exposure, riskiness of assets/liabilities)</a:t>
            </a:r>
          </a:p>
          <a:p>
            <a:r>
              <a:rPr lang="en-GB" sz="2000" dirty="0" smtClean="0"/>
              <a:t>Acting as a banker to the central government and the commercial banks</a:t>
            </a:r>
          </a:p>
          <a:p>
            <a:r>
              <a:rPr lang="en-GB" sz="2000" dirty="0" smtClean="0"/>
              <a:t>Acting as a lender of last resort</a:t>
            </a:r>
          </a:p>
        </p:txBody>
      </p:sp>
      <p:graphicFrame>
        <p:nvGraphicFramePr>
          <p:cNvPr id="6" name="Object 5"/>
          <p:cNvGraphicFramePr>
            <a:graphicFrameLocks noChangeAspect="1"/>
          </p:cNvGraphicFramePr>
          <p:nvPr/>
        </p:nvGraphicFramePr>
        <p:xfrm>
          <a:off x="4514850" y="3321050"/>
          <a:ext cx="114300" cy="215900"/>
        </p:xfrm>
        <a:graphic>
          <a:graphicData uri="http://schemas.openxmlformats.org/presentationml/2006/ole">
            <p:oleObj spid="_x0000_s1026" name="Equation" r:id="rId4" imgW="114120" imgH="215640" progId="Equation.3">
              <p:embed/>
            </p:oleObj>
          </a:graphicData>
        </a:graphic>
      </p:graphicFrame>
      <p:sp>
        <p:nvSpPr>
          <p:cNvPr id="7" name="Footer Placeholder 6"/>
          <p:cNvSpPr>
            <a:spLocks noGrp="1"/>
          </p:cNvSpPr>
          <p:nvPr>
            <p:ph type="ftr" sz="quarter" idx="11"/>
          </p:nvPr>
        </p:nvSpPr>
        <p:spPr>
          <a:xfrm>
            <a:off x="304800" y="6410848"/>
            <a:ext cx="5995392" cy="365760"/>
          </a:xfrm>
        </p:spPr>
        <p:txBody>
          <a:bodyPr/>
          <a:lstStyle/>
          <a:p>
            <a:r>
              <a:rPr lang="en-GB" smtClean="0"/>
              <a:t>© Keith Pilbeam,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Financial Institutions Structure</a:t>
            </a:r>
            <a:endParaRPr lang="en-GB" sz="3600" dirty="0"/>
          </a:p>
        </p:txBody>
      </p:sp>
      <p:graphicFrame>
        <p:nvGraphicFramePr>
          <p:cNvPr id="5" name="Diagram 4"/>
          <p:cNvGraphicFramePr/>
          <p:nvPr/>
        </p:nvGraphicFramePr>
        <p:xfrm>
          <a:off x="323528" y="1757040"/>
          <a:ext cx="8496944" cy="4264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p:cNvSpPr>
            <a:spLocks noGrp="1"/>
          </p:cNvSpPr>
          <p:nvPr>
            <p:ph type="ftr" sz="quarter" idx="11"/>
          </p:nvPr>
        </p:nvSpPr>
        <p:spPr>
          <a:xfrm>
            <a:off x="304800" y="6410848"/>
            <a:ext cx="6787480"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Deposit</a:t>
            </a:r>
            <a:r>
              <a:rPr lang="en-GB" sz="3200" dirty="0" smtClean="0"/>
              <a:t> Institutions</a:t>
            </a:r>
            <a:endParaRPr lang="en-GB" dirty="0"/>
          </a:p>
        </p:txBody>
      </p:sp>
      <p:sp>
        <p:nvSpPr>
          <p:cNvPr id="3" name="Content Placeholder 2"/>
          <p:cNvSpPr>
            <a:spLocks noGrp="1"/>
          </p:cNvSpPr>
          <p:nvPr>
            <p:ph sz="quarter" idx="1"/>
          </p:nvPr>
        </p:nvSpPr>
        <p:spPr/>
        <p:txBody>
          <a:bodyPr>
            <a:normAutofit/>
          </a:bodyPr>
          <a:lstStyle/>
          <a:p>
            <a:pPr marL="514350" indent="-514350">
              <a:spcBef>
                <a:spcPts val="0"/>
              </a:spcBef>
              <a:buNone/>
            </a:pPr>
            <a:r>
              <a:rPr lang="en-GB" sz="2000" b="1" dirty="0" smtClean="0"/>
              <a:t>Liabilities: </a:t>
            </a:r>
            <a:r>
              <a:rPr lang="en-GB" sz="2000" dirty="0" smtClean="0"/>
              <a:t>deposits accepted from economic agents </a:t>
            </a:r>
          </a:p>
          <a:p>
            <a:pPr marL="514350" indent="-514350">
              <a:spcBef>
                <a:spcPts val="0"/>
              </a:spcBef>
              <a:buNone/>
            </a:pPr>
            <a:r>
              <a:rPr lang="en-GB" sz="2000" b="1" dirty="0" smtClean="0"/>
              <a:t>Assets: </a:t>
            </a:r>
            <a:r>
              <a:rPr lang="en-GB" sz="2000" dirty="0" smtClean="0"/>
              <a:t>direct loans and investments made from deposited funds</a:t>
            </a:r>
          </a:p>
          <a:p>
            <a:pPr marL="514350" indent="-514350">
              <a:spcBef>
                <a:spcPts val="0"/>
              </a:spcBef>
              <a:buNone/>
            </a:pPr>
            <a:r>
              <a:rPr lang="en-GB" sz="2000" b="1" dirty="0" smtClean="0"/>
              <a:t>Profit: </a:t>
            </a:r>
            <a:r>
              <a:rPr lang="en-GB" sz="2000" dirty="0" smtClean="0"/>
              <a:t>from “spread income”</a:t>
            </a:r>
          </a:p>
          <a:p>
            <a:pPr marL="514350" indent="-514350">
              <a:spcAft>
                <a:spcPts val="1200"/>
              </a:spcAft>
              <a:buNone/>
            </a:pPr>
            <a:r>
              <a:rPr lang="en-GB" sz="2000" b="1" dirty="0" smtClean="0"/>
              <a:t>Example: </a:t>
            </a:r>
            <a:r>
              <a:rPr lang="en-GB" sz="2000" dirty="0" smtClean="0"/>
              <a:t>commercial banks, savings banks, building societies</a:t>
            </a:r>
          </a:p>
          <a:p>
            <a:r>
              <a:rPr lang="en-GB" sz="2000" dirty="0" smtClean="0">
                <a:solidFill>
                  <a:srgbClr val="C00000"/>
                </a:solidFill>
              </a:rPr>
              <a:t>Funding risk </a:t>
            </a:r>
            <a:r>
              <a:rPr lang="en-GB" sz="2000" dirty="0" smtClean="0"/>
              <a:t>– the risk that the interest rate movements will adversely affect the profits</a:t>
            </a:r>
          </a:p>
          <a:p>
            <a:r>
              <a:rPr lang="en-GB" sz="2000" dirty="0" smtClean="0">
                <a:solidFill>
                  <a:srgbClr val="C00000"/>
                </a:solidFill>
              </a:rPr>
              <a:t>Default risk </a:t>
            </a:r>
            <a:r>
              <a:rPr lang="en-GB" sz="2000" dirty="0" smtClean="0"/>
              <a:t>– the risk that governments, companies or individuals who owe money will default on their repayments of principal and/or interest</a:t>
            </a:r>
          </a:p>
          <a:p>
            <a:r>
              <a:rPr lang="en-GB" sz="2000" dirty="0" smtClean="0">
                <a:solidFill>
                  <a:srgbClr val="C00000"/>
                </a:solidFill>
              </a:rPr>
              <a:t>Regulatory risk </a:t>
            </a:r>
            <a:r>
              <a:rPr lang="en-GB" sz="2000" dirty="0" smtClean="0"/>
              <a:t>– the risk that a change in regulations or the law will adversely impact upon the profitability of a financial institution or market participant </a:t>
            </a:r>
          </a:p>
          <a:p>
            <a:r>
              <a:rPr lang="en-GB" sz="2000" dirty="0" smtClean="0">
                <a:solidFill>
                  <a:srgbClr val="C00000"/>
                </a:solidFill>
              </a:rPr>
              <a:t>Liquidity risk</a:t>
            </a:r>
            <a:r>
              <a:rPr lang="en-GB" sz="2000" dirty="0" smtClean="0"/>
              <a:t> – the risk that the market in a security will dry up such that it is difficult to turn it into cash without taking a substantial loss</a:t>
            </a:r>
            <a:endParaRPr lang="en-GB" sz="2000" dirty="0"/>
          </a:p>
        </p:txBody>
      </p:sp>
      <p:sp>
        <p:nvSpPr>
          <p:cNvPr id="4" name="Footer Placeholder 3"/>
          <p:cNvSpPr>
            <a:spLocks noGrp="1"/>
          </p:cNvSpPr>
          <p:nvPr>
            <p:ph type="ftr" sz="quarter" idx="11"/>
          </p:nvPr>
        </p:nvSpPr>
        <p:spPr>
          <a:xfrm>
            <a:off x="304800" y="6410848"/>
            <a:ext cx="6211416"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The Banking Sector</a:t>
            </a:r>
            <a:endParaRPr lang="en-GB" sz="3400" dirty="0"/>
          </a:p>
        </p:txBody>
      </p:sp>
      <p:sp>
        <p:nvSpPr>
          <p:cNvPr id="3" name="Content Placeholder 2"/>
          <p:cNvSpPr>
            <a:spLocks noGrp="1"/>
          </p:cNvSpPr>
          <p:nvPr>
            <p:ph sz="quarter" idx="1"/>
          </p:nvPr>
        </p:nvSpPr>
        <p:spPr>
          <a:xfrm>
            <a:off x="251520" y="1412776"/>
            <a:ext cx="8554152" cy="4968552"/>
          </a:xfrm>
        </p:spPr>
        <p:txBody>
          <a:bodyPr>
            <a:normAutofit fontScale="92500"/>
          </a:bodyPr>
          <a:lstStyle/>
          <a:p>
            <a:pPr marL="514350" indent="-514350">
              <a:spcBef>
                <a:spcPts val="0"/>
              </a:spcBef>
              <a:buNone/>
            </a:pPr>
            <a:r>
              <a:rPr lang="en-GB" sz="2200" b="1" dirty="0" smtClean="0"/>
              <a:t>sources of profit:</a:t>
            </a:r>
          </a:p>
          <a:p>
            <a:pPr marL="514350" indent="-514350">
              <a:spcBef>
                <a:spcPts val="0"/>
              </a:spcBef>
              <a:buNone/>
            </a:pPr>
            <a:r>
              <a:rPr lang="en-GB" sz="2200" dirty="0" smtClean="0"/>
              <a:t>- higher interest on loan less lower interest on deposits</a:t>
            </a:r>
          </a:p>
          <a:p>
            <a:pPr marL="514350" indent="-514350">
              <a:spcBef>
                <a:spcPts val="0"/>
              </a:spcBef>
              <a:spcAft>
                <a:spcPts val="1200"/>
              </a:spcAft>
              <a:buNone/>
            </a:pPr>
            <a:r>
              <a:rPr lang="en-GB" sz="2200" dirty="0" smtClean="0"/>
              <a:t>- service commission fees</a:t>
            </a:r>
          </a:p>
          <a:p>
            <a:pPr>
              <a:spcAft>
                <a:spcPts val="600"/>
              </a:spcAft>
            </a:pPr>
            <a:r>
              <a:rPr lang="en-GB" sz="1900" dirty="0" smtClean="0">
                <a:solidFill>
                  <a:srgbClr val="C00000"/>
                </a:solidFill>
              </a:rPr>
              <a:t>universal banks </a:t>
            </a:r>
            <a:r>
              <a:rPr lang="en-GB" sz="1900" dirty="0" smtClean="0"/>
              <a:t>– banking that offers a broad range of financial services such as insurance, investment services in addition to basic banking services such as deposit taking and loan making</a:t>
            </a:r>
          </a:p>
          <a:p>
            <a:r>
              <a:rPr lang="en-GB" sz="1900" dirty="0" smtClean="0">
                <a:solidFill>
                  <a:srgbClr val="C00000"/>
                </a:solidFill>
              </a:rPr>
              <a:t>commercial or retail banks </a:t>
            </a:r>
            <a:r>
              <a:rPr lang="en-GB" sz="1900" dirty="0" smtClean="0"/>
              <a:t>– typical banking, dealing with the taking in of deposits and making of loans in the form of personal, business and mortgage loans</a:t>
            </a:r>
          </a:p>
          <a:p>
            <a:pPr>
              <a:spcAft>
                <a:spcPts val="600"/>
              </a:spcAft>
              <a:buNone/>
            </a:pPr>
            <a:r>
              <a:rPr lang="en-GB" sz="1900" dirty="0" smtClean="0"/>
              <a:t>	</a:t>
            </a:r>
            <a:r>
              <a:rPr lang="en-GB" sz="1900" dirty="0" smtClean="0">
                <a:solidFill>
                  <a:srgbClr val="C00000"/>
                </a:solidFill>
              </a:rPr>
              <a:t> (*)</a:t>
            </a:r>
            <a:r>
              <a:rPr lang="en-GB" sz="1900" dirty="0" smtClean="0"/>
              <a:t> the way they raise funds is quite expensive</a:t>
            </a:r>
          </a:p>
          <a:p>
            <a:r>
              <a:rPr lang="en-GB" sz="1900" dirty="0" smtClean="0">
                <a:solidFill>
                  <a:srgbClr val="C00000"/>
                </a:solidFill>
              </a:rPr>
              <a:t>investment or merchant banks </a:t>
            </a:r>
            <a:r>
              <a:rPr lang="en-GB" sz="1900" dirty="0" smtClean="0"/>
              <a:t>– banking dealing with the raising of funds in the wholesale money and capital markets; investment banks deal with takeovers, mergers, buyouts, corporate finance, advisory work, the issuance of new securities, underwriting, market-making and proprietary trading</a:t>
            </a:r>
          </a:p>
          <a:p>
            <a:pPr>
              <a:buNone/>
            </a:pPr>
            <a:r>
              <a:rPr lang="en-GB" sz="1900" dirty="0" smtClean="0"/>
              <a:t>	</a:t>
            </a:r>
            <a:r>
              <a:rPr lang="en-GB" sz="1900" dirty="0" smtClean="0">
                <a:solidFill>
                  <a:srgbClr val="C00000"/>
                </a:solidFill>
              </a:rPr>
              <a:t> (*) </a:t>
            </a:r>
            <a:r>
              <a:rPr lang="en-GB" sz="1900" dirty="0" smtClean="0"/>
              <a:t>considerable expertise in foreign exchange due to trade finance experience</a:t>
            </a:r>
          </a:p>
        </p:txBody>
      </p:sp>
      <p:sp>
        <p:nvSpPr>
          <p:cNvPr id="4" name="Footer Placeholder 3"/>
          <p:cNvSpPr>
            <a:spLocks noGrp="1"/>
          </p:cNvSpPr>
          <p:nvPr>
            <p:ph type="ftr" sz="quarter" idx="11"/>
          </p:nvPr>
        </p:nvSpPr>
        <p:spPr>
          <a:xfrm>
            <a:off x="304800" y="6410848"/>
            <a:ext cx="6787480"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Savings Institutions</a:t>
            </a:r>
            <a:endParaRPr lang="en-GB" sz="3400" dirty="0"/>
          </a:p>
        </p:txBody>
      </p:sp>
      <p:sp>
        <p:nvSpPr>
          <p:cNvPr id="3" name="Content Placeholder 2"/>
          <p:cNvSpPr>
            <a:spLocks noGrp="1"/>
          </p:cNvSpPr>
          <p:nvPr>
            <p:ph sz="quarter" idx="1"/>
          </p:nvPr>
        </p:nvSpPr>
        <p:spPr>
          <a:xfrm>
            <a:off x="251520" y="1412776"/>
            <a:ext cx="8554152" cy="4968552"/>
          </a:xfrm>
        </p:spPr>
        <p:txBody>
          <a:bodyPr>
            <a:normAutofit/>
          </a:bodyPr>
          <a:lstStyle/>
          <a:p>
            <a:pPr marL="514350" indent="-514350">
              <a:spcBef>
                <a:spcPts val="0"/>
              </a:spcBef>
              <a:buNone/>
            </a:pPr>
            <a:r>
              <a:rPr lang="en-GB" sz="2200" b="1" dirty="0" smtClean="0"/>
              <a:t>UK example:</a:t>
            </a:r>
          </a:p>
          <a:p>
            <a:pPr marL="514350" indent="-514350">
              <a:spcBef>
                <a:spcPts val="0"/>
              </a:spcBef>
              <a:buNone/>
            </a:pPr>
            <a:r>
              <a:rPr lang="en-GB" sz="2200" dirty="0" smtClean="0"/>
              <a:t>building societies</a:t>
            </a:r>
          </a:p>
          <a:p>
            <a:pPr marL="514350" indent="-514350">
              <a:spcBef>
                <a:spcPts val="0"/>
              </a:spcBef>
              <a:buNone/>
            </a:pPr>
            <a:endParaRPr lang="en-GB" sz="2200" dirty="0" smtClean="0"/>
          </a:p>
          <a:p>
            <a:pPr>
              <a:spcAft>
                <a:spcPts val="600"/>
              </a:spcAft>
            </a:pPr>
            <a:r>
              <a:rPr lang="en-GB" sz="2000" dirty="0" smtClean="0"/>
              <a:t>very similar to banking however, historical origin, role and regulation  may differ</a:t>
            </a:r>
          </a:p>
          <a:p>
            <a:pPr>
              <a:spcAft>
                <a:spcPts val="600"/>
              </a:spcAft>
            </a:pPr>
            <a:r>
              <a:rPr lang="en-GB" sz="2000" dirty="0" smtClean="0"/>
              <a:t>the 18</a:t>
            </a:r>
            <a:r>
              <a:rPr lang="en-GB" sz="2000" baseline="30000" dirty="0" smtClean="0"/>
              <a:t>th</a:t>
            </a:r>
            <a:r>
              <a:rPr lang="en-GB" sz="2000" dirty="0" smtClean="0"/>
              <a:t> century: - members paid periodic payments to finance local house building and could draw on the funds to finance house purchase</a:t>
            </a:r>
          </a:p>
          <a:p>
            <a:pPr>
              <a:spcAft>
                <a:spcPts val="600"/>
              </a:spcAft>
            </a:pPr>
            <a:r>
              <a:rPr lang="en-GB" sz="2000" dirty="0" smtClean="0"/>
              <a:t>since 1986: allowed to issue cheque accounts and offer overdraft facilities</a:t>
            </a:r>
          </a:p>
          <a:p>
            <a:pPr>
              <a:spcAft>
                <a:spcPts val="600"/>
              </a:spcAft>
            </a:pPr>
            <a:r>
              <a:rPr lang="en-GB" sz="2000" dirty="0" smtClean="0"/>
              <a:t>nowadays the distinction between building societies and banks is  far less clear</a:t>
            </a:r>
          </a:p>
          <a:p>
            <a:pPr>
              <a:spcAft>
                <a:spcPts val="600"/>
              </a:spcAft>
            </a:pPr>
            <a:endParaRPr lang="en-GB" sz="2000" dirty="0" smtClean="0"/>
          </a:p>
        </p:txBody>
      </p:sp>
      <p:sp>
        <p:nvSpPr>
          <p:cNvPr id="4" name="Footer Placeholder 3"/>
          <p:cNvSpPr>
            <a:spLocks noGrp="1"/>
          </p:cNvSpPr>
          <p:nvPr>
            <p:ph type="ftr" sz="quarter" idx="11"/>
          </p:nvPr>
        </p:nvSpPr>
        <p:spPr>
          <a:xfrm>
            <a:off x="304800" y="6410848"/>
            <a:ext cx="6067400"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Insurance Companies</a:t>
            </a:r>
            <a:endParaRPr lang="en-GB" sz="3400" dirty="0"/>
          </a:p>
        </p:txBody>
      </p:sp>
      <p:sp>
        <p:nvSpPr>
          <p:cNvPr id="3" name="Content Placeholder 2"/>
          <p:cNvSpPr>
            <a:spLocks noGrp="1"/>
          </p:cNvSpPr>
          <p:nvPr>
            <p:ph sz="quarter" idx="1"/>
          </p:nvPr>
        </p:nvSpPr>
        <p:spPr>
          <a:xfrm>
            <a:off x="251520" y="1412776"/>
            <a:ext cx="8712968" cy="4968552"/>
          </a:xfrm>
        </p:spPr>
        <p:txBody>
          <a:bodyPr>
            <a:normAutofit/>
          </a:bodyPr>
          <a:lstStyle/>
          <a:p>
            <a:pPr marL="514350" indent="-514350">
              <a:spcBef>
                <a:spcPts val="0"/>
              </a:spcBef>
              <a:buNone/>
            </a:pPr>
            <a:r>
              <a:rPr lang="en-GB" sz="2000" b="1" dirty="0" smtClean="0"/>
              <a:t>sources of profit:</a:t>
            </a:r>
          </a:p>
          <a:p>
            <a:pPr marL="514350" indent="-514350">
              <a:spcBef>
                <a:spcPts val="0"/>
              </a:spcBef>
              <a:buNone/>
            </a:pPr>
            <a:r>
              <a:rPr lang="en-GB" sz="2000" dirty="0" smtClean="0"/>
              <a:t>- charge for assuming risks on behalf of their policy-holders</a:t>
            </a:r>
          </a:p>
          <a:p>
            <a:pPr marL="514350" indent="-514350">
              <a:spcBef>
                <a:spcPts val="0"/>
              </a:spcBef>
              <a:buNone/>
            </a:pPr>
            <a:r>
              <a:rPr lang="en-GB" sz="2000" dirty="0" smtClean="0"/>
              <a:t>- investments made with the assets under their control</a:t>
            </a:r>
          </a:p>
          <a:p>
            <a:pPr marL="514350" indent="-514350">
              <a:spcBef>
                <a:spcPts val="1200"/>
              </a:spcBef>
              <a:buNone/>
            </a:pPr>
            <a:r>
              <a:rPr lang="en-GB" sz="1800" dirty="0" smtClean="0"/>
              <a:t>key variables that affect the insurance premium</a:t>
            </a:r>
          </a:p>
          <a:p>
            <a:pPr marL="265113" indent="-190500">
              <a:spcBef>
                <a:spcPts val="0"/>
              </a:spcBef>
              <a:buFont typeface="+mj-lt"/>
              <a:buAutoNum type="arabicPeriod"/>
            </a:pPr>
            <a:r>
              <a:rPr lang="en-GB" sz="1800" dirty="0" smtClean="0"/>
              <a:t>the risk of claim being made</a:t>
            </a:r>
          </a:p>
          <a:p>
            <a:pPr marL="265113" indent="-190500">
              <a:spcBef>
                <a:spcPts val="0"/>
              </a:spcBef>
              <a:buFont typeface="+mj-lt"/>
              <a:buAutoNum type="arabicPeriod"/>
            </a:pPr>
            <a:r>
              <a:rPr lang="en-GB" sz="1800" dirty="0" smtClean="0"/>
              <a:t>the payment to be made to the policy-holder in the event of a valid claim</a:t>
            </a:r>
            <a:endParaRPr lang="en-GB" sz="2000" dirty="0" smtClean="0"/>
          </a:p>
          <a:p>
            <a:pPr marL="514350" indent="-514350">
              <a:spcBef>
                <a:spcPts val="0"/>
              </a:spcBef>
              <a:buNone/>
            </a:pPr>
            <a:endParaRPr lang="en-GB" sz="2200" dirty="0" smtClean="0"/>
          </a:p>
        </p:txBody>
      </p:sp>
      <p:graphicFrame>
        <p:nvGraphicFramePr>
          <p:cNvPr id="4" name="Diagram 3"/>
          <p:cNvGraphicFramePr/>
          <p:nvPr/>
        </p:nvGraphicFramePr>
        <p:xfrm>
          <a:off x="539552" y="3645024"/>
          <a:ext cx="7992888" cy="2880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Footer Placeholder 4"/>
          <p:cNvSpPr>
            <a:spLocks noGrp="1"/>
          </p:cNvSpPr>
          <p:nvPr>
            <p:ph type="ftr" sz="quarter" idx="11"/>
          </p:nvPr>
        </p:nvSpPr>
        <p:spPr>
          <a:xfrm>
            <a:off x="304800" y="6410848"/>
            <a:ext cx="6499448" cy="365760"/>
          </a:xfrm>
        </p:spPr>
        <p:txBody>
          <a:bodyPr/>
          <a:lstStyle/>
          <a:p>
            <a:r>
              <a:rPr lang="en-GB" smtClean="0"/>
              <a:t>© Keith Pilbeam,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Bancassurance Phenomenon</a:t>
            </a:r>
            <a:endParaRPr lang="en-GB" sz="3400" dirty="0"/>
          </a:p>
        </p:txBody>
      </p:sp>
      <p:sp>
        <p:nvSpPr>
          <p:cNvPr id="3" name="Content Placeholder 2"/>
          <p:cNvSpPr>
            <a:spLocks noGrp="1"/>
          </p:cNvSpPr>
          <p:nvPr>
            <p:ph sz="quarter" idx="1"/>
          </p:nvPr>
        </p:nvSpPr>
        <p:spPr>
          <a:xfrm>
            <a:off x="251520" y="1412776"/>
            <a:ext cx="8554152" cy="4968552"/>
          </a:xfrm>
        </p:spPr>
        <p:txBody>
          <a:bodyPr>
            <a:normAutofit/>
          </a:bodyPr>
          <a:lstStyle/>
          <a:p>
            <a:pPr marL="514350" indent="-514350">
              <a:spcBef>
                <a:spcPts val="0"/>
              </a:spcBef>
              <a:buNone/>
            </a:pPr>
            <a:endParaRPr lang="en-GB" sz="2000" dirty="0" smtClean="0"/>
          </a:p>
          <a:p>
            <a:pPr>
              <a:spcAft>
                <a:spcPts val="600"/>
              </a:spcAft>
            </a:pPr>
            <a:r>
              <a:rPr lang="en-GB" sz="2000" dirty="0" smtClean="0"/>
              <a:t>first appeared during deregulation period in the 1980s and 1990s</a:t>
            </a:r>
          </a:p>
          <a:p>
            <a:pPr>
              <a:spcAft>
                <a:spcPts val="600"/>
              </a:spcAft>
            </a:pPr>
            <a:r>
              <a:rPr lang="en-GB" sz="2000" dirty="0" smtClean="0"/>
              <a:t>European since US and Japanese regulation does not permit this kind of cross-selling activities</a:t>
            </a:r>
          </a:p>
          <a:p>
            <a:pPr>
              <a:spcAft>
                <a:spcPts val="600"/>
              </a:spcAft>
            </a:pPr>
            <a:endParaRPr lang="en-GB" sz="2000" b="1" dirty="0" smtClean="0"/>
          </a:p>
          <a:p>
            <a:pPr>
              <a:spcAft>
                <a:spcPts val="600"/>
              </a:spcAft>
            </a:pPr>
            <a:endParaRPr lang="en-GB" sz="2000" dirty="0" smtClean="0"/>
          </a:p>
        </p:txBody>
      </p:sp>
      <p:sp>
        <p:nvSpPr>
          <p:cNvPr id="4" name="Footer Placeholder 3"/>
          <p:cNvSpPr>
            <a:spLocks noGrp="1"/>
          </p:cNvSpPr>
          <p:nvPr>
            <p:ph type="ftr" sz="quarter" idx="11"/>
          </p:nvPr>
        </p:nvSpPr>
        <p:spPr>
          <a:xfrm>
            <a:off x="304800" y="6410848"/>
            <a:ext cx="6643464"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Mutual Funds</a:t>
            </a:r>
            <a:endParaRPr lang="en-GB" sz="3400" dirty="0"/>
          </a:p>
        </p:txBody>
      </p:sp>
      <p:sp>
        <p:nvSpPr>
          <p:cNvPr id="3" name="Content Placeholder 2"/>
          <p:cNvSpPr>
            <a:spLocks noGrp="1"/>
          </p:cNvSpPr>
          <p:nvPr>
            <p:ph sz="quarter" idx="1"/>
          </p:nvPr>
        </p:nvSpPr>
        <p:spPr>
          <a:xfrm>
            <a:off x="251520" y="1484784"/>
            <a:ext cx="8640960" cy="4968552"/>
          </a:xfrm>
        </p:spPr>
        <p:txBody>
          <a:bodyPr>
            <a:normAutofit fontScale="25000" lnSpcReduction="20000"/>
          </a:bodyPr>
          <a:lstStyle/>
          <a:p>
            <a:pPr>
              <a:spcBef>
                <a:spcPts val="0"/>
              </a:spcBef>
              <a:buNone/>
            </a:pPr>
            <a:r>
              <a:rPr lang="en-GB" sz="7200" b="1" dirty="0" smtClean="0"/>
              <a:t>Mutual Fund (US)/Unit Trust (UK)</a:t>
            </a:r>
          </a:p>
          <a:p>
            <a:pPr>
              <a:spcAft>
                <a:spcPts val="600"/>
              </a:spcAft>
              <a:buNone/>
            </a:pPr>
            <a:r>
              <a:rPr lang="en-GB" sz="7200" dirty="0" smtClean="0"/>
              <a:t>a fund that pools funds from a variety of investors and invests them in shares (mostly UK) and/bonds (mostly US)</a:t>
            </a:r>
          </a:p>
          <a:p>
            <a:pPr>
              <a:spcAft>
                <a:spcPts val="600"/>
              </a:spcAft>
            </a:pPr>
            <a:r>
              <a:rPr lang="en-GB" sz="7200" dirty="0" smtClean="0"/>
              <a:t>boom in the 1980s and 1990s</a:t>
            </a:r>
            <a:endParaRPr lang="en-GB" sz="6400" dirty="0" smtClean="0">
              <a:solidFill>
                <a:schemeClr val="tx1"/>
              </a:solidFill>
            </a:endParaRPr>
          </a:p>
          <a:p>
            <a:pPr>
              <a:spcAft>
                <a:spcPts val="600"/>
              </a:spcAft>
            </a:pPr>
            <a:r>
              <a:rPr lang="en-GB" sz="7200" dirty="0" smtClean="0"/>
              <a:t>reasons of popularity:</a:t>
            </a:r>
          </a:p>
          <a:p>
            <a:pPr lvl="1">
              <a:spcBef>
                <a:spcPts val="0"/>
              </a:spcBef>
              <a:buFont typeface="Wingdings" pitchFamily="2" charset="2"/>
              <a:buChar char="§"/>
            </a:pPr>
            <a:r>
              <a:rPr lang="en-GB" sz="6400" dirty="0" smtClean="0">
                <a:solidFill>
                  <a:schemeClr val="tx1"/>
                </a:solidFill>
              </a:rPr>
              <a:t>increased incomes made alternative investments more attractive relative to traditional savings accounts</a:t>
            </a:r>
          </a:p>
          <a:p>
            <a:pPr lvl="1">
              <a:spcBef>
                <a:spcPts val="0"/>
              </a:spcBef>
              <a:buFont typeface="Wingdings" pitchFamily="2" charset="2"/>
              <a:buChar char="§"/>
            </a:pPr>
            <a:r>
              <a:rPr lang="en-GB" sz="6400" dirty="0" smtClean="0">
                <a:solidFill>
                  <a:schemeClr val="tx1"/>
                </a:solidFill>
              </a:rPr>
              <a:t>low-cost method  to achieve portfolio diversification</a:t>
            </a:r>
          </a:p>
          <a:p>
            <a:pPr>
              <a:spcBef>
                <a:spcPts val="1200"/>
              </a:spcBef>
              <a:spcAft>
                <a:spcPts val="600"/>
              </a:spcAft>
            </a:pPr>
            <a:r>
              <a:rPr lang="en-GB" sz="7200" dirty="0" smtClean="0"/>
              <a:t>benefits for the investors:</a:t>
            </a:r>
          </a:p>
          <a:p>
            <a:pPr lvl="1">
              <a:spcBef>
                <a:spcPts val="0"/>
              </a:spcBef>
              <a:buSzPct val="90000"/>
              <a:buFont typeface="Arial" pitchFamily="34" charset="0"/>
              <a:buChar char="•"/>
            </a:pPr>
            <a:r>
              <a:rPr lang="en-GB" sz="6400" dirty="0" smtClean="0">
                <a:solidFill>
                  <a:schemeClr val="tx1"/>
                </a:solidFill>
              </a:rPr>
              <a:t>entitled to a share in the capital appreciation of the underlying assets</a:t>
            </a:r>
          </a:p>
          <a:p>
            <a:pPr lvl="1">
              <a:spcBef>
                <a:spcPts val="0"/>
              </a:spcBef>
              <a:buSzPct val="90000"/>
              <a:buFont typeface="Arial" pitchFamily="34" charset="0"/>
              <a:buChar char="•"/>
            </a:pPr>
            <a:r>
              <a:rPr lang="en-GB" sz="6400" dirty="0" smtClean="0">
                <a:solidFill>
                  <a:schemeClr val="tx1"/>
                </a:solidFill>
              </a:rPr>
              <a:t>have a claim on the income generated by the underlying assets of the firm</a:t>
            </a:r>
          </a:p>
          <a:p>
            <a:pPr lvl="1">
              <a:spcBef>
                <a:spcPts val="0"/>
              </a:spcBef>
              <a:buSzPct val="90000"/>
              <a:buFont typeface="Arial" pitchFamily="34" charset="0"/>
              <a:buChar char="•"/>
            </a:pPr>
            <a:r>
              <a:rPr lang="en-GB" sz="6400" dirty="0" smtClean="0">
                <a:solidFill>
                  <a:schemeClr val="tx1"/>
                </a:solidFill>
              </a:rPr>
              <a:t>funds are run by professional managers</a:t>
            </a:r>
          </a:p>
          <a:p>
            <a:pPr>
              <a:spcBef>
                <a:spcPts val="1800"/>
              </a:spcBef>
              <a:spcAft>
                <a:spcPts val="600"/>
              </a:spcAft>
            </a:pPr>
            <a:r>
              <a:rPr lang="en-GB" sz="7200" dirty="0" smtClean="0"/>
              <a:t>different targets: high yield/risky, lower but more stable yields, income generation, capital growth</a:t>
            </a:r>
          </a:p>
          <a:p>
            <a:pPr>
              <a:spcAft>
                <a:spcPts val="600"/>
              </a:spcAft>
            </a:pPr>
            <a:r>
              <a:rPr lang="en-GB" sz="7200" dirty="0" smtClean="0"/>
              <a:t>most of mutual funds are </a:t>
            </a:r>
            <a:r>
              <a:rPr lang="en-GB" sz="7200" i="1" dirty="0" smtClean="0"/>
              <a:t>open ended </a:t>
            </a:r>
            <a:r>
              <a:rPr lang="en-GB" sz="7200" dirty="0" smtClean="0"/>
              <a:t>– new investors can join at any time</a:t>
            </a:r>
          </a:p>
          <a:p>
            <a:pPr>
              <a:spcAft>
                <a:spcPts val="600"/>
              </a:spcAft>
            </a:pPr>
            <a:r>
              <a:rPr lang="en-GB" sz="7200" dirty="0" smtClean="0"/>
              <a:t>there is no secondary market – investors can sell their holding back to the fund only</a:t>
            </a:r>
          </a:p>
        </p:txBody>
      </p:sp>
      <p:sp>
        <p:nvSpPr>
          <p:cNvPr id="4" name="Footer Placeholder 3"/>
          <p:cNvSpPr>
            <a:spLocks noGrp="1"/>
          </p:cNvSpPr>
          <p:nvPr>
            <p:ph type="ftr" sz="quarter" idx="11"/>
          </p:nvPr>
        </p:nvSpPr>
        <p:spPr>
          <a:xfrm>
            <a:off x="304800" y="6410848"/>
            <a:ext cx="6355432"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Investment Companies</a:t>
            </a:r>
            <a:endParaRPr lang="en-GB" sz="3400" dirty="0"/>
          </a:p>
        </p:txBody>
      </p:sp>
      <p:sp>
        <p:nvSpPr>
          <p:cNvPr id="3" name="Content Placeholder 2"/>
          <p:cNvSpPr>
            <a:spLocks noGrp="1"/>
          </p:cNvSpPr>
          <p:nvPr>
            <p:ph sz="quarter" idx="1"/>
          </p:nvPr>
        </p:nvSpPr>
        <p:spPr>
          <a:xfrm>
            <a:off x="251520" y="1484784"/>
            <a:ext cx="8554152" cy="4968552"/>
          </a:xfrm>
        </p:spPr>
        <p:txBody>
          <a:bodyPr>
            <a:normAutofit fontScale="85000" lnSpcReduction="20000"/>
          </a:bodyPr>
          <a:lstStyle/>
          <a:p>
            <a:pPr>
              <a:spcBef>
                <a:spcPts val="0"/>
              </a:spcBef>
              <a:buNone/>
            </a:pPr>
            <a:r>
              <a:rPr lang="en-GB" sz="2000" b="1" dirty="0" smtClean="0"/>
              <a:t>Investment Company (US)/Investment Trust (UK)</a:t>
            </a:r>
          </a:p>
          <a:p>
            <a:pPr>
              <a:spcAft>
                <a:spcPts val="600"/>
              </a:spcAft>
              <a:buNone/>
            </a:pPr>
            <a:r>
              <a:rPr lang="en-GB" sz="2000" dirty="0" smtClean="0"/>
              <a:t>	a company that holds stakes in the form of shares in other companies which can engage in takeovers and breakups; if it is publicly owned then its shares trade on the Stock Exchange. </a:t>
            </a:r>
          </a:p>
          <a:p>
            <a:pPr>
              <a:spcAft>
                <a:spcPts val="600"/>
              </a:spcAft>
            </a:pPr>
            <a:r>
              <a:rPr lang="en-GB" sz="2000" dirty="0" smtClean="0"/>
              <a:t>investment companies are closed funds</a:t>
            </a:r>
          </a:p>
          <a:p>
            <a:pPr>
              <a:spcAft>
                <a:spcPts val="600"/>
              </a:spcAft>
            </a:pPr>
            <a:r>
              <a:rPr lang="en-GB" sz="2000" dirty="0" smtClean="0"/>
              <a:t>the value of the company is determined by demand &amp; supply for its shares</a:t>
            </a:r>
          </a:p>
          <a:p>
            <a:pPr>
              <a:spcAft>
                <a:spcPts val="600"/>
              </a:spcAft>
            </a:pPr>
            <a:r>
              <a:rPr lang="en-GB" sz="2000" dirty="0" smtClean="0"/>
              <a:t>investment companies are subject to the legislation related to limited companies in the UK</a:t>
            </a:r>
          </a:p>
          <a:p>
            <a:pPr>
              <a:spcAft>
                <a:spcPts val="600"/>
              </a:spcAft>
            </a:pPr>
            <a:r>
              <a:rPr lang="en-GB" sz="2000" dirty="0" smtClean="0"/>
              <a:t>are subject to corporation profit tax</a:t>
            </a:r>
          </a:p>
          <a:p>
            <a:pPr>
              <a:spcAft>
                <a:spcPts val="600"/>
              </a:spcAft>
            </a:pPr>
            <a:r>
              <a:rPr lang="en-GB" sz="2000" dirty="0" smtClean="0"/>
              <a:t>have a board of directors who set the strategy and make investment decisions</a:t>
            </a:r>
          </a:p>
          <a:p>
            <a:pPr>
              <a:spcAft>
                <a:spcPts val="600"/>
              </a:spcAft>
            </a:pPr>
            <a:r>
              <a:rPr lang="en-GB" sz="2000" dirty="0" smtClean="0"/>
              <a:t>earn income in the form of interest, dividends and capital gains a proportion of which is retained for new investment purposes</a:t>
            </a:r>
          </a:p>
          <a:p>
            <a:pPr>
              <a:spcAft>
                <a:spcPts val="600"/>
              </a:spcAft>
            </a:pPr>
            <a:r>
              <a:rPr lang="en-GB" sz="2000" dirty="0" smtClean="0"/>
              <a:t>investment companies do not have to worry about attracting continuous inflows of capital hence do not have to maintain much of their funds in money market instruments</a:t>
            </a:r>
          </a:p>
          <a:p>
            <a:pPr>
              <a:spcAft>
                <a:spcPts val="600"/>
              </a:spcAft>
            </a:pPr>
            <a:r>
              <a:rPr lang="en-GB" sz="2000" dirty="0" smtClean="0"/>
              <a:t>Are subject to corporate law and can be subjected to takeovers</a:t>
            </a:r>
          </a:p>
          <a:p>
            <a:pPr>
              <a:spcAft>
                <a:spcPts val="600"/>
              </a:spcAft>
            </a:pPr>
            <a:endParaRPr lang="en-GB" sz="2000" dirty="0" smtClean="0"/>
          </a:p>
          <a:p>
            <a:pPr>
              <a:spcAft>
                <a:spcPts val="600"/>
              </a:spcAft>
            </a:pPr>
            <a:endParaRPr lang="en-GB" sz="2000" dirty="0" smtClean="0"/>
          </a:p>
          <a:p>
            <a:pPr>
              <a:spcAft>
                <a:spcPts val="600"/>
              </a:spcAft>
            </a:pPr>
            <a:endParaRPr lang="en-GB" sz="2000" dirty="0" smtClean="0"/>
          </a:p>
          <a:p>
            <a:pPr>
              <a:spcAft>
                <a:spcPts val="600"/>
              </a:spcAft>
            </a:pPr>
            <a:endParaRPr lang="en-GB" sz="2000" b="1" dirty="0" smtClean="0"/>
          </a:p>
          <a:p>
            <a:pPr>
              <a:spcAft>
                <a:spcPts val="600"/>
              </a:spcAft>
            </a:pPr>
            <a:endParaRPr lang="en-GB" sz="2000" dirty="0" smtClean="0"/>
          </a:p>
        </p:txBody>
      </p:sp>
      <p:sp>
        <p:nvSpPr>
          <p:cNvPr id="4" name="Footer Placeholder 3"/>
          <p:cNvSpPr>
            <a:spLocks noGrp="1"/>
          </p:cNvSpPr>
          <p:nvPr>
            <p:ph type="ftr" sz="quarter" idx="11"/>
          </p:nvPr>
        </p:nvSpPr>
        <p:spPr>
          <a:xfrm>
            <a:off x="304800" y="6410848"/>
            <a:ext cx="6571456"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Exchange Traded Funds</a:t>
            </a:r>
            <a:endParaRPr lang="en-GB" sz="3400" dirty="0"/>
          </a:p>
        </p:txBody>
      </p:sp>
      <p:sp>
        <p:nvSpPr>
          <p:cNvPr id="3" name="Content Placeholder 2"/>
          <p:cNvSpPr>
            <a:spLocks noGrp="1"/>
          </p:cNvSpPr>
          <p:nvPr>
            <p:ph sz="quarter" idx="1"/>
          </p:nvPr>
        </p:nvSpPr>
        <p:spPr>
          <a:xfrm>
            <a:off x="251520" y="1412776"/>
            <a:ext cx="8640960" cy="4968552"/>
          </a:xfrm>
        </p:spPr>
        <p:txBody>
          <a:bodyPr>
            <a:normAutofit fontScale="92500" lnSpcReduction="20000"/>
          </a:bodyPr>
          <a:lstStyle/>
          <a:p>
            <a:pPr>
              <a:spcBef>
                <a:spcPts val="0"/>
              </a:spcBef>
              <a:buNone/>
            </a:pPr>
            <a:r>
              <a:rPr lang="en-GB" sz="1900" b="1" dirty="0" smtClean="0"/>
              <a:t>Exchange Traded Fund [ETF]</a:t>
            </a:r>
          </a:p>
          <a:p>
            <a:pPr marL="177800" indent="-177800">
              <a:spcBef>
                <a:spcPts val="0"/>
              </a:spcBef>
              <a:buNone/>
            </a:pPr>
            <a:r>
              <a:rPr lang="en-GB" sz="1900" dirty="0" smtClean="0"/>
              <a:t>	an investment vehicle made up of assets such as shares, bonds, commodities or currencies that trade on an exchange on a continuous basis with the price of the ETF trading very close to the value of the underlying assets that make up the ETF</a:t>
            </a:r>
            <a:endParaRPr lang="en-GB" sz="1900" b="1" dirty="0" smtClean="0"/>
          </a:p>
          <a:p>
            <a:r>
              <a:rPr lang="en-GB" sz="1900" dirty="0" smtClean="0"/>
              <a:t>creation scheme:</a:t>
            </a:r>
          </a:p>
          <a:p>
            <a:pPr marL="357188" lvl="1" indent="-165100">
              <a:spcBef>
                <a:spcPts val="0"/>
              </a:spcBef>
              <a:spcAft>
                <a:spcPts val="300"/>
              </a:spcAft>
              <a:buFont typeface="+mj-lt"/>
              <a:buAutoNum type="arabicPeriod"/>
            </a:pPr>
            <a:r>
              <a:rPr lang="en-GB" sz="1700" dirty="0" smtClean="0">
                <a:solidFill>
                  <a:schemeClr val="tx1"/>
                </a:solidFill>
              </a:rPr>
              <a:t>a </a:t>
            </a:r>
            <a:r>
              <a:rPr lang="en-GB" sz="1700" i="1" dirty="0" smtClean="0">
                <a:solidFill>
                  <a:schemeClr val="tx1"/>
                </a:solidFill>
              </a:rPr>
              <a:t>sponsor</a:t>
            </a:r>
            <a:r>
              <a:rPr lang="en-GB" sz="1700" dirty="0" smtClean="0">
                <a:solidFill>
                  <a:schemeClr val="tx1"/>
                </a:solidFill>
              </a:rPr>
              <a:t> or ETF manager files a plan with a relevant body</a:t>
            </a:r>
          </a:p>
          <a:p>
            <a:pPr marL="357188" lvl="1" indent="-165100">
              <a:spcBef>
                <a:spcPts val="0"/>
              </a:spcBef>
              <a:spcAft>
                <a:spcPts val="300"/>
              </a:spcAft>
              <a:buFont typeface="+mj-lt"/>
              <a:buAutoNum type="arabicPeriod"/>
            </a:pPr>
            <a:r>
              <a:rPr lang="en-GB" sz="1700" dirty="0" smtClean="0">
                <a:solidFill>
                  <a:schemeClr val="tx1"/>
                </a:solidFill>
              </a:rPr>
              <a:t>following approval, an agreement is formed with an </a:t>
            </a:r>
            <a:r>
              <a:rPr lang="en-GB" sz="1700" i="1" dirty="0" smtClean="0">
                <a:solidFill>
                  <a:schemeClr val="tx1"/>
                </a:solidFill>
              </a:rPr>
              <a:t>authorized participant</a:t>
            </a:r>
            <a:r>
              <a:rPr lang="en-GB" sz="1700" dirty="0" smtClean="0">
                <a:solidFill>
                  <a:schemeClr val="tx1"/>
                </a:solidFill>
              </a:rPr>
              <a:t>, who borrows or buys shares from pension funds and other institutional investors (in large bundles)</a:t>
            </a:r>
          </a:p>
          <a:p>
            <a:pPr marL="357188" lvl="1" indent="-165100">
              <a:spcBef>
                <a:spcPts val="0"/>
              </a:spcBef>
              <a:spcAft>
                <a:spcPts val="300"/>
              </a:spcAft>
              <a:buFont typeface="+mj-lt"/>
              <a:buAutoNum type="arabicPeriod"/>
            </a:pPr>
            <a:r>
              <a:rPr lang="en-GB" sz="1700" dirty="0" smtClean="0">
                <a:solidFill>
                  <a:schemeClr val="tx1"/>
                </a:solidFill>
              </a:rPr>
              <a:t>the shares are divided to form </a:t>
            </a:r>
            <a:r>
              <a:rPr lang="en-GB" sz="1700" i="1" dirty="0" smtClean="0">
                <a:solidFill>
                  <a:schemeClr val="tx1"/>
                </a:solidFill>
              </a:rPr>
              <a:t>creation units</a:t>
            </a:r>
            <a:r>
              <a:rPr lang="en-GB" sz="1700" dirty="0" smtClean="0">
                <a:solidFill>
                  <a:schemeClr val="tx1"/>
                </a:solidFill>
              </a:rPr>
              <a:t>,  which are subsequently repackaged into individual shares (ETFs) which are traded as on stock exchanges as ordinary shares</a:t>
            </a:r>
          </a:p>
          <a:p>
            <a:pPr>
              <a:spcAft>
                <a:spcPts val="600"/>
              </a:spcAft>
            </a:pPr>
            <a:r>
              <a:rPr lang="en-GB" sz="1900" dirty="0" smtClean="0"/>
              <a:t>the shares that make up a creation unit can be bought and sold on a continuous basis – it is vital to know the composition of ETFs</a:t>
            </a:r>
          </a:p>
          <a:p>
            <a:pPr>
              <a:spcAft>
                <a:spcPts val="600"/>
              </a:spcAft>
            </a:pPr>
            <a:r>
              <a:rPr lang="en-GB" sz="1900" dirty="0" smtClean="0"/>
              <a:t>benefits over mutual funds:</a:t>
            </a:r>
          </a:p>
          <a:p>
            <a:pPr lvl="1">
              <a:spcBef>
                <a:spcPts val="0"/>
              </a:spcBef>
              <a:buSzPct val="90000"/>
              <a:buFont typeface="Wingdings" pitchFamily="2" charset="2"/>
              <a:buChar char="§"/>
            </a:pPr>
            <a:r>
              <a:rPr lang="en-GB" sz="1700" dirty="0" smtClean="0">
                <a:solidFill>
                  <a:schemeClr val="tx1"/>
                </a:solidFill>
              </a:rPr>
              <a:t>the transaction costs for ETFs are much lower </a:t>
            </a:r>
          </a:p>
          <a:p>
            <a:pPr lvl="1">
              <a:spcBef>
                <a:spcPts val="0"/>
              </a:spcBef>
              <a:buSzPct val="90000"/>
              <a:buFont typeface="Wingdings" pitchFamily="2" charset="2"/>
              <a:buChar char="§"/>
            </a:pPr>
            <a:r>
              <a:rPr lang="en-GB" sz="1700" dirty="0" smtClean="0">
                <a:solidFill>
                  <a:schemeClr val="tx1"/>
                </a:solidFill>
              </a:rPr>
              <a:t>one ETF requires less capital commitment</a:t>
            </a:r>
          </a:p>
          <a:p>
            <a:pPr lvl="1">
              <a:spcBef>
                <a:spcPts val="0"/>
              </a:spcBef>
              <a:buSzPct val="90000"/>
              <a:buFont typeface="Wingdings" pitchFamily="2" charset="2"/>
              <a:buChar char="§"/>
            </a:pPr>
            <a:r>
              <a:rPr lang="en-GB" sz="1700" dirty="0" smtClean="0">
                <a:solidFill>
                  <a:schemeClr val="tx1"/>
                </a:solidFill>
              </a:rPr>
              <a:t>it is possible to short an ETF</a:t>
            </a:r>
          </a:p>
          <a:p>
            <a:pPr>
              <a:spcAft>
                <a:spcPts val="600"/>
              </a:spcAft>
            </a:pPr>
            <a:r>
              <a:rPr lang="en-GB" sz="1900" dirty="0" smtClean="0"/>
              <a:t>examples:</a:t>
            </a:r>
          </a:p>
          <a:p>
            <a:pPr lvl="1">
              <a:spcBef>
                <a:spcPts val="0"/>
              </a:spcBef>
              <a:buSzPct val="90000"/>
              <a:buFont typeface="Wingdings" pitchFamily="2" charset="2"/>
              <a:buChar char="§"/>
            </a:pPr>
            <a:r>
              <a:rPr lang="en-GB" sz="1700" dirty="0" smtClean="0">
                <a:solidFill>
                  <a:schemeClr val="tx1"/>
                </a:solidFill>
              </a:rPr>
              <a:t>SPY (“spiders”) track the prices of shares in the S&amp;P 500</a:t>
            </a:r>
          </a:p>
          <a:p>
            <a:pPr lvl="1">
              <a:spcBef>
                <a:spcPts val="0"/>
              </a:spcBef>
              <a:buSzPct val="90000"/>
              <a:buFont typeface="Wingdings" pitchFamily="2" charset="2"/>
              <a:buChar char="§"/>
            </a:pPr>
            <a:r>
              <a:rPr lang="en-GB" sz="1700" dirty="0" smtClean="0">
                <a:solidFill>
                  <a:schemeClr val="tx1"/>
                </a:solidFill>
              </a:rPr>
              <a:t>DIA (“diamonds”) tracks Dow Jones Industrial Average index</a:t>
            </a:r>
          </a:p>
          <a:p>
            <a:pPr lvl="1">
              <a:spcBef>
                <a:spcPts val="0"/>
              </a:spcBef>
              <a:buSzPct val="90000"/>
              <a:buFont typeface="Wingdings" pitchFamily="2" charset="2"/>
              <a:buChar char="§"/>
            </a:pPr>
            <a:r>
              <a:rPr lang="en-GB" sz="1700" dirty="0" smtClean="0">
                <a:solidFill>
                  <a:schemeClr val="tx1"/>
                </a:solidFill>
              </a:rPr>
              <a:t>QQQQ: tracks 100 of the most prominent NASDAQ shares</a:t>
            </a:r>
            <a:endParaRPr lang="en-GB" dirty="0" smtClean="0"/>
          </a:p>
          <a:p>
            <a:pPr>
              <a:spcAft>
                <a:spcPts val="600"/>
              </a:spcAft>
            </a:pPr>
            <a:endParaRPr lang="en-GB" sz="2000" dirty="0" smtClean="0"/>
          </a:p>
          <a:p>
            <a:pPr>
              <a:spcAft>
                <a:spcPts val="600"/>
              </a:spcAft>
            </a:pPr>
            <a:endParaRPr lang="en-GB" sz="2000" dirty="0" smtClean="0"/>
          </a:p>
          <a:p>
            <a:pPr>
              <a:spcAft>
                <a:spcPts val="600"/>
              </a:spcAft>
            </a:pPr>
            <a:endParaRPr lang="en-GB" sz="2000" dirty="0" smtClean="0"/>
          </a:p>
        </p:txBody>
      </p:sp>
      <p:sp>
        <p:nvSpPr>
          <p:cNvPr id="4" name="Footer Placeholder 3"/>
          <p:cNvSpPr>
            <a:spLocks noGrp="1"/>
          </p:cNvSpPr>
          <p:nvPr>
            <p:ph type="ftr" sz="quarter" idx="11"/>
          </p:nvPr>
        </p:nvSpPr>
        <p:spPr>
          <a:xfrm>
            <a:off x="304800" y="6410848"/>
            <a:ext cx="7003504"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Pension Funds</a:t>
            </a:r>
            <a:endParaRPr lang="en-GB" sz="3400" dirty="0"/>
          </a:p>
        </p:txBody>
      </p:sp>
      <p:sp>
        <p:nvSpPr>
          <p:cNvPr id="3" name="Content Placeholder 2"/>
          <p:cNvSpPr>
            <a:spLocks noGrp="1"/>
          </p:cNvSpPr>
          <p:nvPr>
            <p:ph sz="quarter" idx="1"/>
          </p:nvPr>
        </p:nvSpPr>
        <p:spPr>
          <a:xfrm>
            <a:off x="251520" y="1412776"/>
            <a:ext cx="8554152" cy="4968552"/>
          </a:xfrm>
        </p:spPr>
        <p:txBody>
          <a:bodyPr>
            <a:normAutofit lnSpcReduction="10000"/>
          </a:bodyPr>
          <a:lstStyle/>
          <a:p>
            <a:pPr>
              <a:spcBef>
                <a:spcPts val="0"/>
              </a:spcBef>
              <a:buNone/>
            </a:pPr>
            <a:r>
              <a:rPr lang="en-GB" sz="1800" b="1" dirty="0" smtClean="0"/>
              <a:t>Pension Fund</a:t>
            </a:r>
          </a:p>
          <a:p>
            <a:pPr>
              <a:spcBef>
                <a:spcPts val="0"/>
              </a:spcBef>
              <a:buNone/>
            </a:pPr>
            <a:r>
              <a:rPr lang="en-GB" sz="1800" dirty="0" smtClean="0"/>
              <a:t>	a fund established by an employer which pools contributions from the company and its employees to be invested for the purposes of providing a pension to employees upon their retirement; pension funds in the USA and the UK are among the largest institutional investors in the financial markets</a:t>
            </a:r>
          </a:p>
          <a:p>
            <a:pPr>
              <a:spcBef>
                <a:spcPts val="2400"/>
              </a:spcBef>
            </a:pPr>
            <a:r>
              <a:rPr lang="en-GB" sz="1800" i="1" dirty="0" smtClean="0"/>
              <a:t>reasons of popularity</a:t>
            </a:r>
            <a:r>
              <a:rPr lang="en-GB" sz="1800" dirty="0" smtClean="0"/>
              <a:t>: higher incomes, greater life expectancy, significant tax concessions compared to other savings products</a:t>
            </a:r>
          </a:p>
          <a:p>
            <a:pPr>
              <a:spcBef>
                <a:spcPts val="0"/>
              </a:spcBef>
            </a:pPr>
            <a:r>
              <a:rPr lang="en-GB" sz="1800" dirty="0" smtClean="0"/>
              <a:t>run both </a:t>
            </a:r>
            <a:r>
              <a:rPr lang="en-GB" sz="1800" i="1" dirty="0" smtClean="0"/>
              <a:t>state</a:t>
            </a:r>
            <a:r>
              <a:rPr lang="en-GB" sz="1800" dirty="0" smtClean="0"/>
              <a:t> and </a:t>
            </a:r>
            <a:r>
              <a:rPr lang="en-GB" sz="1800" i="1" dirty="0" smtClean="0"/>
              <a:t>private sector</a:t>
            </a:r>
            <a:r>
              <a:rPr lang="en-GB" sz="1800" dirty="0" smtClean="0"/>
              <a:t>; the main difference is in that the state will always raise taxation or borrow on a sufficient scale to ensure that the obligation on pension schemes are fulfilled, whereas with private sector there are no such guarantees</a:t>
            </a:r>
          </a:p>
          <a:p>
            <a:pPr>
              <a:spcBef>
                <a:spcPts val="0"/>
              </a:spcBef>
            </a:pPr>
            <a:r>
              <a:rPr lang="en-GB" sz="1800" dirty="0" smtClean="0"/>
              <a:t>pension funds are by definition </a:t>
            </a:r>
            <a:r>
              <a:rPr lang="en-GB" sz="1800" i="1" dirty="0" smtClean="0"/>
              <a:t>long run investments</a:t>
            </a:r>
            <a:r>
              <a:rPr lang="en-GB" sz="1800" dirty="0" smtClean="0"/>
              <a:t>, both pension fund obligations and contributions are relatively stable and predictable, the vast majority of funds are held in domestic and overseas </a:t>
            </a:r>
            <a:r>
              <a:rPr lang="en-GB" sz="1800" i="1" dirty="0" smtClean="0"/>
              <a:t>equities</a:t>
            </a:r>
            <a:r>
              <a:rPr lang="en-GB" sz="1800" dirty="0" smtClean="0"/>
              <a:t>, much of the remainder – in </a:t>
            </a:r>
            <a:r>
              <a:rPr lang="en-GB" sz="1800" i="1" dirty="0" smtClean="0"/>
              <a:t>government securities</a:t>
            </a:r>
          </a:p>
          <a:p>
            <a:pPr>
              <a:spcBef>
                <a:spcPts val="0"/>
              </a:spcBef>
            </a:pPr>
            <a:r>
              <a:rPr lang="en-GB" sz="1800" dirty="0" smtClean="0"/>
              <a:t>currently most funds receive contributions exceeding benefits paid a decline in working population relative to those retired will require revision of the strategy</a:t>
            </a:r>
          </a:p>
        </p:txBody>
      </p:sp>
      <p:sp>
        <p:nvSpPr>
          <p:cNvPr id="4" name="Footer Placeholder 3"/>
          <p:cNvSpPr>
            <a:spLocks noGrp="1"/>
          </p:cNvSpPr>
          <p:nvPr>
            <p:ph type="ftr" sz="quarter" idx="11"/>
          </p:nvPr>
        </p:nvSpPr>
        <p:spPr>
          <a:xfrm>
            <a:off x="304800" y="6410848"/>
            <a:ext cx="7795592"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Hedge Funds</a:t>
            </a:r>
            <a:endParaRPr lang="en-GB" sz="3400" dirty="0"/>
          </a:p>
        </p:txBody>
      </p:sp>
      <p:sp>
        <p:nvSpPr>
          <p:cNvPr id="3" name="Content Placeholder 2"/>
          <p:cNvSpPr>
            <a:spLocks noGrp="1"/>
          </p:cNvSpPr>
          <p:nvPr>
            <p:ph sz="quarter" idx="1"/>
          </p:nvPr>
        </p:nvSpPr>
        <p:spPr>
          <a:xfrm>
            <a:off x="179512" y="1412776"/>
            <a:ext cx="8784976" cy="5112568"/>
          </a:xfrm>
        </p:spPr>
        <p:txBody>
          <a:bodyPr>
            <a:noAutofit/>
          </a:bodyPr>
          <a:lstStyle/>
          <a:p>
            <a:pPr>
              <a:spcBef>
                <a:spcPts val="0"/>
              </a:spcBef>
              <a:spcAft>
                <a:spcPts val="600"/>
              </a:spcAft>
            </a:pPr>
            <a:r>
              <a:rPr lang="en-GB" sz="1700" dirty="0" smtClean="0"/>
              <a:t>hedge funds seek to make investors money regardless of the direction in which markets are moving</a:t>
            </a:r>
          </a:p>
          <a:p>
            <a:pPr>
              <a:spcBef>
                <a:spcPts val="0"/>
              </a:spcBef>
              <a:spcAft>
                <a:spcPts val="200"/>
              </a:spcAft>
            </a:pPr>
            <a:r>
              <a:rPr lang="en-GB" sz="1700" dirty="0" smtClean="0"/>
              <a:t>common characteristics include:</a:t>
            </a:r>
          </a:p>
          <a:p>
            <a:pPr marL="547688" lvl="1" indent="-192088">
              <a:spcBef>
                <a:spcPts val="0"/>
              </a:spcBef>
              <a:spcAft>
                <a:spcPts val="300"/>
              </a:spcAft>
              <a:buSzPct val="90000"/>
              <a:buFont typeface="Wingdings" pitchFamily="2" charset="2"/>
              <a:buChar char="§"/>
            </a:pPr>
            <a:r>
              <a:rPr lang="en-GB" sz="1600" dirty="0" smtClean="0">
                <a:solidFill>
                  <a:schemeClr val="tx1"/>
                </a:solidFill>
              </a:rPr>
              <a:t>run by a number of partners that form the fund</a:t>
            </a:r>
          </a:p>
          <a:p>
            <a:pPr marL="547688" lvl="1" indent="-192088">
              <a:spcBef>
                <a:spcPts val="0"/>
              </a:spcBef>
              <a:spcAft>
                <a:spcPts val="300"/>
              </a:spcAft>
              <a:buSzPct val="90000"/>
              <a:buFont typeface="Wingdings" pitchFamily="2" charset="2"/>
              <a:buChar char="§"/>
            </a:pPr>
            <a:r>
              <a:rPr lang="en-GB" sz="1600" dirty="0" smtClean="0">
                <a:solidFill>
                  <a:schemeClr val="tx1"/>
                </a:solidFill>
              </a:rPr>
              <a:t>typically seek to raise capital from wealthy individuals or institutional investors</a:t>
            </a:r>
          </a:p>
          <a:p>
            <a:pPr marL="547688" lvl="1" indent="-192088">
              <a:spcBef>
                <a:spcPts val="0"/>
              </a:spcBef>
              <a:spcAft>
                <a:spcPts val="300"/>
              </a:spcAft>
              <a:buSzPct val="90000"/>
              <a:buFont typeface="Wingdings" pitchFamily="2" charset="2"/>
              <a:buChar char="§"/>
            </a:pPr>
            <a:r>
              <a:rPr lang="en-GB" sz="1600" dirty="0" smtClean="0">
                <a:solidFill>
                  <a:schemeClr val="tx1"/>
                </a:solidFill>
              </a:rPr>
              <a:t>partners put some capital into the fund, make an annual charge of 1-2% of money under management, take 15-25% share of profits (“2 and 20” is common !) </a:t>
            </a:r>
          </a:p>
          <a:p>
            <a:pPr>
              <a:spcBef>
                <a:spcPts val="0"/>
              </a:spcBef>
              <a:spcAft>
                <a:spcPts val="600"/>
              </a:spcAft>
            </a:pPr>
            <a:r>
              <a:rPr lang="en-GB" sz="1700" dirty="0" smtClean="0"/>
              <a:t>often use derivatives contracts to establish significantly leveraged speculative positions in addition to long and short positions:</a:t>
            </a:r>
          </a:p>
          <a:p>
            <a:pPr marL="547688" lvl="1" indent="-192088">
              <a:spcBef>
                <a:spcPts val="0"/>
              </a:spcBef>
              <a:spcAft>
                <a:spcPts val="300"/>
              </a:spcAft>
              <a:buSzPct val="90000"/>
              <a:buFont typeface="Wingdings" pitchFamily="2" charset="2"/>
              <a:buChar char="§"/>
            </a:pPr>
            <a:r>
              <a:rPr lang="en-GB" sz="1400" dirty="0" smtClean="0">
                <a:solidFill>
                  <a:schemeClr val="tx1"/>
                </a:solidFill>
              </a:rPr>
              <a:t>if a particular equity market will rise – buy  stock index futures or call options on that market</a:t>
            </a:r>
          </a:p>
          <a:p>
            <a:pPr marL="547688" lvl="1" indent="-192088">
              <a:spcBef>
                <a:spcPts val="0"/>
              </a:spcBef>
              <a:spcAft>
                <a:spcPts val="300"/>
              </a:spcAft>
              <a:buSzPct val="90000"/>
              <a:buFont typeface="Wingdings" pitchFamily="2" charset="2"/>
              <a:buChar char="§"/>
            </a:pPr>
            <a:r>
              <a:rPr lang="en-GB" sz="1400" dirty="0" smtClean="0">
                <a:solidFill>
                  <a:schemeClr val="tx1"/>
                </a:solidFill>
              </a:rPr>
              <a:t>if that a market will fall – sell the stock-index futures or buy put options on that stock or </a:t>
            </a:r>
            <a:r>
              <a:rPr lang="en-GB" sz="1400" dirty="0" err="1" smtClean="0">
                <a:solidFill>
                  <a:schemeClr val="tx1"/>
                </a:solidFill>
              </a:rPr>
              <a:t>stockmarket</a:t>
            </a:r>
            <a:endParaRPr lang="en-GB" sz="1400" dirty="0" smtClean="0">
              <a:solidFill>
                <a:schemeClr val="tx1"/>
              </a:solidFill>
            </a:endParaRPr>
          </a:p>
          <a:p>
            <a:pPr>
              <a:spcBef>
                <a:spcPts val="600"/>
              </a:spcBef>
              <a:spcAft>
                <a:spcPts val="400"/>
              </a:spcAft>
            </a:pPr>
            <a:r>
              <a:rPr lang="en-GB" sz="1700" dirty="0" smtClean="0"/>
              <a:t>depending on the type of strategy hedge funds are classified as macro funds,  specialists in individual shares, bond prices, commodity prices and foreign exchange rates, others have a broad mandate to speculate in a whole range of markets and instruments</a:t>
            </a:r>
          </a:p>
          <a:p>
            <a:pPr>
              <a:spcBef>
                <a:spcPts val="1200"/>
              </a:spcBef>
            </a:pPr>
            <a:r>
              <a:rPr lang="en-GB" sz="1700" dirty="0" smtClean="0"/>
              <a:t>hedge funds differ greatly in risks as well as funds under management (majority between $100m and $1bn, some have tens of billions such as  the Quantum Fund, Tiger Fund or </a:t>
            </a:r>
            <a:r>
              <a:rPr lang="en-GB" sz="1700" dirty="0" err="1" smtClean="0"/>
              <a:t>Poulson</a:t>
            </a:r>
            <a:r>
              <a:rPr lang="en-GB" sz="1700" dirty="0" smtClean="0"/>
              <a:t> and Co</a:t>
            </a:r>
          </a:p>
        </p:txBody>
      </p:sp>
      <p:sp>
        <p:nvSpPr>
          <p:cNvPr id="4" name="Footer Placeholder 3"/>
          <p:cNvSpPr>
            <a:spLocks noGrp="1"/>
          </p:cNvSpPr>
          <p:nvPr>
            <p:ph type="ftr" sz="quarter" idx="11"/>
          </p:nvPr>
        </p:nvSpPr>
        <p:spPr>
          <a:xfrm>
            <a:off x="304800" y="6410848"/>
            <a:ext cx="6571456"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Private Equity</a:t>
            </a:r>
            <a:endParaRPr lang="en-GB" sz="3400" dirty="0"/>
          </a:p>
        </p:txBody>
      </p:sp>
      <p:sp>
        <p:nvSpPr>
          <p:cNvPr id="3" name="Content Placeholder 2"/>
          <p:cNvSpPr>
            <a:spLocks noGrp="1"/>
          </p:cNvSpPr>
          <p:nvPr>
            <p:ph sz="quarter" idx="1"/>
          </p:nvPr>
        </p:nvSpPr>
        <p:spPr>
          <a:xfrm>
            <a:off x="251520" y="1412776"/>
            <a:ext cx="8640960" cy="4968552"/>
          </a:xfrm>
        </p:spPr>
        <p:txBody>
          <a:bodyPr>
            <a:normAutofit/>
          </a:bodyPr>
          <a:lstStyle/>
          <a:p>
            <a:pPr>
              <a:spcBef>
                <a:spcPts val="0"/>
              </a:spcBef>
              <a:buNone/>
            </a:pPr>
            <a:r>
              <a:rPr lang="en-GB" sz="1800" b="1" dirty="0" smtClean="0"/>
              <a:t>Private Equity</a:t>
            </a:r>
          </a:p>
          <a:p>
            <a:pPr>
              <a:spcBef>
                <a:spcPts val="0"/>
              </a:spcBef>
              <a:buNone/>
            </a:pPr>
            <a:r>
              <a:rPr lang="en-GB" sz="1800" dirty="0" smtClean="0"/>
              <a:t>     a privately owned partnership which invests capital raised from individuals and institutions; usually used to purchase majority stakes in a variety of companies</a:t>
            </a:r>
          </a:p>
          <a:p>
            <a:pPr>
              <a:spcBef>
                <a:spcPts val="1200"/>
              </a:spcBef>
            </a:pPr>
            <a:r>
              <a:rPr lang="en-GB" sz="1800" dirty="0" smtClean="0"/>
              <a:t>the capital raised is used to finance a range of investments including buying privately owned companies, management buyouts, leveraged buy outs, buying distressed debt and distressed companies, taking stakes in young and newly emerging companies, etc.</a:t>
            </a:r>
          </a:p>
          <a:p>
            <a:pPr>
              <a:spcBef>
                <a:spcPts val="0"/>
              </a:spcBef>
            </a:pPr>
            <a:r>
              <a:rPr lang="en-GB" sz="1800" dirty="0" smtClean="0"/>
              <a:t>it is a relatively illiquid investment with average time horizon of 5-12 years</a:t>
            </a:r>
          </a:p>
          <a:p>
            <a:pPr>
              <a:spcBef>
                <a:spcPts val="0"/>
              </a:spcBef>
            </a:pPr>
            <a:r>
              <a:rPr lang="en-GB" sz="1800" dirty="0" smtClean="0"/>
              <a:t>requires a substantial amount of capital say $20m minimum</a:t>
            </a:r>
          </a:p>
          <a:p>
            <a:pPr>
              <a:spcBef>
                <a:spcPts val="0"/>
              </a:spcBef>
            </a:pPr>
            <a:r>
              <a:rPr lang="en-GB" sz="1800" dirty="0" smtClean="0"/>
              <a:t>investor has no real control over the decisions made by the management</a:t>
            </a:r>
          </a:p>
          <a:p>
            <a:pPr>
              <a:spcBef>
                <a:spcPts val="0"/>
              </a:spcBef>
              <a:buNone/>
            </a:pPr>
            <a:r>
              <a:rPr lang="en-GB" sz="1800" u="sng" dirty="0" smtClean="0"/>
              <a:t>possible entry strategy</a:t>
            </a:r>
          </a:p>
          <a:p>
            <a:pPr>
              <a:spcBef>
                <a:spcPts val="0"/>
              </a:spcBef>
              <a:buNone/>
            </a:pPr>
            <a:r>
              <a:rPr lang="en-GB" sz="1800" dirty="0" smtClean="0">
                <a:solidFill>
                  <a:srgbClr val="C00000"/>
                </a:solidFill>
              </a:rPr>
              <a:t>leveraged buyout </a:t>
            </a:r>
            <a:r>
              <a:rPr lang="en-GB" sz="1800" dirty="0" smtClean="0"/>
              <a:t>– the takeover of a company primarily financed by the issuance of debt in the form of bonds or bank loans by the acquiring company; often the assets of the acquired company are used to finance debt/loans</a:t>
            </a:r>
          </a:p>
          <a:p>
            <a:pPr>
              <a:spcBef>
                <a:spcPts val="0"/>
              </a:spcBef>
              <a:buNone/>
            </a:pPr>
            <a:r>
              <a:rPr lang="en-GB" sz="1800" u="sng" dirty="0" smtClean="0"/>
              <a:t>possible </a:t>
            </a:r>
            <a:r>
              <a:rPr lang="en-GB" sz="1800" u="sng" dirty="0" err="1" smtClean="0"/>
              <a:t>xit</a:t>
            </a:r>
            <a:r>
              <a:rPr lang="en-GB" sz="1800" u="sng" dirty="0" smtClean="0"/>
              <a:t> strategy</a:t>
            </a:r>
          </a:p>
          <a:p>
            <a:pPr>
              <a:spcBef>
                <a:spcPts val="0"/>
              </a:spcBef>
              <a:buNone/>
            </a:pPr>
            <a:r>
              <a:rPr lang="en-GB" sz="1800" dirty="0" smtClean="0">
                <a:solidFill>
                  <a:srgbClr val="C00000"/>
                </a:solidFill>
              </a:rPr>
              <a:t>initial public offering [IPO] </a:t>
            </a:r>
            <a:r>
              <a:rPr lang="en-GB" sz="1800" dirty="0" smtClean="0"/>
              <a:t>– in the USA, the floating of the company on the stock market for the first time</a:t>
            </a:r>
          </a:p>
          <a:p>
            <a:pPr>
              <a:spcBef>
                <a:spcPts val="0"/>
              </a:spcBef>
              <a:buNone/>
            </a:pPr>
            <a:endParaRPr lang="en-GB" sz="2000" dirty="0" smtClean="0"/>
          </a:p>
          <a:p>
            <a:pPr>
              <a:spcAft>
                <a:spcPts val="600"/>
              </a:spcAft>
            </a:pPr>
            <a:endParaRPr lang="en-GB" sz="2000" b="1" dirty="0" smtClean="0"/>
          </a:p>
          <a:p>
            <a:pPr>
              <a:spcAft>
                <a:spcPts val="600"/>
              </a:spcAft>
            </a:pPr>
            <a:endParaRPr lang="en-GB" sz="2000" dirty="0" smtClean="0"/>
          </a:p>
        </p:txBody>
      </p:sp>
      <p:sp>
        <p:nvSpPr>
          <p:cNvPr id="4" name="Footer Placeholder 3"/>
          <p:cNvSpPr>
            <a:spLocks noGrp="1"/>
          </p:cNvSpPr>
          <p:nvPr>
            <p:ph type="ftr" sz="quarter" idx="11"/>
          </p:nvPr>
        </p:nvSpPr>
        <p:spPr>
          <a:xfrm>
            <a:off x="304800" y="6410848"/>
            <a:ext cx="6067400"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Venture Capital Companies</a:t>
            </a:r>
            <a:endParaRPr lang="en-GB" sz="3400" dirty="0"/>
          </a:p>
        </p:txBody>
      </p:sp>
      <p:sp>
        <p:nvSpPr>
          <p:cNvPr id="3" name="Content Placeholder 2"/>
          <p:cNvSpPr>
            <a:spLocks noGrp="1"/>
          </p:cNvSpPr>
          <p:nvPr>
            <p:ph sz="quarter" idx="1"/>
          </p:nvPr>
        </p:nvSpPr>
        <p:spPr>
          <a:xfrm>
            <a:off x="251520" y="1412776"/>
            <a:ext cx="8712968" cy="4968552"/>
          </a:xfrm>
        </p:spPr>
        <p:txBody>
          <a:bodyPr>
            <a:normAutofit/>
          </a:bodyPr>
          <a:lstStyle/>
          <a:p>
            <a:pPr>
              <a:spcBef>
                <a:spcPts val="0"/>
              </a:spcBef>
              <a:buNone/>
            </a:pPr>
            <a:r>
              <a:rPr lang="en-GB" sz="1800" b="1" dirty="0" smtClean="0"/>
              <a:t>Venture Capital Companies</a:t>
            </a:r>
          </a:p>
          <a:p>
            <a:pPr>
              <a:spcBef>
                <a:spcPts val="0"/>
              </a:spcBef>
              <a:buNone/>
            </a:pPr>
            <a:r>
              <a:rPr lang="en-GB" sz="1800" dirty="0" smtClean="0"/>
              <a:t>	independent companies set up by professional venture capitalists with funds obtained from private investors or other financial institutions</a:t>
            </a:r>
          </a:p>
          <a:p>
            <a:pPr>
              <a:spcBef>
                <a:spcPts val="0"/>
              </a:spcBef>
              <a:buNone/>
            </a:pPr>
            <a:endParaRPr lang="en-GB" sz="1800" dirty="0" smtClean="0"/>
          </a:p>
          <a:p>
            <a:pPr marL="177800" indent="-177800">
              <a:spcBef>
                <a:spcPts val="0"/>
              </a:spcBef>
            </a:pPr>
            <a:r>
              <a:rPr lang="en-GB" sz="1800" dirty="0" smtClean="0"/>
              <a:t>invest for a limited period of time (5-10 years)</a:t>
            </a:r>
          </a:p>
          <a:p>
            <a:pPr marL="177800" indent="-177800">
              <a:spcBef>
                <a:spcPts val="0"/>
              </a:spcBef>
            </a:pPr>
            <a:r>
              <a:rPr lang="en-GB" sz="1800" dirty="0" smtClean="0"/>
              <a:t>provide managerial expertise in return for a share in the business</a:t>
            </a:r>
          </a:p>
          <a:p>
            <a:pPr marL="177800" indent="-177800">
              <a:spcBef>
                <a:spcPts val="0"/>
              </a:spcBef>
            </a:pPr>
            <a:r>
              <a:rPr lang="en-GB" sz="1800" dirty="0" smtClean="0"/>
              <a:t>aim to make a substantial capital gain from its investment via a flotation or sell off</a:t>
            </a:r>
          </a:p>
          <a:p>
            <a:pPr>
              <a:spcBef>
                <a:spcPts val="1200"/>
              </a:spcBef>
              <a:buNone/>
            </a:pPr>
            <a:r>
              <a:rPr lang="en-GB" sz="1800" u="sng" dirty="0" smtClean="0"/>
              <a:t>for new companies</a:t>
            </a:r>
          </a:p>
          <a:p>
            <a:pPr>
              <a:spcBef>
                <a:spcPts val="0"/>
              </a:spcBef>
              <a:buNone/>
            </a:pPr>
            <a:r>
              <a:rPr lang="en-GB" sz="1800" dirty="0" smtClean="0">
                <a:solidFill>
                  <a:srgbClr val="C00000"/>
                </a:solidFill>
              </a:rPr>
              <a:t>venture capital </a:t>
            </a:r>
            <a:r>
              <a:rPr lang="en-GB" sz="1800" dirty="0" smtClean="0"/>
              <a:t>– private capital used to finance the growth of small companies that are generally risky and lack long-term trading records, making it difficult to secure finance from banks or capital markets.</a:t>
            </a:r>
          </a:p>
          <a:p>
            <a:pPr>
              <a:spcBef>
                <a:spcPts val="1200"/>
              </a:spcBef>
              <a:buNone/>
            </a:pPr>
            <a:r>
              <a:rPr lang="en-GB" sz="1800" u="sng" dirty="0" smtClean="0"/>
              <a:t>for existing companies</a:t>
            </a:r>
          </a:p>
          <a:p>
            <a:pPr>
              <a:spcBef>
                <a:spcPts val="0"/>
              </a:spcBef>
              <a:buNone/>
            </a:pPr>
            <a:r>
              <a:rPr lang="en-GB" sz="1800" dirty="0" smtClean="0">
                <a:solidFill>
                  <a:srgbClr val="C00000"/>
                </a:solidFill>
              </a:rPr>
              <a:t>management buyout </a:t>
            </a:r>
            <a:r>
              <a:rPr lang="en-GB" sz="1800" dirty="0" smtClean="0"/>
              <a:t>– managers and directors of the company buy a controlling interest in the company from the existing shareholders; often the buyout is financed by the issuance of debt</a:t>
            </a:r>
          </a:p>
        </p:txBody>
      </p:sp>
      <p:sp>
        <p:nvSpPr>
          <p:cNvPr id="4" name="Footer Placeholder 3"/>
          <p:cNvSpPr>
            <a:spLocks noGrp="1"/>
          </p:cNvSpPr>
          <p:nvPr>
            <p:ph type="ftr" sz="quarter" idx="11"/>
          </p:nvPr>
        </p:nvSpPr>
        <p:spPr>
          <a:xfrm>
            <a:off x="304800" y="6410848"/>
            <a:ext cx="6499448"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Other Specialist Financial Institutions</a:t>
            </a:r>
            <a:endParaRPr lang="en-GB" sz="3400" dirty="0"/>
          </a:p>
        </p:txBody>
      </p:sp>
      <p:sp>
        <p:nvSpPr>
          <p:cNvPr id="3" name="Content Placeholder 2"/>
          <p:cNvSpPr>
            <a:spLocks noGrp="1"/>
          </p:cNvSpPr>
          <p:nvPr>
            <p:ph sz="quarter" idx="1"/>
          </p:nvPr>
        </p:nvSpPr>
        <p:spPr>
          <a:xfrm>
            <a:off x="251520" y="1412776"/>
            <a:ext cx="8554152" cy="4968552"/>
          </a:xfrm>
        </p:spPr>
        <p:txBody>
          <a:bodyPr>
            <a:normAutofit/>
          </a:bodyPr>
          <a:lstStyle/>
          <a:p>
            <a:pPr>
              <a:spcAft>
                <a:spcPts val="600"/>
              </a:spcAft>
              <a:buNone/>
            </a:pPr>
            <a:r>
              <a:rPr lang="en-GB" sz="2000" b="1" dirty="0" smtClean="0"/>
              <a:t>Finance Houses</a:t>
            </a:r>
          </a:p>
          <a:p>
            <a:pPr>
              <a:spcBef>
                <a:spcPts val="0"/>
              </a:spcBef>
              <a:spcAft>
                <a:spcPts val="600"/>
              </a:spcAft>
            </a:pPr>
            <a:r>
              <a:rPr lang="en-GB" sz="1800" dirty="0" smtClean="0"/>
              <a:t>raise funds on the wholesale money markets for the purposes of lending to businesses and consumers and for the leasing of equipment, plant, machinery, etc</a:t>
            </a:r>
          </a:p>
          <a:p>
            <a:pPr>
              <a:spcBef>
                <a:spcPts val="0"/>
              </a:spcBef>
              <a:spcAft>
                <a:spcPts val="600"/>
              </a:spcAft>
            </a:pPr>
            <a:r>
              <a:rPr lang="en-GB" sz="1800" dirty="0" smtClean="0"/>
              <a:t>services include:</a:t>
            </a:r>
            <a:endParaRPr lang="en-GB" sz="2000" dirty="0" smtClean="0"/>
          </a:p>
          <a:p>
            <a:pPr lvl="1">
              <a:spcBef>
                <a:spcPts val="0"/>
              </a:spcBef>
              <a:spcAft>
                <a:spcPts val="200"/>
              </a:spcAft>
              <a:buSzPct val="90000"/>
              <a:buFont typeface="Wingdings" pitchFamily="2" charset="2"/>
              <a:buChar char="§"/>
            </a:pPr>
            <a:r>
              <a:rPr lang="en-GB" sz="1600" dirty="0" smtClean="0">
                <a:solidFill>
                  <a:schemeClr val="tx1"/>
                </a:solidFill>
              </a:rPr>
              <a:t>loans</a:t>
            </a:r>
          </a:p>
          <a:p>
            <a:pPr lvl="1">
              <a:spcBef>
                <a:spcPts val="0"/>
              </a:spcBef>
              <a:spcAft>
                <a:spcPts val="200"/>
              </a:spcAft>
              <a:buSzPct val="90000"/>
              <a:buFont typeface="Wingdings" pitchFamily="2" charset="2"/>
              <a:buChar char="§"/>
            </a:pPr>
            <a:r>
              <a:rPr lang="en-GB" sz="1600" dirty="0" smtClean="0">
                <a:solidFill>
                  <a:srgbClr val="C00000"/>
                </a:solidFill>
              </a:rPr>
              <a:t>finance leasing </a:t>
            </a:r>
            <a:r>
              <a:rPr lang="en-GB" sz="1600" dirty="0" smtClean="0">
                <a:solidFill>
                  <a:schemeClr val="tx1"/>
                </a:solidFill>
              </a:rPr>
              <a:t>(the finance house purchases the investment asset and then leases it to the firm, while the ownership of the asset remains within the finance house)</a:t>
            </a:r>
          </a:p>
          <a:p>
            <a:pPr lvl="1">
              <a:spcBef>
                <a:spcPts val="0"/>
              </a:spcBef>
              <a:spcAft>
                <a:spcPts val="200"/>
              </a:spcAft>
              <a:buSzPct val="90000"/>
              <a:buFont typeface="Wingdings" pitchFamily="2" charset="2"/>
              <a:buChar char="§"/>
            </a:pPr>
            <a:r>
              <a:rPr lang="en-GB" sz="1600" dirty="0" smtClean="0">
                <a:solidFill>
                  <a:srgbClr val="C00000"/>
                </a:solidFill>
              </a:rPr>
              <a:t>hire purchase </a:t>
            </a:r>
            <a:r>
              <a:rPr lang="en-GB" sz="1600" dirty="0" smtClean="0">
                <a:solidFill>
                  <a:schemeClr val="tx1"/>
                </a:solidFill>
              </a:rPr>
              <a:t>(enables the consumer or business to purchase goods in return for an initial deposit and monthly payments, the good is legally owned by the finance house until the final payment is settled)</a:t>
            </a:r>
          </a:p>
          <a:p>
            <a:pPr>
              <a:spcAft>
                <a:spcPts val="600"/>
              </a:spcAft>
              <a:buNone/>
            </a:pPr>
            <a:r>
              <a:rPr lang="en-GB" sz="2000" b="1" dirty="0" smtClean="0"/>
              <a:t>Factoring Agencies</a:t>
            </a:r>
          </a:p>
          <a:p>
            <a:pPr>
              <a:spcBef>
                <a:spcPts val="0"/>
              </a:spcBef>
              <a:spcAft>
                <a:spcPts val="600"/>
              </a:spcAft>
            </a:pPr>
            <a:r>
              <a:rPr lang="en-GB" sz="1800" dirty="0" smtClean="0"/>
              <a:t>usually subsidiaries of banks or finance houses</a:t>
            </a:r>
          </a:p>
          <a:p>
            <a:pPr>
              <a:spcBef>
                <a:spcPts val="0"/>
              </a:spcBef>
              <a:spcAft>
                <a:spcPts val="600"/>
              </a:spcAft>
            </a:pPr>
            <a:r>
              <a:rPr lang="en-GB" sz="1800" dirty="0" smtClean="0"/>
              <a:t>buys up overdue invoices from a firm at a discount and then proceed to raise the face value of the invoice from the customer to which it was sent</a:t>
            </a:r>
          </a:p>
          <a:p>
            <a:pPr>
              <a:spcAft>
                <a:spcPts val="600"/>
              </a:spcAft>
            </a:pPr>
            <a:endParaRPr lang="en-GB" sz="2000" dirty="0" smtClean="0"/>
          </a:p>
          <a:p>
            <a:pPr>
              <a:spcAft>
                <a:spcPts val="600"/>
              </a:spcAft>
            </a:pPr>
            <a:endParaRPr lang="en-GB" sz="2000" dirty="0" smtClean="0"/>
          </a:p>
        </p:txBody>
      </p:sp>
      <p:sp>
        <p:nvSpPr>
          <p:cNvPr id="4" name="Footer Placeholder 3"/>
          <p:cNvSpPr>
            <a:spLocks noGrp="1"/>
          </p:cNvSpPr>
          <p:nvPr>
            <p:ph type="ftr" sz="quarter" idx="11"/>
          </p:nvPr>
        </p:nvSpPr>
        <p:spPr>
          <a:xfrm>
            <a:off x="304800" y="6410848"/>
            <a:ext cx="5707360" cy="365760"/>
          </a:xfrm>
        </p:spPr>
        <p:txBody>
          <a:bodyPr/>
          <a:lstStyle/>
          <a:p>
            <a:r>
              <a:rPr lang="en-GB" smtClean="0"/>
              <a:t>© Keith Pilbeam, Finance and Financial Markets, Palgrave, 3rd edition 2010</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smtClean="0"/>
              <a:t>The Role of Financial Institutions</a:t>
            </a:r>
            <a:endParaRPr lang="en-GB" sz="3400" dirty="0"/>
          </a:p>
        </p:txBody>
      </p:sp>
      <p:sp>
        <p:nvSpPr>
          <p:cNvPr id="3" name="Content Placeholder 2"/>
          <p:cNvSpPr>
            <a:spLocks noGrp="1"/>
          </p:cNvSpPr>
          <p:nvPr>
            <p:ph sz="quarter" idx="1"/>
          </p:nvPr>
        </p:nvSpPr>
        <p:spPr>
          <a:xfrm>
            <a:off x="323528" y="1412776"/>
            <a:ext cx="8424936" cy="4968552"/>
          </a:xfrm>
        </p:spPr>
        <p:txBody>
          <a:bodyPr>
            <a:normAutofit lnSpcReduction="10000"/>
          </a:bodyPr>
          <a:lstStyle/>
          <a:p>
            <a:pPr>
              <a:spcAft>
                <a:spcPts val="600"/>
              </a:spcAft>
            </a:pPr>
            <a:endParaRPr lang="en-GB" sz="1800" dirty="0" smtClean="0"/>
          </a:p>
          <a:p>
            <a:pPr>
              <a:spcAft>
                <a:spcPts val="600"/>
              </a:spcAft>
            </a:pPr>
            <a:r>
              <a:rPr lang="en-GB" sz="1800" dirty="0" smtClean="0"/>
              <a:t>financial institutions are distinguished by the type of liabilities they create and the type of assets they invest in</a:t>
            </a:r>
          </a:p>
          <a:p>
            <a:pPr>
              <a:spcAft>
                <a:spcPts val="600"/>
              </a:spcAft>
            </a:pPr>
            <a:r>
              <a:rPr lang="en-GB" sz="1800" dirty="0" smtClean="0"/>
              <a:t>managers of financial institutions are expected to take reasonable precautions to protect funds under management, for instance by spreading financial institutions’ risks</a:t>
            </a:r>
          </a:p>
          <a:p>
            <a:pPr>
              <a:spcAft>
                <a:spcPts val="600"/>
              </a:spcAft>
              <a:buNone/>
            </a:pPr>
            <a:r>
              <a:rPr lang="en-GB" sz="1800" b="1" dirty="0" smtClean="0"/>
              <a:t>an important allocative efficiency role</a:t>
            </a:r>
          </a:p>
          <a:p>
            <a:pPr>
              <a:spcAft>
                <a:spcPts val="600"/>
              </a:spcAft>
            </a:pPr>
            <a:r>
              <a:rPr lang="en-GB" sz="1800" dirty="0" smtClean="0"/>
              <a:t>financial institutions ensure that the costs and risks are lower than if the surplus and deficit agents dealt directly with each other and stimulate a greater flow</a:t>
            </a:r>
          </a:p>
          <a:p>
            <a:pPr>
              <a:spcAft>
                <a:spcPts val="600"/>
              </a:spcAft>
              <a:buNone/>
            </a:pPr>
            <a:r>
              <a:rPr lang="en-GB" sz="1800" b="1" dirty="0" smtClean="0"/>
              <a:t>Criticisms include:</a:t>
            </a:r>
          </a:p>
          <a:p>
            <a:pPr>
              <a:spcAft>
                <a:spcPts val="600"/>
              </a:spcAft>
            </a:pPr>
            <a:r>
              <a:rPr lang="en-GB" sz="1800" dirty="0" smtClean="0"/>
              <a:t>too short-term in their investment strategies</a:t>
            </a:r>
          </a:p>
          <a:p>
            <a:pPr>
              <a:spcAft>
                <a:spcPts val="600"/>
              </a:spcAft>
            </a:pPr>
            <a:r>
              <a:rPr lang="en-GB" sz="1800" dirty="0" smtClean="0"/>
              <a:t>lack of attention to new and small businesses</a:t>
            </a:r>
          </a:p>
          <a:p>
            <a:pPr>
              <a:spcAft>
                <a:spcPts val="600"/>
              </a:spcAft>
            </a:pPr>
            <a:r>
              <a:rPr lang="en-GB" sz="1800" dirty="0" smtClean="0"/>
              <a:t>focus on exciting projects with quick payoffs rather than on the long term and  future production</a:t>
            </a:r>
          </a:p>
          <a:p>
            <a:pPr>
              <a:spcAft>
                <a:spcPts val="600"/>
              </a:spcAft>
            </a:pPr>
            <a:endParaRPr lang="en-GB" sz="1800" dirty="0" smtClean="0"/>
          </a:p>
        </p:txBody>
      </p:sp>
      <p:sp>
        <p:nvSpPr>
          <p:cNvPr id="4" name="Footer Placeholder 3"/>
          <p:cNvSpPr>
            <a:spLocks noGrp="1"/>
          </p:cNvSpPr>
          <p:nvPr>
            <p:ph type="ftr" sz="quarter" idx="11"/>
          </p:nvPr>
        </p:nvSpPr>
        <p:spPr>
          <a:xfrm>
            <a:off x="304800" y="6410848"/>
            <a:ext cx="6787480" cy="365760"/>
          </a:xfrm>
        </p:spPr>
        <p:txBody>
          <a:bodyPr/>
          <a:lstStyle/>
          <a:p>
            <a:r>
              <a:rPr lang="en-GB" dirty="0" smtClean="0"/>
              <a:t>© Keith </a:t>
            </a:r>
            <a:r>
              <a:rPr lang="en-GB" dirty="0" err="1" smtClean="0"/>
              <a:t>Pilbeam</a:t>
            </a:r>
            <a:r>
              <a:rPr lang="en-GB" dirty="0" smtClean="0"/>
              <a:t>, Finance and Financial Markets, Palgrave, 3rd edition 2010</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ustom 3">
      <a:dk1>
        <a:sysClr val="windowText" lastClr="000000"/>
      </a:dk1>
      <a:lt1>
        <a:sysClr val="window" lastClr="FFFFFF"/>
      </a:lt1>
      <a:dk2>
        <a:srgbClr val="771B1B"/>
      </a:dk2>
      <a:lt2>
        <a:srgbClr val="F7ECE9"/>
      </a:lt2>
      <a:accent1>
        <a:srgbClr val="D8A394"/>
      </a:accent1>
      <a:accent2>
        <a:srgbClr val="934934"/>
      </a:accent2>
      <a:accent3>
        <a:srgbClr val="9F2525"/>
      </a:accent3>
      <a:accent4>
        <a:srgbClr val="000000"/>
      </a:accent4>
      <a:accent5>
        <a:srgbClr val="909090"/>
      </a:accent5>
      <a:accent6>
        <a:srgbClr val="7F7F7F"/>
      </a:accent6>
      <a:hlink>
        <a:srgbClr val="B22A2A"/>
      </a:hlink>
      <a:folHlink>
        <a:srgbClr val="C00000"/>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4264</TotalTime>
  <Words>1689</Words>
  <Application>Microsoft Office PowerPoint</Application>
  <PresentationFormat>On-screen Show (4:3)</PresentationFormat>
  <Paragraphs>220</Paragraphs>
  <Slides>17</Slides>
  <Notes>17</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19" baseType="lpstr">
      <vt:lpstr>Civic</vt:lpstr>
      <vt:lpstr>Equation</vt:lpstr>
      <vt:lpstr>Chapter 3</vt:lpstr>
      <vt:lpstr>Central Bank</vt:lpstr>
      <vt:lpstr>Financial Institutions Structure</vt:lpstr>
      <vt:lpstr>Deposit Institutions</vt:lpstr>
      <vt:lpstr>The Banking Sector</vt:lpstr>
      <vt:lpstr>Savings Institutions</vt:lpstr>
      <vt:lpstr>Insurance Companies</vt:lpstr>
      <vt:lpstr>Bancassurance Phenomenon</vt:lpstr>
      <vt:lpstr>Mutual Funds</vt:lpstr>
      <vt:lpstr>Investment Companies</vt:lpstr>
      <vt:lpstr>Exchange Traded Funds</vt:lpstr>
      <vt:lpstr>Pension Funds</vt:lpstr>
      <vt:lpstr>Hedge Funds</vt:lpstr>
      <vt:lpstr>Private Equity</vt:lpstr>
      <vt:lpstr>Venture Capital Companies</vt:lpstr>
      <vt:lpstr>Other Specialist Financial Institutions</vt:lpstr>
      <vt:lpstr>The Role of Financial Institutions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abdp982</dc:creator>
  <cp:lastModifiedBy>Pilbeam</cp:lastModifiedBy>
  <cp:revision>238</cp:revision>
  <dcterms:created xsi:type="dcterms:W3CDTF">2011-11-04T17:36:51Z</dcterms:created>
  <dcterms:modified xsi:type="dcterms:W3CDTF">2012-03-04T23:27:46Z</dcterms:modified>
</cp:coreProperties>
</file>