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2" d="100"/>
          <a:sy n="62" d="100"/>
        </p:scale>
        <p:origin x="-194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interSettings" Target="printerSettings/printerSettings1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  <a:prstGeom prst="rect">
            <a:avLst/>
          </a:prstGeom>
        </p:spPr>
        <p:txBody>
          <a:bodyPr/>
          <a:lstStyle>
            <a:lvl1pPr algn="l">
              <a:defRPr/>
            </a:lvl1pPr>
          </a:lstStyle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1268760"/>
            <a:ext cx="2057400" cy="998952"/>
          </a:xfrm>
          <a:prstGeom prst="rect">
            <a:avLst/>
          </a:prstGeom>
          <a:solidFill>
            <a:srgbClr val="FFED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4" name="Picture 13" descr="uwtsd-logo-bilingual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239304"/>
            <a:ext cx="1944216" cy="64478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/>
          <a:lstStyle/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rgbClr val="FFED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/>
          <a:lstStyle/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  <a:prstGeom prst="rect">
            <a:avLst/>
          </a:prstGeom>
        </p:spPr>
        <p:txBody>
          <a:bodyPr/>
          <a:lstStyle>
            <a:lvl1pPr algn="l">
              <a:defRPr/>
            </a:lvl1pPr>
          </a:lstStyle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rgbClr val="FFED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  <a:prstGeom prst="rect">
            <a:avLst/>
          </a:prstGeo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/>
          <a:lstStyle/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/>
          <a:lstStyle/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/>
          <a:lstStyle/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/>
          <a:lstStyle/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/>
          <a:lstStyle/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/>
          <a:lstStyle/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/>
          <a:lstStyle/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  <a:prstGeom prst="rect">
            <a:avLst/>
          </a:prstGeom>
        </p:spPr>
        <p:txBody>
          <a:bodyPr/>
          <a:lstStyle/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  <a:prstGeom prst="rect">
            <a:avLst/>
          </a:prstGeom>
        </p:spPr>
        <p:txBody>
          <a:bodyPr/>
          <a:lstStyle/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/>
          <a:lstStyle/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  <a:prstGeom prst="rect">
            <a:avLst/>
          </a:prstGeom>
        </p:spPr>
        <p:txBody>
          <a:bodyPr/>
          <a:lstStyle/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/>
          <a:lstStyle/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/>
          <a:lstStyle/>
          <a:p>
            <a:fld id="{29A3B635-23D2-4D40-846E-671B36093628}" type="datetimeFigureOut">
              <a:rPr lang="en-US" smtClean="0"/>
              <a:t>30/03/2016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slideLayout" Target="../slideLayouts/slideLayout20.xml"/><Relationship Id="rId21" Type="http://schemas.openxmlformats.org/officeDocument/2006/relationships/theme" Target="../theme/theme1.xml"/><Relationship Id="rId22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30008303-CA33-B648-812B-BB338573BA91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uwtsd-logo-bilingual.jpg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2632" y="6252948"/>
            <a:ext cx="1801368" cy="597408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SHSS4062 </a:t>
            </a:r>
            <a:br>
              <a:rPr lang="en-GB" sz="3600" dirty="0" smtClean="0"/>
            </a:br>
            <a:r>
              <a:rPr lang="en-GB" sz="3600" dirty="0" smtClean="0"/>
              <a:t>PDP 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5377" y="5936875"/>
            <a:ext cx="8243823" cy="748553"/>
          </a:xfrm>
        </p:spPr>
        <p:txBody>
          <a:bodyPr>
            <a:noAutofit/>
          </a:bodyPr>
          <a:lstStyle/>
          <a:p>
            <a:r>
              <a:rPr lang="en-GB" sz="2800" dirty="0" smtClean="0"/>
              <a:t>Generic Assignment Feedback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9978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Before you receive your assignment grade….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are </a:t>
            </a:r>
            <a:r>
              <a:rPr lang="en-GB" dirty="0" smtClean="0"/>
              <a:t>advised </a:t>
            </a:r>
            <a:r>
              <a:rPr lang="en-GB" dirty="0" smtClean="0"/>
              <a:t>to read this generic assignment feedback and revisit your own assignment. </a:t>
            </a:r>
          </a:p>
          <a:p>
            <a:r>
              <a:rPr lang="en-GB" dirty="0" smtClean="0"/>
              <a:t>Consider whether you have made some of the common errors I have observed </a:t>
            </a:r>
          </a:p>
          <a:p>
            <a:r>
              <a:rPr lang="en-GB" dirty="0" smtClean="0"/>
              <a:t>What grade would you give yourself following this information?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355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Very few students used the subheadings requested. </a:t>
            </a:r>
          </a:p>
          <a:p>
            <a:r>
              <a:rPr lang="en-GB" dirty="0" smtClean="0"/>
              <a:t>This made it difficult to see where each element of the assignment brief was addressed.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1519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Did you clearly answer these questions…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8306" y="1981200"/>
            <a:ext cx="8712352" cy="4507237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en-GB" dirty="0" smtClean="0"/>
              <a:t>Describe </a:t>
            </a:r>
            <a:r>
              <a:rPr lang="en-GB" dirty="0"/>
              <a:t>a recent ‘significant learning experience’ in your professional </a:t>
            </a:r>
            <a:r>
              <a:rPr lang="en-GB" dirty="0" smtClean="0"/>
              <a:t>life </a:t>
            </a:r>
          </a:p>
          <a:p>
            <a:pPr lvl="1"/>
            <a:r>
              <a:rPr lang="en-GB" dirty="0" smtClean="0"/>
              <a:t>This </a:t>
            </a:r>
            <a:r>
              <a:rPr lang="en-GB" dirty="0"/>
              <a:t>should be a </a:t>
            </a:r>
            <a:r>
              <a:rPr lang="en-GB" b="1" dirty="0" smtClean="0">
                <a:solidFill>
                  <a:srgbClr val="FF0000"/>
                </a:solidFill>
              </a:rPr>
              <a:t>SINGLE</a:t>
            </a:r>
            <a:r>
              <a:rPr lang="en-GB" dirty="0" smtClean="0"/>
              <a:t>, one off specific event </a:t>
            </a:r>
            <a:endParaRPr lang="en-GB" dirty="0"/>
          </a:p>
          <a:p>
            <a:pPr lvl="1"/>
            <a:r>
              <a:rPr lang="en-GB" dirty="0"/>
              <a:t>Not a </a:t>
            </a:r>
            <a:r>
              <a:rPr lang="en-GB" b="1" dirty="0">
                <a:solidFill>
                  <a:srgbClr val="FF0000"/>
                </a:solidFill>
              </a:rPr>
              <a:t>generic description </a:t>
            </a:r>
            <a:r>
              <a:rPr lang="en-GB" dirty="0"/>
              <a:t>of all the work placements you have experienced. </a:t>
            </a:r>
          </a:p>
          <a:p>
            <a:pPr marL="457200" indent="-457200">
              <a:buFont typeface="+mj-lt"/>
              <a:buAutoNum type="alphaUcPeriod"/>
            </a:pPr>
            <a:r>
              <a:rPr lang="en-GB" dirty="0" smtClean="0"/>
              <a:t>What did you do and why?</a:t>
            </a:r>
          </a:p>
          <a:p>
            <a:pPr marL="457200" indent="-457200">
              <a:buFont typeface="+mj-lt"/>
              <a:buAutoNum type="alphaUcPeriod"/>
            </a:pPr>
            <a:r>
              <a:rPr lang="en-GB" dirty="0" smtClean="0"/>
              <a:t>What </a:t>
            </a:r>
            <a:r>
              <a:rPr lang="en-GB" dirty="0"/>
              <a:t>went well?</a:t>
            </a:r>
          </a:p>
          <a:p>
            <a:pPr marL="457200" indent="-457200">
              <a:buFont typeface="+mj-lt"/>
              <a:buAutoNum type="alphaUcPeriod"/>
            </a:pPr>
            <a:r>
              <a:rPr lang="en-GB" dirty="0" smtClean="0"/>
              <a:t>What </a:t>
            </a:r>
            <a:r>
              <a:rPr lang="en-GB" dirty="0"/>
              <a:t>could have been better?</a:t>
            </a:r>
          </a:p>
          <a:p>
            <a:pPr marL="457200" indent="-457200">
              <a:buFont typeface="+mj-lt"/>
              <a:buAutoNum type="alphaUcPeriod"/>
            </a:pPr>
            <a:r>
              <a:rPr lang="en-GB" dirty="0" smtClean="0"/>
              <a:t>What</a:t>
            </a:r>
            <a:r>
              <a:rPr lang="en-GB" dirty="0"/>
              <a:t>, (if anything) would you now do differently, faced with a similar situation?</a:t>
            </a:r>
          </a:p>
          <a:p>
            <a:pPr marL="457200" indent="-457200">
              <a:buFont typeface="+mj-lt"/>
              <a:buAutoNum type="alphaUcPeriod"/>
            </a:pPr>
            <a:r>
              <a:rPr lang="en-GB" dirty="0" smtClean="0"/>
              <a:t>Describe </a:t>
            </a:r>
            <a:r>
              <a:rPr lang="en-GB" dirty="0"/>
              <a:t>what you learnt from this </a:t>
            </a:r>
            <a:r>
              <a:rPr lang="en-GB" dirty="0" smtClean="0"/>
              <a:t>experience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057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err="1" smtClean="0"/>
              <a:t>Pitchside</a:t>
            </a:r>
            <a:r>
              <a:rPr lang="en-GB" sz="2800" dirty="0" smtClean="0"/>
              <a:t> first aid events 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250066"/>
            <a:ext cx="7556313" cy="4876097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Did you tell the reader WHAT sport you were covering?</a:t>
            </a:r>
          </a:p>
          <a:p>
            <a:r>
              <a:rPr lang="en-GB" dirty="0" smtClean="0"/>
              <a:t>What information did you have about players pre match? [e.g. baseline concussion tests, previous medical history, emergency contact information (SAMPLE)]</a:t>
            </a:r>
          </a:p>
          <a:p>
            <a:r>
              <a:rPr lang="en-GB" dirty="0" smtClean="0"/>
              <a:t>Did you have all your EAPS in place, ready to go including equipment?</a:t>
            </a:r>
          </a:p>
          <a:p>
            <a:r>
              <a:rPr lang="en-GB" dirty="0" smtClean="0"/>
              <a:t>What EXACTLY happened?</a:t>
            </a:r>
          </a:p>
          <a:p>
            <a:pPr lvl="1"/>
            <a:r>
              <a:rPr lang="en-GB" dirty="0" smtClean="0"/>
              <a:t>Witnessed collapse, clash of heads, tackle </a:t>
            </a:r>
            <a:r>
              <a:rPr lang="en-GB" dirty="0" err="1" smtClean="0"/>
              <a:t>etc</a:t>
            </a:r>
            <a:r>
              <a:rPr lang="en-GB" dirty="0" smtClean="0"/>
              <a:t> </a:t>
            </a:r>
          </a:p>
          <a:p>
            <a:r>
              <a:rPr lang="en-GB" dirty="0" smtClean="0"/>
              <a:t>Did you approach the casualty using Danger, SAFE approach?</a:t>
            </a:r>
          </a:p>
          <a:p>
            <a:r>
              <a:rPr lang="en-GB" dirty="0" smtClean="0"/>
              <a:t>Did you assess Response, Airway, Breathing?</a:t>
            </a:r>
          </a:p>
          <a:p>
            <a:r>
              <a:rPr lang="en-GB" dirty="0" smtClean="0"/>
              <a:t>Did you use SALTAPS?</a:t>
            </a:r>
          </a:p>
          <a:p>
            <a:r>
              <a:rPr lang="en-GB" dirty="0" smtClean="0"/>
              <a:t>Did your Emergency Action Plan work? Did you do everything you were supposed to do?</a:t>
            </a:r>
          </a:p>
          <a:p>
            <a:pPr lvl="1"/>
            <a:r>
              <a:rPr lang="en-GB" sz="2100" b="1" dirty="0" smtClean="0"/>
              <a:t>If not, why not?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504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Clinic events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388962"/>
            <a:ext cx="7556313" cy="5139160"/>
          </a:xfrm>
        </p:spPr>
        <p:txBody>
          <a:bodyPr>
            <a:normAutofit/>
          </a:bodyPr>
          <a:lstStyle/>
          <a:p>
            <a:r>
              <a:rPr lang="en-GB" dirty="0" smtClean="0"/>
              <a:t>What did the patient present with- what was their primary problem?</a:t>
            </a:r>
          </a:p>
          <a:p>
            <a:r>
              <a:rPr lang="en-GB" dirty="0" smtClean="0"/>
              <a:t>What did you assess? Could you of assessed anything else?</a:t>
            </a:r>
          </a:p>
          <a:p>
            <a:r>
              <a:rPr lang="en-GB" dirty="0" smtClean="0"/>
              <a:t>Did you obtain FULL informed consent?</a:t>
            </a:r>
          </a:p>
          <a:p>
            <a:pPr lvl="1"/>
            <a:r>
              <a:rPr lang="en-GB" dirty="0" smtClean="0"/>
              <a:t>If not, What are the consequences?</a:t>
            </a:r>
          </a:p>
          <a:p>
            <a:r>
              <a:rPr lang="en-GB" dirty="0" smtClean="0"/>
              <a:t>What was your treatment plan and Why?</a:t>
            </a:r>
          </a:p>
          <a:p>
            <a:pPr lvl="1"/>
            <a:r>
              <a:rPr lang="en-GB" dirty="0" smtClean="0"/>
              <a:t>What else could you of considered in your treatment plan? Perhaps you have learnt new techniques since the clinic?</a:t>
            </a:r>
          </a:p>
          <a:p>
            <a:r>
              <a:rPr lang="en-GB" dirty="0" smtClean="0"/>
              <a:t>Did it work? Did your objective marker change?</a:t>
            </a:r>
          </a:p>
          <a:p>
            <a:r>
              <a:rPr lang="en-GB" dirty="0" smtClean="0"/>
              <a:t>How were your notes? Were they up to medico-legal standards?</a:t>
            </a:r>
          </a:p>
          <a:p>
            <a:pPr lvl="1"/>
            <a:r>
              <a:rPr lang="en-GB" dirty="0" smtClean="0"/>
              <a:t>Again if not, what are the consequences of this?</a:t>
            </a:r>
          </a:p>
          <a:p>
            <a:endParaRPr lang="en-GB" dirty="0" smtClean="0"/>
          </a:p>
          <a:p>
            <a:pPr marL="2286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2150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purpose of the reflective essay on a significant learning experience is compare </a:t>
            </a:r>
            <a:r>
              <a:rPr lang="en-GB" dirty="0" smtClean="0">
                <a:solidFill>
                  <a:srgbClr val="FF0000"/>
                </a:solidFill>
              </a:rPr>
              <a:t>what YOU did </a:t>
            </a:r>
            <a:r>
              <a:rPr lang="en-GB" dirty="0" smtClean="0"/>
              <a:t>to </a:t>
            </a:r>
            <a:r>
              <a:rPr lang="en-GB" dirty="0" smtClean="0">
                <a:solidFill>
                  <a:srgbClr val="FF0000"/>
                </a:solidFill>
              </a:rPr>
              <a:t>what SHOULD of happened. </a:t>
            </a:r>
          </a:p>
          <a:p>
            <a:r>
              <a:rPr lang="en-GB" dirty="0" smtClean="0"/>
              <a:t>In clinic we have a examination and assessment protocol, we have treatment options, we should use a objective marker to ensure that the patient improves, we should make an accurate record of the session….</a:t>
            </a:r>
          </a:p>
          <a:p>
            <a:r>
              <a:rPr lang="en-GB" dirty="0" smtClean="0"/>
              <a:t>In </a:t>
            </a:r>
            <a:r>
              <a:rPr lang="en-GB" dirty="0" err="1" smtClean="0"/>
              <a:t>pitchside</a:t>
            </a:r>
            <a:r>
              <a:rPr lang="en-GB" dirty="0" smtClean="0"/>
              <a:t> first aid, we have set algorithms and procedures to follow…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420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Finally,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188242"/>
            <a:ext cx="7556313" cy="4937921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You were all given the opportunity to have your work proof read as long as it was submitted 2 weeks before the hand in date</a:t>
            </a:r>
          </a:p>
          <a:p>
            <a:r>
              <a:rPr lang="en-GB" dirty="0" smtClean="0"/>
              <a:t>If you have made some errors in the formatting, content or structure of your assignment these would have been identified at the proof reading stage rather than the grading stage</a:t>
            </a:r>
          </a:p>
          <a:p>
            <a:r>
              <a:rPr lang="en-GB" dirty="0" smtClean="0"/>
              <a:t>Proof reading is an excellent opportunity for you to have your work looked at before grading so that errors like this can be corrected before final submission BUT…</a:t>
            </a:r>
          </a:p>
          <a:p>
            <a:r>
              <a:rPr lang="en-GB" dirty="0" smtClean="0"/>
              <a:t>It means you have to be organised and have your work ready for proof reading at least two weeks before the hand in date</a:t>
            </a:r>
          </a:p>
          <a:p>
            <a:r>
              <a:rPr lang="en-GB" dirty="0" smtClean="0"/>
              <a:t>Did your lack of preparation cost you marks on this assignment? </a:t>
            </a:r>
          </a:p>
          <a:p>
            <a:r>
              <a:rPr lang="en-GB" dirty="0" smtClean="0"/>
              <a:t>Can this be addressed before your next assignment?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1456953"/>
      </p:ext>
    </p:extLst>
  </p:cSld>
  <p:clrMapOvr>
    <a:masterClrMapping/>
  </p:clrMapOvr>
</p:sld>
</file>

<file path=ppt/theme/theme1.xml><?xml version="1.0" encoding="utf-8"?>
<a:theme xmlns:a="http://schemas.openxmlformats.org/drawingml/2006/main" name="Level 4 UWTSD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vantage">
      <a:majorFont>
        <a:latin typeface="Rockwell"/>
        <a:ea typeface=""/>
        <a:cs typeface=""/>
        <a:font script="Jpan" typeface="ＭＳ ゴシック"/>
        <a:font script="Hans" typeface="宋体"/>
        <a:font script="Hant" typeface="新細明體"/>
      </a:majorFont>
      <a:minorFont>
        <a:latin typeface="Rockwell"/>
        <a:ea typeface=""/>
        <a:cs typeface=""/>
        <a:font script="Jpan" typeface="ＭＳ ゴシック"/>
        <a:font script="Hans" typeface="宋体"/>
        <a:font script="Hant" typeface="新細明體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Level 4 UWTSD .thmx</Template>
  <TotalTime>98</TotalTime>
  <Words>593</Words>
  <Application>Microsoft Macintosh PowerPoint</Application>
  <PresentationFormat>On-screen Show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Level 4 UWTSD </vt:lpstr>
      <vt:lpstr>SHSS4062  PDP </vt:lpstr>
      <vt:lpstr>Before you receive your assignment grade….</vt:lpstr>
      <vt:lpstr>Structure </vt:lpstr>
      <vt:lpstr>Did you clearly answer these questions…</vt:lpstr>
      <vt:lpstr>Pitchside first aid events </vt:lpstr>
      <vt:lpstr>Clinic events </vt:lpstr>
      <vt:lpstr>Remember …</vt:lpstr>
      <vt:lpstr>Finally, </vt:lpstr>
    </vt:vector>
  </TitlesOfParts>
  <Company>SHOE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SHSS4062  PDP </dc:title>
  <dc:creator>Kate  Evans</dc:creator>
  <cp:lastModifiedBy>Kate  Evans</cp:lastModifiedBy>
  <cp:revision>5</cp:revision>
  <dcterms:created xsi:type="dcterms:W3CDTF">2016-03-30T11:26:43Z</dcterms:created>
  <dcterms:modified xsi:type="dcterms:W3CDTF">2016-03-30T13:59:05Z</dcterms:modified>
</cp:coreProperties>
</file>