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53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embeddedFontLst>
    <p:embeddedFont>
      <p:font typeface="Inter" panose="02000503000000020004"/>
      <p:regular r:id="rId20"/>
    </p:embeddedFont>
    <p:embeddedFont>
      <p:font typeface="Inter Bold" panose="02000503000000020004"/>
      <p:regular r:id="rId21"/>
      <p:bold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D7F676-B6B0-FD41-B638-2215C4E942F6}" v="1" dt="2026-10-07T11:17:25.5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31"/>
    <p:restoredTop sz="94628"/>
  </p:normalViewPr>
  <p:slideViewPr>
    <p:cSldViewPr snapToGrid="0" snapToObjects="1">
      <p:cViewPr varScale="1">
        <p:scale>
          <a:sx n="72" d="100"/>
          <a:sy n="72" d="100"/>
        </p:scale>
        <p:origin x="240" y="760"/>
      </p:cViewPr>
      <p:guideLst/>
    </p:cSldViewPr>
  </p:slideViewPr>
  <p:notesTextViewPr>
    <p:cViewPr>
      <p:scale>
        <a:sx n="1" d="1"/>
        <a:sy n="1" d="1"/>
      </p:scale>
      <p:origin x="0" y="-2656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13669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CNS Activation Examples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are relatively low-fatigue activities designed to "wake up" the nervous system.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Lower-body power sports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Fast-feet drills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A-skips and B-skips</a:t>
            </a:r>
          </a:p>
          <a:p>
            <a:pPr lvl="0" fontAlgn="t"/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Ankling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drills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Quick pogo jumps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Mini hurdle runs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Acceleration runs (60-80%)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Field sports (football, rugby, hockey)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Reaction chases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Mirror drills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Short changes of direction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Reactive agility drills using verbal commands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Quick passing drills with movement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Upper-body sports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Medicine ball chest passes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Medicine ball overhead throws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Rapid band punches</a:t>
            </a:r>
          </a:p>
          <a:p>
            <a:pPr lvl="0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Explosive press-up variations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Teaching point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CNS activation is about increasing neural drive and movement speed without creating fatigue.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2565C-C2C7-3CDF-197C-D981536120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771A84-0C79-FF34-C561-23A63FABEE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0A1D7-DA5D-79D2-E8BC-A8EE097AE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A4C24-3EA1-1B2D-EB2E-EA1DB693F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FE376-230D-2D7C-3D57-A05C0139F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22783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5CC13-F7B1-A28A-92F0-B2899F36D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69552-50AE-5615-2D49-8F1F08A05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6FFB3-C8B1-D547-09BE-0444C3401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8589A-C664-12E4-529D-A422E0E60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1B17C-C1B5-9C44-BA1B-EA40E8AC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56582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8CB92-B825-D01D-8A13-EBEF5A89D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8B277-E9E1-2AC6-906F-FD20F414B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5A916-3D42-7B32-9A2E-5C762DF4F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B2D1B-897D-CD24-A96F-D4A9F5469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1B891-F81D-4AA0-E9E8-F43C4A5BE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71495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B56FF-7EE9-9278-76EA-34A5DC47A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6C6CD-2DC6-4753-A7C9-72DE46A97E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CCC64E-D166-CE20-7005-34613B96E3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6F770-8818-AEB5-C351-F0FE8CC5D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93738-119F-83E4-0236-BF6CE5D0E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E2950-216B-B207-5667-E2C08A687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42165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431AA-AF6C-FC7C-80BA-239B7D810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661267-5FAC-B7DB-81A5-38A6FE317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3BBED-4D03-0039-1FE0-09BEBD987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6F8AF6-98A7-829F-4C23-F6FE421A0C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E93BE0-CCE1-47C6-0B6C-42F959541F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C6BD25-57EE-CABE-F795-FDA262FD1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8B017-9C72-6240-F38B-E0C7F092A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74B3FD-9ED6-A098-6BC8-B1F5A55BF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63721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F5D85-A8A9-1EF8-CAE5-F61A09280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C34426-CFB0-3128-32B5-E5AA8923A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4A0381-1776-4999-A44C-C17CC2981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E8D54-6DC6-C213-7BF3-0368D39A5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31805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B7B382-39D9-9510-8E93-F658643AC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276963-4DE1-FE46-1BF2-C77326B1A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FDEE4A-049E-6409-AD8E-CEF063819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79329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050D-5540-BA76-4AE0-9D5DE8A99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609D2-0A2C-2F1F-F717-4A9DC6E4C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ED5DE2-199E-8A1A-DA05-88B3E82D29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1D09A0-BB81-2290-F77A-C2774F4FC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404100-21AB-C01E-0780-11D8BABF9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1529B-F44C-471B-0D08-4921E1BD0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31062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3AECA-E7CC-DA9D-9639-FDB774F4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A085F-E081-8E65-D947-BBC226DD83C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4DA726-E649-3501-3097-E7D9AAB978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08DC38-1308-8CCA-3A66-BC8FD1637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AEAC27-F0F1-EB78-B649-864F04507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516E4-DE3F-9D27-3794-FF945C56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3916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DF075-C114-933A-9A1B-A59E522D5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EC906D-E230-9045-8379-2E4533F436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F3589-6BCD-6C9F-9D9F-606FE2BE0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A4689-A735-3C83-5066-31C29B7D4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D8628-1D7C-9874-0271-377742C0E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37134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8E42EC-B3BA-160C-CF05-37F21BF354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D0451B-1D32-B0A3-D7F1-8B6D767A6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3AFAB-5E79-8D83-1DDB-017123F3B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04118-2C33-E089-F29F-350E4E10A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CA77A-1725-83ED-A606-2EE193BE7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24984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8144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74446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mast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2778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B8A9D8-984A-30CA-401A-1BC01D820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A642E-5BAF-B1E5-EF16-DC767135CB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F2CD8-5102-0895-A135-87EDAADF81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13048B-6647-9C40-A855-EC5F44205F51}" type="datetimeFigureOut">
              <a:rPr lang="en-US" smtClean="0"/>
              <a:t>10/7/26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E9B26-A022-34B1-CA2C-6395B0A55B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03B04-453F-3849-F135-44CE8FBCB6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D39642-BDB7-A543-BFFE-D676352A94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801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  <p:sldLayoutId id="2147483665" r:id="rId12"/>
    <p:sldLayoutId id="2147483666" r:id="rId13"/>
    <p:sldLayoutId id="2147483667" r:id="rId1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wallpaperflare.com/search?wallpaper=flexibility&amp;page=2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661475" y="452071"/>
            <a:ext cx="10868745" cy="35441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7400" b="1" kern="100" spc="-223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Performance Preparation, Mobility, and Flexibility</a:t>
            </a:r>
            <a:endParaRPr lang="en-US" sz="7400" dirty="0"/>
          </a:p>
        </p:txBody>
      </p:sp>
      <p:sp>
        <p:nvSpPr>
          <p:cNvPr id="5" name="Text 3"/>
          <p:cNvSpPr/>
          <p:nvPr/>
        </p:nvSpPr>
        <p:spPr>
          <a:xfrm>
            <a:off x="661475" y="3996264"/>
            <a:ext cx="10868745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200" b="1" kern="100" spc="-67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Optimizing Athletic Training and Conditioning</a:t>
            </a:r>
            <a:endParaRPr lang="en-US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2C3274-1C02-81C6-F328-8EE19E749CA0}"/>
              </a:ext>
            </a:extLst>
          </p:cNvPr>
          <p:cNvSpPr txBox="1"/>
          <p:nvPr/>
        </p:nvSpPr>
        <p:spPr>
          <a:xfrm>
            <a:off x="1014608" y="4972833"/>
            <a:ext cx="9776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Taken from Chapter 15 of Essentials of Strength Training and Conditioning by Haff &amp; Triplett (2026)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51237"/>
            <a:ext cx="10868745" cy="5630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500" b="1" kern="100" spc="-10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Distinctions</a:t>
            </a:r>
            <a:endParaRPr lang="en-US" sz="3500" dirty="0"/>
          </a:p>
        </p:txBody>
      </p:sp>
      <p:sp>
        <p:nvSpPr>
          <p:cNvPr id="3" name="Text 1"/>
          <p:cNvSpPr/>
          <p:nvPr/>
        </p:nvSpPr>
        <p:spPr>
          <a:xfrm>
            <a:off x="661475" y="1733352"/>
            <a:ext cx="11478330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Performance preparation and flexibility training are closely linked — but they serve fundamentally different functions for the athlete.</a:t>
            </a:r>
            <a:endParaRPr lang="en-US" sz="1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2401193"/>
            <a:ext cx="5214609" cy="226456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68549" y="2606675"/>
            <a:ext cx="470205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b="1" kern="100" spc="-53" dirty="0">
                <a:solidFill>
                  <a:srgbClr val="000000"/>
                </a:solidFill>
                <a:latin typeface="Noto Color Emoji" pitchFamily="34" charset="0"/>
                <a:ea typeface="Noto Color Emoji" pitchFamily="34" charset="-122"/>
                <a:cs typeface="Noto Color Emoji" pitchFamily="34" charset="-120"/>
              </a:rPr>
              <a:t>🔥</a:t>
            </a:r>
            <a:r>
              <a:rPr lang="en-US" sz="1750" b="1" kern="100" spc="-53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Warm-Up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968549" y="3059807"/>
            <a:ext cx="470205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b="1" kern="100" spc="-28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Purpose:</a:t>
            </a: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Prepares the athlete for performance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968549" y="3495774"/>
            <a:ext cx="4702057" cy="96450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4480" indent="-284480" algn="l">
              <a:lnSpc>
                <a:spcPct val="130000"/>
              </a:lnSpc>
              <a:buSzPct val="100000"/>
              <a:buChar char="•"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Optimizes physical and mental performance</a:t>
            </a:r>
            <a:endParaRPr lang="en-US" sz="1400" dirty="0"/>
          </a:p>
          <a:p>
            <a:pPr marL="284480" indent="-284480" algn="l">
              <a:lnSpc>
                <a:spcPct val="130000"/>
              </a:lnSpc>
              <a:buSzPct val="100000"/>
              <a:buChar char="•"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Reduces risk of injury</a:t>
            </a:r>
            <a:endParaRPr lang="en-US" sz="1400" dirty="0"/>
          </a:p>
          <a:p>
            <a:pPr marL="284480" indent="-284480" algn="l">
              <a:lnSpc>
                <a:spcPct val="130000"/>
              </a:lnSpc>
              <a:buSzPct val="100000"/>
              <a:buChar char="•"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Activates muscles and raises core temperature</a:t>
            </a:r>
            <a:endParaRPr lang="en-US" sz="14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21961" y="2401193"/>
            <a:ext cx="5214609" cy="2264569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629036" y="2606675"/>
            <a:ext cx="470205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b="1" kern="100" spc="-53" dirty="0">
                <a:solidFill>
                  <a:srgbClr val="000000"/>
                </a:solidFill>
                <a:latin typeface="Noto Color Emoji" pitchFamily="34" charset="0"/>
                <a:ea typeface="Noto Color Emoji" pitchFamily="34" charset="-122"/>
                <a:cs typeface="Noto Color Emoji" pitchFamily="34" charset="-120"/>
              </a:rPr>
              <a:t>🧘</a:t>
            </a:r>
            <a:r>
              <a:rPr lang="en-US" sz="1750" b="1" kern="100" spc="-53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 Flexibility Training</a:t>
            </a:r>
            <a:endParaRPr lang="en-US" sz="1750" dirty="0"/>
          </a:p>
        </p:txBody>
      </p:sp>
      <p:sp>
        <p:nvSpPr>
          <p:cNvPr id="10" name="Text 6"/>
          <p:cNvSpPr/>
          <p:nvPr/>
        </p:nvSpPr>
        <p:spPr>
          <a:xfrm>
            <a:off x="6629036" y="3059807"/>
            <a:ext cx="470205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b="1" kern="100" spc="-28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Purpose:</a:t>
            </a: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Develops long-term range of motion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6629036" y="3495774"/>
            <a:ext cx="4702057" cy="96450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4480" indent="-284480" algn="l">
              <a:lnSpc>
                <a:spcPct val="130000"/>
              </a:lnSpc>
              <a:buSzPct val="100000"/>
              <a:buChar char="•"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Increases joint and muscle flexibility</a:t>
            </a:r>
            <a:endParaRPr lang="en-US" sz="1400" dirty="0"/>
          </a:p>
          <a:p>
            <a:pPr marL="284480" indent="-284480" algn="l">
              <a:lnSpc>
                <a:spcPct val="130000"/>
              </a:lnSpc>
              <a:buSzPct val="100000"/>
              <a:buChar char="•"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Achieved through sustained stretching techniques</a:t>
            </a:r>
            <a:endParaRPr lang="en-US" sz="1400" dirty="0"/>
          </a:p>
          <a:p>
            <a:pPr marL="284480" indent="-284480" algn="l">
              <a:lnSpc>
                <a:spcPct val="130000"/>
              </a:lnSpc>
              <a:buSzPct val="100000"/>
              <a:buChar char="•"/>
            </a:pPr>
            <a:r>
              <a:rPr lang="en-US" sz="1400" kern="100" spc="-28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Best performed outside of pre-performance warm-up</a:t>
            </a:r>
            <a:endParaRPr lang="en-US" sz="1400" dirty="0"/>
          </a:p>
        </p:txBody>
      </p:sp>
      <p:sp>
        <p:nvSpPr>
          <p:cNvPr id="12" name="Shape 8"/>
          <p:cNvSpPr/>
          <p:nvPr/>
        </p:nvSpPr>
        <p:spPr>
          <a:xfrm>
            <a:off x="661475" y="5052120"/>
            <a:ext cx="10868745" cy="978991"/>
          </a:xfrm>
          <a:prstGeom prst="roundRect">
            <a:avLst>
              <a:gd name="adj" fmla="val 7729"/>
            </a:avLst>
          </a:prstGeom>
          <a:solidFill>
            <a:srgbClr val="DADBF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552" y="5295205"/>
            <a:ext cx="225122" cy="180082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1246752" y="5268714"/>
            <a:ext cx="10103391" cy="5629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kern="100" spc="-28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While flexibility work and warm-up routines may overlap, their goals are distinct — one prepares you to perform, the other builds capacity over time.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885814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Warm-Up: Purpose &amp; Preparation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736155"/>
            <a:ext cx="10868745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warm-up period is universally accepted as integral to training and competition. A body at rest is unprepared for optimal performance.</a:t>
            </a:r>
            <a:endParaRPr lang="en-US" sz="14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3553619"/>
            <a:ext cx="5339820" cy="1442343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77479" y="3768030"/>
            <a:ext cx="480940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Overarching Goal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977479" y="4176713"/>
            <a:ext cx="4809409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Prepare an athlete mentally and physically for exercise or competition.</a:t>
            </a:r>
            <a:endParaRPr lang="en-US" sz="14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90301" y="3553619"/>
            <a:ext cx="5339919" cy="144234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506305" y="3768030"/>
            <a:ext cx="480950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Acute Responses</a:t>
            </a:r>
            <a:endParaRPr lang="en-US" sz="1850" dirty="0"/>
          </a:p>
        </p:txBody>
      </p:sp>
      <p:sp>
        <p:nvSpPr>
          <p:cNvPr id="9" name="Text 5"/>
          <p:cNvSpPr/>
          <p:nvPr/>
        </p:nvSpPr>
        <p:spPr>
          <a:xfrm>
            <a:off x="6506305" y="4176713"/>
            <a:ext cx="4809509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Can be divided into temperature-related and non-temperature-related effects.</a:t>
            </a:r>
            <a:endParaRPr lang="en-US" sz="14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00953"/>
            <a:ext cx="10868745" cy="4430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kern="100" spc="-84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Performance Benefits of Warm-Up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661475" y="1341528"/>
            <a:ext cx="11478330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proper warm-up primes the body for peak athletic performance through a cascade of physiological and psychological adaptations.</a:t>
            </a:r>
            <a:endParaRPr lang="en-US" sz="11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655167"/>
            <a:ext cx="354401" cy="35440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61475" y="2142430"/>
            <a:ext cx="536789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Enhanced Muscle Function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661475" y="2427585"/>
            <a:ext cx="5367898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muscle fiber contraction frequency, conduction, and relaxation velocity.</a:t>
            </a:r>
            <a:endParaRPr lang="en-US" sz="11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62223" y="1655167"/>
            <a:ext cx="354401" cy="354409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162223" y="2142430"/>
            <a:ext cx="5367997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Improved Reaction</a:t>
            </a:r>
            <a:endParaRPr lang="en-US" sz="1350" dirty="0"/>
          </a:p>
        </p:txBody>
      </p:sp>
      <p:sp>
        <p:nvSpPr>
          <p:cNvPr id="9" name="Text 5"/>
          <p:cNvSpPr/>
          <p:nvPr/>
        </p:nvSpPr>
        <p:spPr>
          <a:xfrm>
            <a:off x="6162223" y="2427585"/>
            <a:ext cx="5367997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Improvements in rate of force development and reaction time.</a:t>
            </a:r>
            <a:endParaRPr lang="en-US" sz="11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1475" y="2838648"/>
            <a:ext cx="354401" cy="354409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61475" y="3325912"/>
            <a:ext cx="536789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Greater Force Output</a:t>
            </a:r>
            <a:endParaRPr lang="en-US" sz="1350" dirty="0"/>
          </a:p>
        </p:txBody>
      </p:sp>
      <p:sp>
        <p:nvSpPr>
          <p:cNvPr id="12" name="Text 7"/>
          <p:cNvSpPr/>
          <p:nvPr/>
        </p:nvSpPr>
        <p:spPr>
          <a:xfrm>
            <a:off x="661475" y="3611066"/>
            <a:ext cx="5367898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Improvements in muscle force output, especially at higher velocities.</a:t>
            </a:r>
            <a:endParaRPr lang="en-US" sz="11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62223" y="2838648"/>
            <a:ext cx="354401" cy="354409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162223" y="3325912"/>
            <a:ext cx="5367997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Reduced Resistance</a:t>
            </a:r>
            <a:endParaRPr lang="en-US" sz="1350" dirty="0"/>
          </a:p>
        </p:txBody>
      </p:sp>
      <p:sp>
        <p:nvSpPr>
          <p:cNvPr id="15" name="Text 9"/>
          <p:cNvSpPr/>
          <p:nvPr/>
        </p:nvSpPr>
        <p:spPr>
          <a:xfrm>
            <a:off x="6162223" y="3611066"/>
            <a:ext cx="5367997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Lowered viscous resistance in muscles and joints.</a:t>
            </a:r>
            <a:endParaRPr lang="en-US" sz="110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1475" y="4022130"/>
            <a:ext cx="354401" cy="354409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661475" y="4509393"/>
            <a:ext cx="536789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Optimized Oxygen</a:t>
            </a:r>
            <a:endParaRPr lang="en-US" sz="1350" dirty="0"/>
          </a:p>
        </p:txBody>
      </p:sp>
      <p:sp>
        <p:nvSpPr>
          <p:cNvPr id="18" name="Text 11"/>
          <p:cNvSpPr/>
          <p:nvPr/>
        </p:nvSpPr>
        <p:spPr>
          <a:xfrm>
            <a:off x="661475" y="4794548"/>
            <a:ext cx="5367898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Improved oxygen delivery (Bohr effect).</a:t>
            </a:r>
            <a:endParaRPr lang="en-US" sz="1100" dirty="0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62223" y="4022130"/>
            <a:ext cx="354401" cy="354409"/>
          </a:xfrm>
          <a:prstGeom prst="rect">
            <a:avLst/>
          </a:prstGeom>
        </p:spPr>
      </p:pic>
      <p:sp>
        <p:nvSpPr>
          <p:cNvPr id="20" name="Text 12"/>
          <p:cNvSpPr/>
          <p:nvPr/>
        </p:nvSpPr>
        <p:spPr>
          <a:xfrm>
            <a:off x="6162223" y="4509393"/>
            <a:ext cx="5367997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Increased Blood Flow</a:t>
            </a:r>
            <a:endParaRPr lang="en-US" sz="1350" dirty="0"/>
          </a:p>
        </p:txBody>
      </p:sp>
      <p:sp>
        <p:nvSpPr>
          <p:cNvPr id="21" name="Text 13"/>
          <p:cNvSpPr/>
          <p:nvPr/>
        </p:nvSpPr>
        <p:spPr>
          <a:xfrm>
            <a:off x="6162223" y="4794548"/>
            <a:ext cx="5367997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Increased blood flow to active muscles through vasodilation.</a:t>
            </a:r>
            <a:endParaRPr lang="en-US" sz="1100" dirty="0"/>
          </a:p>
        </p:txBody>
      </p:sp>
      <p:pic>
        <p:nvPicPr>
          <p:cNvPr id="22" name="Image 6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1475" y="5205611"/>
            <a:ext cx="354401" cy="354409"/>
          </a:xfrm>
          <a:prstGeom prst="rect">
            <a:avLst/>
          </a:prstGeom>
        </p:spPr>
      </p:pic>
      <p:sp>
        <p:nvSpPr>
          <p:cNvPr id="23" name="Text 14"/>
          <p:cNvSpPr/>
          <p:nvPr/>
        </p:nvSpPr>
        <p:spPr>
          <a:xfrm>
            <a:off x="661475" y="5692874"/>
            <a:ext cx="536789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Boosted Metabolism</a:t>
            </a:r>
            <a:endParaRPr lang="en-US" sz="1350" dirty="0"/>
          </a:p>
        </p:txBody>
      </p:sp>
      <p:sp>
        <p:nvSpPr>
          <p:cNvPr id="24" name="Text 15"/>
          <p:cNvSpPr/>
          <p:nvPr/>
        </p:nvSpPr>
        <p:spPr>
          <a:xfrm>
            <a:off x="661475" y="5978029"/>
            <a:ext cx="5367898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Enhanced metabolic reactions and faster ATP turnover.</a:t>
            </a:r>
            <a:endParaRPr lang="en-US" sz="1100" dirty="0"/>
          </a:p>
        </p:txBody>
      </p:sp>
      <p:pic>
        <p:nvPicPr>
          <p:cNvPr id="25" name="Image 7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62223" y="5205611"/>
            <a:ext cx="354401" cy="354409"/>
          </a:xfrm>
          <a:prstGeom prst="rect">
            <a:avLst/>
          </a:prstGeom>
        </p:spPr>
      </p:pic>
      <p:sp>
        <p:nvSpPr>
          <p:cNvPr id="26" name="Text 16"/>
          <p:cNvSpPr/>
          <p:nvPr/>
        </p:nvSpPr>
        <p:spPr>
          <a:xfrm>
            <a:off x="6162223" y="5692874"/>
            <a:ext cx="5367997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2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Psychological Readiness</a:t>
            </a:r>
            <a:endParaRPr lang="en-US" sz="1350" dirty="0"/>
          </a:p>
        </p:txBody>
      </p:sp>
      <p:sp>
        <p:nvSpPr>
          <p:cNvPr id="27" name="Text 17"/>
          <p:cNvSpPr/>
          <p:nvPr/>
        </p:nvSpPr>
        <p:spPr>
          <a:xfrm>
            <a:off x="6162223" y="5978029"/>
            <a:ext cx="5367997" cy="1984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10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Increased psychological preparedness.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00811"/>
            <a:ext cx="10868745" cy="526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00" b="1" kern="100" spc="-99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Designing an Effective Warm-Up</a:t>
            </a:r>
            <a:endParaRPr lang="en-US" sz="3300" dirty="0"/>
          </a:p>
        </p:txBody>
      </p:sp>
      <p:sp>
        <p:nvSpPr>
          <p:cNvPr id="3" name="Text 1"/>
          <p:cNvSpPr/>
          <p:nvPr/>
        </p:nvSpPr>
        <p:spPr>
          <a:xfrm>
            <a:off x="661475" y="1405830"/>
            <a:ext cx="10868745" cy="9324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spcAft>
                <a:spcPts val="1300"/>
              </a:spcAft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effects of a warm-up depend on its structure, the athlete's characteristics, and the type of activity. Specificity is required in any scenario. No perfect warm-up exists — a range of warm-ups can be used.</a:t>
            </a:r>
            <a:endParaRPr lang="en-US" sz="1300" dirty="0"/>
          </a:p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 effective warm-up follows these progressive processes:</a:t>
            </a:r>
            <a:endParaRPr lang="en-US" sz="13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2759472"/>
            <a:ext cx="5359365" cy="9525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9746" y="3414415"/>
            <a:ext cx="5022824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Cardiorespiratory &amp; Metabolic Stimulation</a:t>
            </a:r>
            <a:endParaRPr lang="en-US" sz="1650" dirty="0"/>
          </a:p>
        </p:txBody>
      </p:sp>
      <p:sp>
        <p:nvSpPr>
          <p:cNvPr id="6" name="Text 3"/>
          <p:cNvSpPr/>
          <p:nvPr/>
        </p:nvSpPr>
        <p:spPr>
          <a:xfrm>
            <a:off x="829746" y="3767336"/>
            <a:ext cx="5022824" cy="254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Initiate processes that increase heart rate and energy production.</a:t>
            </a:r>
            <a:endParaRPr lang="en-US" sz="13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0756" y="2506960"/>
            <a:ext cx="5359464" cy="95250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339027" y="3161903"/>
            <a:ext cx="5022923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Temperature Elevation</a:t>
            </a:r>
            <a:endParaRPr lang="en-US" sz="1650" dirty="0"/>
          </a:p>
        </p:txBody>
      </p:sp>
      <p:sp>
        <p:nvSpPr>
          <p:cNvPr id="9" name="Text 5"/>
          <p:cNvSpPr/>
          <p:nvPr/>
        </p:nvSpPr>
        <p:spPr>
          <a:xfrm>
            <a:off x="6339027" y="3514824"/>
            <a:ext cx="5022923" cy="2545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Progressively raise body and working muscle temperatures.</a:t>
            </a:r>
            <a:endParaRPr lang="en-US" sz="13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4592638"/>
            <a:ext cx="5359365" cy="95250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829746" y="5247580"/>
            <a:ext cx="5022824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Increased Range of Motion</a:t>
            </a:r>
            <a:endParaRPr lang="en-US" sz="1650" dirty="0"/>
          </a:p>
        </p:txBody>
      </p:sp>
      <p:sp>
        <p:nvSpPr>
          <p:cNvPr id="12" name="Text 7"/>
          <p:cNvSpPr/>
          <p:nvPr/>
        </p:nvSpPr>
        <p:spPr>
          <a:xfrm>
            <a:off x="829746" y="5600502"/>
            <a:ext cx="5022824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 joint and muscle mobility relevant to the upcoming activity.</a:t>
            </a:r>
            <a:endParaRPr lang="en-US" sz="13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0756" y="4340126"/>
            <a:ext cx="5359464" cy="95250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339027" y="4995069"/>
            <a:ext cx="5022923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Progressive Contraction Intensity</a:t>
            </a:r>
            <a:endParaRPr lang="en-US" sz="1650" dirty="0"/>
          </a:p>
        </p:txBody>
      </p:sp>
      <p:sp>
        <p:nvSpPr>
          <p:cNvPr id="15" name="Text 9"/>
          <p:cNvSpPr/>
          <p:nvPr/>
        </p:nvSpPr>
        <p:spPr>
          <a:xfrm>
            <a:off x="6339027" y="5347990"/>
            <a:ext cx="5022923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Gradually increase the intensity of muscle contractions to prepare for peak effort.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065572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Traditional Warm-Up Structure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010470"/>
            <a:ext cx="10868745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 effective warm-up typically follows a two-phase approach, progressively preparing the athlete for the demands of their sport.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3028832"/>
            <a:ext cx="520379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General Warm-Up Phase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661475" y="3501231"/>
            <a:ext cx="5813379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5 minutes: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61475" y="3973711"/>
            <a:ext cx="5203794" cy="1776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Low-intensity aerobic activity (jogging, skipping, cycling)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Increases heart rate and redistributes blood flow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Increases deep muscle temperature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Increases respiration rate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Decreases viscosity of joint fluids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6332776" y="3028832"/>
            <a:ext cx="520379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Specific Warm-Up Phase</a:t>
            </a:r>
            <a:endParaRPr lang="en-US" sz="1850" dirty="0"/>
          </a:p>
        </p:txBody>
      </p:sp>
      <p:sp>
        <p:nvSpPr>
          <p:cNvPr id="8" name="Text 6"/>
          <p:cNvSpPr/>
          <p:nvPr/>
        </p:nvSpPr>
        <p:spPr>
          <a:xfrm>
            <a:off x="6332776" y="3501231"/>
            <a:ext cx="5203794" cy="17103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Incorporates movements similar to the athlete's sport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Includes skill rehearsal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Duration: 10-20 minutes total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Should end no more than 15 minutes before activity starts</a:t>
            </a:r>
            <a:endParaRPr lang="en-US" sz="14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203051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2618574"/>
            <a:ext cx="10868745" cy="5076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150" b="1" kern="100" spc="-9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The RAMP Protocol</a:t>
            </a:r>
            <a:endParaRPr lang="en-US" sz="3150" dirty="0"/>
          </a:p>
        </p:txBody>
      </p:sp>
      <p:sp>
        <p:nvSpPr>
          <p:cNvPr id="4" name="Text 1"/>
          <p:cNvSpPr/>
          <p:nvPr/>
        </p:nvSpPr>
        <p:spPr>
          <a:xfrm>
            <a:off x="661475" y="3313212"/>
            <a:ext cx="11478330" cy="2415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125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flexible approach to warm-up design</a:t>
            </a:r>
            <a:endParaRPr lang="en-US" sz="12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475" y="4199037"/>
            <a:ext cx="3529916" cy="9525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823892" y="4825802"/>
            <a:ext cx="3205082" cy="253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8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Phase 1 - Raise</a:t>
            </a:r>
            <a:endParaRPr lang="en-US" sz="1550" dirty="0"/>
          </a:p>
        </p:txBody>
      </p:sp>
      <p:sp>
        <p:nvSpPr>
          <p:cNvPr id="7" name="Text 3"/>
          <p:cNvSpPr/>
          <p:nvPr/>
        </p:nvSpPr>
        <p:spPr>
          <a:xfrm>
            <a:off x="823892" y="5163344"/>
            <a:ext cx="3205082" cy="9663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125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Elevates body temperature, heart rate, respiration, blood flow, and joint fluid viscosity via low-intensity activities that simulate movement patterns</a:t>
            </a:r>
            <a:endParaRPr lang="en-US" sz="12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0889" y="3955355"/>
            <a:ext cx="3529916" cy="952500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4493306" y="4582120"/>
            <a:ext cx="3205082" cy="253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8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Phase 2 - Activate and Mobilize</a:t>
            </a:r>
            <a:endParaRPr lang="en-US" sz="1550" dirty="0"/>
          </a:p>
        </p:txBody>
      </p:sp>
      <p:sp>
        <p:nvSpPr>
          <p:cNvPr id="10" name="Text 5"/>
          <p:cNvSpPr/>
          <p:nvPr/>
        </p:nvSpPr>
        <p:spPr>
          <a:xfrm>
            <a:off x="4493306" y="4919663"/>
            <a:ext cx="3205082" cy="9663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125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Develops movement competency through key movement patterns; focuses on mobility (capacity to move freely and effectively), not flexibility</a:t>
            </a:r>
            <a:endParaRPr lang="en-US" sz="12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0304" y="3711773"/>
            <a:ext cx="3529916" cy="95250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8162721" y="4338538"/>
            <a:ext cx="3205082" cy="2538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8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Phase 3 - Potentiate</a:t>
            </a:r>
            <a:endParaRPr lang="en-US" sz="1550" dirty="0"/>
          </a:p>
        </p:txBody>
      </p:sp>
      <p:sp>
        <p:nvSpPr>
          <p:cNvPr id="13" name="Text 7"/>
          <p:cNvSpPr/>
          <p:nvPr/>
        </p:nvSpPr>
        <p:spPr>
          <a:xfrm>
            <a:off x="8162721" y="4676080"/>
            <a:ext cx="3205082" cy="7247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125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Deploys sport-specific activities with progressive intensity increases until athlete reaches required performance level</a:t>
            </a:r>
            <a:endParaRPr lang="en-US" sz="12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71600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RAMP Phase 1: Raise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1816497"/>
            <a:ext cx="10868745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"Raise" phase is the foundational step in the RAMP protocol, designed to gently prepare the body for the more intense demands of training or competition.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61475" y="2633960"/>
            <a:ext cx="3496877" cy="2047180"/>
          </a:xfrm>
          <a:prstGeom prst="roundRect">
            <a:avLst>
              <a:gd name="adj" fmla="val 3878"/>
            </a:avLst>
          </a:prstGeom>
          <a:solidFill>
            <a:srgbClr val="FFFFFF"/>
          </a:solidFill>
          <a:ln w="25399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875881" y="2848372"/>
            <a:ext cx="3068065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Physiological Elevation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875881" y="3257054"/>
            <a:ext cx="3068065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Elevates body temperature, heart rate, respiration rate, blood flow, and joint fluid viscosity.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4347359" y="2633960"/>
            <a:ext cx="3496877" cy="2047180"/>
          </a:xfrm>
          <a:prstGeom prst="roundRect">
            <a:avLst>
              <a:gd name="adj" fmla="val 3878"/>
            </a:avLst>
          </a:prstGeom>
          <a:solidFill>
            <a:srgbClr val="FFFFFF"/>
          </a:solidFill>
          <a:ln w="25399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561766" y="2848372"/>
            <a:ext cx="3068065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Sport-Specific Movement</a:t>
            </a:r>
            <a:endParaRPr lang="en-US" sz="1850" dirty="0"/>
          </a:p>
        </p:txBody>
      </p:sp>
      <p:sp>
        <p:nvSpPr>
          <p:cNvPr id="9" name="Text 7"/>
          <p:cNvSpPr/>
          <p:nvPr/>
        </p:nvSpPr>
        <p:spPr>
          <a:xfrm>
            <a:off x="4561766" y="3257054"/>
            <a:ext cx="3068065" cy="12096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 is not on generic aerobic exercises but activities that simulate movement patterns of the upcoming activity.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8033244" y="2633960"/>
            <a:ext cx="3496877" cy="2047180"/>
          </a:xfrm>
          <a:prstGeom prst="roundRect">
            <a:avLst>
              <a:gd name="adj" fmla="val 3878"/>
            </a:avLst>
          </a:prstGeom>
          <a:solidFill>
            <a:srgbClr val="FFFFFF"/>
          </a:solidFill>
          <a:ln w="25399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8247650" y="2848372"/>
            <a:ext cx="3068065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Skill Pattern Development</a:t>
            </a:r>
            <a:endParaRPr lang="en-US" sz="1850" dirty="0"/>
          </a:p>
        </p:txBody>
      </p:sp>
      <p:sp>
        <p:nvSpPr>
          <p:cNvPr id="12" name="Text 10"/>
          <p:cNvSpPr/>
          <p:nvPr/>
        </p:nvSpPr>
        <p:spPr>
          <a:xfrm>
            <a:off x="8247650" y="3257054"/>
            <a:ext cx="3068065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Develops the movement or skill patterns the athlete will need within the sport.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661475" y="4870152"/>
            <a:ext cx="10868646" cy="1139924"/>
          </a:xfrm>
          <a:prstGeom prst="roundRect">
            <a:avLst>
              <a:gd name="adj" fmla="val 6964"/>
            </a:avLst>
          </a:prstGeom>
          <a:solidFill>
            <a:srgbClr val="FFFFFF"/>
          </a:solidFill>
          <a:ln w="25399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875881" y="5084564"/>
            <a:ext cx="10439833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Psychological Readiness</a:t>
            </a: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875881" y="5493246"/>
            <a:ext cx="10439833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Assists in psychological preparation for the athletic task ahead.</a:t>
            </a:r>
            <a:endParaRPr lang="en-US" sz="14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320565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RAMP Phase 2: Activate and Mobilize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265462"/>
            <a:ext cx="10868745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"Activate and Mobilize" phase is crucial for developing the athlete's capacity for effective movement. While it might be confused with static stretching of a traditional warm-up, its principles and objectives are distinctly different.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661475" y="3252986"/>
            <a:ext cx="6336745" cy="9733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b="1" kern="100" spc="-3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movement patterns</a:t>
            </a: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are identified and the phase is built around performing these patterns.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primary focus of this phase is on </a:t>
            </a:r>
            <a:r>
              <a:rPr lang="en-US" sz="1450" b="1" kern="100" spc="-3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mobility</a:t>
            </a: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, not flexibility.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7749187" y="3496450"/>
            <a:ext cx="3787283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Mobility Defined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7749187" y="3968849"/>
            <a:ext cx="3787283" cy="12096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Mobility refers to the capacity to move freely and effectively through movements, emphasizing control and dynamic range of motion rather than passive stretch.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7465727" y="3295551"/>
            <a:ext cx="25399" cy="2053034"/>
          </a:xfrm>
          <a:prstGeom prst="roundRect">
            <a:avLst>
              <a:gd name="adj" fmla="val 50001"/>
            </a:avLst>
          </a:prstGeom>
          <a:solidFill>
            <a:srgbClr val="4950BC"/>
          </a:solidFill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81320"/>
            <a:ext cx="10868745" cy="4337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00" b="1" kern="100" spc="-8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RAMP Phase 3: Potentiation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61475" y="1202997"/>
            <a:ext cx="11478330" cy="192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05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"Potentiate" phase is the final and most intense stage of the RAMP protocol, specifically designed to prepare the athlete for the maximal demands of their activity.</a:t>
            </a:r>
            <a:endParaRPr lang="en-US" sz="10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1507530"/>
            <a:ext cx="416411" cy="9525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179781" y="1646337"/>
            <a:ext cx="10350440" cy="2168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Progressive Intensity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1179781" y="1924348"/>
            <a:ext cx="10350440" cy="192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05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Focuses on progressive intensity, with muscle contractions and contractile history building into a staircase effect, resulting in a net increase in contractile force.</a:t>
            </a:r>
            <a:endParaRPr lang="en-US" sz="10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631" y="2442270"/>
            <a:ext cx="416411" cy="95250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387936" y="2581077"/>
            <a:ext cx="10142284" cy="2168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Crucial for Power</a:t>
            </a:r>
            <a:endParaRPr lang="en-US" sz="1350" dirty="0"/>
          </a:p>
        </p:txBody>
      </p:sp>
      <p:sp>
        <p:nvSpPr>
          <p:cNvPr id="9" name="Text 5"/>
          <p:cNvSpPr/>
          <p:nvPr/>
        </p:nvSpPr>
        <p:spPr>
          <a:xfrm>
            <a:off x="1387936" y="2859088"/>
            <a:ext cx="10142284" cy="192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05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more speed and power necessary, the more important the potentiation phase becomes for optimal performance.</a:t>
            </a:r>
            <a:endParaRPr lang="en-US" sz="10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886" y="3377009"/>
            <a:ext cx="416411" cy="95250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596191" y="3515816"/>
            <a:ext cx="9934029" cy="2168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CNS Activation</a:t>
            </a:r>
            <a:endParaRPr lang="en-US" sz="1350" dirty="0"/>
          </a:p>
        </p:txBody>
      </p:sp>
      <p:sp>
        <p:nvSpPr>
          <p:cNvPr id="12" name="Text 7"/>
          <p:cNvSpPr/>
          <p:nvPr/>
        </p:nvSpPr>
        <p:spPr>
          <a:xfrm>
            <a:off x="1596191" y="3793827"/>
            <a:ext cx="9934029" cy="192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05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Central nervous system (CNS) preparatory exercise uses a range of activities to enhance preparedness for another activity.</a:t>
            </a:r>
            <a:endParaRPr lang="en-US" sz="105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6041" y="4311749"/>
            <a:ext cx="416411" cy="95250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804347" y="4450556"/>
            <a:ext cx="9725873" cy="2168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PAPE Explained</a:t>
            </a:r>
            <a:endParaRPr lang="en-US" sz="1350" dirty="0"/>
          </a:p>
        </p:txBody>
      </p:sp>
      <p:sp>
        <p:nvSpPr>
          <p:cNvPr id="15" name="Text 9"/>
          <p:cNvSpPr/>
          <p:nvPr/>
        </p:nvSpPr>
        <p:spPr>
          <a:xfrm>
            <a:off x="1804347" y="4728567"/>
            <a:ext cx="9725873" cy="3851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05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Postactivation performance enhancement (PAPE) describes how an acute stimulus of low-volume exercise can acutely enhance neuromuscular performance.</a:t>
            </a:r>
            <a:endParaRPr lang="en-US" sz="105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7886" y="5354439"/>
            <a:ext cx="416411" cy="952500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1596191" y="5493246"/>
            <a:ext cx="9934029" cy="2168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kern="100" spc="-4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Individual Balance</a:t>
            </a:r>
            <a:endParaRPr lang="en-US" sz="1350" dirty="0"/>
          </a:p>
        </p:txBody>
      </p:sp>
      <p:sp>
        <p:nvSpPr>
          <p:cNvPr id="18" name="Text 11"/>
          <p:cNvSpPr/>
          <p:nvPr/>
        </p:nvSpPr>
        <p:spPr>
          <a:xfrm>
            <a:off x="1596191" y="5771257"/>
            <a:ext cx="9934029" cy="3851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1050" kern="100" spc="-22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While there is no definitive answer on the mechanisms of PAPE, a critical balance between potentiation and fatigue must be maintained, as effects are highly individual.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61475" y="2957872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Flexibility: Definition &amp; Types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661475" y="3808214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Flexibility is defined as the range of motion (ROM) that occurs about a joint.</a:t>
            </a:r>
            <a:endParaRPr lang="en-US" sz="1450" dirty="0"/>
          </a:p>
        </p:txBody>
      </p:sp>
      <p:sp>
        <p:nvSpPr>
          <p:cNvPr id="5" name="Text 2"/>
          <p:cNvSpPr/>
          <p:nvPr/>
        </p:nvSpPr>
        <p:spPr>
          <a:xfrm>
            <a:off x="661475" y="4524158"/>
            <a:ext cx="520379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Static Flexibility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661475" y="4996557"/>
            <a:ext cx="520379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range of possible movements about a joint during passive movement</a:t>
            </a:r>
            <a:endParaRPr lang="en-US" sz="1450" dirty="0"/>
          </a:p>
        </p:txBody>
      </p:sp>
      <p:sp>
        <p:nvSpPr>
          <p:cNvPr id="7" name="Text 4"/>
          <p:cNvSpPr/>
          <p:nvPr/>
        </p:nvSpPr>
        <p:spPr>
          <a:xfrm>
            <a:off x="6332776" y="4524158"/>
            <a:ext cx="520379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Dynamic Flexibility</a:t>
            </a:r>
            <a:endParaRPr lang="en-US" sz="1850" dirty="0"/>
          </a:p>
        </p:txBody>
      </p:sp>
      <p:sp>
        <p:nvSpPr>
          <p:cNvPr id="8" name="Text 5"/>
          <p:cNvSpPr/>
          <p:nvPr/>
        </p:nvSpPr>
        <p:spPr>
          <a:xfrm>
            <a:off x="6332776" y="4996557"/>
            <a:ext cx="520379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available ROM during active movements requiring voluntary muscular actions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661475" y="5984081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Dynamic ROM is generally greater than static ROM.</a:t>
            </a:r>
            <a:endParaRPr lang="en-US" sz="1450" dirty="0"/>
          </a:p>
        </p:txBody>
      </p:sp>
      <p:pic>
        <p:nvPicPr>
          <p:cNvPr id="11" name="Picture 10" descr="Page 2 | flexibility 1080P, 2K, 4K, 5K HD wallpapers free download ...">
            <a:extLst>
              <a:ext uri="{FF2B5EF4-FFF2-40B4-BE49-F238E27FC236}">
                <a16:creationId xmlns:a16="http://schemas.microsoft.com/office/drawing/2014/main" id="{E9AA6936-AFB9-A5E1-9992-0579AEFB97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408081" y="195114"/>
            <a:ext cx="5215965" cy="238007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53957"/>
            <a:ext cx="10868745" cy="49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100" b="1" kern="100" spc="-94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Factors Affecting Flexibility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661475" y="1299964"/>
            <a:ext cx="11478330" cy="235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Strength and conditioning professionals should consider each athlete's unique combination of factors and sport requirements.</a:t>
            </a:r>
            <a:endParaRPr lang="en-US" sz="12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686421"/>
            <a:ext cx="398651" cy="398661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61475" y="2253258"/>
            <a:ext cx="5350237" cy="249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7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Joint Structure</a:t>
            </a:r>
            <a:endParaRPr lang="en-US" sz="1550" dirty="0"/>
          </a:p>
        </p:txBody>
      </p:sp>
      <p:sp>
        <p:nvSpPr>
          <p:cNvPr id="6" name="Text 3"/>
          <p:cNvSpPr/>
          <p:nvPr/>
        </p:nvSpPr>
        <p:spPr>
          <a:xfrm>
            <a:off x="661475" y="2583061"/>
            <a:ext cx="5350237" cy="4702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Type of joint, shapes of articulating surfaces, and soft tissues surrounding the joint all affect ROM.</a:t>
            </a:r>
            <a:endParaRPr lang="en-US" sz="12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79884" y="1686421"/>
            <a:ext cx="398651" cy="398661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179884" y="2253258"/>
            <a:ext cx="5350336" cy="249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7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Age Factor</a:t>
            </a:r>
            <a:endParaRPr lang="en-US" sz="1550" dirty="0"/>
          </a:p>
        </p:txBody>
      </p:sp>
      <p:sp>
        <p:nvSpPr>
          <p:cNvPr id="9" name="Text 5"/>
          <p:cNvSpPr/>
          <p:nvPr/>
        </p:nvSpPr>
        <p:spPr>
          <a:xfrm>
            <a:off x="6179884" y="2583061"/>
            <a:ext cx="5350336" cy="235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Young people tend to be more flexible than older people.</a:t>
            </a:r>
            <a:endParaRPr lang="en-US" sz="12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1475" y="3322439"/>
            <a:ext cx="398651" cy="398661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61475" y="3889276"/>
            <a:ext cx="5350237" cy="249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7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Gender Factor</a:t>
            </a:r>
            <a:endParaRPr lang="en-US" sz="1550" dirty="0"/>
          </a:p>
        </p:txBody>
      </p:sp>
      <p:sp>
        <p:nvSpPr>
          <p:cNvPr id="12" name="Text 7"/>
          <p:cNvSpPr/>
          <p:nvPr/>
        </p:nvSpPr>
        <p:spPr>
          <a:xfrm>
            <a:off x="661475" y="4219079"/>
            <a:ext cx="5350237" cy="235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Females tend to be more flexible than males.</a:t>
            </a:r>
            <a:endParaRPr lang="en-US" sz="125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79884" y="3322439"/>
            <a:ext cx="398651" cy="398661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179884" y="3889276"/>
            <a:ext cx="5350336" cy="249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7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Limiting Tissues</a:t>
            </a:r>
            <a:endParaRPr lang="en-US" sz="1550" dirty="0"/>
          </a:p>
        </p:txBody>
      </p:sp>
      <p:sp>
        <p:nvSpPr>
          <p:cNvPr id="15" name="Text 9"/>
          <p:cNvSpPr/>
          <p:nvPr/>
        </p:nvSpPr>
        <p:spPr>
          <a:xfrm>
            <a:off x="6179884" y="4219079"/>
            <a:ext cx="5350336" cy="4702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Muscle tissue, musculotendinous unit (MTU), tendons, ligaments, fascial sheaths, joint capsules, and skin.</a:t>
            </a:r>
            <a:endParaRPr lang="en-US" sz="125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1475" y="4958457"/>
            <a:ext cx="398651" cy="398661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661475" y="5525294"/>
            <a:ext cx="5350237" cy="249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7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Stretch Tolerance</a:t>
            </a:r>
            <a:endParaRPr lang="en-US" sz="1550" dirty="0"/>
          </a:p>
        </p:txBody>
      </p:sp>
      <p:sp>
        <p:nvSpPr>
          <p:cNvPr id="18" name="Text 11"/>
          <p:cNvSpPr/>
          <p:nvPr/>
        </p:nvSpPr>
        <p:spPr>
          <a:xfrm>
            <a:off x="661475" y="5855097"/>
            <a:ext cx="5350237" cy="235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Ability to tolerate the discomfort of stretching.</a:t>
            </a:r>
            <a:endParaRPr lang="en-US" sz="1250" dirty="0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79884" y="4958457"/>
            <a:ext cx="398651" cy="398661"/>
          </a:xfrm>
          <a:prstGeom prst="rect">
            <a:avLst/>
          </a:prstGeom>
        </p:spPr>
      </p:pic>
      <p:sp>
        <p:nvSpPr>
          <p:cNvPr id="20" name="Text 12"/>
          <p:cNvSpPr/>
          <p:nvPr/>
        </p:nvSpPr>
        <p:spPr>
          <a:xfrm>
            <a:off x="6179884" y="5525294"/>
            <a:ext cx="5350336" cy="249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50" b="1" kern="100" spc="-47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Nervous System Control</a:t>
            </a:r>
            <a:endParaRPr lang="en-US" sz="1550" dirty="0"/>
          </a:p>
        </p:txBody>
      </p:sp>
      <p:sp>
        <p:nvSpPr>
          <p:cNvPr id="21" name="Text 13"/>
          <p:cNvSpPr/>
          <p:nvPr/>
        </p:nvSpPr>
        <p:spPr>
          <a:xfrm>
            <a:off x="6179884" y="5855097"/>
            <a:ext cx="5350336" cy="4702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kern="100" spc="-2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ROM is determined as much by central and peripheral nervous system inputs as by structural elements.</a:t>
            </a:r>
            <a:endParaRPr lang="en-US" sz="12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13643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Elasticity, Plasticity, and Flexibility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661475" y="1658541"/>
            <a:ext cx="3496877" cy="2462709"/>
          </a:xfrm>
          <a:prstGeom prst="roundRect">
            <a:avLst>
              <a:gd name="adj" fmla="val 3224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856832" y="1853902"/>
            <a:ext cx="567021" cy="567035"/>
          </a:xfrm>
          <a:prstGeom prst="ellipse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2800" y="2009775"/>
            <a:ext cx="255085" cy="25509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56832" y="2609949"/>
            <a:ext cx="310616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Elasticity</a:t>
            </a:r>
            <a:endParaRPr lang="en-US" sz="1850" dirty="0"/>
          </a:p>
        </p:txBody>
      </p:sp>
      <p:sp>
        <p:nvSpPr>
          <p:cNvPr id="7" name="Text 4"/>
          <p:cNvSpPr/>
          <p:nvPr/>
        </p:nvSpPr>
        <p:spPr>
          <a:xfrm>
            <a:off x="856832" y="3018631"/>
            <a:ext cx="310616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Ability to return to original resting length after a passive stretch.</a:t>
            </a:r>
            <a:endParaRPr lang="en-US" sz="1450" dirty="0"/>
          </a:p>
        </p:txBody>
      </p:sp>
      <p:sp>
        <p:nvSpPr>
          <p:cNvPr id="8" name="Shape 5"/>
          <p:cNvSpPr/>
          <p:nvPr/>
        </p:nvSpPr>
        <p:spPr>
          <a:xfrm>
            <a:off x="4347359" y="1658541"/>
            <a:ext cx="3496877" cy="2462709"/>
          </a:xfrm>
          <a:prstGeom prst="roundRect">
            <a:avLst>
              <a:gd name="adj" fmla="val 3224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4542716" y="1853902"/>
            <a:ext cx="567021" cy="567035"/>
          </a:xfrm>
          <a:prstGeom prst="ellipse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98684" y="2009775"/>
            <a:ext cx="255085" cy="255091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542716" y="2609949"/>
            <a:ext cx="310616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Plasticity</a:t>
            </a:r>
            <a:endParaRPr lang="en-US" sz="1850" dirty="0"/>
          </a:p>
        </p:txBody>
      </p:sp>
      <p:sp>
        <p:nvSpPr>
          <p:cNvPr id="12" name="Text 8"/>
          <p:cNvSpPr/>
          <p:nvPr/>
        </p:nvSpPr>
        <p:spPr>
          <a:xfrm>
            <a:off x="4542716" y="3018631"/>
            <a:ext cx="3106164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Tendency to assume a new and greater length after a passive stretch.</a:t>
            </a:r>
            <a:endParaRPr lang="en-US" sz="1450" dirty="0"/>
          </a:p>
        </p:txBody>
      </p:sp>
      <p:sp>
        <p:nvSpPr>
          <p:cNvPr id="13" name="Shape 9"/>
          <p:cNvSpPr/>
          <p:nvPr/>
        </p:nvSpPr>
        <p:spPr>
          <a:xfrm>
            <a:off x="8033244" y="1658541"/>
            <a:ext cx="3496877" cy="2462709"/>
          </a:xfrm>
          <a:prstGeom prst="roundRect">
            <a:avLst>
              <a:gd name="adj" fmla="val 3224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0"/>
          <p:cNvSpPr/>
          <p:nvPr/>
        </p:nvSpPr>
        <p:spPr>
          <a:xfrm>
            <a:off x="8228600" y="1853902"/>
            <a:ext cx="567021" cy="567035"/>
          </a:xfrm>
          <a:prstGeom prst="ellipse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84568" y="2009775"/>
            <a:ext cx="255085" cy="255091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8228600" y="2609949"/>
            <a:ext cx="310616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Stretch Tolerance</a:t>
            </a:r>
            <a:endParaRPr lang="en-US" sz="1850" dirty="0"/>
          </a:p>
        </p:txBody>
      </p:sp>
      <p:sp>
        <p:nvSpPr>
          <p:cNvPr id="17" name="Text 12"/>
          <p:cNvSpPr/>
          <p:nvPr/>
        </p:nvSpPr>
        <p:spPr>
          <a:xfrm>
            <a:off x="8228600" y="3018631"/>
            <a:ext cx="310616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Ability to tolerate the discomfort of stretching.</a:t>
            </a:r>
            <a:endParaRPr lang="en-US" sz="1450" dirty="0"/>
          </a:p>
        </p:txBody>
      </p:sp>
      <p:sp>
        <p:nvSpPr>
          <p:cNvPr id="18" name="Shape 13"/>
          <p:cNvSpPr/>
          <p:nvPr/>
        </p:nvSpPr>
        <p:spPr>
          <a:xfrm>
            <a:off x="661475" y="4310261"/>
            <a:ext cx="10868646" cy="1857871"/>
          </a:xfrm>
          <a:prstGeom prst="roundRect">
            <a:avLst>
              <a:gd name="adj" fmla="val 4273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4"/>
          <p:cNvSpPr/>
          <p:nvPr/>
        </p:nvSpPr>
        <p:spPr>
          <a:xfrm>
            <a:off x="856832" y="4505623"/>
            <a:ext cx="567021" cy="567035"/>
          </a:xfrm>
          <a:prstGeom prst="ellipse">
            <a:avLst/>
          </a:prstGeom>
          <a:solidFill>
            <a:srgbClr val="4950B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2800" y="4661495"/>
            <a:ext cx="255085" cy="255091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856832" y="5261670"/>
            <a:ext cx="10477932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Nervous System Control</a:t>
            </a:r>
            <a:endParaRPr lang="en-US" sz="1850" dirty="0"/>
          </a:p>
        </p:txBody>
      </p:sp>
      <p:sp>
        <p:nvSpPr>
          <p:cNvPr id="22" name="Text 16"/>
          <p:cNvSpPr/>
          <p:nvPr/>
        </p:nvSpPr>
        <p:spPr>
          <a:xfrm>
            <a:off x="856832" y="5670352"/>
            <a:ext cx="10477932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ROM is determined as much by central and peripheral nervous system inputs as by structural elements.</a:t>
            </a:r>
            <a:endParaRPr lang="en-US" sz="14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404404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b="1" kern="100" spc="-112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Building Flexibility Through Resistance Training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254746"/>
            <a:ext cx="10868745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comprehensive and proper resistance training program may increase flexibility when executed correctly, emphasizing the following key principles:</a:t>
            </a:r>
            <a:endParaRPr lang="en-US" sz="14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075" y="3046809"/>
            <a:ext cx="5341605" cy="10643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01281" y="3072209"/>
            <a:ext cx="507640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Agonist and Antagonist Training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901281" y="3480891"/>
            <a:ext cx="5076400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Athletes should perform exercises that develop both agonist and antagonist muscles.</a:t>
            </a:r>
            <a:endParaRPr lang="en-US" sz="14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88515" y="3046809"/>
            <a:ext cx="5341705" cy="106432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453721" y="3072209"/>
            <a:ext cx="507650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Full Range of Motion</a:t>
            </a:r>
            <a:endParaRPr lang="en-US" sz="1850" dirty="0"/>
          </a:p>
        </p:txBody>
      </p:sp>
      <p:sp>
        <p:nvSpPr>
          <p:cNvPr id="9" name="Text 5"/>
          <p:cNvSpPr/>
          <p:nvPr/>
        </p:nvSpPr>
        <p:spPr>
          <a:xfrm>
            <a:off x="6453721" y="3480891"/>
            <a:ext cx="5076500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Exercise through the full available ROM of the involved joints.</a:t>
            </a:r>
            <a:endParaRPr lang="en-US" sz="14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075" y="4438352"/>
            <a:ext cx="5341605" cy="106432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01281" y="4463752"/>
            <a:ext cx="507640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Mindful of Muscle Bulk</a:t>
            </a:r>
            <a:endParaRPr lang="en-US" sz="1850" dirty="0"/>
          </a:p>
        </p:txBody>
      </p:sp>
      <p:sp>
        <p:nvSpPr>
          <p:cNvPr id="12" name="Text 7"/>
          <p:cNvSpPr/>
          <p:nvPr/>
        </p:nvSpPr>
        <p:spPr>
          <a:xfrm>
            <a:off x="901281" y="4872434"/>
            <a:ext cx="5076400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significant increase in muscle bulk may adversely affect ROM by impeding joint movement.</a:t>
            </a:r>
            <a:endParaRPr lang="en-US" sz="145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88515" y="4438352"/>
            <a:ext cx="5341705" cy="106432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453721" y="4463752"/>
            <a:ext cx="507650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b="1" kern="100" spc="-56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Active Lifestyle</a:t>
            </a:r>
            <a:endParaRPr lang="en-US" sz="1850" dirty="0"/>
          </a:p>
        </p:txBody>
      </p:sp>
      <p:sp>
        <p:nvSpPr>
          <p:cNvPr id="15" name="Text 9"/>
          <p:cNvSpPr/>
          <p:nvPr/>
        </p:nvSpPr>
        <p:spPr>
          <a:xfrm>
            <a:off x="6453721" y="4872434"/>
            <a:ext cx="5076500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kern="100" spc="-30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 active person tends to be more flexible than an inactive one.</a:t>
            </a:r>
            <a:endParaRPr lang="en-US" sz="14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94535"/>
            <a:ext cx="10868745" cy="5352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50" b="1" kern="100" spc="-101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Types of Stretching</a:t>
            </a:r>
            <a:endParaRPr lang="en-US" sz="3350" dirty="0"/>
          </a:p>
        </p:txBody>
      </p:sp>
      <p:sp>
        <p:nvSpPr>
          <p:cNvPr id="3" name="Shape 1"/>
          <p:cNvSpPr/>
          <p:nvPr/>
        </p:nvSpPr>
        <p:spPr>
          <a:xfrm>
            <a:off x="661475" y="1418530"/>
            <a:ext cx="3519399" cy="1263749"/>
          </a:xfrm>
          <a:prstGeom prst="roundRect">
            <a:avLst>
              <a:gd name="adj" fmla="val 5693"/>
            </a:avLst>
          </a:prstGeom>
          <a:solidFill>
            <a:srgbClr val="FFFFFF"/>
          </a:solidFill>
          <a:ln w="190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851772" y="1608832"/>
            <a:ext cx="3138806" cy="2675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Active stretch</a:t>
            </a:r>
            <a:endParaRPr lang="en-US" sz="1650" dirty="0"/>
          </a:p>
        </p:txBody>
      </p:sp>
      <p:sp>
        <p:nvSpPr>
          <p:cNvPr id="5" name="Text 3"/>
          <p:cNvSpPr/>
          <p:nvPr/>
        </p:nvSpPr>
        <p:spPr>
          <a:xfrm>
            <a:off x="851772" y="1969492"/>
            <a:ext cx="3138806" cy="5224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person stretching supplies the force to reach the end position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4336049" y="1418530"/>
            <a:ext cx="3519499" cy="1263749"/>
          </a:xfrm>
          <a:prstGeom prst="roundRect">
            <a:avLst>
              <a:gd name="adj" fmla="val 5693"/>
            </a:avLst>
          </a:prstGeom>
          <a:solidFill>
            <a:srgbClr val="FFFFFF"/>
          </a:solidFill>
          <a:ln w="190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526345" y="1608832"/>
            <a:ext cx="3138905" cy="2675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Passive stretch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4526345" y="1969492"/>
            <a:ext cx="3138905" cy="5224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partner or machine provides external force to cause or enhance a stretch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8010721" y="1418530"/>
            <a:ext cx="3519499" cy="1263749"/>
          </a:xfrm>
          <a:prstGeom prst="roundRect">
            <a:avLst>
              <a:gd name="adj" fmla="val 5693"/>
            </a:avLst>
          </a:prstGeom>
          <a:solidFill>
            <a:srgbClr val="FFFFFF"/>
          </a:solidFill>
          <a:ln w="190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8201018" y="1608832"/>
            <a:ext cx="3138905" cy="2675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Static stretch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8201018" y="1969492"/>
            <a:ext cx="3138905" cy="5224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slow and constant movement toward end position, held for 10-30 seconds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61475" y="2837458"/>
            <a:ext cx="3519399" cy="3447752"/>
          </a:xfrm>
          <a:prstGeom prst="roundRect">
            <a:avLst>
              <a:gd name="adj" fmla="val 2087"/>
            </a:avLst>
          </a:prstGeom>
          <a:solidFill>
            <a:srgbClr val="FFFFFF"/>
          </a:solidFill>
          <a:ln w="190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851772" y="3027759"/>
            <a:ext cx="3138806" cy="2675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Dynamic stretching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851772" y="3388420"/>
            <a:ext cx="3138806" cy="78372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active motions where performer moves actively in controlled, moderate-paced manner through large ROM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4336049" y="2837458"/>
            <a:ext cx="3519499" cy="3447752"/>
          </a:xfrm>
          <a:prstGeom prst="roundRect">
            <a:avLst>
              <a:gd name="adj" fmla="val 2087"/>
            </a:avLst>
          </a:prstGeom>
          <a:solidFill>
            <a:srgbClr val="FFFFFF"/>
          </a:solidFill>
          <a:ln w="190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526345" y="3027759"/>
            <a:ext cx="3138905" cy="2675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Ballistic stretches</a:t>
            </a:r>
            <a:endParaRPr lang="en-US" sz="1650" dirty="0"/>
          </a:p>
        </p:txBody>
      </p:sp>
      <p:sp>
        <p:nvSpPr>
          <p:cNvPr id="17" name="Text 15"/>
          <p:cNvSpPr/>
          <p:nvPr/>
        </p:nvSpPr>
        <p:spPr>
          <a:xfrm>
            <a:off x="4526345" y="3388420"/>
            <a:ext cx="3138905" cy="5224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intense bouncing-type movements to achieve required ROM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8010721" y="2837458"/>
            <a:ext cx="3519499" cy="3447752"/>
          </a:xfrm>
          <a:prstGeom prst="roundRect">
            <a:avLst>
              <a:gd name="adj" fmla="val 2087"/>
            </a:avLst>
          </a:prstGeom>
          <a:solidFill>
            <a:srgbClr val="FFFFFF"/>
          </a:solidFill>
          <a:ln w="190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8201018" y="3027759"/>
            <a:ext cx="3138905" cy="5351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1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Proprioceptive neuromuscular facilitation (PNF)</a:t>
            </a: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8201018" y="3656013"/>
            <a:ext cx="3138905" cy="113803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spcAft>
                <a:spcPts val="700"/>
              </a:spcAft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usually performed with partner, involves passive movement and active muscle actions</a:t>
            </a:r>
            <a:endParaRPr lang="en-US" sz="1300" dirty="0"/>
          </a:p>
          <a:p>
            <a:pPr marL="0" indent="0" algn="l">
              <a:lnSpc>
                <a:spcPct val="127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PNF contraction techniques: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8201018" y="4887119"/>
            <a:ext cx="3138905" cy="120779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agonist contraction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hold-relax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contract-relax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hold-relax with agonist contraction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44679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b="1" kern="100" spc="-98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Programming Stretching: Key Considerations</a:t>
            </a:r>
            <a:endParaRPr lang="en-US" sz="3250" dirty="0"/>
          </a:p>
        </p:txBody>
      </p:sp>
      <p:sp>
        <p:nvSpPr>
          <p:cNvPr id="3" name="Shape 1"/>
          <p:cNvSpPr/>
          <p:nvPr/>
        </p:nvSpPr>
        <p:spPr>
          <a:xfrm>
            <a:off x="661475" y="1330821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1178193" y="1384498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Training, frequency, duration, and intensity are important issues in flexibility program design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661475" y="1992313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178193" y="2045990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Exact mechanisms responsible for increased flexibility are still unclear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61475" y="2653804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178193" y="2707481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Acute effects of stretching on ROM are transient and greatest immediately after stretching session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61475" y="3315295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1178193" y="3368973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Time spent stretching per week has greater impact than time spent stretching within a single session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61475" y="3976787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1178193" y="4030464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 general, 15-30 seconds is recommended as appropriate, with diminishing returns after 30 seconds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61475" y="4638278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1178193" y="4691955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Postpractice stretching (5-10 minutes after practice) potentially facilitates ROM improvements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661475" y="5299770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1178193" y="5353447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If increased flexibility levels are required, additional stretching sessions may be needed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61475" y="5961261"/>
            <a:ext cx="372061" cy="372070"/>
          </a:xfrm>
          <a:prstGeom prst="roundRect">
            <a:avLst>
              <a:gd name="adj" fmla="val 18670"/>
            </a:avLst>
          </a:prstGeom>
          <a:solidFill>
            <a:srgbClr val="DADBF1"/>
          </a:solidFill>
          <a:ln w="6350">
            <a:solidFill>
              <a:srgbClr val="C0C1D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1178193" y="6014938"/>
            <a:ext cx="10352027" cy="2480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kern="100" spc="-2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Optimal flexibility for performance varies from sport to sport and is closely related to movement types and actions required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69260"/>
            <a:ext cx="10868745" cy="526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00" b="1" kern="100" spc="-99" dirty="0">
                <a:solidFill>
                  <a:srgbClr val="000000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Key Takeaways</a:t>
            </a:r>
            <a:endParaRPr lang="en-US" sz="33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299270"/>
            <a:ext cx="420776" cy="42078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61475" y="1907381"/>
            <a:ext cx="534071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Complementary Functions</a:t>
            </a:r>
            <a:endParaRPr lang="en-US" sz="1650" dirty="0"/>
          </a:p>
        </p:txBody>
      </p:sp>
      <p:sp>
        <p:nvSpPr>
          <p:cNvPr id="5" name="Text 2"/>
          <p:cNvSpPr/>
          <p:nvPr/>
        </p:nvSpPr>
        <p:spPr>
          <a:xfrm>
            <a:off x="661475" y="2260302"/>
            <a:ext cx="534071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Performance preparation (warm-up) and flexibility training serve distinct but complementary functions.</a:t>
            </a:r>
            <a:endParaRPr lang="en-US" sz="13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89508" y="1299270"/>
            <a:ext cx="420776" cy="42078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189508" y="1907381"/>
            <a:ext cx="534071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RAMP Protocol</a:t>
            </a:r>
            <a:endParaRPr lang="en-US" sz="1650" dirty="0"/>
          </a:p>
        </p:txBody>
      </p:sp>
      <p:sp>
        <p:nvSpPr>
          <p:cNvPr id="8" name="Text 4"/>
          <p:cNvSpPr/>
          <p:nvPr/>
        </p:nvSpPr>
        <p:spPr>
          <a:xfrm>
            <a:off x="6189508" y="2260302"/>
            <a:ext cx="534071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RAMP protocol (Raise, Activate and Mobilize, Potentiate) provides a modern, flexible approach to warm-up design.</a:t>
            </a:r>
            <a:endParaRPr lang="en-US" sz="13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1475" y="3069332"/>
            <a:ext cx="420776" cy="420787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61475" y="3677444"/>
            <a:ext cx="534071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Multifactorial Flexibility</a:t>
            </a:r>
            <a:endParaRPr lang="en-US" sz="1650" dirty="0"/>
          </a:p>
        </p:txBody>
      </p:sp>
      <p:sp>
        <p:nvSpPr>
          <p:cNvPr id="11" name="Text 6"/>
          <p:cNvSpPr/>
          <p:nvPr/>
        </p:nvSpPr>
        <p:spPr>
          <a:xfrm>
            <a:off x="661475" y="4030365"/>
            <a:ext cx="534071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Flexibility is multifactorial, influenced by joint structure, age, gender, nervous system control, and stretch tolerance.</a:t>
            </a:r>
            <a:endParaRPr lang="en-US" sz="13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89508" y="3069332"/>
            <a:ext cx="420776" cy="420787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6189508" y="3677444"/>
            <a:ext cx="534071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Purposeful Stretching</a:t>
            </a:r>
            <a:endParaRPr lang="en-US" sz="1650" dirty="0"/>
          </a:p>
        </p:txBody>
      </p:sp>
      <p:sp>
        <p:nvSpPr>
          <p:cNvPr id="14" name="Text 8"/>
          <p:cNvSpPr/>
          <p:nvPr/>
        </p:nvSpPr>
        <p:spPr>
          <a:xfrm>
            <a:off x="6189508" y="4030365"/>
            <a:ext cx="534071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Different stretching methods serve different purposes and should be selected based on training goals.</a:t>
            </a:r>
            <a:endParaRPr lang="en-US" sz="130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61475" y="4839395"/>
            <a:ext cx="420776" cy="420787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661475" y="5447506"/>
            <a:ext cx="534071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Effective Programming</a:t>
            </a:r>
            <a:endParaRPr lang="en-US" sz="1650" dirty="0"/>
          </a:p>
        </p:txBody>
      </p:sp>
      <p:sp>
        <p:nvSpPr>
          <p:cNvPr id="17" name="Text 10"/>
          <p:cNvSpPr/>
          <p:nvPr/>
        </p:nvSpPr>
        <p:spPr>
          <a:xfrm>
            <a:off x="661475" y="5800427"/>
            <a:ext cx="534071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Effective flexibility programming requires consistency, proper timing, and sport-specific considerations.</a:t>
            </a:r>
            <a:endParaRPr lang="en-US" sz="1300" dirty="0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89508" y="4839395"/>
            <a:ext cx="420776" cy="420787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6189508" y="5447506"/>
            <a:ext cx="534071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kern="100" spc="-50" dirty="0">
                <a:solidFill>
                  <a:srgbClr val="272525"/>
                </a:solidFill>
                <a:latin typeface="Inter Bold" pitchFamily="34" charset="0"/>
                <a:ea typeface="Inter Bold" pitchFamily="34" charset="-122"/>
                <a:cs typeface="Inter Bold" pitchFamily="34" charset="-120"/>
              </a:rPr>
              <a:t>Essential Components</a:t>
            </a:r>
            <a:endParaRPr lang="en-US" sz="1650" dirty="0"/>
          </a:p>
        </p:txBody>
      </p:sp>
      <p:sp>
        <p:nvSpPr>
          <p:cNvPr id="20" name="Text 12"/>
          <p:cNvSpPr/>
          <p:nvPr/>
        </p:nvSpPr>
        <p:spPr>
          <a:xfrm>
            <a:off x="6189508" y="5800427"/>
            <a:ext cx="534071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kern="100" spc="-27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Both warm-up and flexibility training are essential components of a comprehensive athletic training program.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1702</Words>
  <Application>Microsoft Macintosh PowerPoint</Application>
  <PresentationFormat>Widescreen</PresentationFormat>
  <Paragraphs>220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Inter</vt:lpstr>
      <vt:lpstr>Aptos</vt:lpstr>
      <vt:lpstr>Inter Bold</vt:lpstr>
      <vt:lpstr>Aptos Display</vt:lpstr>
      <vt:lpstr>Noto Color Emoji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Geraint Forster</cp:lastModifiedBy>
  <cp:revision>2</cp:revision>
  <dcterms:created xsi:type="dcterms:W3CDTF">2026-10-07T10:44:42Z</dcterms:created>
  <dcterms:modified xsi:type="dcterms:W3CDTF">2026-10-07T11:17:35Z</dcterms:modified>
</cp:coreProperties>
</file>