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4" r:id="rId1"/>
  </p:sldMasterIdLst>
  <p:notesMasterIdLst>
    <p:notesMasterId r:id="rId15"/>
  </p:notesMasterIdLst>
  <p:handoutMasterIdLst>
    <p:handoutMasterId r:id="rId16"/>
  </p:handoutMasterIdLst>
  <p:sldIdLst>
    <p:sldId id="335" r:id="rId2"/>
    <p:sldId id="336" r:id="rId3"/>
    <p:sldId id="337" r:id="rId4"/>
    <p:sldId id="345" r:id="rId5"/>
    <p:sldId id="338" r:id="rId6"/>
    <p:sldId id="339" r:id="rId7"/>
    <p:sldId id="340" r:id="rId8"/>
    <p:sldId id="346" r:id="rId9"/>
    <p:sldId id="341" r:id="rId10"/>
    <p:sldId id="347" r:id="rId11"/>
    <p:sldId id="342" r:id="rId12"/>
    <p:sldId id="343" r:id="rId13"/>
    <p:sldId id="344" r:id="rId1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9964" autoAdjust="0"/>
  </p:normalViewPr>
  <p:slideViewPr>
    <p:cSldViewPr>
      <p:cViewPr varScale="1">
        <p:scale>
          <a:sx n="54" d="100"/>
          <a:sy n="54" d="100"/>
        </p:scale>
        <p:origin x="1683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99F43A7-70B1-4554-8597-E92E3065903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37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4F67526-4B5B-4B6C-91F9-7152C04766D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13866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that they mustn’t use the word kids in </a:t>
            </a:r>
            <a:r>
              <a:rPr lang="en-GB" smtClean="0"/>
              <a:t>their essays.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38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65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19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84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64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51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08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90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68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208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2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Cynnwys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ECGE4003 P/C</a:t>
            </a:r>
          </a:p>
          <a:p>
            <a:pPr marL="0" indent="0">
              <a:buNone/>
              <a:defRPr/>
            </a:pPr>
            <a:endParaRPr lang="en-GB" sz="3600" b="1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Ysgrifennu</a:t>
            </a:r>
            <a:r>
              <a:rPr lang="en-GB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Academaidd</a:t>
            </a:r>
            <a:endParaRPr lang="cy-GB" kern="0" dirty="0" smtClean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ECGE4003 P/C</a:t>
            </a:r>
          </a:p>
          <a:p>
            <a:pPr marL="0" indent="0">
              <a:buNone/>
              <a:defRPr/>
            </a:pP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Academic Writing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Cynnwys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Arddull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academaidd</a:t>
            </a:r>
          </a:p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Arddull ffurfiol</a:t>
            </a:r>
          </a:p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Bratiaith</a:t>
            </a:r>
          </a:p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</a:p>
          <a:p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Tasg </a:t>
            </a:r>
          </a:p>
          <a:p>
            <a:endParaRPr lang="cy-GB" altLang="cy-GB" kern="0" dirty="0" smtClean="0">
              <a:solidFill>
                <a:srgbClr val="000000"/>
              </a:solidFill>
              <a:latin typeface="Lucida Sans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Academic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style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Formal style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Slang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Critical writing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Task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Adnoddau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Cyflwyniad</a:t>
            </a:r>
            <a:r>
              <a:rPr lang="en-GB" dirty="0" smtClean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Llawlyfr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cyfeirnodi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Tasg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ysgrifennu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smtClean="0">
                <a:latin typeface="Lucida Sans" panose="020B0602030504020204" pitchFamily="34" charset="0"/>
              </a:rPr>
              <a:t>academaidd</a:t>
            </a:r>
            <a:endParaRPr lang="en-GB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Academic writing task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Ysgrifennu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ffurfiol</a:t>
            </a:r>
            <a:r>
              <a:rPr lang="en-GB" dirty="0" smtClean="0">
                <a:latin typeface="Lucida Sans" panose="020B0602030504020204" pitchFamily="34" charset="0"/>
              </a:rPr>
              <a:t>, </a:t>
            </a:r>
            <a:r>
              <a:rPr lang="en-GB" dirty="0" err="1" smtClean="0">
                <a:latin typeface="Lucida Sans" panose="020B0602030504020204" pitchFamily="34" charset="0"/>
              </a:rPr>
              <a:t>academaidd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Gwrthrycholdeb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Gwirio</a:t>
            </a:r>
            <a:r>
              <a:rPr lang="en-GB" dirty="0" smtClean="0">
                <a:latin typeface="Lucida Sans" panose="020B0602030504020204" pitchFamily="34" charset="0"/>
              </a:rPr>
              <a:t> a </a:t>
            </a:r>
            <a:r>
              <a:rPr lang="en-GB" dirty="0" err="1" smtClean="0">
                <a:latin typeface="Lucida Sans" panose="020B0602030504020204" pitchFamily="34" charset="0"/>
              </a:rPr>
              <a:t>golygu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Aralleirio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TGCh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Formal, academic writing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Objectivity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Editing and checking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Paraphrasing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Llawlyfr Cyfeirnodi </a:t>
            </a:r>
            <a:r>
              <a:rPr lang="cy-GB" dirty="0" smtClean="0">
                <a:latin typeface="Lucida Sans" panose="020B0602030504020204" pitchFamily="34" charset="0"/>
              </a:rPr>
              <a:t>(Moodle)</a:t>
            </a:r>
            <a:endParaRPr lang="cy-GB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(Moodle)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Evidence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sz="32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2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ffurfiol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Be </a:t>
            </a: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Rwyf/Rydw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yn hytrach na 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Dw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Nid yw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yn hytrach na 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Dyw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Does dim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yn hytrach na 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Sdim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‘Cannot’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‘Can’t’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‘Did not’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‘Didn’t’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‘They are’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‘They’re’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 smtClean="0">
                <a:latin typeface="Lucida Sans" panose="020B0602030504020204" pitchFamily="34" charset="0"/>
              </a:rPr>
              <a:t>ffurfiol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Be </a:t>
            </a: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Er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enghraifft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yn hytrach na 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ayyb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.’, ‘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e.e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Hynny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yw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’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hytrach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na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 ‘</a:t>
            </a:r>
            <a:r>
              <a:rPr lang="en-GB" altLang="cy-GB" kern="0" dirty="0" err="1" smtClean="0">
                <a:solidFill>
                  <a:srgbClr val="000000"/>
                </a:solidFill>
                <a:latin typeface="Lucida Sans" pitchFamily="34" charset="0"/>
              </a:rPr>
              <a:t>h.y</a:t>
            </a:r>
            <a:r>
              <a:rPr lang="en-GB" altLang="cy-GB" kern="0" dirty="0" smtClean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‘For example’ instead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‘etc.’, e.g.’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‘That is to say’ </a:t>
            </a: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instead of </a:t>
            </a:r>
            <a:r>
              <a:rPr lang="en-US" altLang="cy-GB" kern="0" dirty="0" smtClean="0">
                <a:solidFill>
                  <a:srgbClr val="0000FF"/>
                </a:solidFill>
                <a:latin typeface="Lucida Sans" pitchFamily="34" charset="0"/>
              </a:rPr>
              <a:t>‘i.e.’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26383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3200" noProof="1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/>
            </a:r>
            <a:b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</a:t>
            </a:r>
            <a:r>
              <a:rPr lang="en-GB" altLang="en-US" sz="3200" noProof="1" smtClean="0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slang </a:t>
            </a: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colloquiums 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Mae hyn allan o drefn yn llwyr oherwydd ..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Gellir gweld bod y syniad hwn yn annerbyniol am ddau reswm</a:t>
            </a: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</a:rPr>
              <a:t>.</a:t>
            </a:r>
            <a:r>
              <a:rPr lang="cy-GB" altLang="cy-GB" sz="2200" b="1" kern="0" dirty="0" smtClean="0">
                <a:solidFill>
                  <a:schemeClr val="accent6"/>
                </a:solidFill>
                <a:latin typeface="Lucida Sans" pitchFamily="34" charset="0"/>
              </a:rPr>
              <a:t>√</a:t>
            </a:r>
            <a:endParaRPr lang="cy-GB" altLang="cy-GB" sz="2200" b="1" kern="0" dirty="0">
              <a:solidFill>
                <a:schemeClr val="accent6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Rhoddodd Maslow ei fys ar y broblem pan 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Nododd Maslow un mater llosg posibl gyda’r dull hwn pan </a:t>
            </a:r>
            <a:r>
              <a:rPr lang="cy-GB" altLang="cy-GB" sz="2200" kern="0" dirty="0" smtClean="0">
                <a:solidFill>
                  <a:srgbClr val="000000"/>
                </a:solidFill>
                <a:latin typeface="Lucida Sans" pitchFamily="34" charset="0"/>
              </a:rPr>
              <a:t>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</a:t>
            </a:r>
            <a:r>
              <a:rPr lang="en-US" altLang="en-US" sz="2200" noProof="1" smtClean="0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</a:t>
            </a:r>
            <a:r>
              <a:rPr lang="en-US" altLang="en-US" sz="2200" noProof="1" smtClean="0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Kids, children and goats…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1331640" y="1412777"/>
            <a:ext cx="6336704" cy="403244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1959074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  <a:b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600" kern="0" dirty="0">
                <a:solidFill>
                  <a:srgbClr val="0000FF"/>
                </a:solidFill>
                <a:latin typeface="Lucida Sans" pitchFamily="34" charset="0"/>
              </a:rPr>
              <a:t>Critical writing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200" noProof="1">
                <a:latin typeface="Lucida Sans" panose="020B0602030504020204" pitchFamily="34" charset="0"/>
              </a:rPr>
              <a:t>Defnyddiwch dystiolaeth i gefnogi’r pwyntiau sy’n cael eu gwneud a dehonglwch y dystiolaeth hon i ddatblygu eich dadl. </a:t>
            </a:r>
            <a:endParaRPr lang="en-GB" altLang="en-US" sz="2200" dirty="0">
              <a:latin typeface="Lucida Sans" panose="020B0602030504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Byddwch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gryno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threfnus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b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US" altLang="cy-GB" sz="4000" kern="0" dirty="0">
                <a:solidFill>
                  <a:srgbClr val="0000FF"/>
                </a:solidFill>
                <a:latin typeface="Lucida Sans" pitchFamily="34" charset="0"/>
              </a:rPr>
              <a:t>Be concise and structured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>Tasg</a:t>
            </a:r>
            <a:r>
              <a:rPr lang="en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  <a:t/>
            </a:r>
            <a:br>
              <a:rPr lang="en-GB" altLang="cy-GB" sz="4000" kern="0" dirty="0" smtClean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Task</a:t>
            </a:r>
            <a:endParaRPr lang="cy-GB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Eich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tro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Gyda’r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esiampl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o’ch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blaen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ewch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ati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i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ail-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ysgrifennu’r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baragraff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/au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mewn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arddull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ffurfiol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, </a:t>
            </a:r>
            <a:r>
              <a:rPr lang="en-GB" sz="2800" kern="0" dirty="0" err="1" smtClean="0">
                <a:solidFill>
                  <a:srgbClr val="000000"/>
                </a:solidFill>
                <a:latin typeface="Lucida Sans" panose="020B0602040502020204" pitchFamily="34" charset="0"/>
              </a:rPr>
              <a:t>academaidd</a:t>
            </a:r>
            <a:r>
              <a:rPr lang="en-GB" sz="2800" kern="0" dirty="0" smtClean="0">
                <a:solidFill>
                  <a:srgbClr val="000000"/>
                </a:solidFill>
                <a:latin typeface="Lucida Sans" panose="020B0602040502020204" pitchFamily="34" charset="0"/>
              </a:rPr>
              <a:t>.</a:t>
            </a:r>
            <a:endParaRPr lang="cy-GB" sz="2800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</a:rPr>
              <a:t>With the sample provided, re-write the paragraph/s in a formal, academic style.</a:t>
            </a: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2321</TotalTime>
  <Words>625</Words>
  <Application>Microsoft Office PowerPoint</Application>
  <PresentationFormat>On-screen Show (4:3)</PresentationFormat>
  <Paragraphs>125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MS PGothic</vt:lpstr>
      <vt:lpstr>MS PGothic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Office Theme</vt:lpstr>
      <vt:lpstr>Cynnwys Contents</vt:lpstr>
      <vt:lpstr>Cynnwys Contents</vt:lpstr>
      <vt:lpstr>Adnoddau Resources</vt:lpstr>
      <vt:lpstr>Sgiliau Cyflogadwyedd/Trosglwyddadwy Employability/Transferable Skills</vt:lpstr>
      <vt:lpstr>Arddull Academaidd Academic Style</vt:lpstr>
      <vt:lpstr>Arddull Academaidd Academic Style</vt:lpstr>
      <vt:lpstr>Byddwch yn ffurfiol Be formal</vt:lpstr>
      <vt:lpstr>Byddwch yn ffurfiol Be formal</vt:lpstr>
      <vt:lpstr>Osgowch fratiaith ac ymadroddion llafar  Avoid slang and colloquiums </vt:lpstr>
      <vt:lpstr>Kids, children and goats…</vt:lpstr>
      <vt:lpstr>Ysgrifennu beirniadol Critical writing </vt:lpstr>
      <vt:lpstr>Byddwch yn gryno a threfnus  Be concise and structured </vt:lpstr>
      <vt:lpstr>Tasg Task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107</cp:revision>
  <dcterms:created xsi:type="dcterms:W3CDTF">2004-04-06T15:50:52Z</dcterms:created>
  <dcterms:modified xsi:type="dcterms:W3CDTF">2020-08-10T11:34:02Z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