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63" r:id="rId2"/>
    <p:sldId id="283" r:id="rId3"/>
    <p:sldId id="285" r:id="rId4"/>
    <p:sldId id="288" r:id="rId5"/>
    <p:sldId id="289" r:id="rId6"/>
    <p:sldId id="290" r:id="rId7"/>
    <p:sldId id="286" r:id="rId8"/>
    <p:sldId id="291" r:id="rId9"/>
    <p:sldId id="292" r:id="rId10"/>
    <p:sldId id="293" r:id="rId11"/>
    <p:sldId id="294" r:id="rId12"/>
    <p:sldId id="295" r:id="rId13"/>
    <p:sldId id="296" r:id="rId14"/>
    <p:sldId id="297" r:id="rId15"/>
    <p:sldId id="29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98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D067E4-160D-4DB3-BA57-3D5B14716B0C}" type="datetimeFigureOut">
              <a:rPr lang="en-GB" smtClean="0"/>
              <a:pPr/>
              <a:t>23/11/2017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3CD01E9-D397-49D3-8CA9-E17BA2196188}" type="slidenum">
              <a:rPr lang="en-GB" smtClean="0"/>
              <a:pPr/>
              <a:t>‹#›</a:t>
            </a:fld>
            <a:endParaRPr lang="en-GB"/>
          </a:p>
        </p:txBody>
      </p:sp>
    </p:spTree>
    <p:extLst>
      <p:ext uri="{BB962C8B-B14F-4D97-AF65-F5344CB8AC3E}">
        <p14:creationId xmlns:p14="http://schemas.microsoft.com/office/powerpoint/2010/main" val="35849869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11/23/2017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11/23/2017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11/23/2017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11/23/2017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theguardian.com/sustainable-business/2017/mar/31/china-beijing-air-pollution-smog-business-crackdown-fines-spot-checks" TargetMode="External"/><Relationship Id="rId2" Type="http://schemas.openxmlformats.org/officeDocument/2006/relationships/hyperlink" Target="https://www.statista.com/topics/2028/environment-in-china/" TargetMode="External"/><Relationship Id="rId1" Type="http://schemas.openxmlformats.org/officeDocument/2006/relationships/slideLayout" Target="../slideLayouts/slideLayout2.xml"/><Relationship Id="rId5" Type="http://schemas.openxmlformats.org/officeDocument/2006/relationships/hyperlink" Target="https://cen.acs.org/articles/95/i26/China-looks-restore-blue-skies.html" TargetMode="External"/><Relationship Id="rId4" Type="http://schemas.openxmlformats.org/officeDocument/2006/relationships/hyperlink" Target="https://news.nationalgeographic.com/2017/05/china-air-pollution-solutions-environment-tangshan/"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chinawaterrisk.org/resources/analysis-reviews/8-facts-on-china-wastewater/" TargetMode="External"/><Relationship Id="rId2" Type="http://schemas.openxmlformats.org/officeDocument/2006/relationships/hyperlink" Target="http://factsanddetails.com/china/cat10/sub66/item391.html" TargetMode="External"/><Relationship Id="rId1" Type="http://schemas.openxmlformats.org/officeDocument/2006/relationships/slideLayout" Target="../slideLayouts/slideLayout2.xml"/><Relationship Id="rId5" Type="http://schemas.openxmlformats.org/officeDocument/2006/relationships/hyperlink" Target="http://blogs.ei.columbia.edu/2011/05/05/how-china-is-dealing-with-its-water-crisis/" TargetMode="External"/><Relationship Id="rId4" Type="http://schemas.openxmlformats.org/officeDocument/2006/relationships/hyperlink" Target="http://www.ibtimes.com/china-announces-ambitious-plan-clean-its-water-close-down-polluting-factories-188632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theconversation.com/chinas-desertification-is-causing-trouble-across-asia-59417" TargetMode="External"/><Relationship Id="rId2" Type="http://schemas.openxmlformats.org/officeDocument/2006/relationships/hyperlink" Target="http://www.geocases1.co.uk/printable/Desertification%20and%20land%20degredation%20in%20China.htm" TargetMode="External"/><Relationship Id="rId1" Type="http://schemas.openxmlformats.org/officeDocument/2006/relationships/slideLayout" Target="../slideLayouts/slideLayout2.xml"/><Relationship Id="rId6" Type="http://schemas.openxmlformats.org/officeDocument/2006/relationships/hyperlink" Target="http://globalriskinsights.com/2016/02/chinas-growing-deserts-a-major-political-risk/" TargetMode="External"/><Relationship Id="rId5" Type="http://schemas.openxmlformats.org/officeDocument/2006/relationships/hyperlink" Target="http://www.nature.com/articles/srep15998" TargetMode="External"/><Relationship Id="rId4" Type="http://schemas.openxmlformats.org/officeDocument/2006/relationships/hyperlink" Target="http://factsanddetails.com/china/cat10/sub66/item389.html"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news.xinhuanet.com/politics/2017-10/14/c_1121802660.htm" TargetMode="External"/><Relationship Id="rId2" Type="http://schemas.openxmlformats.org/officeDocument/2006/relationships/hyperlink" Target="http://news.xinhuanet.com/2017-10/16/c_1121811693.htm" TargetMode="External"/><Relationship Id="rId1" Type="http://schemas.openxmlformats.org/officeDocument/2006/relationships/slideLayout" Target="../slideLayouts/slideLayout2.xml"/><Relationship Id="rId5" Type="http://schemas.openxmlformats.org/officeDocument/2006/relationships/hyperlink" Target="https://news.nationalgeographic.com/2017/04/china-great-green-wall-gobi-tengger-desertification/" TargetMode="External"/><Relationship Id="rId4" Type="http://schemas.openxmlformats.org/officeDocument/2006/relationships/hyperlink" Target="http://news.xinhuanet.com/politics/2017-10/15/c_1121804617.htm"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en.wwfchina.org/en/what_we_do/species/" TargetMode="External"/><Relationship Id="rId2" Type="http://schemas.openxmlformats.org/officeDocument/2006/relationships/hyperlink" Target="https://en.wikipedia.org/wiki/List_of_endangered_and_protected_species_of_China" TargetMode="External"/><Relationship Id="rId1" Type="http://schemas.openxmlformats.org/officeDocument/2006/relationships/slideLayout" Target="../slideLayouts/slideLayout2.xml"/><Relationship Id="rId4" Type="http://schemas.openxmlformats.org/officeDocument/2006/relationships/hyperlink" Target="https://www.reuters.com/article/us-china-endangered/china-defends-use-of-wild-animals-in-traditional-medicine-idUSKCN0ZI0GB"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en.wikipedia.org/wiki/Itaipu_Dam" TargetMode="External"/><Relationship Id="rId3" Type="http://schemas.openxmlformats.org/officeDocument/2006/relationships/hyperlink" Target="https://zh.wikipedia.org/wiki/%E5%A4%B7%E9%99%B5%E5%8C%BA" TargetMode="External"/><Relationship Id="rId7" Type="http://schemas.openxmlformats.org/officeDocument/2006/relationships/hyperlink" Target="http://en.wikipedia.org/wiki/Megawatt" TargetMode="External"/><Relationship Id="rId2" Type="http://schemas.openxmlformats.org/officeDocument/2006/relationships/hyperlink" Target="https://zh.wikipedia.org/wiki/%E4%B8%89%E6%96%97%E5%9D%AA" TargetMode="External"/><Relationship Id="rId1" Type="http://schemas.openxmlformats.org/officeDocument/2006/relationships/slideLayout" Target="../slideLayouts/slideLayout2.xml"/><Relationship Id="rId6" Type="http://schemas.openxmlformats.org/officeDocument/2006/relationships/hyperlink" Target="http://en.wikipedia.org/wiki/Installed_capacity" TargetMode="External"/><Relationship Id="rId5" Type="http://schemas.openxmlformats.org/officeDocument/2006/relationships/hyperlink" Target="http://en.wikipedia.org/wiki/Power_station" TargetMode="External"/><Relationship Id="rId4" Type="http://schemas.openxmlformats.org/officeDocument/2006/relationships/hyperlink" Target="https://zh.wikipedia.org/wiki/%E6%B9%96%E5%8C%97%E7%9C%81"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jewsnews.co.il/2014/01/13/amazing-fact-about-chinas-three-gorges-dam/" TargetMode="External"/><Relationship Id="rId2" Type="http://schemas.openxmlformats.org/officeDocument/2006/relationships/hyperlink" Target="http://www.scientificamerican.com/article/chinas-three-gorges-dam-disaster/" TargetMode="External"/><Relationship Id="rId1" Type="http://schemas.openxmlformats.org/officeDocument/2006/relationships/slideLayout" Target="../slideLayouts/slideLayout2.xml"/><Relationship Id="rId4" Type="http://schemas.openxmlformats.org/officeDocument/2006/relationships/hyperlink" Target="http://www.sanxia2008.org/content.aspx?z=486&amp;f=29&amp;s=57&amp;t=1"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China and Sustainability </a:t>
            </a:r>
            <a:endParaRPr lang="en-GB" dirty="0"/>
          </a:p>
        </p:txBody>
      </p:sp>
      <p:sp>
        <p:nvSpPr>
          <p:cNvPr id="3" name="Content Placeholder 2"/>
          <p:cNvSpPr>
            <a:spLocks noGrp="1"/>
          </p:cNvSpPr>
          <p:nvPr>
            <p:ph idx="1"/>
          </p:nvPr>
        </p:nvSpPr>
        <p:spPr/>
        <p:txBody>
          <a:bodyPr/>
          <a:lstStyle/>
          <a:p>
            <a:r>
              <a:rPr lang="en-GB" sz="2400" b="1" dirty="0"/>
              <a:t>Problems of Modern China in issues of </a:t>
            </a:r>
            <a:r>
              <a:rPr lang="en-GB" sz="2400" b="1" dirty="0" smtClean="0"/>
              <a:t>sustainability</a:t>
            </a:r>
          </a:p>
          <a:p>
            <a:endParaRPr lang="en-GB" sz="2400" b="1" dirty="0"/>
          </a:p>
          <a:p>
            <a:r>
              <a:rPr lang="en-GB" sz="2400" b="1" dirty="0" smtClean="0"/>
              <a:t>Solution of the Chinese issue on sustainability </a:t>
            </a:r>
          </a:p>
          <a:p>
            <a:endParaRPr lang="en-GB" sz="2400" b="1"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96112"/>
          </a:xfrm>
        </p:spPr>
        <p:txBody>
          <a:bodyPr>
            <a:normAutofit/>
          </a:bodyPr>
          <a:lstStyle/>
          <a:p>
            <a:r>
              <a:rPr lang="en-GB" sz="2800" b="1" dirty="0"/>
              <a:t>Problems of </a:t>
            </a:r>
            <a:r>
              <a:rPr lang="en-GB" sz="2800" b="1" dirty="0" smtClean="0"/>
              <a:t>Modern </a:t>
            </a:r>
            <a:r>
              <a:rPr lang="en-GB" sz="2800" b="1" dirty="0"/>
              <a:t>China in issues of </a:t>
            </a:r>
            <a:r>
              <a:rPr lang="en-GB" sz="2800" b="1" dirty="0" smtClean="0"/>
              <a:t>sustainability</a:t>
            </a:r>
            <a:endParaRPr lang="en-GB" sz="2800" b="1" dirty="0"/>
          </a:p>
        </p:txBody>
      </p:sp>
      <p:sp>
        <p:nvSpPr>
          <p:cNvPr id="3" name="Content Placeholder 2"/>
          <p:cNvSpPr>
            <a:spLocks noGrp="1"/>
          </p:cNvSpPr>
          <p:nvPr>
            <p:ph idx="1"/>
          </p:nvPr>
        </p:nvSpPr>
        <p:spPr>
          <a:xfrm>
            <a:off x="457200" y="1828800"/>
            <a:ext cx="8229600" cy="4495800"/>
          </a:xfrm>
        </p:spPr>
        <p:txBody>
          <a:bodyPr>
            <a:normAutofit fontScale="47500" lnSpcReduction="20000"/>
          </a:bodyPr>
          <a:lstStyle/>
          <a:p>
            <a:r>
              <a:rPr lang="en-GB" b="1" dirty="0"/>
              <a:t>Problems in Environment issues </a:t>
            </a:r>
            <a:endParaRPr lang="en-GB" b="1" dirty="0" smtClean="0"/>
          </a:p>
          <a:p>
            <a:r>
              <a:rPr lang="en-GB" dirty="0" smtClean="0"/>
              <a:t>Air and soil pollution </a:t>
            </a:r>
          </a:p>
          <a:p>
            <a:r>
              <a:rPr lang="en-GB" b="1" dirty="0" smtClean="0"/>
              <a:t>D</a:t>
            </a:r>
            <a:r>
              <a:rPr lang="en-GB" dirty="0" smtClean="0"/>
              <a:t>esertification</a:t>
            </a:r>
          </a:p>
          <a:p>
            <a:r>
              <a:rPr lang="en-GB" dirty="0" smtClean="0"/>
              <a:t>Water shortage: Drying lakes and rivers </a:t>
            </a:r>
          </a:p>
          <a:p>
            <a:r>
              <a:rPr lang="en-GB" dirty="0" smtClean="0"/>
              <a:t> Wildlife </a:t>
            </a:r>
            <a:r>
              <a:rPr lang="en-GB" dirty="0"/>
              <a:t>extinction</a:t>
            </a:r>
          </a:p>
          <a:p>
            <a:endParaRPr lang="en-GB" b="1" dirty="0" smtClean="0"/>
          </a:p>
          <a:p>
            <a:r>
              <a:rPr lang="en-GB" b="1" dirty="0"/>
              <a:t>Problem in Political sustainability </a:t>
            </a:r>
          </a:p>
          <a:p>
            <a:r>
              <a:rPr lang="en-GB" dirty="0"/>
              <a:t>Inequality, injustice in economy and politics </a:t>
            </a:r>
          </a:p>
          <a:p>
            <a:r>
              <a:rPr lang="en-GB" dirty="0"/>
              <a:t>Corruption in wide range</a:t>
            </a:r>
          </a:p>
          <a:p>
            <a:r>
              <a:rPr lang="en-GB" dirty="0"/>
              <a:t>Problem with the border region and border countries</a:t>
            </a:r>
          </a:p>
          <a:p>
            <a:endParaRPr lang="en-GB" dirty="0"/>
          </a:p>
          <a:p>
            <a:r>
              <a:rPr lang="en-GB" b="1" dirty="0"/>
              <a:t>Problem in Economical sustainability</a:t>
            </a:r>
          </a:p>
          <a:p>
            <a:r>
              <a:rPr lang="en-GB" dirty="0"/>
              <a:t>Economy based on resource consuming: factory industry</a:t>
            </a:r>
          </a:p>
          <a:p>
            <a:r>
              <a:rPr lang="en-GB" dirty="0"/>
              <a:t>Real estate economy: consuming of land  </a:t>
            </a:r>
          </a:p>
          <a:p>
            <a:endParaRPr lang="en-GB" b="1" dirty="0" smtClean="0"/>
          </a:p>
          <a:p>
            <a:r>
              <a:rPr lang="en-GB" b="1" dirty="0" smtClean="0"/>
              <a:t>Problem </a:t>
            </a:r>
            <a:r>
              <a:rPr lang="en-GB" b="1" dirty="0"/>
              <a:t>in </a:t>
            </a:r>
            <a:r>
              <a:rPr lang="en-GB" b="1" dirty="0" smtClean="0"/>
              <a:t>Social sustainability</a:t>
            </a:r>
            <a:r>
              <a:rPr lang="en-GB" dirty="0"/>
              <a:t>:  </a:t>
            </a:r>
            <a:endParaRPr lang="en-GB" dirty="0" smtClean="0"/>
          </a:p>
          <a:p>
            <a:r>
              <a:rPr lang="en-GB" dirty="0" smtClean="0"/>
              <a:t>disharmonious  </a:t>
            </a:r>
            <a:r>
              <a:rPr lang="en-GB" dirty="0"/>
              <a:t>relationships in </a:t>
            </a:r>
            <a:r>
              <a:rPr lang="en-GB" dirty="0" smtClean="0"/>
              <a:t>family </a:t>
            </a:r>
          </a:p>
          <a:p>
            <a:r>
              <a:rPr lang="en-GB" dirty="0" smtClean="0"/>
              <a:t>Tension between rural and urban regions,    </a:t>
            </a:r>
          </a:p>
          <a:p>
            <a:r>
              <a:rPr lang="en-GB" dirty="0"/>
              <a:t>Problem of familial, social education</a:t>
            </a:r>
          </a:p>
          <a:p>
            <a:endParaRPr lang="en-GB" b="1" dirty="0" smtClean="0"/>
          </a:p>
          <a:p>
            <a:r>
              <a:rPr lang="en-GB" dirty="0" smtClean="0"/>
              <a:t> </a:t>
            </a:r>
            <a:r>
              <a:rPr lang="en-GB" b="1" dirty="0"/>
              <a:t>Problems in Personal sustainability</a:t>
            </a:r>
            <a:r>
              <a:rPr lang="en-GB" dirty="0"/>
              <a:t>: </a:t>
            </a:r>
          </a:p>
          <a:p>
            <a:r>
              <a:rPr lang="en-GB" dirty="0"/>
              <a:t>health issue in forthcoming ageing society </a:t>
            </a:r>
          </a:p>
          <a:p>
            <a:r>
              <a:rPr lang="en-GB" dirty="0"/>
              <a:t>moral/spiritual vacuum among the young generations </a:t>
            </a:r>
          </a:p>
          <a:p>
            <a:r>
              <a:rPr lang="en-GB" dirty="0"/>
              <a:t>Increasing mental health issues</a:t>
            </a:r>
          </a:p>
          <a:p>
            <a:endParaRPr lang="en-GB" dirty="0" smtClean="0"/>
          </a:p>
          <a:p>
            <a:endParaRPr lang="en-GB" dirty="0"/>
          </a:p>
        </p:txBody>
      </p:sp>
    </p:spTree>
    <p:extLst>
      <p:ext uri="{BB962C8B-B14F-4D97-AF65-F5344CB8AC3E}">
        <p14:creationId xmlns:p14="http://schemas.microsoft.com/office/powerpoint/2010/main" val="2919759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a:bodyPr>
          <a:lstStyle/>
          <a:p>
            <a:r>
              <a:rPr lang="en-GB" sz="2400" b="1" dirty="0"/>
              <a:t>Problems in Environment </a:t>
            </a:r>
            <a:r>
              <a:rPr lang="en-GB" sz="2400" b="1" dirty="0" smtClean="0"/>
              <a:t>issues: Air Pollution  </a:t>
            </a:r>
            <a:endParaRPr lang="en-GB" sz="2400" dirty="0"/>
          </a:p>
        </p:txBody>
      </p:sp>
      <p:sp>
        <p:nvSpPr>
          <p:cNvPr id="3" name="Content Placeholder 2"/>
          <p:cNvSpPr>
            <a:spLocks noGrp="1"/>
          </p:cNvSpPr>
          <p:nvPr>
            <p:ph idx="1"/>
          </p:nvPr>
        </p:nvSpPr>
        <p:spPr>
          <a:xfrm>
            <a:off x="457200" y="1600201"/>
            <a:ext cx="7772400" cy="533400"/>
          </a:xfrm>
        </p:spPr>
        <p:txBody>
          <a:bodyPr>
            <a:normAutofit fontScale="92500"/>
          </a:bodyPr>
          <a:lstStyle/>
          <a:p>
            <a:r>
              <a:rPr lang="en-GB" b="1" dirty="0" smtClean="0"/>
              <a:t>About </a:t>
            </a:r>
            <a:r>
              <a:rPr lang="en-GB" b="1" dirty="0"/>
              <a:t>the Air Quality and Pollution </a:t>
            </a:r>
            <a:r>
              <a:rPr lang="en-GB" b="1" dirty="0" smtClean="0"/>
              <a:t>Measurement</a:t>
            </a:r>
          </a:p>
          <a:p>
            <a:endParaRPr lang="en-GB" dirty="0"/>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465899617"/>
              </p:ext>
            </p:extLst>
          </p:nvPr>
        </p:nvGraphicFramePr>
        <p:xfrm>
          <a:off x="457198" y="2133600"/>
          <a:ext cx="8610604" cy="4724399"/>
        </p:xfrm>
        <a:graphic>
          <a:graphicData uri="http://schemas.openxmlformats.org/drawingml/2006/table">
            <a:tbl>
              <a:tblPr/>
              <a:tblGrid>
                <a:gridCol w="609602"/>
                <a:gridCol w="1447800"/>
                <a:gridCol w="3352800"/>
                <a:gridCol w="3200402"/>
              </a:tblGrid>
              <a:tr h="265417">
                <a:tc>
                  <a:txBody>
                    <a:bodyPr/>
                    <a:lstStyle/>
                    <a:p>
                      <a:r>
                        <a:rPr lang="en-GB" sz="1200" dirty="0"/>
                        <a:t>AQI</a:t>
                      </a:r>
                    </a:p>
                  </a:txBody>
                  <a:tcPr marL="24660" marR="24660" marT="12330" marB="12330" anchor="ctr">
                    <a:lnL>
                      <a:noFill/>
                    </a:lnL>
                    <a:lnR>
                      <a:noFill/>
                    </a:lnR>
                    <a:lnT>
                      <a:noFill/>
                    </a:lnT>
                    <a:lnB>
                      <a:noFill/>
                    </a:lnB>
                  </a:tcPr>
                </a:tc>
                <a:tc>
                  <a:txBody>
                    <a:bodyPr/>
                    <a:lstStyle/>
                    <a:p>
                      <a:r>
                        <a:rPr lang="en-GB" sz="1200"/>
                        <a:t>Air Pollution Level</a:t>
                      </a:r>
                    </a:p>
                  </a:txBody>
                  <a:tcPr marL="24660" marR="24660" marT="12330" marB="12330" anchor="ctr">
                    <a:lnL>
                      <a:noFill/>
                    </a:lnL>
                    <a:lnR>
                      <a:noFill/>
                    </a:lnR>
                    <a:lnT>
                      <a:noFill/>
                    </a:lnT>
                    <a:lnB>
                      <a:noFill/>
                    </a:lnB>
                  </a:tcPr>
                </a:tc>
                <a:tc>
                  <a:txBody>
                    <a:bodyPr/>
                    <a:lstStyle/>
                    <a:p>
                      <a:r>
                        <a:rPr lang="en-GB" sz="1200"/>
                        <a:t>Health Implications</a:t>
                      </a:r>
                    </a:p>
                  </a:txBody>
                  <a:tcPr marL="24660" marR="24660" marT="12330" marB="12330" anchor="ctr">
                    <a:lnL>
                      <a:noFill/>
                    </a:lnL>
                    <a:lnR>
                      <a:noFill/>
                    </a:lnR>
                    <a:lnT>
                      <a:noFill/>
                    </a:lnT>
                    <a:lnB>
                      <a:noFill/>
                    </a:lnB>
                  </a:tcPr>
                </a:tc>
                <a:tc>
                  <a:txBody>
                    <a:bodyPr/>
                    <a:lstStyle/>
                    <a:p>
                      <a:r>
                        <a:rPr lang="en-GB" sz="1200"/>
                        <a:t>Cautionary Statement (for PM2.5)</a:t>
                      </a:r>
                    </a:p>
                  </a:txBody>
                  <a:tcPr marL="24660" marR="24660" marT="12330" marB="12330" anchor="ctr">
                    <a:lnL>
                      <a:noFill/>
                    </a:lnL>
                    <a:lnR>
                      <a:noFill/>
                    </a:lnR>
                    <a:lnT>
                      <a:noFill/>
                    </a:lnT>
                    <a:lnB>
                      <a:noFill/>
                    </a:lnB>
                  </a:tcPr>
                </a:tc>
              </a:tr>
              <a:tr h="424666">
                <a:tc>
                  <a:txBody>
                    <a:bodyPr/>
                    <a:lstStyle/>
                    <a:p>
                      <a:r>
                        <a:rPr lang="en-GB" sz="1200" dirty="0"/>
                        <a:t>0 - 50</a:t>
                      </a:r>
                    </a:p>
                  </a:txBody>
                  <a:tcPr marL="24660" marR="24660" marT="12330" marB="12330" anchor="ctr">
                    <a:lnL>
                      <a:noFill/>
                    </a:lnL>
                    <a:lnR>
                      <a:noFill/>
                    </a:lnR>
                    <a:lnT>
                      <a:noFill/>
                    </a:lnT>
                    <a:lnB>
                      <a:noFill/>
                    </a:lnB>
                    <a:solidFill>
                      <a:srgbClr val="009966"/>
                    </a:solidFill>
                  </a:tcPr>
                </a:tc>
                <a:tc>
                  <a:txBody>
                    <a:bodyPr/>
                    <a:lstStyle/>
                    <a:p>
                      <a:r>
                        <a:rPr lang="en-GB" sz="1200"/>
                        <a:t>Good</a:t>
                      </a:r>
                    </a:p>
                  </a:txBody>
                  <a:tcPr marL="24660" marR="24660" marT="12330" marB="12330" anchor="ctr">
                    <a:lnL>
                      <a:noFill/>
                    </a:lnL>
                    <a:lnR>
                      <a:noFill/>
                    </a:lnR>
                    <a:lnT>
                      <a:noFill/>
                    </a:lnT>
                    <a:lnB>
                      <a:noFill/>
                    </a:lnB>
                    <a:solidFill>
                      <a:srgbClr val="009966"/>
                    </a:solidFill>
                  </a:tcPr>
                </a:tc>
                <a:tc>
                  <a:txBody>
                    <a:bodyPr/>
                    <a:lstStyle/>
                    <a:p>
                      <a:r>
                        <a:rPr lang="en-GB" sz="1200"/>
                        <a:t>Air quality is considered satisfactory, and air pollution poses little or no risk</a:t>
                      </a:r>
                    </a:p>
                  </a:txBody>
                  <a:tcPr marL="24660" marR="24660" marT="12330" marB="12330" anchor="ctr">
                    <a:lnL>
                      <a:noFill/>
                    </a:lnL>
                    <a:lnR>
                      <a:noFill/>
                    </a:lnR>
                    <a:lnT>
                      <a:noFill/>
                    </a:lnT>
                    <a:lnB>
                      <a:noFill/>
                    </a:lnB>
                    <a:solidFill>
                      <a:srgbClr val="009966"/>
                    </a:solidFill>
                  </a:tcPr>
                </a:tc>
                <a:tc>
                  <a:txBody>
                    <a:bodyPr/>
                    <a:lstStyle/>
                    <a:p>
                      <a:r>
                        <a:rPr lang="en-GB" sz="1200"/>
                        <a:t>None</a:t>
                      </a:r>
                    </a:p>
                  </a:txBody>
                  <a:tcPr marL="24660" marR="24660" marT="12330" marB="12330" anchor="ctr">
                    <a:lnL>
                      <a:noFill/>
                    </a:lnL>
                    <a:lnR>
                      <a:noFill/>
                    </a:lnR>
                    <a:lnT>
                      <a:noFill/>
                    </a:lnT>
                    <a:lnB>
                      <a:noFill/>
                    </a:lnB>
                    <a:solidFill>
                      <a:srgbClr val="009966"/>
                    </a:solidFill>
                  </a:tcPr>
                </a:tc>
              </a:tr>
              <a:tr h="902413">
                <a:tc>
                  <a:txBody>
                    <a:bodyPr/>
                    <a:lstStyle/>
                    <a:p>
                      <a:r>
                        <a:rPr lang="en-GB" sz="1200" dirty="0"/>
                        <a:t>51 -100</a:t>
                      </a:r>
                    </a:p>
                  </a:txBody>
                  <a:tcPr marL="24660" marR="24660" marT="12330" marB="12330" anchor="ctr">
                    <a:lnL>
                      <a:noFill/>
                    </a:lnL>
                    <a:lnR>
                      <a:noFill/>
                    </a:lnR>
                    <a:lnT>
                      <a:noFill/>
                    </a:lnT>
                    <a:lnB>
                      <a:noFill/>
                    </a:lnB>
                    <a:solidFill>
                      <a:srgbClr val="FFDE33"/>
                    </a:solidFill>
                  </a:tcPr>
                </a:tc>
                <a:tc>
                  <a:txBody>
                    <a:bodyPr/>
                    <a:lstStyle/>
                    <a:p>
                      <a:r>
                        <a:rPr lang="en-GB" sz="1200" dirty="0"/>
                        <a:t>Moderate</a:t>
                      </a:r>
                    </a:p>
                  </a:txBody>
                  <a:tcPr marL="24660" marR="24660" marT="12330" marB="12330" anchor="ctr">
                    <a:lnL>
                      <a:noFill/>
                    </a:lnL>
                    <a:lnR>
                      <a:noFill/>
                    </a:lnR>
                    <a:lnT>
                      <a:noFill/>
                    </a:lnT>
                    <a:lnB>
                      <a:noFill/>
                    </a:lnB>
                    <a:solidFill>
                      <a:srgbClr val="FFDE33"/>
                    </a:solidFill>
                  </a:tcPr>
                </a:tc>
                <a:tc>
                  <a:txBody>
                    <a:bodyPr/>
                    <a:lstStyle/>
                    <a:p>
                      <a:r>
                        <a:rPr lang="en-GB" sz="1200"/>
                        <a:t>Air quality is acceptable; however, for some pollutants there may be a moderate health concern for a very small number of people who are unusually sensitive to air pollution.</a:t>
                      </a:r>
                    </a:p>
                  </a:txBody>
                  <a:tcPr marL="24660" marR="24660" marT="12330" marB="12330" anchor="ctr">
                    <a:lnL>
                      <a:noFill/>
                    </a:lnL>
                    <a:lnR>
                      <a:noFill/>
                    </a:lnR>
                    <a:lnT>
                      <a:noFill/>
                    </a:lnT>
                    <a:lnB>
                      <a:noFill/>
                    </a:lnB>
                    <a:solidFill>
                      <a:srgbClr val="FFDE33"/>
                    </a:solidFill>
                  </a:tcPr>
                </a:tc>
                <a:tc>
                  <a:txBody>
                    <a:bodyPr/>
                    <a:lstStyle/>
                    <a:p>
                      <a:r>
                        <a:rPr lang="en-GB" sz="1200" dirty="0"/>
                        <a:t>Active children and adults, and people with respiratory disease, such as asthma, should limit prolonged outdoor exertion.</a:t>
                      </a:r>
                    </a:p>
                  </a:txBody>
                  <a:tcPr marL="24660" marR="24660" marT="12330" marB="12330" anchor="ctr">
                    <a:lnL>
                      <a:noFill/>
                    </a:lnL>
                    <a:lnR>
                      <a:noFill/>
                    </a:lnR>
                    <a:lnT>
                      <a:noFill/>
                    </a:lnT>
                    <a:lnB>
                      <a:noFill/>
                    </a:lnB>
                    <a:solidFill>
                      <a:srgbClr val="FFDE33"/>
                    </a:solidFill>
                  </a:tcPr>
                </a:tc>
              </a:tr>
              <a:tr h="663538">
                <a:tc>
                  <a:txBody>
                    <a:bodyPr/>
                    <a:lstStyle/>
                    <a:p>
                      <a:r>
                        <a:rPr lang="en-GB" sz="1200"/>
                        <a:t>101-150</a:t>
                      </a:r>
                    </a:p>
                  </a:txBody>
                  <a:tcPr marL="24660" marR="24660" marT="12330" marB="12330" anchor="ctr">
                    <a:lnL>
                      <a:noFill/>
                    </a:lnL>
                    <a:lnR>
                      <a:noFill/>
                    </a:lnR>
                    <a:lnT>
                      <a:noFill/>
                    </a:lnT>
                    <a:lnB>
                      <a:noFill/>
                    </a:lnB>
                    <a:solidFill>
                      <a:srgbClr val="FF9933"/>
                    </a:solidFill>
                  </a:tcPr>
                </a:tc>
                <a:tc>
                  <a:txBody>
                    <a:bodyPr/>
                    <a:lstStyle/>
                    <a:p>
                      <a:r>
                        <a:rPr lang="en-GB" sz="1200" dirty="0"/>
                        <a:t>Unhealthy for Sensitive Groups</a:t>
                      </a:r>
                    </a:p>
                  </a:txBody>
                  <a:tcPr marL="24660" marR="24660" marT="12330" marB="12330" anchor="ctr">
                    <a:lnL>
                      <a:noFill/>
                    </a:lnL>
                    <a:lnR>
                      <a:noFill/>
                    </a:lnR>
                    <a:lnT>
                      <a:noFill/>
                    </a:lnT>
                    <a:lnB>
                      <a:noFill/>
                    </a:lnB>
                    <a:solidFill>
                      <a:srgbClr val="FF9933"/>
                    </a:solidFill>
                  </a:tcPr>
                </a:tc>
                <a:tc>
                  <a:txBody>
                    <a:bodyPr/>
                    <a:lstStyle/>
                    <a:p>
                      <a:r>
                        <a:rPr lang="en-GB" sz="1200"/>
                        <a:t>Members of sensitive groups may experience health effects. The general public is not likely to be affected.</a:t>
                      </a:r>
                    </a:p>
                  </a:txBody>
                  <a:tcPr marL="24660" marR="24660" marT="12330" marB="12330" anchor="ctr">
                    <a:lnL>
                      <a:noFill/>
                    </a:lnL>
                    <a:lnR>
                      <a:noFill/>
                    </a:lnR>
                    <a:lnT>
                      <a:noFill/>
                    </a:lnT>
                    <a:lnB>
                      <a:noFill/>
                    </a:lnB>
                    <a:solidFill>
                      <a:srgbClr val="FF9933"/>
                    </a:solidFill>
                  </a:tcPr>
                </a:tc>
                <a:tc>
                  <a:txBody>
                    <a:bodyPr/>
                    <a:lstStyle/>
                    <a:p>
                      <a:r>
                        <a:rPr lang="en-GB" sz="1200"/>
                        <a:t>Active children and adults, and people with respiratory disease, such as asthma, should limit prolonged outdoor exertion.</a:t>
                      </a:r>
                    </a:p>
                  </a:txBody>
                  <a:tcPr marL="24660" marR="24660" marT="12330" marB="12330" anchor="ctr">
                    <a:lnL>
                      <a:noFill/>
                    </a:lnL>
                    <a:lnR>
                      <a:noFill/>
                    </a:lnR>
                    <a:lnT>
                      <a:noFill/>
                    </a:lnT>
                    <a:lnB>
                      <a:noFill/>
                    </a:lnB>
                    <a:solidFill>
                      <a:srgbClr val="FF9933"/>
                    </a:solidFill>
                  </a:tcPr>
                </a:tc>
              </a:tr>
              <a:tr h="1061661">
                <a:tc>
                  <a:txBody>
                    <a:bodyPr/>
                    <a:lstStyle/>
                    <a:p>
                      <a:r>
                        <a:rPr lang="en-GB" sz="1200"/>
                        <a:t>151-200</a:t>
                      </a:r>
                    </a:p>
                  </a:txBody>
                  <a:tcPr marL="24660" marR="24660" marT="12330" marB="12330" anchor="ctr">
                    <a:lnL>
                      <a:noFill/>
                    </a:lnL>
                    <a:lnR>
                      <a:noFill/>
                    </a:lnR>
                    <a:lnT>
                      <a:noFill/>
                    </a:lnT>
                    <a:lnB>
                      <a:noFill/>
                    </a:lnB>
                    <a:solidFill>
                      <a:srgbClr val="CC0033"/>
                    </a:solidFill>
                  </a:tcPr>
                </a:tc>
                <a:tc>
                  <a:txBody>
                    <a:bodyPr/>
                    <a:lstStyle/>
                    <a:p>
                      <a:r>
                        <a:rPr lang="en-GB" sz="1200" dirty="0"/>
                        <a:t>Unhealthy</a:t>
                      </a:r>
                    </a:p>
                  </a:txBody>
                  <a:tcPr marL="24660" marR="24660" marT="12330" marB="12330" anchor="ctr">
                    <a:lnL>
                      <a:noFill/>
                    </a:lnL>
                    <a:lnR>
                      <a:noFill/>
                    </a:lnR>
                    <a:lnT>
                      <a:noFill/>
                    </a:lnT>
                    <a:lnB>
                      <a:noFill/>
                    </a:lnB>
                    <a:solidFill>
                      <a:srgbClr val="CC0033"/>
                    </a:solidFill>
                  </a:tcPr>
                </a:tc>
                <a:tc>
                  <a:txBody>
                    <a:bodyPr/>
                    <a:lstStyle/>
                    <a:p>
                      <a:r>
                        <a:rPr lang="en-GB" sz="1200" dirty="0"/>
                        <a:t>Everyone may begin to experience health effects; members of sensitive groups may experience more serious health effects</a:t>
                      </a:r>
                    </a:p>
                  </a:txBody>
                  <a:tcPr marL="24660" marR="24660" marT="12330" marB="12330" anchor="ctr">
                    <a:lnL>
                      <a:noFill/>
                    </a:lnL>
                    <a:lnR>
                      <a:noFill/>
                    </a:lnR>
                    <a:lnT>
                      <a:noFill/>
                    </a:lnT>
                    <a:lnB>
                      <a:noFill/>
                    </a:lnB>
                    <a:solidFill>
                      <a:srgbClr val="CC0033"/>
                    </a:solidFill>
                  </a:tcPr>
                </a:tc>
                <a:tc>
                  <a:txBody>
                    <a:bodyPr/>
                    <a:lstStyle/>
                    <a:p>
                      <a:r>
                        <a:rPr lang="en-GB" sz="1200"/>
                        <a:t>Active children and adults, and people with respiratory disease, such as asthma, should avoid prolonged outdoor exertion; everyone else, especially children, should limit prolonged outdoor exertion</a:t>
                      </a:r>
                    </a:p>
                  </a:txBody>
                  <a:tcPr marL="24660" marR="24660" marT="12330" marB="12330" anchor="ctr">
                    <a:lnL>
                      <a:noFill/>
                    </a:lnL>
                    <a:lnR>
                      <a:noFill/>
                    </a:lnR>
                    <a:lnT>
                      <a:noFill/>
                    </a:lnT>
                    <a:lnB>
                      <a:noFill/>
                    </a:lnB>
                    <a:solidFill>
                      <a:srgbClr val="CC0033"/>
                    </a:solidFill>
                  </a:tcPr>
                </a:tc>
              </a:tr>
              <a:tr h="982038">
                <a:tc>
                  <a:txBody>
                    <a:bodyPr/>
                    <a:lstStyle/>
                    <a:p>
                      <a:r>
                        <a:rPr lang="en-GB" sz="1200"/>
                        <a:t>201-300</a:t>
                      </a:r>
                    </a:p>
                  </a:txBody>
                  <a:tcPr marL="24660" marR="24660" marT="12330" marB="12330" anchor="ctr">
                    <a:lnL>
                      <a:noFill/>
                    </a:lnL>
                    <a:lnR>
                      <a:noFill/>
                    </a:lnR>
                    <a:lnT>
                      <a:noFill/>
                    </a:lnT>
                    <a:lnB>
                      <a:noFill/>
                    </a:lnB>
                    <a:solidFill>
                      <a:srgbClr val="660099"/>
                    </a:solidFill>
                  </a:tcPr>
                </a:tc>
                <a:tc>
                  <a:txBody>
                    <a:bodyPr/>
                    <a:lstStyle/>
                    <a:p>
                      <a:r>
                        <a:rPr lang="en-GB" sz="1200"/>
                        <a:t>Very Unhealthy</a:t>
                      </a:r>
                    </a:p>
                  </a:txBody>
                  <a:tcPr marL="24660" marR="24660" marT="12330" marB="12330" anchor="ctr">
                    <a:lnL>
                      <a:noFill/>
                    </a:lnL>
                    <a:lnR>
                      <a:noFill/>
                    </a:lnR>
                    <a:lnT>
                      <a:noFill/>
                    </a:lnT>
                    <a:lnB>
                      <a:noFill/>
                    </a:lnB>
                    <a:solidFill>
                      <a:srgbClr val="660099"/>
                    </a:solidFill>
                  </a:tcPr>
                </a:tc>
                <a:tc>
                  <a:txBody>
                    <a:bodyPr/>
                    <a:lstStyle/>
                    <a:p>
                      <a:r>
                        <a:rPr lang="en-GB" sz="1200" dirty="0"/>
                        <a:t>Health warnings of emergency conditions. The entire population is more likely to be affected.</a:t>
                      </a:r>
                    </a:p>
                  </a:txBody>
                  <a:tcPr marL="24660" marR="24660" marT="12330" marB="12330" anchor="ctr">
                    <a:lnL>
                      <a:noFill/>
                    </a:lnL>
                    <a:lnR>
                      <a:noFill/>
                    </a:lnR>
                    <a:lnT>
                      <a:noFill/>
                    </a:lnT>
                    <a:lnB>
                      <a:noFill/>
                    </a:lnB>
                    <a:solidFill>
                      <a:srgbClr val="660099"/>
                    </a:solidFill>
                  </a:tcPr>
                </a:tc>
                <a:tc>
                  <a:txBody>
                    <a:bodyPr/>
                    <a:lstStyle/>
                    <a:p>
                      <a:r>
                        <a:rPr lang="en-GB" sz="1200" dirty="0"/>
                        <a:t>Active children and adults, and people with respiratory disease, such as asthma, should avoid all outdoor exertion; everyone else, especially children, should limit outdoor exertion.</a:t>
                      </a:r>
                    </a:p>
                  </a:txBody>
                  <a:tcPr marL="24660" marR="24660" marT="12330" marB="12330" anchor="ctr">
                    <a:lnL>
                      <a:noFill/>
                    </a:lnL>
                    <a:lnR>
                      <a:noFill/>
                    </a:lnR>
                    <a:lnT>
                      <a:noFill/>
                    </a:lnT>
                    <a:lnB>
                      <a:noFill/>
                    </a:lnB>
                    <a:solidFill>
                      <a:srgbClr val="660099"/>
                    </a:solidFill>
                  </a:tcPr>
                </a:tc>
              </a:tr>
              <a:tr h="424666">
                <a:tc>
                  <a:txBody>
                    <a:bodyPr/>
                    <a:lstStyle/>
                    <a:p>
                      <a:r>
                        <a:rPr lang="en-GB" sz="1200"/>
                        <a:t>300+</a:t>
                      </a:r>
                    </a:p>
                  </a:txBody>
                  <a:tcPr marL="24660" marR="24660" marT="12330" marB="12330" anchor="ctr">
                    <a:lnL>
                      <a:noFill/>
                    </a:lnL>
                    <a:lnR>
                      <a:noFill/>
                    </a:lnR>
                    <a:lnT>
                      <a:noFill/>
                    </a:lnT>
                    <a:lnB>
                      <a:noFill/>
                    </a:lnB>
                    <a:solidFill>
                      <a:srgbClr val="7E0023"/>
                    </a:solidFill>
                  </a:tcPr>
                </a:tc>
                <a:tc>
                  <a:txBody>
                    <a:bodyPr/>
                    <a:lstStyle/>
                    <a:p>
                      <a:r>
                        <a:rPr lang="en-GB" sz="1200"/>
                        <a:t>Hazardous</a:t>
                      </a:r>
                    </a:p>
                  </a:txBody>
                  <a:tcPr marL="24660" marR="24660" marT="12330" marB="12330" anchor="ctr">
                    <a:lnL>
                      <a:noFill/>
                    </a:lnL>
                    <a:lnR>
                      <a:noFill/>
                    </a:lnR>
                    <a:lnT>
                      <a:noFill/>
                    </a:lnT>
                    <a:lnB>
                      <a:noFill/>
                    </a:lnB>
                    <a:solidFill>
                      <a:srgbClr val="7E0023"/>
                    </a:solidFill>
                  </a:tcPr>
                </a:tc>
                <a:tc>
                  <a:txBody>
                    <a:bodyPr/>
                    <a:lstStyle/>
                    <a:p>
                      <a:r>
                        <a:rPr lang="en-GB" sz="1200"/>
                        <a:t>Health alert: everyone may experience more serious health effects</a:t>
                      </a:r>
                    </a:p>
                  </a:txBody>
                  <a:tcPr marL="24660" marR="24660" marT="12330" marB="12330" anchor="ctr">
                    <a:lnL>
                      <a:noFill/>
                    </a:lnL>
                    <a:lnR>
                      <a:noFill/>
                    </a:lnR>
                    <a:lnT>
                      <a:noFill/>
                    </a:lnT>
                    <a:lnB>
                      <a:noFill/>
                    </a:lnB>
                    <a:solidFill>
                      <a:srgbClr val="7E0023"/>
                    </a:solidFill>
                  </a:tcPr>
                </a:tc>
                <a:tc>
                  <a:txBody>
                    <a:bodyPr/>
                    <a:lstStyle/>
                    <a:p>
                      <a:r>
                        <a:rPr lang="en-GB" sz="1200" dirty="0"/>
                        <a:t>Everyone should avoid all outdoor exertion</a:t>
                      </a:r>
                    </a:p>
                  </a:txBody>
                  <a:tcPr marL="24660" marR="24660" marT="12330" marB="12330" anchor="ctr">
                    <a:lnL>
                      <a:noFill/>
                    </a:lnL>
                    <a:lnR>
                      <a:noFill/>
                    </a:lnR>
                    <a:lnT>
                      <a:noFill/>
                    </a:lnT>
                    <a:lnB>
                      <a:noFill/>
                    </a:lnB>
                    <a:solidFill>
                      <a:srgbClr val="7E0023"/>
                    </a:solidFill>
                  </a:tcPr>
                </a:tc>
              </a:tr>
            </a:tbl>
          </a:graphicData>
        </a:graphic>
      </p:graphicFrame>
    </p:spTree>
    <p:extLst>
      <p:ext uri="{BB962C8B-B14F-4D97-AF65-F5344CB8AC3E}">
        <p14:creationId xmlns:p14="http://schemas.microsoft.com/office/powerpoint/2010/main" val="34696367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5400" b="1" dirty="0"/>
              <a:t>Problems in Environment </a:t>
            </a:r>
            <a:r>
              <a:rPr lang="en-GB" sz="5400" b="1" dirty="0" smtClean="0"/>
              <a:t>issues</a:t>
            </a:r>
            <a:endParaRPr lang="en-GB" dirty="0"/>
          </a:p>
        </p:txBody>
      </p:sp>
      <p:sp>
        <p:nvSpPr>
          <p:cNvPr id="3" name="Content Placeholder 2"/>
          <p:cNvSpPr>
            <a:spLocks noGrp="1"/>
          </p:cNvSpPr>
          <p:nvPr>
            <p:ph idx="1"/>
          </p:nvPr>
        </p:nvSpPr>
        <p:spPr/>
        <p:txBody>
          <a:bodyPr>
            <a:normAutofit fontScale="77500" lnSpcReduction="20000"/>
          </a:bodyPr>
          <a:lstStyle/>
          <a:p>
            <a:r>
              <a:rPr lang="en-GB" sz="2800" b="1" dirty="0"/>
              <a:t>Air Pollution Facts </a:t>
            </a:r>
            <a:r>
              <a:rPr lang="en-GB" dirty="0" smtClean="0">
                <a:hlinkClick r:id="rId2"/>
              </a:rPr>
              <a:t>https</a:t>
            </a:r>
            <a:r>
              <a:rPr lang="en-GB" dirty="0">
                <a:hlinkClick r:id="rId2"/>
              </a:rPr>
              <a:t>://www.statista.com/topics/2028/environment-in-china</a:t>
            </a:r>
            <a:r>
              <a:rPr lang="en-GB" dirty="0" smtClean="0">
                <a:hlinkClick r:id="rId2"/>
              </a:rPr>
              <a:t>/</a:t>
            </a:r>
            <a:endParaRPr lang="en-GB" dirty="0" smtClean="0"/>
          </a:p>
          <a:p>
            <a:endParaRPr lang="en-GB" b="1" dirty="0" smtClean="0"/>
          </a:p>
          <a:p>
            <a:r>
              <a:rPr lang="en-GB" b="1" dirty="0" smtClean="0"/>
              <a:t>New Policies and Solutions </a:t>
            </a:r>
          </a:p>
          <a:p>
            <a:r>
              <a:rPr lang="en-GB" dirty="0"/>
              <a:t>Beijing hit by dirty smog but observers say air is getting better</a:t>
            </a:r>
            <a:endParaRPr lang="en-GB" dirty="0" smtClean="0"/>
          </a:p>
          <a:p>
            <a:r>
              <a:rPr lang="en-GB" b="1" dirty="0">
                <a:hlinkClick r:id="rId3"/>
              </a:rPr>
              <a:t>https://</a:t>
            </a:r>
            <a:r>
              <a:rPr lang="en-GB" b="1" dirty="0" smtClean="0">
                <a:hlinkClick r:id="rId3"/>
              </a:rPr>
              <a:t>www.theguardian.com/sustainable-business/2017/mar/31/china-beijing-air-pollution-smog-business-crackdown-fines-spot-checks</a:t>
            </a:r>
            <a:endParaRPr lang="en-GB" b="1" dirty="0" smtClean="0"/>
          </a:p>
          <a:p>
            <a:r>
              <a:rPr lang="en-GB" dirty="0" smtClean="0"/>
              <a:t>Surprising Solution for Air Pollution</a:t>
            </a:r>
          </a:p>
          <a:p>
            <a:r>
              <a:rPr lang="en-GB" dirty="0">
                <a:hlinkClick r:id="rId4"/>
              </a:rPr>
              <a:t>https://news.nationalgeographic.com/2017/05/china-air-pollution-solutions-environment-tangshan</a:t>
            </a:r>
            <a:r>
              <a:rPr lang="en-GB" dirty="0" smtClean="0">
                <a:hlinkClick r:id="rId4"/>
              </a:rPr>
              <a:t>/</a:t>
            </a:r>
            <a:endParaRPr lang="en-GB" dirty="0" smtClean="0"/>
          </a:p>
          <a:p>
            <a:r>
              <a:rPr lang="en-GB" dirty="0" smtClean="0"/>
              <a:t>China </a:t>
            </a:r>
            <a:r>
              <a:rPr lang="en-GB" dirty="0"/>
              <a:t>looks to restore the blue </a:t>
            </a:r>
            <a:r>
              <a:rPr lang="en-GB" dirty="0" smtClean="0"/>
              <a:t>skies</a:t>
            </a:r>
          </a:p>
          <a:p>
            <a:r>
              <a:rPr lang="en-GB" dirty="0">
                <a:hlinkClick r:id="rId5"/>
              </a:rPr>
              <a:t>https://</a:t>
            </a:r>
            <a:r>
              <a:rPr lang="en-GB" dirty="0" smtClean="0">
                <a:hlinkClick r:id="rId5"/>
              </a:rPr>
              <a:t>cen.acs.org/articles/95/i26/China-looks-restore-blue-skies.html</a:t>
            </a:r>
            <a:endParaRPr lang="en-GB" dirty="0" smtClean="0"/>
          </a:p>
          <a:p>
            <a:endParaRPr lang="en-GB" dirty="0"/>
          </a:p>
        </p:txBody>
      </p:sp>
    </p:spTree>
    <p:extLst>
      <p:ext uri="{BB962C8B-B14F-4D97-AF65-F5344CB8AC3E}">
        <p14:creationId xmlns:p14="http://schemas.microsoft.com/office/powerpoint/2010/main" val="230034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rmAutofit fontScale="90000"/>
          </a:bodyPr>
          <a:lstStyle/>
          <a:p>
            <a:r>
              <a:rPr lang="en-GB" sz="3600" dirty="0" smtClean="0"/>
              <a:t>China Water Pollution and Shortage </a:t>
            </a:r>
            <a:endParaRPr lang="en-GB" sz="3600" dirty="0"/>
          </a:p>
        </p:txBody>
      </p:sp>
      <p:sp>
        <p:nvSpPr>
          <p:cNvPr id="3" name="Content Placeholder 2"/>
          <p:cNvSpPr>
            <a:spLocks noGrp="1"/>
          </p:cNvSpPr>
          <p:nvPr>
            <p:ph idx="1"/>
          </p:nvPr>
        </p:nvSpPr>
        <p:spPr>
          <a:xfrm>
            <a:off x="457200" y="1524000"/>
            <a:ext cx="8458200" cy="5181600"/>
          </a:xfrm>
        </p:spPr>
        <p:txBody>
          <a:bodyPr>
            <a:normAutofit fontScale="92500"/>
          </a:bodyPr>
          <a:lstStyle/>
          <a:p>
            <a:r>
              <a:rPr lang="en-GB" b="1" dirty="0"/>
              <a:t>Water Pollution Facts of China </a:t>
            </a:r>
          </a:p>
          <a:p>
            <a:r>
              <a:rPr lang="en-GB" dirty="0" smtClean="0">
                <a:hlinkClick r:id="rId2"/>
              </a:rPr>
              <a:t>http</a:t>
            </a:r>
            <a:r>
              <a:rPr lang="en-GB" dirty="0">
                <a:hlinkClick r:id="rId2"/>
              </a:rPr>
              <a:t>://</a:t>
            </a:r>
            <a:r>
              <a:rPr lang="en-GB" dirty="0" smtClean="0">
                <a:hlinkClick r:id="rId2"/>
              </a:rPr>
              <a:t>factsanddetails.com/china/cat10/sub66/item391.html</a:t>
            </a:r>
            <a:endParaRPr lang="en-GB" dirty="0" smtClean="0"/>
          </a:p>
          <a:p>
            <a:r>
              <a:rPr lang="en-GB" dirty="0">
                <a:hlinkClick r:id="rId3"/>
              </a:rPr>
              <a:t>http://chinawaterrisk.org/resources/analysis-reviews/8-facts-on-china-wastewater</a:t>
            </a:r>
            <a:r>
              <a:rPr lang="en-GB" dirty="0" smtClean="0">
                <a:hlinkClick r:id="rId3"/>
              </a:rPr>
              <a:t>/</a:t>
            </a:r>
            <a:endParaRPr lang="en-GB" dirty="0" smtClean="0"/>
          </a:p>
          <a:p>
            <a:endParaRPr lang="en-GB" b="1" dirty="0" smtClean="0"/>
          </a:p>
          <a:p>
            <a:r>
              <a:rPr lang="en-GB" b="1" dirty="0" smtClean="0"/>
              <a:t>Solutions:</a:t>
            </a:r>
          </a:p>
          <a:p>
            <a:r>
              <a:rPr lang="en-GB" dirty="0">
                <a:hlinkClick r:id="rId4"/>
              </a:rPr>
              <a:t>http://</a:t>
            </a:r>
            <a:r>
              <a:rPr lang="en-GB" dirty="0" smtClean="0">
                <a:hlinkClick r:id="rId4"/>
              </a:rPr>
              <a:t>www.ibtimes.com/china-announces-ambitious-plan-clean-its-water-close-down-polluting-factories-1886320</a:t>
            </a:r>
            <a:endParaRPr lang="en-GB" dirty="0" smtClean="0"/>
          </a:p>
          <a:p>
            <a:endParaRPr lang="en-GB" b="1" dirty="0" smtClean="0"/>
          </a:p>
          <a:p>
            <a:r>
              <a:rPr lang="en-GB" b="1" dirty="0" smtClean="0"/>
              <a:t>How </a:t>
            </a:r>
            <a:r>
              <a:rPr lang="en-GB" b="1" dirty="0"/>
              <a:t>China Is Dealing With Its Water </a:t>
            </a:r>
            <a:r>
              <a:rPr lang="en-GB" b="1" dirty="0" smtClean="0"/>
              <a:t>Crisis?</a:t>
            </a:r>
          </a:p>
          <a:p>
            <a:r>
              <a:rPr lang="en-GB" dirty="0">
                <a:hlinkClick r:id="rId5"/>
              </a:rPr>
              <a:t>http://blogs.ei.columbia.edu/2011/05/05/how-china-is-dealing-with-its-water-crisis</a:t>
            </a:r>
            <a:r>
              <a:rPr lang="en-GB" dirty="0" smtClean="0">
                <a:hlinkClick r:id="rId5"/>
              </a:rPr>
              <a:t>/</a:t>
            </a:r>
            <a:endParaRPr lang="en-GB" dirty="0" smtClean="0"/>
          </a:p>
          <a:p>
            <a:endParaRPr lang="en-GB" dirty="0" smtClean="0"/>
          </a:p>
        </p:txBody>
      </p:sp>
    </p:spTree>
    <p:extLst>
      <p:ext uri="{BB962C8B-B14F-4D97-AF65-F5344CB8AC3E}">
        <p14:creationId xmlns:p14="http://schemas.microsoft.com/office/powerpoint/2010/main" val="2610434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a:bodyPr>
          <a:lstStyle/>
          <a:p>
            <a:r>
              <a:rPr lang="en-GB" sz="3200" b="1" dirty="0" smtClean="0"/>
              <a:t>China Environmental Problem: D</a:t>
            </a:r>
            <a:r>
              <a:rPr lang="en-GB" sz="3200" dirty="0" smtClean="0"/>
              <a:t>esertification</a:t>
            </a:r>
            <a:endParaRPr lang="en-GB" sz="3200" dirty="0"/>
          </a:p>
        </p:txBody>
      </p:sp>
      <p:sp>
        <p:nvSpPr>
          <p:cNvPr id="3" name="Content Placeholder 2"/>
          <p:cNvSpPr>
            <a:spLocks noGrp="1"/>
          </p:cNvSpPr>
          <p:nvPr>
            <p:ph idx="1"/>
          </p:nvPr>
        </p:nvSpPr>
        <p:spPr>
          <a:xfrm>
            <a:off x="457200" y="1676400"/>
            <a:ext cx="8229600" cy="4648200"/>
          </a:xfrm>
        </p:spPr>
        <p:txBody>
          <a:bodyPr>
            <a:normAutofit fontScale="92500" lnSpcReduction="10000"/>
          </a:bodyPr>
          <a:lstStyle/>
          <a:p>
            <a:r>
              <a:rPr lang="en-GB" dirty="0"/>
              <a:t>China Desertification </a:t>
            </a:r>
            <a:r>
              <a:rPr lang="en-GB" dirty="0" smtClean="0"/>
              <a:t>and Deforestation Facts </a:t>
            </a:r>
            <a:endParaRPr lang="en-GB" dirty="0" smtClean="0">
              <a:hlinkClick r:id="rId2"/>
            </a:endParaRPr>
          </a:p>
          <a:p>
            <a:r>
              <a:rPr lang="en-GB" dirty="0" smtClean="0">
                <a:hlinkClick r:id="rId2"/>
              </a:rPr>
              <a:t>http</a:t>
            </a:r>
            <a:r>
              <a:rPr lang="en-GB" dirty="0">
                <a:hlinkClick r:id="rId2"/>
              </a:rPr>
              <a:t>://</a:t>
            </a:r>
            <a:r>
              <a:rPr lang="en-GB" dirty="0" smtClean="0">
                <a:hlinkClick r:id="rId2"/>
              </a:rPr>
              <a:t>www.geocases1.co.uk/printable/Desertification%20and%20land%20degredation%20in%20China.htm</a:t>
            </a:r>
            <a:endParaRPr lang="en-GB" dirty="0" smtClean="0"/>
          </a:p>
          <a:p>
            <a:r>
              <a:rPr lang="en-GB" dirty="0">
                <a:hlinkClick r:id="rId3"/>
              </a:rPr>
              <a:t>http://</a:t>
            </a:r>
            <a:r>
              <a:rPr lang="en-GB" dirty="0" smtClean="0">
                <a:hlinkClick r:id="rId3"/>
              </a:rPr>
              <a:t>theconversation.com/chinas-desertification-is-causing-trouble-across-asia-59417</a:t>
            </a:r>
            <a:endParaRPr lang="en-GB" dirty="0" smtClean="0"/>
          </a:p>
          <a:p>
            <a:r>
              <a:rPr lang="en-GB" dirty="0">
                <a:hlinkClick r:id="rId4"/>
              </a:rPr>
              <a:t>http://</a:t>
            </a:r>
            <a:r>
              <a:rPr lang="en-GB" dirty="0" smtClean="0">
                <a:hlinkClick r:id="rId4"/>
              </a:rPr>
              <a:t>factsanddetails.com/china/cat10/sub66/item389.html</a:t>
            </a:r>
            <a:endParaRPr lang="en-GB" dirty="0" smtClean="0"/>
          </a:p>
          <a:p>
            <a:r>
              <a:rPr lang="en-GB" dirty="0" smtClean="0"/>
              <a:t>What </a:t>
            </a:r>
            <a:r>
              <a:rPr lang="en-GB" dirty="0"/>
              <a:t>Has Caused Desertification in China?</a:t>
            </a:r>
            <a:endParaRPr lang="en-GB" dirty="0" smtClean="0">
              <a:hlinkClick r:id="rId5"/>
            </a:endParaRPr>
          </a:p>
          <a:p>
            <a:r>
              <a:rPr lang="en-GB" dirty="0" smtClean="0">
                <a:hlinkClick r:id="rId5"/>
              </a:rPr>
              <a:t>http</a:t>
            </a:r>
            <a:r>
              <a:rPr lang="en-GB" dirty="0">
                <a:hlinkClick r:id="rId5"/>
              </a:rPr>
              <a:t>://</a:t>
            </a:r>
            <a:r>
              <a:rPr lang="en-GB" dirty="0" smtClean="0">
                <a:hlinkClick r:id="rId5"/>
              </a:rPr>
              <a:t>www.nature.com/articles/srep15998</a:t>
            </a:r>
            <a:endParaRPr lang="en-GB" dirty="0" smtClean="0"/>
          </a:p>
          <a:p>
            <a:r>
              <a:rPr lang="en-GB" dirty="0"/>
              <a:t>China’s growing deserts a major political </a:t>
            </a:r>
            <a:r>
              <a:rPr lang="en-GB" dirty="0" smtClean="0"/>
              <a:t>risk</a:t>
            </a:r>
          </a:p>
          <a:p>
            <a:r>
              <a:rPr lang="en-GB" dirty="0">
                <a:hlinkClick r:id="rId6"/>
              </a:rPr>
              <a:t>http://globalriskinsights.com/2016/02/chinas-growing-deserts-a-major-political-risk</a:t>
            </a:r>
            <a:r>
              <a:rPr lang="en-GB" dirty="0" smtClean="0">
                <a:hlinkClick r:id="rId6"/>
              </a:rPr>
              <a:t>/</a:t>
            </a:r>
            <a:endParaRPr lang="en-GB" dirty="0" smtClean="0"/>
          </a:p>
          <a:p>
            <a:endParaRPr lang="en-GB" dirty="0" smtClean="0"/>
          </a:p>
        </p:txBody>
      </p:sp>
    </p:spTree>
    <p:extLst>
      <p:ext uri="{BB962C8B-B14F-4D97-AF65-F5344CB8AC3E}">
        <p14:creationId xmlns:p14="http://schemas.microsoft.com/office/powerpoint/2010/main" val="2375440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 Policies and Outcome </a:t>
            </a:r>
            <a:endParaRPr lang="en-GB" dirty="0"/>
          </a:p>
        </p:txBody>
      </p:sp>
      <p:sp>
        <p:nvSpPr>
          <p:cNvPr id="3" name="Content Placeholder 2"/>
          <p:cNvSpPr>
            <a:spLocks noGrp="1"/>
          </p:cNvSpPr>
          <p:nvPr>
            <p:ph idx="1"/>
          </p:nvPr>
        </p:nvSpPr>
        <p:spPr/>
        <p:txBody>
          <a:bodyPr>
            <a:normAutofit fontScale="92500"/>
          </a:bodyPr>
          <a:lstStyle/>
          <a:p>
            <a:r>
              <a:rPr lang="en-GB" dirty="0" smtClean="0">
                <a:hlinkClick r:id="rId2"/>
              </a:rPr>
              <a:t>http://news.xinhuanet.com/2017-10/16/c_1121811693.htm</a:t>
            </a:r>
            <a:endParaRPr lang="en-GB" dirty="0" smtClean="0"/>
          </a:p>
          <a:p>
            <a:r>
              <a:rPr lang="zh-CN" altLang="en-US" dirty="0"/>
              <a:t>生</a:t>
            </a:r>
            <a:r>
              <a:rPr lang="zh-CN" altLang="en-US" dirty="0" smtClean="0"/>
              <a:t>态兴则文明兴</a:t>
            </a:r>
            <a:endParaRPr lang="en-GB" dirty="0" smtClean="0"/>
          </a:p>
          <a:p>
            <a:r>
              <a:rPr lang="en-GB" dirty="0" smtClean="0">
                <a:hlinkClick r:id="rId3"/>
              </a:rPr>
              <a:t>http://news.xinhuanet.com/politics/2017-10/14/c_1121802660.htm</a:t>
            </a:r>
            <a:endParaRPr lang="en-GB" dirty="0" smtClean="0"/>
          </a:p>
          <a:p>
            <a:r>
              <a:rPr lang="zh-CN" altLang="en-US" dirty="0" smtClean="0"/>
              <a:t>沙漠变绿洲</a:t>
            </a:r>
            <a:endParaRPr lang="en-US" dirty="0"/>
          </a:p>
          <a:p>
            <a:r>
              <a:rPr lang="en-GB" dirty="0" smtClean="0">
                <a:hlinkClick r:id="rId4"/>
              </a:rPr>
              <a:t>http://news.xinhuanet.com/politics/2017-10/15/c_1121804617.htm</a:t>
            </a:r>
            <a:endParaRPr lang="en-GB" dirty="0" smtClean="0"/>
          </a:p>
          <a:p>
            <a:endParaRPr lang="en-GB" dirty="0" smtClean="0"/>
          </a:p>
          <a:p>
            <a:r>
              <a:rPr lang="en-GB" dirty="0">
                <a:hlinkClick r:id="rId5"/>
              </a:rPr>
              <a:t>https://news.nationalgeographic.com/2017/04/china-great-green-wall-gobi-tengger-desertification</a:t>
            </a:r>
            <a:r>
              <a:rPr lang="en-GB" dirty="0" smtClean="0">
                <a:hlinkClick r:id="rId5"/>
              </a:rPr>
              <a:t>/</a:t>
            </a:r>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3350415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Wildlife </a:t>
            </a:r>
            <a:r>
              <a:rPr lang="en-GB" dirty="0" smtClean="0"/>
              <a:t>extinction</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en.wikipedia.org/wiki/List_of_endangered_and_protected_species_of_China</a:t>
            </a:r>
            <a:endParaRPr lang="en-GB" dirty="0" smtClean="0"/>
          </a:p>
          <a:p>
            <a:endParaRPr lang="en-GB" dirty="0"/>
          </a:p>
          <a:p>
            <a:r>
              <a:rPr lang="en-GB" dirty="0">
                <a:hlinkClick r:id="rId3"/>
              </a:rPr>
              <a:t>https://en.wwfchina.org/en/what_we_do/species</a:t>
            </a:r>
            <a:r>
              <a:rPr lang="en-GB" dirty="0" smtClean="0">
                <a:hlinkClick r:id="rId3"/>
              </a:rPr>
              <a:t>/</a:t>
            </a:r>
            <a:endParaRPr lang="en-GB" dirty="0" smtClean="0"/>
          </a:p>
          <a:p>
            <a:endParaRPr lang="en-GB" dirty="0"/>
          </a:p>
          <a:p>
            <a:r>
              <a:rPr lang="en-GB" dirty="0">
                <a:hlinkClick r:id="rId4"/>
              </a:rPr>
              <a:t>https://</a:t>
            </a:r>
            <a:r>
              <a:rPr lang="en-GB" dirty="0" smtClean="0">
                <a:hlinkClick r:id="rId4"/>
              </a:rPr>
              <a:t>www.reuters.com/article/us-china-endangered/china-defends-use-of-wild-animals-in-traditional-medicine-idUSKCN0ZI0GB</a:t>
            </a:r>
            <a:endParaRPr lang="en-GB" dirty="0" smtClean="0"/>
          </a:p>
          <a:p>
            <a:endParaRPr lang="en-GB" dirty="0"/>
          </a:p>
        </p:txBody>
      </p:sp>
    </p:spTree>
    <p:extLst>
      <p:ext uri="{BB962C8B-B14F-4D97-AF65-F5344CB8AC3E}">
        <p14:creationId xmlns:p14="http://schemas.microsoft.com/office/powerpoint/2010/main" val="1337782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 Three Gorges Dam</a:t>
            </a:r>
            <a:endParaRPr lang="en-GB" dirty="0"/>
          </a:p>
        </p:txBody>
      </p:sp>
      <p:sp>
        <p:nvSpPr>
          <p:cNvPr id="3" name="Content Placeholder 2"/>
          <p:cNvSpPr>
            <a:spLocks noGrp="1"/>
          </p:cNvSpPr>
          <p:nvPr>
            <p:ph idx="1"/>
          </p:nvPr>
        </p:nvSpPr>
        <p:spPr/>
        <p:txBody>
          <a:bodyPr>
            <a:normAutofit/>
          </a:bodyPr>
          <a:lstStyle/>
          <a:p>
            <a:r>
              <a:rPr lang="en-GB" dirty="0" smtClean="0"/>
              <a:t>The </a:t>
            </a:r>
            <a:r>
              <a:rPr lang="en-GB" b="1" dirty="0" smtClean="0"/>
              <a:t>Three Gorges Dam</a:t>
            </a:r>
            <a:r>
              <a:rPr lang="en-GB" dirty="0" smtClean="0"/>
              <a:t> is a hydroelectric dam that spans the YANGTZE (</a:t>
            </a:r>
            <a:r>
              <a:rPr lang="zh-CN" altLang="en-US" dirty="0" smtClean="0"/>
              <a:t>长江） </a:t>
            </a:r>
            <a:r>
              <a:rPr lang="en-GB" dirty="0" smtClean="0"/>
              <a:t>by the town of </a:t>
            </a:r>
            <a:r>
              <a:rPr lang="en-GB" dirty="0" err="1" smtClean="0"/>
              <a:t>Sandouping</a:t>
            </a:r>
            <a:r>
              <a:rPr lang="zh-CN" altLang="en-US" dirty="0" smtClean="0"/>
              <a:t>（</a:t>
            </a:r>
            <a:r>
              <a:rPr lang="zh-CN" altLang="en-US" dirty="0">
                <a:hlinkClick r:id="rId2" tooltip="三斗坪"/>
              </a:rPr>
              <a:t>三斗</a:t>
            </a:r>
            <a:r>
              <a:rPr lang="zh-CN" altLang="en-US" dirty="0" smtClean="0">
                <a:hlinkClick r:id="rId2" tooltip="三斗坪"/>
              </a:rPr>
              <a:t>坪</a:t>
            </a:r>
            <a:r>
              <a:rPr lang="zh-CN" altLang="en-US" dirty="0" smtClean="0"/>
              <a:t>）</a:t>
            </a:r>
            <a:r>
              <a:rPr lang="en-GB" dirty="0" smtClean="0"/>
              <a:t>, located in </a:t>
            </a:r>
            <a:r>
              <a:rPr lang="en-GB" dirty="0" err="1" smtClean="0"/>
              <a:t>Yiling</a:t>
            </a:r>
            <a:r>
              <a:rPr lang="en-GB" dirty="0" smtClean="0"/>
              <a:t> District</a:t>
            </a:r>
            <a:r>
              <a:rPr lang="zh-CN" altLang="en-US" dirty="0" smtClean="0"/>
              <a:t> （</a:t>
            </a:r>
            <a:r>
              <a:rPr lang="zh-CN" altLang="en-US" dirty="0">
                <a:hlinkClick r:id="rId3" tooltip="夷陵区"/>
              </a:rPr>
              <a:t>夷陵区</a:t>
            </a:r>
            <a:r>
              <a:rPr lang="zh-CN" altLang="en-US" dirty="0" smtClean="0"/>
              <a:t>）</a:t>
            </a:r>
            <a:r>
              <a:rPr lang="en-GB" dirty="0" smtClean="0"/>
              <a:t>, Yichang City</a:t>
            </a:r>
            <a:r>
              <a:rPr lang="zh-CN" altLang="en-US" dirty="0" smtClean="0"/>
              <a:t> （</a:t>
            </a:r>
            <a:r>
              <a:rPr lang="zh-CN" altLang="en-US" dirty="0"/>
              <a:t>宜昌市</a:t>
            </a:r>
            <a:r>
              <a:rPr lang="zh-CN" altLang="en-US" dirty="0" smtClean="0"/>
              <a:t>）</a:t>
            </a:r>
            <a:r>
              <a:rPr lang="en-GB" dirty="0" smtClean="0"/>
              <a:t>, Hubei province</a:t>
            </a:r>
            <a:r>
              <a:rPr lang="zh-CN" altLang="en-US" dirty="0" smtClean="0"/>
              <a:t>（</a:t>
            </a:r>
            <a:r>
              <a:rPr lang="zh-CN" altLang="en-US" dirty="0">
                <a:hlinkClick r:id="rId4" tooltip="湖北省"/>
              </a:rPr>
              <a:t>湖北省</a:t>
            </a:r>
            <a:r>
              <a:rPr lang="zh-CN" altLang="en-US" dirty="0" smtClean="0"/>
              <a:t>）</a:t>
            </a:r>
            <a:r>
              <a:rPr lang="en-GB" dirty="0" smtClean="0"/>
              <a:t>, China. </a:t>
            </a:r>
          </a:p>
          <a:p>
            <a:endParaRPr lang="en-GB" dirty="0" smtClean="0"/>
          </a:p>
          <a:p>
            <a:r>
              <a:rPr lang="en-GB" dirty="0" smtClean="0"/>
              <a:t>The Three Gorges Dam is the world's largest </a:t>
            </a:r>
            <a:r>
              <a:rPr lang="en-GB" dirty="0" smtClean="0">
                <a:hlinkClick r:id="rId5" action="ppaction://hlinkfile" tooltip="Power station"/>
              </a:rPr>
              <a:t>power station</a:t>
            </a:r>
            <a:r>
              <a:rPr lang="en-GB" dirty="0" smtClean="0"/>
              <a:t> in terms of </a:t>
            </a:r>
            <a:r>
              <a:rPr lang="en-GB" dirty="0" smtClean="0">
                <a:hlinkClick r:id="rId6" action="ppaction://hlinkfile" tooltip="Installed capacity"/>
              </a:rPr>
              <a:t>installed capacity</a:t>
            </a:r>
            <a:r>
              <a:rPr lang="en-GB" dirty="0" smtClean="0"/>
              <a:t> (22,500 </a:t>
            </a:r>
            <a:r>
              <a:rPr lang="en-GB" dirty="0" smtClean="0">
                <a:hlinkClick r:id="rId7" action="ppaction://hlinkfile" tooltip="Megawatt"/>
              </a:rPr>
              <a:t>MW</a:t>
            </a:r>
            <a:r>
              <a:rPr lang="en-GB" dirty="0" smtClean="0"/>
              <a:t>) but is second to </a:t>
            </a:r>
            <a:r>
              <a:rPr lang="en-GB" dirty="0" err="1" smtClean="0">
                <a:hlinkClick r:id="rId8" action="ppaction://hlinkfile" tooltip="Itaipu Dam"/>
              </a:rPr>
              <a:t>Itaipu</a:t>
            </a:r>
            <a:r>
              <a:rPr lang="en-GB" dirty="0" smtClean="0">
                <a:hlinkClick r:id="rId8" action="ppaction://hlinkfile" tooltip="Itaipu Dam"/>
              </a:rPr>
              <a:t> Dam</a:t>
            </a:r>
            <a:r>
              <a:rPr lang="en-GB" dirty="0" smtClean="0"/>
              <a:t> with regard to the generation of electricity annually</a:t>
            </a:r>
            <a:endParaRPr lang="en-GB" dirty="0"/>
          </a:p>
        </p:txBody>
      </p:sp>
    </p:spTree>
    <p:extLst>
      <p:ext uri="{BB962C8B-B14F-4D97-AF65-F5344CB8AC3E}">
        <p14:creationId xmlns:p14="http://schemas.microsoft.com/office/powerpoint/2010/main" val="21429701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Completion time </a:t>
            </a:r>
            <a:endParaRPr lang="en-GB" dirty="0"/>
          </a:p>
        </p:txBody>
      </p:sp>
      <p:sp>
        <p:nvSpPr>
          <p:cNvPr id="3" name="Content Placeholder 2"/>
          <p:cNvSpPr>
            <a:spLocks noGrp="1"/>
          </p:cNvSpPr>
          <p:nvPr>
            <p:ph idx="1"/>
          </p:nvPr>
        </p:nvSpPr>
        <p:spPr/>
        <p:txBody>
          <a:bodyPr>
            <a:normAutofit/>
          </a:bodyPr>
          <a:lstStyle/>
          <a:p>
            <a:r>
              <a:rPr lang="en-GB" dirty="0" smtClean="0"/>
              <a:t>Except for a ship life, the dam project was completed and fully functional as of July 4, 2012, when the last of the main turbines in the underground plant began production. </a:t>
            </a:r>
          </a:p>
          <a:p>
            <a:endParaRPr lang="en-GB" dirty="0" smtClean="0"/>
          </a:p>
          <a:p>
            <a:r>
              <a:rPr lang="en-GB" dirty="0" smtClean="0"/>
              <a:t>The dam body was completed in 2006. Coupling the dam's 32 main turbines with two smaller generators (50 MW each) to power the plant itself, the total electric generating capacity of the dam is 22,500 MW</a:t>
            </a:r>
            <a:endParaRPr lang="en-GB" dirty="0"/>
          </a:p>
        </p:txBody>
      </p:sp>
    </p:spTree>
    <p:extLst>
      <p:ext uri="{BB962C8B-B14F-4D97-AF65-F5344CB8AC3E}">
        <p14:creationId xmlns:p14="http://schemas.microsoft.com/office/powerpoint/2010/main" val="34962274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Expectations from Dam</a:t>
            </a:r>
            <a:endParaRPr lang="en-GB" dirty="0"/>
          </a:p>
        </p:txBody>
      </p:sp>
      <p:sp>
        <p:nvSpPr>
          <p:cNvPr id="3" name="Content Placeholder 2"/>
          <p:cNvSpPr>
            <a:spLocks noGrp="1"/>
          </p:cNvSpPr>
          <p:nvPr>
            <p:ph idx="1"/>
          </p:nvPr>
        </p:nvSpPr>
        <p:spPr/>
        <p:txBody>
          <a:bodyPr>
            <a:normAutofit/>
          </a:bodyPr>
          <a:lstStyle/>
          <a:p>
            <a:r>
              <a:rPr lang="en-GB" dirty="0" smtClean="0"/>
              <a:t>As well as producing electricity, the dam is intended to increase the Yangtze River's shipping capacity and reduce the potential for floods downstream by providing flood storage space. </a:t>
            </a:r>
          </a:p>
          <a:p>
            <a:endParaRPr lang="en-GB" dirty="0" smtClean="0"/>
          </a:p>
          <a:p>
            <a:r>
              <a:rPr lang="en-GB" dirty="0" smtClean="0"/>
              <a:t>The Chinese government regards the project as a historic engineering, social and economic success, with the design of state-of-the-art large turbines, and a move toward limiting Greenhouse Gas emissions</a:t>
            </a:r>
            <a:endParaRPr lang="en-GB" dirty="0"/>
          </a:p>
        </p:txBody>
      </p:sp>
    </p:spTree>
    <p:extLst>
      <p:ext uri="{BB962C8B-B14F-4D97-AF65-F5344CB8AC3E}">
        <p14:creationId xmlns:p14="http://schemas.microsoft.com/office/powerpoint/2010/main" val="30954708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Risks of building the Dam</a:t>
            </a:r>
            <a:endParaRPr lang="en-GB" dirty="0"/>
          </a:p>
        </p:txBody>
      </p:sp>
      <p:sp>
        <p:nvSpPr>
          <p:cNvPr id="3" name="Content Placeholder 2"/>
          <p:cNvSpPr>
            <a:spLocks noGrp="1"/>
          </p:cNvSpPr>
          <p:nvPr>
            <p:ph idx="1"/>
          </p:nvPr>
        </p:nvSpPr>
        <p:spPr/>
        <p:txBody>
          <a:bodyPr>
            <a:normAutofit/>
          </a:bodyPr>
          <a:lstStyle/>
          <a:p>
            <a:r>
              <a:rPr lang="en-GB" dirty="0" smtClean="0"/>
              <a:t>However, the dam flooded archaeological and cultural sites and displaced some 1.3 million people</a:t>
            </a:r>
          </a:p>
          <a:p>
            <a:endParaRPr lang="en-GB" dirty="0" smtClean="0"/>
          </a:p>
          <a:p>
            <a:r>
              <a:rPr lang="en-GB" dirty="0" smtClean="0"/>
              <a:t>It is causing significant ecological changes, including an increased risk </a:t>
            </a:r>
            <a:r>
              <a:rPr lang="en-GB" smtClean="0"/>
              <a:t>of landslides </a:t>
            </a:r>
            <a:endParaRPr lang="en-GB" dirty="0" smtClean="0"/>
          </a:p>
          <a:p>
            <a:endParaRPr lang="en-GB" dirty="0" smtClean="0"/>
          </a:p>
          <a:p>
            <a:r>
              <a:rPr lang="en-GB" dirty="0" smtClean="0"/>
              <a:t>The dam has been a controversial topic both domestically and abroad.</a:t>
            </a:r>
          </a:p>
          <a:p>
            <a:endParaRPr lang="en-GB" dirty="0"/>
          </a:p>
        </p:txBody>
      </p:sp>
    </p:spTree>
    <p:extLst>
      <p:ext uri="{BB962C8B-B14F-4D97-AF65-F5344CB8AC3E}">
        <p14:creationId xmlns:p14="http://schemas.microsoft.com/office/powerpoint/2010/main" val="1164831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hlinkClick r:id="rId2"/>
              </a:rPr>
              <a:t>http://www.scientificamerican.com/article/chinas-three-gorges-dam-disaster</a:t>
            </a:r>
            <a:r>
              <a:rPr lang="en-GB" dirty="0" smtClean="0">
                <a:hlinkClick r:id="rId2"/>
              </a:rPr>
              <a:t>/</a:t>
            </a:r>
            <a:endParaRPr lang="en-GB" dirty="0" smtClean="0"/>
          </a:p>
          <a:p>
            <a:endParaRPr lang="en-GB" dirty="0" smtClean="0"/>
          </a:p>
          <a:p>
            <a:r>
              <a:rPr lang="en-GB" dirty="0">
                <a:hlinkClick r:id="rId3"/>
              </a:rPr>
              <a:t>http://www.jewsnews.co.il/2014/01/13/amazing-fact-about-chinas-three-gorges-dam</a:t>
            </a:r>
            <a:r>
              <a:rPr lang="en-GB" dirty="0" smtClean="0">
                <a:hlinkClick r:id="rId3"/>
              </a:rPr>
              <a:t>/</a:t>
            </a:r>
            <a:endParaRPr lang="en-GB" dirty="0" smtClean="0"/>
          </a:p>
          <a:p>
            <a:endParaRPr lang="en-GB" dirty="0" smtClean="0"/>
          </a:p>
          <a:p>
            <a:r>
              <a:rPr lang="en-GB" dirty="0">
                <a:hlinkClick r:id="rId4"/>
              </a:rPr>
              <a:t>http://www.sanxia2008.org/content.aspx?z=486&amp;f=29&amp;s=57&amp;t=1</a:t>
            </a:r>
            <a:endParaRPr lang="en-GB" dirty="0"/>
          </a:p>
          <a:p>
            <a:endParaRPr lang="en-GB" dirty="0"/>
          </a:p>
          <a:p>
            <a:endParaRPr lang="en-GB" dirty="0"/>
          </a:p>
        </p:txBody>
      </p:sp>
    </p:spTree>
    <p:extLst>
      <p:ext uri="{BB962C8B-B14F-4D97-AF65-F5344CB8AC3E}">
        <p14:creationId xmlns:p14="http://schemas.microsoft.com/office/powerpoint/2010/main" val="35462630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Problem in Political </a:t>
            </a:r>
            <a:r>
              <a:rPr lang="en-GB" b="1" dirty="0" smtClean="0"/>
              <a:t>sustainability</a:t>
            </a:r>
            <a:endParaRPr lang="en-GB" dirty="0"/>
          </a:p>
        </p:txBody>
      </p:sp>
      <p:sp>
        <p:nvSpPr>
          <p:cNvPr id="3" name="Content Placeholder 2"/>
          <p:cNvSpPr>
            <a:spLocks noGrp="1"/>
          </p:cNvSpPr>
          <p:nvPr>
            <p:ph idx="1"/>
          </p:nvPr>
        </p:nvSpPr>
        <p:spPr/>
        <p:txBody>
          <a:bodyPr/>
          <a:lstStyle/>
          <a:p>
            <a:r>
              <a:rPr lang="en-GB" dirty="0" smtClean="0"/>
              <a:t>Inequality</a:t>
            </a:r>
            <a:r>
              <a:rPr lang="en-GB" dirty="0"/>
              <a:t>, injustice in economy and politics </a:t>
            </a:r>
          </a:p>
          <a:p>
            <a:r>
              <a:rPr lang="en-GB" dirty="0"/>
              <a:t>Corruption in wide range</a:t>
            </a:r>
          </a:p>
          <a:p>
            <a:r>
              <a:rPr lang="en-GB" dirty="0"/>
              <a:t>Problem with the border region and border countries</a:t>
            </a:r>
          </a:p>
          <a:p>
            <a:endParaRPr lang="en-GB" dirty="0"/>
          </a:p>
        </p:txBody>
      </p:sp>
    </p:spTree>
    <p:extLst>
      <p:ext uri="{BB962C8B-B14F-4D97-AF65-F5344CB8AC3E}">
        <p14:creationId xmlns:p14="http://schemas.microsoft.com/office/powerpoint/2010/main" val="670039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Traditional Chinese Wisdom in Harmonizing with Natural Environment </a:t>
            </a:r>
            <a:endParaRPr lang="en-GB" sz="3600" dirty="0"/>
          </a:p>
        </p:txBody>
      </p:sp>
      <p:sp>
        <p:nvSpPr>
          <p:cNvPr id="3" name="Content Placeholder 2"/>
          <p:cNvSpPr>
            <a:spLocks noGrp="1"/>
          </p:cNvSpPr>
          <p:nvPr>
            <p:ph idx="1"/>
          </p:nvPr>
        </p:nvSpPr>
        <p:spPr/>
        <p:txBody>
          <a:bodyPr/>
          <a:lstStyle/>
          <a:p>
            <a:r>
              <a:rPr lang="zh-CN" altLang="en-US" b="1" dirty="0" smtClean="0"/>
              <a:t>中国传统天人合一智慧</a:t>
            </a:r>
            <a:endParaRPr lang="en-US" altLang="zh-CN" b="1" dirty="0" smtClean="0"/>
          </a:p>
          <a:p>
            <a:endParaRPr lang="en-US" altLang="zh-CN" b="1" dirty="0" smtClean="0"/>
          </a:p>
          <a:p>
            <a:r>
              <a:rPr lang="zh-CN" altLang="en-US" dirty="0"/>
              <a:t>道</a:t>
            </a:r>
            <a:r>
              <a:rPr lang="zh-CN" altLang="en-US" dirty="0" smtClean="0"/>
              <a:t>家</a:t>
            </a:r>
            <a:r>
              <a:rPr lang="zh-CN" altLang="en-US" dirty="0"/>
              <a:t>：</a:t>
            </a:r>
            <a:r>
              <a:rPr lang="zh-CN" altLang="en-US" dirty="0" smtClean="0"/>
              <a:t>人法地，地法天，天法道，道法自然</a:t>
            </a:r>
            <a:endParaRPr lang="en-US" altLang="zh-CN" dirty="0" smtClean="0"/>
          </a:p>
          <a:p>
            <a:r>
              <a:rPr lang="zh-CN" altLang="en-US" dirty="0"/>
              <a:t>儒</a:t>
            </a:r>
            <a:r>
              <a:rPr lang="zh-CN" altLang="en-US" dirty="0" smtClean="0"/>
              <a:t>家：民胞物与</a:t>
            </a:r>
            <a:endParaRPr lang="en-GB" dirty="0"/>
          </a:p>
        </p:txBody>
      </p:sp>
    </p:spTree>
    <p:extLst>
      <p:ext uri="{BB962C8B-B14F-4D97-AF65-F5344CB8AC3E}">
        <p14:creationId xmlns:p14="http://schemas.microsoft.com/office/powerpoint/2010/main" val="5508321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1008</TotalTime>
  <Words>821</Words>
  <Application>Microsoft Office PowerPoint</Application>
  <PresentationFormat>On-screen Show (4:3)</PresentationFormat>
  <Paragraphs>135</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宋体</vt:lpstr>
      <vt:lpstr>Calibri</vt:lpstr>
      <vt:lpstr>Constantia</vt:lpstr>
      <vt:lpstr>Wingdings 2</vt:lpstr>
      <vt:lpstr>Flow</vt:lpstr>
      <vt:lpstr>China and Sustainability </vt:lpstr>
      <vt:lpstr>Problems of Modern China in issues of sustainability</vt:lpstr>
      <vt:lpstr>Problems in Environment issues: Air Pollution  </vt:lpstr>
      <vt:lpstr>Problems in Environment issues</vt:lpstr>
      <vt:lpstr>China Water Pollution and Shortage </vt:lpstr>
      <vt:lpstr>China Environmental Problem: Desertification</vt:lpstr>
      <vt:lpstr>New Policies and Outcome </vt:lpstr>
      <vt:lpstr>Wildlife extinction</vt:lpstr>
      <vt:lpstr> Three Gorges Dam</vt:lpstr>
      <vt:lpstr>Completion time </vt:lpstr>
      <vt:lpstr>Expectations from Dam</vt:lpstr>
      <vt:lpstr>Risks of building the Dam</vt:lpstr>
      <vt:lpstr>PowerPoint Presentation</vt:lpstr>
      <vt:lpstr>Problem in Political sustainability</vt:lpstr>
      <vt:lpstr>Traditional Chinese Wisdom in Harmonizing with Natural Environment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Moral Cultivation and the Sustainability of a Country</dc:title>
  <dc:creator>Yanxia Zhao</dc:creator>
  <cp:lastModifiedBy>Yanxia Zhao</cp:lastModifiedBy>
  <cp:revision>27</cp:revision>
  <dcterms:created xsi:type="dcterms:W3CDTF">2006-08-16T00:00:00Z</dcterms:created>
  <dcterms:modified xsi:type="dcterms:W3CDTF">2017-11-23T15:43:21Z</dcterms:modified>
</cp:coreProperties>
</file>