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7" r:id="rId1"/>
  </p:sldMasterIdLst>
  <p:notesMasterIdLst>
    <p:notesMasterId r:id="rId31"/>
  </p:notesMasterIdLst>
  <p:sldIdLst>
    <p:sldId id="277" r:id="rId2"/>
    <p:sldId id="270" r:id="rId3"/>
    <p:sldId id="327" r:id="rId4"/>
    <p:sldId id="504" r:id="rId5"/>
    <p:sldId id="517" r:id="rId6"/>
    <p:sldId id="518" r:id="rId7"/>
    <p:sldId id="525" r:id="rId8"/>
    <p:sldId id="505" r:id="rId9"/>
    <p:sldId id="499" r:id="rId10"/>
    <p:sldId id="506" r:id="rId11"/>
    <p:sldId id="519" r:id="rId12"/>
    <p:sldId id="507" r:id="rId13"/>
    <p:sldId id="497" r:id="rId14"/>
    <p:sldId id="498" r:id="rId15"/>
    <p:sldId id="520" r:id="rId16"/>
    <p:sldId id="521" r:id="rId17"/>
    <p:sldId id="522" r:id="rId18"/>
    <p:sldId id="313" r:id="rId19"/>
    <p:sldId id="314" r:id="rId20"/>
    <p:sldId id="257" r:id="rId21"/>
    <p:sldId id="258" r:id="rId22"/>
    <p:sldId id="262" r:id="rId23"/>
    <p:sldId id="260" r:id="rId24"/>
    <p:sldId id="259" r:id="rId25"/>
    <p:sldId id="263" r:id="rId26"/>
    <p:sldId id="524" r:id="rId27"/>
    <p:sldId id="523" r:id="rId28"/>
    <p:sldId id="516" r:id="rId29"/>
    <p:sldId id="496" r:id="rId30"/>
  </p:sldIdLst>
  <p:sldSz cx="12192000" cy="6858000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68" autoAdjust="0"/>
    <p:restoredTop sz="82524" autoAdjust="0"/>
  </p:normalViewPr>
  <p:slideViewPr>
    <p:cSldViewPr>
      <p:cViewPr varScale="1">
        <p:scale>
          <a:sx n="56" d="100"/>
          <a:sy n="56" d="100"/>
        </p:scale>
        <p:origin x="1350" y="60"/>
      </p:cViewPr>
      <p:guideLst>
        <p:guide orient="horz" pos="2160"/>
        <p:guide pos="384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-158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DA2D6598-39D4-46B2-9713-496B3447F3DD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DF2024D-8C6B-45F3-ACF4-3D3ED6F5A6F6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06303292-C28D-475D-B03F-C37B2CB4A4F3}" type="datetimeFigureOut">
              <a:rPr lang="en-GB"/>
              <a:pPr>
                <a:defRPr/>
              </a:pPr>
              <a:t>13/02/2026</a:t>
            </a:fld>
            <a:endParaRPr lang="en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1EB61ABD-9FF1-4DB4-B489-F142AE6BAFEC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7CDDAA54-8818-46D9-AE11-E21D3B3F075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3AC7FF0-F9E5-45CE-943C-F1125063D70D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787D9AC-B319-4E64-8BE1-501EAF46510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/>
            </a:lvl1pPr>
          </a:lstStyle>
          <a:p>
            <a:pPr>
              <a:defRPr/>
            </a:pPr>
            <a:fld id="{83B840F1-0E33-4179-81AC-7AE21D0E497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Noreen Akhtar - </a:t>
            </a:r>
            <a:r>
              <a:rPr lang="en-GB" dirty="0"/>
              <a:t>https://www.uwtsd.ac.uk/news/mum-overcomes-adversity-achieve-first-class-honours-health-and-social-care-degree</a:t>
            </a:r>
          </a:p>
          <a:p>
            <a:endParaRPr lang="en-GB" dirty="0"/>
          </a:p>
          <a:p>
            <a:r>
              <a:rPr lang="en-GB" dirty="0"/>
              <a:t>Michael Thomas - https://www.uwtsd.ac.uk/news/passion-education-and-leadership-fuels-new-journey-uwtsd</a:t>
            </a:r>
          </a:p>
          <a:p>
            <a:endParaRPr lang="en-GB" dirty="0"/>
          </a:p>
          <a:p>
            <a:r>
              <a:rPr lang="en-GB" dirty="0"/>
              <a:t>Birmingham News Article - https://moodle.uwtsd.ac.uk/pluginfile.php/1156558/mod_resource/content/1/UWTSD%20Graduate%20Profiles%20in%20Birmingham%20Mail.pdf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1976080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Padlet - https://moodle.uwtsd.ac.uk/mod/lti/view.php?id=726757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766181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7">
          <a:extLst>
            <a:ext uri="{FF2B5EF4-FFF2-40B4-BE49-F238E27FC236}">
              <a16:creationId xmlns:a16="http://schemas.microsoft.com/office/drawing/2014/main" id="{B914AD80-C7A7-3457-9941-46D7C5CB83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8" name="Google Shape;218;g5c5211f441_6_85:notes">
            <a:extLst>
              <a:ext uri="{FF2B5EF4-FFF2-40B4-BE49-F238E27FC236}">
                <a16:creationId xmlns:a16="http://schemas.microsoft.com/office/drawing/2014/main" id="{61F31AEC-9994-977A-9752-D3C5FA2D3167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219" name="Google Shape;219;g5c5211f441_6_85:notes">
            <a:extLst>
              <a:ext uri="{FF2B5EF4-FFF2-40B4-BE49-F238E27FC236}">
                <a16:creationId xmlns:a16="http://schemas.microsoft.com/office/drawing/2014/main" id="{1F79B17E-55A2-DF0B-A4AC-46D925E55951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58780681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Careers - https://www.uwtsd.ac.uk/study/experience-and-facilities/student-support-and-wellbeing/careers-service </a:t>
            </a:r>
          </a:p>
          <a:p>
            <a:endParaRPr lang="en-GB" dirty="0"/>
          </a:p>
          <a:p>
            <a:r>
              <a:rPr lang="en-GB" dirty="0"/>
              <a:t>Digi Centre - https://digitalskills.uwtsd.ac.uk/ </a:t>
            </a:r>
          </a:p>
          <a:p>
            <a:endParaRPr lang="en-GB" dirty="0"/>
          </a:p>
          <a:p>
            <a:r>
              <a:rPr lang="en-GB" dirty="0"/>
              <a:t>Register for LinkedIn Learning - https://digitalskills.uwtsd.ac.uk/students/ </a:t>
            </a:r>
          </a:p>
          <a:p>
            <a:endParaRPr lang="en-GB" dirty="0"/>
          </a:p>
          <a:p>
            <a:r>
              <a:rPr lang="en-GB" dirty="0"/>
              <a:t>Student Union Skills Week - https://www.uwtsdunion.co.uk/opportunities/skills-week?parent_link=events-menu-wrapper </a:t>
            </a:r>
          </a:p>
          <a:p>
            <a:endParaRPr lang="en-GB" dirty="0"/>
          </a:p>
          <a:p>
            <a:r>
              <a:rPr lang="en-GB" dirty="0"/>
              <a:t>Training Events for Students - https://digitalskills.uwtsd.ac.uk/events-for-students/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098769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7">
          <a:extLst>
            <a:ext uri="{FF2B5EF4-FFF2-40B4-BE49-F238E27FC236}">
              <a16:creationId xmlns:a16="http://schemas.microsoft.com/office/drawing/2014/main" id="{0937CC7E-9710-CC37-68FA-1FACCFF8082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8" name="Google Shape;218;g5c5211f441_6_85:notes">
            <a:extLst>
              <a:ext uri="{FF2B5EF4-FFF2-40B4-BE49-F238E27FC236}">
                <a16:creationId xmlns:a16="http://schemas.microsoft.com/office/drawing/2014/main" id="{798E3D46-59DA-1280-2200-11CD539AD464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https://uwtsd.careercentre.me/resources/careerassessments/?quizId=30&amp;Referral=Action&amp;Programme=Self-Awareness&amp;ProgrammeID=WmQrSndNVEZ3VWRlbmphb1BSRVJUQT090&amp;TaskId=63110 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GB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The activity requires drag and drop of different skills to evaluate themselves.  </a:t>
            </a:r>
            <a:endParaRPr dirty="0"/>
          </a:p>
        </p:txBody>
      </p:sp>
      <p:sp>
        <p:nvSpPr>
          <p:cNvPr id="219" name="Google Shape;219;g5c5211f441_6_85:notes">
            <a:extLst>
              <a:ext uri="{FF2B5EF4-FFF2-40B4-BE49-F238E27FC236}">
                <a16:creationId xmlns:a16="http://schemas.microsoft.com/office/drawing/2014/main" id="{790344E2-75D1-5C50-9C7E-A86774752BE7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68245853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7">
          <a:extLst>
            <a:ext uri="{FF2B5EF4-FFF2-40B4-BE49-F238E27FC236}">
              <a16:creationId xmlns:a16="http://schemas.microsoft.com/office/drawing/2014/main" id="{4E02B87A-ADB0-DE5F-26FB-CFDAF4B3702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8" name="Google Shape;218;g5c5211f441_6_85:notes">
            <a:extLst>
              <a:ext uri="{FF2B5EF4-FFF2-40B4-BE49-F238E27FC236}">
                <a16:creationId xmlns:a16="http://schemas.microsoft.com/office/drawing/2014/main" id="{A6637B16-86A0-E92E-946D-ED2E0BD19B97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219" name="Google Shape;219;g5c5211f441_6_85:notes">
            <a:extLst>
              <a:ext uri="{FF2B5EF4-FFF2-40B4-BE49-F238E27FC236}">
                <a16:creationId xmlns:a16="http://schemas.microsoft.com/office/drawing/2014/main" id="{512048E0-B312-2B94-BAA2-928A648430FB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414686102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Resources available on Moodle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0577609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https://digitalskills.uwtsd.ac.uk/ </a:t>
            </a:r>
          </a:p>
          <a:p>
            <a:endParaRPr lang="en-GB" dirty="0"/>
          </a:p>
          <a:p>
            <a:r>
              <a:rPr lang="en-GB" dirty="0"/>
              <a:t>Demonstrate to students how to access the UWTSD Digit Centre –ensure everyone in signed up to LinkedIn Learning and this will create a LinkedIn profile for any students without one or link any active accounts with their university account and any LinkedIn learning will appear as a badge on their profiles.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D761150-0457-4455-965B-A659E88A28AA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71936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https://digitalskills.uwtsd.ac.uk/students/</a:t>
            </a:r>
          </a:p>
          <a:p>
            <a:endParaRPr lang="en-GB" dirty="0"/>
          </a:p>
          <a:p>
            <a:r>
              <a:rPr lang="en-GB" dirty="0"/>
              <a:t>https://www.linkedin.com/learning/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3893084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799053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DC8707-AC71-4AF4-9F16-8DB66B2212C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E1D4EFC-1AF7-4057-9224-C92E134C78BB}" type="datetimeFigureOut">
              <a:rPr lang="en-GB"/>
              <a:pPr>
                <a:defRPr/>
              </a:pPr>
              <a:t>13/02/2026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753FCB-F76F-4BED-ADD4-F6FB67F1D7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FBDBC6-F9B6-46C7-9FEA-6F2F7B6480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43614540-7CE4-40B4-8C4F-01B62F78CDD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675883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FB6680-BE27-4625-B8EC-7A593EC32F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B9A1F9-7570-4209-B1C1-E7383F728D65}" type="datetimeFigureOut">
              <a:rPr lang="en-GB"/>
              <a:pPr>
                <a:defRPr/>
              </a:pPr>
              <a:t>13/02/2026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B91893-C450-4158-B2F5-3060DA7E88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846BFD-060C-4E52-B958-60EBBA6CDF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D24FAC45-781F-4602-98F1-5FADE8BA638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931413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01C4F2-C6AE-400A-AED5-E2B21DCF1F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0CF4F9-382A-46AC-9DAE-FF670058D26E}" type="datetimeFigureOut">
              <a:rPr lang="en-GB"/>
              <a:pPr>
                <a:defRPr/>
              </a:pPr>
              <a:t>13/02/2026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F6B4480B-8001-4452-A366-39FC1329A24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419A5A-9F64-4C97-A215-F80B1AD9226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690465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CA6ABEBB-6F7C-4F4B-ACEB-DAB65F300E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839370-36AC-420D-8C7D-088FF7266006}" type="datetimeFigureOut">
              <a:rPr lang="en-GB"/>
              <a:pPr>
                <a:defRPr/>
              </a:pPr>
              <a:t>13/02/2026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F10F1F-8619-49D9-8024-9279D25884C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44AB43-9045-4D8B-B748-58A0DBC1DE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600824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CACE00F9-2540-4DBE-9A35-8884D3198B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D39F5C-3C78-4E82-B9B9-38477B002A6C}" type="datetimeFigureOut">
              <a:rPr lang="en-GB"/>
              <a:pPr>
                <a:defRPr/>
              </a:pPr>
              <a:t>13/02/2026</a:t>
            </a:fld>
            <a:endParaRPr lang="en-GB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243B52CD-7801-42DD-864A-94033B15B08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86B821-30F5-419F-BC10-2B56BEA317C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899031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6E25E4B4-B35C-43F9-8F4A-E07673C417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DFBCE5-C2CB-4F00-8634-493A13975D23}" type="datetimeFigureOut">
              <a:rPr lang="en-GB"/>
              <a:pPr>
                <a:defRPr/>
              </a:pPr>
              <a:t>13/02/2026</a:t>
            </a:fld>
            <a:endParaRPr lang="en-GB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AB2CE9F0-0AED-40B5-93D5-3E2A5F7FDD1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145D2B-C582-400A-AEA6-92A3CD15A8F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311432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5EB97366-CF57-4EE6-9EFB-498E6E60D2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848C57-A1F7-4161-BCB7-26B7A3A8F8FE}" type="datetimeFigureOut">
              <a:rPr lang="en-GB"/>
              <a:pPr>
                <a:defRPr/>
              </a:pPr>
              <a:t>13/02/2026</a:t>
            </a:fld>
            <a:endParaRPr lang="en-GB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BD08296B-F621-4DC5-A959-33E523805F9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27D847-7983-420A-BEC3-7857E252758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311707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0F1A708B-4537-4CDF-9078-218158E76E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424C2F-8189-43DE-BA57-1AEC4DD35792}" type="datetimeFigureOut">
              <a:rPr lang="en-GB"/>
              <a:pPr>
                <a:defRPr/>
              </a:pPr>
              <a:t>13/02/2026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624C93-C25A-49B7-91D9-B4694A36615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B5D7F6-6E77-4922-BBC6-D6214893F01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81018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D9C0CD8E-4BA9-4723-AD61-EDA3A87B7C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BCEF5C-266E-4086-AD21-16BDFF3A4B7B}" type="datetimeFigureOut">
              <a:rPr lang="en-GB"/>
              <a:pPr>
                <a:defRPr/>
              </a:pPr>
              <a:t>13/02/2026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B7E0BC-CAD8-4769-8BC8-179BDF70A48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8CC17F-8AFE-4AA5-A062-8F7F28D27FE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360382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C1895A-ECB5-4D60-BD68-2046146E0B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C1C616-1927-4D0B-94D9-4A795A7177D6}" type="datetimeFigureOut">
              <a:rPr lang="en-GB"/>
              <a:pPr>
                <a:defRPr/>
              </a:pPr>
              <a:t>13/02/2026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9C5608E-1DAA-4545-A1B2-9DE3E77ECAA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E6BC80-9C58-4835-98BC-35DDAD5A940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796090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5D2F7B-D7E4-444E-9320-5D85ED71FC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83416C-7963-4795-825D-B4FB0850484A}" type="datetimeFigureOut">
              <a:rPr lang="en-GB"/>
              <a:pPr>
                <a:defRPr/>
              </a:pPr>
              <a:t>13/02/2026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C282F118-2E08-4EAE-A112-0892DD9FC98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DA9F77-ED79-4167-BD78-F273BD64B56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9035527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Quot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4315626" y="0"/>
            <a:ext cx="7876375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7" name="Rectangle 6"/>
          <p:cNvSpPr/>
          <p:nvPr userDrawn="1"/>
        </p:nvSpPr>
        <p:spPr>
          <a:xfrm>
            <a:off x="0" y="0"/>
            <a:ext cx="4315627" cy="68572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86222" y="1263535"/>
            <a:ext cx="3670481" cy="3641841"/>
          </a:xfrm>
        </p:spPr>
        <p:txBody>
          <a:bodyPr>
            <a:normAutofit/>
          </a:bodyPr>
          <a:lstStyle>
            <a:lvl1pPr marL="0" indent="0" algn="l">
              <a:buNone/>
              <a:defRPr sz="3000" i="1" baseline="0">
                <a:solidFill>
                  <a:schemeClr val="bg1"/>
                </a:solidFill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46" y="218256"/>
            <a:ext cx="1023113" cy="10231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91906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6DCC71E0-F1AD-4C36-B85D-4BE7D811DC6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B5B3C3DB-E5A9-47E5-AE81-3ECF0EFB1CA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E1C748-4BC9-46D4-AB58-4A97D3BFDBA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F22DB86-EB4F-4B64-A14B-7E24DA2A2942}" type="datetimeFigureOut">
              <a:rPr lang="en-GB"/>
              <a:pPr>
                <a:defRPr/>
              </a:pPr>
              <a:t>13/02/2026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BFE76C-0306-4667-8DD4-494C89A957D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9502896F-2913-4024-A978-45FF1E7A8BE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63" r:id="rId1"/>
    <p:sldLayoutId id="2147483864" r:id="rId2"/>
    <p:sldLayoutId id="2147483854" r:id="rId3"/>
    <p:sldLayoutId id="2147483855" r:id="rId4"/>
    <p:sldLayoutId id="2147483856" r:id="rId5"/>
    <p:sldLayoutId id="2147483857" r:id="rId6"/>
    <p:sldLayoutId id="2147483858" r:id="rId7"/>
    <p:sldLayoutId id="2147483859" r:id="rId8"/>
    <p:sldLayoutId id="2147483860" r:id="rId9"/>
    <p:sldLayoutId id="2147483861" r:id="rId10"/>
    <p:sldLayoutId id="2147483862" r:id="rId11"/>
    <p:sldLayoutId id="2147483865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hyperlink" Target="https://www.uwtsd.ac.uk/news/mum-overcomes-adversity-achieve-first-class-honours-health-and-social-care-degree" TargetMode="External"/><Relationship Id="rId7" Type="http://schemas.openxmlformats.org/officeDocument/2006/relationships/hyperlink" Target="https://moodle.uwtsd.ac.uk/pluginfile.php/1156558/mod_resource/content/1/UWTSD%20Graduate%20Profiles%20in%20Birmingham%20Mail.pdf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hyperlink" Target="https://www.uwtsd.ac.uk/news/passion-education-and-leadership-fuels-new-journey-uwtsd" TargetMode="External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moodle.uwtsd.ac.uk/mod/lti/view.php?id=726757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hyperlink" Target="https://www.uwtsd.ac.uk/study/experience-and-facilities/student-support-and-wellbeing/careers-service" TargetMode="External"/><Relationship Id="rId7" Type="http://schemas.openxmlformats.org/officeDocument/2006/relationships/hyperlink" Target="https://digitalskills.uwtsd.ac.uk/students/" TargetMode="External"/><Relationship Id="rId12" Type="http://schemas.openxmlformats.org/officeDocument/2006/relationships/image" Target="../media/image1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11" Type="http://schemas.openxmlformats.org/officeDocument/2006/relationships/hyperlink" Target="https://www.uwtsdunion.co.uk/opportunities/skills-week?parent_link=events-menu-wrapper" TargetMode="External"/><Relationship Id="rId5" Type="http://schemas.openxmlformats.org/officeDocument/2006/relationships/hyperlink" Target="https://digitalskills.uwtsd.ac.uk/" TargetMode="External"/><Relationship Id="rId10" Type="http://schemas.openxmlformats.org/officeDocument/2006/relationships/image" Target="../media/image14.png"/><Relationship Id="rId4" Type="http://schemas.openxmlformats.org/officeDocument/2006/relationships/image" Target="../media/image11.png"/><Relationship Id="rId9" Type="http://schemas.openxmlformats.org/officeDocument/2006/relationships/hyperlink" Target="https://digitalskills.uwtsd.ac.uk/events-for-students/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uwtsd.careercentre.me/resources/careerassessments/?quizId=30&amp;Referral=Action&amp;Programme=Self-Awareness&amp;ProgrammeID=WmQrSndNVEZ3VWRlbmphb1BSRVJUQT090&amp;TaskId=63110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hyperlink" Target="https://digitalskills.uwtsd.ac.uk/students/" TargetMode="External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2.png"/><Relationship Id="rId4" Type="http://schemas.openxmlformats.org/officeDocument/2006/relationships/hyperlink" Target="https://digitalskills.uwtsd.ac.uk/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digitalskills.uwtsd.ac.uk/students/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png"/><Relationship Id="rId5" Type="http://schemas.openxmlformats.org/officeDocument/2006/relationships/image" Target="../media/image22.png"/><Relationship Id="rId4" Type="http://schemas.openxmlformats.org/officeDocument/2006/relationships/image" Target="../media/image23.pn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3" Type="http://schemas.openxmlformats.org/officeDocument/2006/relationships/image" Target="../media/image25.png"/><Relationship Id="rId7" Type="http://schemas.openxmlformats.org/officeDocument/2006/relationships/image" Target="../media/image29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28.svg"/><Relationship Id="rId5" Type="http://schemas.openxmlformats.org/officeDocument/2006/relationships/image" Target="../media/image27.png"/><Relationship Id="rId4" Type="http://schemas.openxmlformats.org/officeDocument/2006/relationships/image" Target="../media/image26.png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svg"/><Relationship Id="rId3" Type="http://schemas.openxmlformats.org/officeDocument/2006/relationships/image" Target="../media/image31.png"/><Relationship Id="rId7" Type="http://schemas.openxmlformats.org/officeDocument/2006/relationships/image" Target="../media/image33.png"/><Relationship Id="rId2" Type="http://schemas.openxmlformats.org/officeDocument/2006/relationships/hyperlink" Target="https://lnkd.in/equPUue" TargetMode="Externa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32.png"/><Relationship Id="rId5" Type="http://schemas.openxmlformats.org/officeDocument/2006/relationships/image" Target="../media/image28.svg"/><Relationship Id="rId4" Type="http://schemas.openxmlformats.org/officeDocument/2006/relationships/image" Target="../media/image27.png"/><Relationship Id="rId9" Type="http://schemas.openxmlformats.org/officeDocument/2006/relationships/image" Target="../media/image35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7" Type="http://schemas.openxmlformats.org/officeDocument/2006/relationships/image" Target="../media/image38.png"/><Relationship Id="rId2" Type="http://schemas.openxmlformats.org/officeDocument/2006/relationships/hyperlink" Target="mailto:123456@uwtsd.ac.uk" TargetMode="Externa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28.svg"/><Relationship Id="rId5" Type="http://schemas.openxmlformats.org/officeDocument/2006/relationships/image" Target="../media/image27.png"/><Relationship Id="rId4" Type="http://schemas.openxmlformats.org/officeDocument/2006/relationships/image" Target="../media/image37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40.png"/><Relationship Id="rId4" Type="http://schemas.openxmlformats.org/officeDocument/2006/relationships/image" Target="../media/image28.sv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28.svg"/><Relationship Id="rId5" Type="http://schemas.openxmlformats.org/officeDocument/2006/relationships/image" Target="../media/image27.png"/><Relationship Id="rId4" Type="http://schemas.openxmlformats.org/officeDocument/2006/relationships/image" Target="../media/image43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46.png"/><Relationship Id="rId5" Type="http://schemas.openxmlformats.org/officeDocument/2006/relationships/image" Target="../media/image45.png"/><Relationship Id="rId4" Type="http://schemas.openxmlformats.org/officeDocument/2006/relationships/image" Target="../media/image28.sv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hyperlink" Target="https://digitalskills.uwtsd.ac.uk/students/" TargetMode="External"/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>
            <a:extLst>
              <a:ext uri="{FF2B5EF4-FFF2-40B4-BE49-F238E27FC236}">
                <a16:creationId xmlns:a16="http://schemas.microsoft.com/office/drawing/2014/main" id="{32E39A27-1799-45D8-AD1F-740A5D12E2DC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140457" y="1268760"/>
            <a:ext cx="11809312" cy="1872208"/>
          </a:xfrm>
        </p:spPr>
        <p:txBody>
          <a:bodyPr/>
          <a:lstStyle/>
          <a:p>
            <a:pPr eaLnBrk="1" hangingPunct="1"/>
            <a:r>
              <a:rPr lang="en-GB" altLang="en-US" sz="3600" b="1" u="sng" dirty="0"/>
              <a:t>Essential Skills </a:t>
            </a:r>
            <a:br>
              <a:rPr lang="en-GB" altLang="en-US" sz="3600" b="1" u="sng" dirty="0"/>
            </a:br>
            <a:endParaRPr lang="en-GB" altLang="en-US" sz="3600" b="1" u="sng" dirty="0"/>
          </a:p>
        </p:txBody>
      </p:sp>
      <p:sp>
        <p:nvSpPr>
          <p:cNvPr id="5123" name="Subtitle 4">
            <a:extLst>
              <a:ext uri="{FF2B5EF4-FFF2-40B4-BE49-F238E27FC236}">
                <a16:creationId xmlns:a16="http://schemas.microsoft.com/office/drawing/2014/main" id="{F98A1305-E230-41C1-B359-9219D6B92A73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>
          <a:xfrm>
            <a:off x="3200797" y="3356992"/>
            <a:ext cx="5688632" cy="864096"/>
          </a:xfrm>
          <a:solidFill>
            <a:schemeClr val="accent5"/>
          </a:solidFill>
        </p:spPr>
        <p:txBody>
          <a:bodyPr/>
          <a:lstStyle/>
          <a:p>
            <a:pPr eaLnBrk="1" hangingPunct="1"/>
            <a:r>
              <a:rPr lang="en-GB" altLang="en-US" sz="4000" b="1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Link In and Learn</a:t>
            </a:r>
          </a:p>
          <a:p>
            <a:pPr eaLnBrk="1" hangingPunct="1"/>
            <a:endParaRPr lang="en-GB" altLang="en-US" sz="6600" b="1" dirty="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124" name="Slide Number Placeholder 5">
            <a:extLst>
              <a:ext uri="{FF2B5EF4-FFF2-40B4-BE49-F238E27FC236}">
                <a16:creationId xmlns:a16="http://schemas.microsoft.com/office/drawing/2014/main" id="{E786F963-ABE2-4401-9D16-172A89A3644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9767888" y="6453189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892E4F6F-EAD8-4B4A-BE5D-1FA1AD27E83F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  <p:transition spd="slow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23A0EE-7166-43EA-B547-CC7E81B49D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b"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>
                <a:effectLst>
                  <a:outerShdw blurRad="38100" dist="38100" dir="2700000" algn="tl">
                    <a:srgbClr val="C0C0C0"/>
                  </a:outerShdw>
                </a:effectLst>
                <a:latin typeface="Arial Rounded MT Bold" pitchFamily="34" charset="0"/>
              </a:rPr>
              <a:t>Session Objectives </a:t>
            </a:r>
            <a:endParaRPr lang="en-GB" dirty="0">
              <a:effectLst>
                <a:outerShdw blurRad="38100" dist="38100" dir="2700000" algn="tl">
                  <a:srgbClr val="C0C0C0"/>
                </a:outerShdw>
              </a:effectLst>
              <a:latin typeface="Arial Rounded MT Bold" pitchFamily="34" charset="0"/>
            </a:endParaRP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CE13D728-FECA-455C-A342-2B3C6E85D0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5360" y="2348880"/>
            <a:ext cx="11521280" cy="2548879"/>
          </a:xfrm>
        </p:spPr>
        <p:txBody>
          <a:bodyPr vert="horz" wrap="square" lIns="182880" tIns="91440" rIns="91440" bIns="45720" numCol="1" anchor="t" anchorCtr="0" compatLnSpc="1">
            <a:prstTxWarp prst="textNoShape">
              <a:avLst/>
            </a:prstTxWarp>
          </a:bodyPr>
          <a:lstStyle/>
          <a:p>
            <a:pPr marL="107950" indent="0" eaLnBrk="1" hangingPunct="1">
              <a:spcAft>
                <a:spcPts val="1200"/>
              </a:spcAft>
              <a:buNone/>
              <a:defRPr/>
            </a:pPr>
            <a:r>
              <a:rPr lang="en-GB" altLang="en-US" sz="2000" dirty="0">
                <a:latin typeface="Arial Rounded MT Bold" panose="020F0704030504030204" pitchFamily="34" charset="0"/>
              </a:rPr>
              <a:t>In this session we will: </a:t>
            </a:r>
          </a:p>
          <a:p>
            <a:pPr marL="393700" indent="-285750" eaLnBrk="1" hangingPunct="1">
              <a:spcAft>
                <a:spcPts val="1200"/>
              </a:spcAft>
              <a:defRPr/>
            </a:pPr>
            <a:r>
              <a:rPr lang="en-GB" altLang="en-US" sz="2000" dirty="0">
                <a:latin typeface="Arial Rounded MT Bold" panose="020F0704030504030204" pitchFamily="34" charset="0"/>
              </a:rPr>
              <a:t>Discover professional connections between your class network</a:t>
            </a:r>
          </a:p>
          <a:p>
            <a:pPr marL="393700" indent="-285750" eaLnBrk="1" hangingPunct="1">
              <a:spcAft>
                <a:spcPts val="1200"/>
              </a:spcAft>
              <a:defRPr/>
            </a:pPr>
            <a:r>
              <a:rPr lang="en-GB" altLang="en-US" sz="2000" dirty="0">
                <a:latin typeface="Arial Rounded MT Bold" panose="020F0704030504030204" pitchFamily="34" charset="0"/>
              </a:rPr>
              <a:t>Conduct a personal SWOT analysis</a:t>
            </a:r>
          </a:p>
          <a:p>
            <a:pPr marL="393700" indent="-285750" eaLnBrk="1" hangingPunct="1">
              <a:spcAft>
                <a:spcPts val="1200"/>
              </a:spcAft>
              <a:defRPr/>
            </a:pPr>
            <a:r>
              <a:rPr lang="en-GB" altLang="en-US" sz="2000" dirty="0">
                <a:latin typeface="Arial Rounded MT Bold" panose="020F0704030504030204" pitchFamily="34" charset="0"/>
              </a:rPr>
              <a:t>Discover LinkedIn Learning and identify relevant resources for continual professional development (CPD) </a:t>
            </a: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52CAE154-1D37-F6B6-F473-55A666983384}"/>
              </a:ext>
            </a:extLst>
          </p:cNvPr>
          <p:cNvSpPr/>
          <p:nvPr/>
        </p:nvSpPr>
        <p:spPr>
          <a:xfrm>
            <a:off x="1055440" y="4725144"/>
            <a:ext cx="10081120" cy="864096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This session will help you make connections between your skills and professional aspirations. Looking onward to your professional development. 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1" grpId="0" uiExpand="1" build="p"/>
      <p:bldP spid="12291" grpI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2">
            <a:extLst>
              <a:ext uri="{FF2B5EF4-FFF2-40B4-BE49-F238E27FC236}">
                <a16:creationId xmlns:a16="http://schemas.microsoft.com/office/drawing/2014/main" id="{3EA01918-D4D5-41F6-9F8F-2D336FEFFC9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/>
              <a:t>Session Schedule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D50D8E3E-69FB-4516-B44C-A31C41DC0EA9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95400" y="1992142"/>
            <a:ext cx="11809312" cy="1540767"/>
          </a:xfrm>
        </p:spPr>
        <p:txBody>
          <a:bodyPr/>
          <a:lstStyle/>
          <a:p>
            <a:pPr eaLnBrk="1" hangingPunct="1"/>
            <a:r>
              <a:rPr lang="en-GB" altLang="en-US" dirty="0"/>
              <a:t>Exploring Graduate Profiles– 25 Mins</a:t>
            </a:r>
          </a:p>
          <a:p>
            <a:pPr eaLnBrk="1" hangingPunct="1"/>
            <a:r>
              <a:rPr lang="en-GB" altLang="en-US" dirty="0"/>
              <a:t>Evaluating your own skills and aspirations – 20 mins</a:t>
            </a:r>
          </a:p>
          <a:p>
            <a:pPr eaLnBrk="1" hangingPunct="1"/>
            <a:r>
              <a:rPr lang="en-GB" altLang="en-US" dirty="0"/>
              <a:t>Completing SWOT analysis– 30 mins</a:t>
            </a:r>
          </a:p>
          <a:p>
            <a:pPr eaLnBrk="1" hangingPunct="1"/>
            <a:r>
              <a:rPr lang="en-GB" altLang="en-US" dirty="0"/>
              <a:t>Setting plans for future development – 35mins</a:t>
            </a:r>
          </a:p>
          <a:p>
            <a:pPr eaLnBrk="1" hangingPunct="1"/>
            <a:r>
              <a:rPr lang="en-GB" altLang="en-US" dirty="0"/>
              <a:t>Reflection 10 mins</a:t>
            </a:r>
          </a:p>
          <a:p>
            <a:pPr marL="0" indent="0" eaLnBrk="1" hangingPunct="1">
              <a:buNone/>
            </a:pPr>
            <a:endParaRPr lang="en-GB" altLang="en-US" sz="1800" dirty="0"/>
          </a:p>
          <a:p>
            <a:pPr marL="0" indent="0" eaLnBrk="1" hangingPunct="1">
              <a:buNone/>
            </a:pPr>
            <a:endParaRPr lang="en-GB" altLang="en-US" sz="1800" dirty="0"/>
          </a:p>
        </p:txBody>
      </p:sp>
    </p:spTree>
    <p:extLst>
      <p:ext uri="{BB962C8B-B14F-4D97-AF65-F5344CB8AC3E}">
        <p14:creationId xmlns:p14="http://schemas.microsoft.com/office/powerpoint/2010/main" val="1383590201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7628B2-AAD4-7674-5CC2-F66887FE15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492896"/>
            <a:ext cx="10972800" cy="1143000"/>
          </a:xfrm>
        </p:spPr>
        <p:txBody>
          <a:bodyPr/>
          <a:lstStyle/>
          <a:p>
            <a:r>
              <a:rPr lang="en-GB" altLang="en-US" dirty="0"/>
              <a:t>Profiles of Graduates from UWTSD</a:t>
            </a:r>
            <a:br>
              <a:rPr lang="en-GB" altLang="en-US" dirty="0"/>
            </a:br>
            <a:r>
              <a:rPr lang="en-GB" altLang="en-US" dirty="0"/>
              <a:t>IICL, Birmingham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002747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E74B9B-7803-B835-6A29-1401C98629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75571" y="76847"/>
            <a:ext cx="5630416" cy="1143000"/>
          </a:xfrm>
        </p:spPr>
        <p:txBody>
          <a:bodyPr/>
          <a:lstStyle/>
          <a:p>
            <a:r>
              <a:rPr lang="en-GB" dirty="0"/>
              <a:t>Graduate Profiles </a:t>
            </a:r>
          </a:p>
        </p:txBody>
      </p:sp>
      <p:pic>
        <p:nvPicPr>
          <p:cNvPr id="5" name="Content Placeholder 4" descr="A person in a graduation cap and gown&#10;&#10;AI-generated content may be incorrect.">
            <a:hlinkClick r:id="rId3"/>
            <a:extLst>
              <a:ext uri="{FF2B5EF4-FFF2-40B4-BE49-F238E27FC236}">
                <a16:creationId xmlns:a16="http://schemas.microsoft.com/office/drawing/2014/main" id="{8E062D15-B840-4FE0-1FDB-15DAABC4B17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 bwMode="auto">
          <a:xfrm>
            <a:off x="609600" y="1512558"/>
            <a:ext cx="3197267" cy="17757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73223E09-26DB-EBBD-DA19-A1C78611189A}"/>
              </a:ext>
            </a:extLst>
          </p:cNvPr>
          <p:cNvSpPr txBox="1"/>
          <p:nvPr/>
        </p:nvSpPr>
        <p:spPr>
          <a:xfrm>
            <a:off x="3842904" y="1860793"/>
            <a:ext cx="6093228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 i="0" dirty="0">
                <a:solidFill>
                  <a:srgbClr val="272359"/>
                </a:solidFill>
                <a:effectLst/>
                <a:latin typeface="Akzidenz-Grotesk BQ"/>
              </a:rPr>
              <a:t>Noreen Akhtar</a:t>
            </a:r>
            <a:endParaRPr lang="en-GB" sz="2000" b="1" dirty="0"/>
          </a:p>
        </p:txBody>
      </p:sp>
      <p:pic>
        <p:nvPicPr>
          <p:cNvPr id="9" name="Picture 8" descr="A person in a graduation gown&#10;&#10;AI-generated content may be incorrect.">
            <a:hlinkClick r:id="rId5"/>
            <a:extLst>
              <a:ext uri="{FF2B5EF4-FFF2-40B4-BE49-F238E27FC236}">
                <a16:creationId xmlns:a16="http://schemas.microsoft.com/office/drawing/2014/main" id="{49BDE9C1-4F14-6171-FF4E-E6AED73E888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453215" y="1394421"/>
            <a:ext cx="3197268" cy="1902669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25900C2D-77E7-C842-CE73-988BC345863E}"/>
              </a:ext>
            </a:extLst>
          </p:cNvPr>
          <p:cNvSpPr txBox="1"/>
          <p:nvPr/>
        </p:nvSpPr>
        <p:spPr>
          <a:xfrm>
            <a:off x="6436991" y="2345755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Michael Thomas</a:t>
            </a:r>
          </a:p>
        </p:txBody>
      </p:sp>
      <p:pic>
        <p:nvPicPr>
          <p:cNvPr id="12" name="Picture 11" descr="A person in a graduation cap and gown&#10;&#10;AI-generated content may be incorrect.">
            <a:hlinkClick r:id="rId7"/>
            <a:extLst>
              <a:ext uri="{FF2B5EF4-FFF2-40B4-BE49-F238E27FC236}">
                <a16:creationId xmlns:a16="http://schemas.microsoft.com/office/drawing/2014/main" id="{F906D0BA-6687-1D08-4EAD-63E4DB0D79E8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43243" y="3723692"/>
            <a:ext cx="5486400" cy="2088572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49AE29BF-5818-EAD0-CEBA-758E1365AEEA}"/>
              </a:ext>
            </a:extLst>
          </p:cNvPr>
          <p:cNvSpPr txBox="1"/>
          <p:nvPr/>
        </p:nvSpPr>
        <p:spPr>
          <a:xfrm>
            <a:off x="3492776" y="3372755"/>
            <a:ext cx="36914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Madiha Hassan and Syed Islam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DA086EB-538B-619E-9588-B5847BB120D6}"/>
              </a:ext>
            </a:extLst>
          </p:cNvPr>
          <p:cNvSpPr txBox="1"/>
          <p:nvPr/>
        </p:nvSpPr>
        <p:spPr>
          <a:xfrm>
            <a:off x="7171902" y="3926646"/>
            <a:ext cx="4968552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Learning about the journeys that others have taken to achieve success can help you to develop your own aspirations. </a:t>
            </a:r>
          </a:p>
          <a:p>
            <a:endParaRPr lang="en-GB" sz="2000" dirty="0"/>
          </a:p>
          <a:p>
            <a:r>
              <a:rPr lang="en-GB" sz="2000" dirty="0"/>
              <a:t>Let’s explore these profiles on Moodle</a:t>
            </a:r>
          </a:p>
        </p:txBody>
      </p:sp>
    </p:spTree>
    <p:extLst>
      <p:ext uri="{BB962C8B-B14F-4D97-AF65-F5344CB8AC3E}">
        <p14:creationId xmlns:p14="http://schemas.microsoft.com/office/powerpoint/2010/main" val="12635440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6F3E6E-8566-332F-D4F4-7CEB836557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are your skills and aspirations?</a:t>
            </a:r>
          </a:p>
        </p:txBody>
      </p:sp>
      <p:pic>
        <p:nvPicPr>
          <p:cNvPr id="5" name="Content Placeholder 4" descr="A screenshot of a phone&#10;&#10;AI-generated content may be incorrect.">
            <a:hlinkClick r:id="rId3"/>
            <a:extLst>
              <a:ext uri="{FF2B5EF4-FFF2-40B4-BE49-F238E27FC236}">
                <a16:creationId xmlns:a16="http://schemas.microsoft.com/office/drawing/2014/main" id="{AE80020C-BB40-D43C-A792-C26F7B32AE1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 bwMode="auto">
          <a:xfrm>
            <a:off x="767408" y="1576129"/>
            <a:ext cx="7401958" cy="37057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8EDB8F7-7E40-670A-5B97-FC3B6F767F8C}"/>
              </a:ext>
            </a:extLst>
          </p:cNvPr>
          <p:cNvSpPr txBox="1"/>
          <p:nvPr/>
        </p:nvSpPr>
        <p:spPr>
          <a:xfrm>
            <a:off x="8544272" y="2852936"/>
            <a:ext cx="303812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Post your ideas for your dream job. What skills and experience do you already have?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0A6DAE9-BCFF-2D2F-010D-C0CCAC40A24E}"/>
              </a:ext>
            </a:extLst>
          </p:cNvPr>
          <p:cNvSpPr txBox="1"/>
          <p:nvPr/>
        </p:nvSpPr>
        <p:spPr>
          <a:xfrm>
            <a:off x="8904312" y="4653136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3"/>
              </a:rPr>
              <a:t>Click to view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650604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D48612-7AD2-314C-C9B6-26E4AD70E8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Share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230D7B-5DDD-28C5-4403-9898E848C6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9416" y="2406588"/>
            <a:ext cx="10972800" cy="2044823"/>
          </a:xfrm>
        </p:spPr>
        <p:txBody>
          <a:bodyPr/>
          <a:lstStyle/>
          <a:p>
            <a:r>
              <a:rPr lang="en-GB" dirty="0"/>
              <a:t>What skills and experience do people have in common?</a:t>
            </a:r>
          </a:p>
          <a:p>
            <a:r>
              <a:rPr lang="en-GB" dirty="0"/>
              <a:t>Do any of us have similar dream careers? </a:t>
            </a:r>
          </a:p>
          <a:p>
            <a:r>
              <a:rPr lang="en-GB" dirty="0"/>
              <a:t>Can you recommend any ideas to other students? </a:t>
            </a:r>
          </a:p>
        </p:txBody>
      </p:sp>
    </p:spTree>
    <p:extLst>
      <p:ext uri="{BB962C8B-B14F-4D97-AF65-F5344CB8AC3E}">
        <p14:creationId xmlns:p14="http://schemas.microsoft.com/office/powerpoint/2010/main" val="366962410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617C30-898E-2504-C749-4DAF5F1FD5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5400" y="2286000"/>
            <a:ext cx="10972800" cy="1143000"/>
          </a:xfrm>
        </p:spPr>
        <p:txBody>
          <a:bodyPr/>
          <a:lstStyle/>
          <a:p>
            <a:r>
              <a:rPr lang="en-GB" altLang="en-US" dirty="0"/>
              <a:t>SWOT Analysis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7845750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0">
          <a:extLst>
            <a:ext uri="{FF2B5EF4-FFF2-40B4-BE49-F238E27FC236}">
              <a16:creationId xmlns:a16="http://schemas.microsoft.com/office/drawing/2014/main" id="{5C243732-FA3B-A311-F3C9-B4FC329C69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BB2C58C1-BF1D-0043-1F69-651A26FAA7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US" b="1" dirty="0"/>
              <a:t>What Is a SWOT Analysis?</a:t>
            </a:r>
            <a:br>
              <a:rPr lang="en-US" b="1" dirty="0"/>
            </a:b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5B7345B-351B-34C9-46A3-20CC581B3182}"/>
              </a:ext>
            </a:extLst>
          </p:cNvPr>
          <p:cNvSpPr txBox="1"/>
          <p:nvPr/>
        </p:nvSpPr>
        <p:spPr bwMode="auto">
          <a:xfrm>
            <a:off x="609600" y="1600201"/>
            <a:ext cx="6422504" cy="398904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 fontScale="92500"/>
          </a:bodyPr>
          <a:lstStyle/>
          <a:p>
            <a:pPr>
              <a:lnSpc>
                <a:spcPct val="90000"/>
              </a:lnSpc>
              <a:spcBef>
                <a:spcPct val="20000"/>
              </a:spcBef>
            </a:pPr>
            <a:r>
              <a:rPr lang="en-US" sz="2400" dirty="0"/>
              <a:t>A </a:t>
            </a:r>
            <a:r>
              <a:rPr lang="en-US" sz="2400" b="1" dirty="0"/>
              <a:t>SWOT analysis</a:t>
            </a:r>
            <a:r>
              <a:rPr lang="en-US" sz="2400" dirty="0"/>
              <a:t> is a simple tool used to help you understand your current situation and plan for improvement.</a:t>
            </a:r>
          </a:p>
          <a:p>
            <a:pPr>
              <a:lnSpc>
                <a:spcPct val="90000"/>
              </a:lnSpc>
              <a:spcBef>
                <a:spcPct val="20000"/>
              </a:spcBef>
            </a:pPr>
            <a:endParaRPr lang="en-US" sz="2400" dirty="0"/>
          </a:p>
          <a:p>
            <a:pPr>
              <a:lnSpc>
                <a:spcPct val="90000"/>
              </a:lnSpc>
              <a:spcBef>
                <a:spcPct val="20000"/>
              </a:spcBef>
            </a:pPr>
            <a:r>
              <a:rPr lang="en-US" sz="2400" dirty="0"/>
              <a:t>SWOT stands for: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400" b="1" dirty="0"/>
              <a:t>S – Strengths:</a:t>
            </a:r>
            <a:r>
              <a:rPr lang="en-US" sz="2400" dirty="0"/>
              <a:t> What you are good at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400" b="1" dirty="0"/>
              <a:t>W – Weaknesses:</a:t>
            </a:r>
            <a:r>
              <a:rPr lang="en-US" sz="2400" dirty="0"/>
              <a:t> Areas you want to improve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400" b="1" dirty="0"/>
              <a:t>O – Opportunities:</a:t>
            </a:r>
            <a:r>
              <a:rPr lang="en-US" sz="2400" dirty="0"/>
              <a:t> Chances to develop or progress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400" b="1" dirty="0"/>
              <a:t>T – Threats:</a:t>
            </a:r>
            <a:r>
              <a:rPr lang="en-US" sz="2400" dirty="0"/>
              <a:t> Challenges that could affect your success</a:t>
            </a:r>
          </a:p>
        </p:txBody>
      </p:sp>
      <p:pic>
        <p:nvPicPr>
          <p:cNvPr id="8" name="Content Placeholder 7" descr="A diagram of swot analysis&#10;&#10;AI-generated content may be incorrect.">
            <a:extLst>
              <a:ext uri="{FF2B5EF4-FFF2-40B4-BE49-F238E27FC236}">
                <a16:creationId xmlns:a16="http://schemas.microsoft.com/office/drawing/2014/main" id="{A0467CEB-845A-3321-EED6-EBF76122B569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 bwMode="auto">
          <a:xfrm>
            <a:off x="7176120" y="1600201"/>
            <a:ext cx="4642188" cy="34142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0249071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486168-501D-B117-9FA4-3383006FB2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Do We Use a SWOT Analysis?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8FAFEF-FF38-95D4-83C6-4EE44BBF72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purpose of a SWOT analysis is to help you: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Recognise the skills and qualities </a:t>
            </a:r>
            <a:r>
              <a:rPr lang="en-GB" sz="2400" u="sng" dirty="0">
                <a:latin typeface="Arial" panose="020B0604020202020204" pitchFamily="34" charset="0"/>
                <a:cs typeface="Arial" panose="020B0604020202020204" pitchFamily="34" charset="0"/>
              </a:rPr>
              <a:t>you already have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Identify areas where </a:t>
            </a:r>
            <a:r>
              <a:rPr lang="en-GB" sz="2400" u="sng" dirty="0">
                <a:latin typeface="Arial" panose="020B0604020202020204" pitchFamily="34" charset="0"/>
                <a:cs typeface="Arial" panose="020B0604020202020204" pitchFamily="34" charset="0"/>
              </a:rPr>
              <a:t>you can improve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Think about opportunities </a:t>
            </a:r>
            <a:r>
              <a:rPr lang="en-GB" sz="2400" u="sng" dirty="0">
                <a:latin typeface="Arial" panose="020B0604020202020204" pitchFamily="34" charset="0"/>
                <a:cs typeface="Arial" panose="020B0604020202020204" pitchFamily="34" charset="0"/>
              </a:rPr>
              <a:t>available to you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at university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Become more aware of </a:t>
            </a:r>
            <a:r>
              <a:rPr lang="en-GB" sz="2400" u="sng" dirty="0">
                <a:latin typeface="Arial" panose="020B0604020202020204" pitchFamily="34" charset="0"/>
                <a:cs typeface="Arial" panose="020B0604020202020204" pitchFamily="34" charset="0"/>
              </a:rPr>
              <a:t>challenges and how to manage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them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For Level 4 students, a SWOT analysis is not about being perfect or having everything figured out. It is about self-awareness and taking small steps toward academic and professional development.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7" name="Picture 16" descr="Several people standing and writing&#10;&#10;AI-generated content may be incorrect.">
            <a:extLst>
              <a:ext uri="{FF2B5EF4-FFF2-40B4-BE49-F238E27FC236}">
                <a16:creationId xmlns:a16="http://schemas.microsoft.com/office/drawing/2014/main" id="{BF26EE2C-4EB8-43DD-4115-8573EEE4BE8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96400" y="1413172"/>
            <a:ext cx="2106440" cy="22802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103056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B381DB-57F5-4918-124F-F236EA7472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Does This Help You?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2C978E-5865-8D54-ED95-9383689299C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Completing a SWOT analysis can help you: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Feel more confident about your abilities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Set realistic goals for your studies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Make better use of university support and opportunities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Start planning for your future career in a simple, manageable way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Your SWOT analysis is a starting point, not a final judgement. It can change and develop as you gain more experience and confidence.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 descr="A diagram of swot analysis&#10;&#10;AI-generated content may be incorrect.">
            <a:extLst>
              <a:ext uri="{FF2B5EF4-FFF2-40B4-BE49-F238E27FC236}">
                <a16:creationId xmlns:a16="http://schemas.microsoft.com/office/drawing/2014/main" id="{F0D78FA1-B22B-1991-2F10-50A25B2A837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08368" y="788019"/>
            <a:ext cx="2667654" cy="25229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665122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49C24C-A294-A404-9684-103631E6EB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416" y="2636912"/>
            <a:ext cx="10972800" cy="1143000"/>
          </a:xfrm>
        </p:spPr>
        <p:txBody>
          <a:bodyPr/>
          <a:lstStyle/>
          <a:p>
            <a:r>
              <a:rPr lang="en-GB" altLang="en-US" dirty="0"/>
              <a:t>What opportunities are available at UWTSD?</a:t>
            </a:r>
            <a:endParaRPr lang="en-GB" dirty="0"/>
          </a:p>
        </p:txBody>
      </p:sp>
      <p:pic>
        <p:nvPicPr>
          <p:cNvPr id="4" name="Picture 3" descr="A group of hands forming a circle&#10;&#10;AI-generated content may be incorrect.">
            <a:hlinkClick r:id="rId3"/>
            <a:extLst>
              <a:ext uri="{FF2B5EF4-FFF2-40B4-BE49-F238E27FC236}">
                <a16:creationId xmlns:a16="http://schemas.microsoft.com/office/drawing/2014/main" id="{5AC9D9B1-C714-9767-F3ED-0ECFB5D3582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43472" y="439347"/>
            <a:ext cx="2160240" cy="1680187"/>
          </a:xfrm>
          <a:prstGeom prst="rect">
            <a:avLst/>
          </a:prstGeom>
        </p:spPr>
      </p:pic>
      <p:pic>
        <p:nvPicPr>
          <p:cNvPr id="6" name="Picture 5" descr="A person holding a pen&#10;&#10;AI-generated content may be incorrect.">
            <a:hlinkClick r:id="rId5"/>
            <a:extLst>
              <a:ext uri="{FF2B5EF4-FFF2-40B4-BE49-F238E27FC236}">
                <a16:creationId xmlns:a16="http://schemas.microsoft.com/office/drawing/2014/main" id="{EA01BF01-0445-FAEF-D863-177334C8CE1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343472" y="3779025"/>
            <a:ext cx="2376264" cy="1977101"/>
          </a:xfrm>
          <a:prstGeom prst="rect">
            <a:avLst/>
          </a:prstGeom>
        </p:spPr>
      </p:pic>
      <p:pic>
        <p:nvPicPr>
          <p:cNvPr id="8" name="Picture 7" descr="A close up of a logo&#10;&#10;AI-generated content may be incorrect.">
            <a:hlinkClick r:id="rId7"/>
            <a:extLst>
              <a:ext uri="{FF2B5EF4-FFF2-40B4-BE49-F238E27FC236}">
                <a16:creationId xmlns:a16="http://schemas.microsoft.com/office/drawing/2014/main" id="{4D7498DB-6BBF-41F0-5AC1-70C8E3E1D71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211235" y="4678460"/>
            <a:ext cx="2229161" cy="638264"/>
          </a:xfrm>
          <a:prstGeom prst="rect">
            <a:avLst/>
          </a:prstGeom>
        </p:spPr>
      </p:pic>
      <p:pic>
        <p:nvPicPr>
          <p:cNvPr id="10" name="Picture 9" descr="A close-up of a logo&#10;&#10;AI-generated content may be incorrect.">
            <a:hlinkClick r:id="rId9"/>
            <a:extLst>
              <a:ext uri="{FF2B5EF4-FFF2-40B4-BE49-F238E27FC236}">
                <a16:creationId xmlns:a16="http://schemas.microsoft.com/office/drawing/2014/main" id="{4ACBFE19-53AD-CBF0-ABA9-CD861918D493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8554924" y="3978695"/>
            <a:ext cx="2839689" cy="1295409"/>
          </a:xfrm>
          <a:prstGeom prst="rect">
            <a:avLst/>
          </a:prstGeom>
        </p:spPr>
      </p:pic>
      <p:pic>
        <p:nvPicPr>
          <p:cNvPr id="12" name="Picture 11" descr="A group of people standing in a room&#10;&#10;AI-generated content may be incorrect.">
            <a:hlinkClick r:id="rId11"/>
            <a:extLst>
              <a:ext uri="{FF2B5EF4-FFF2-40B4-BE49-F238E27FC236}">
                <a16:creationId xmlns:a16="http://schemas.microsoft.com/office/drawing/2014/main" id="{B6AAC7A7-1E8E-8220-3A11-D0004242E82C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8820496" y="500136"/>
            <a:ext cx="2538764" cy="15586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960807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0">
          <a:extLst>
            <a:ext uri="{FF2B5EF4-FFF2-40B4-BE49-F238E27FC236}">
              <a16:creationId xmlns:a16="http://schemas.microsoft.com/office/drawing/2014/main" id="{6E2687BD-A345-C69C-F01B-58C2D1A1F44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" name="Google Shape;222;p39">
            <a:extLst>
              <a:ext uri="{FF2B5EF4-FFF2-40B4-BE49-F238E27FC236}">
                <a16:creationId xmlns:a16="http://schemas.microsoft.com/office/drawing/2014/main" id="{4072C302-AAB6-484D-84F8-990DA7DEBCEF}"/>
              </a:ext>
            </a:extLst>
          </p:cNvPr>
          <p:cNvSpPr/>
          <p:nvPr/>
        </p:nvSpPr>
        <p:spPr>
          <a:xfrm>
            <a:off x="641866" y="1916832"/>
            <a:ext cx="5258229" cy="131274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60933" rIns="121900" bIns="60933" anchor="t" anchorCtr="0">
            <a:noAutofit/>
          </a:bodyPr>
          <a:lstStyle/>
          <a:p>
            <a:endParaRPr sz="2400" dirty="0"/>
          </a:p>
        </p:txBody>
      </p:sp>
      <p:pic>
        <p:nvPicPr>
          <p:cNvPr id="3" name="Picture 2" descr="A person holding a stack of stones&#10;&#10;AI-generated content may be incorrect.">
            <a:hlinkClick r:id="rId3"/>
            <a:extLst>
              <a:ext uri="{FF2B5EF4-FFF2-40B4-BE49-F238E27FC236}">
                <a16:creationId xmlns:a16="http://schemas.microsoft.com/office/drawing/2014/main" id="{77DA40D8-4CEE-C3F3-C443-27C21B46B99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47728" y="1257628"/>
            <a:ext cx="8249801" cy="39439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9D09B09-35E4-7487-FDB3-B398C8240C29}"/>
              </a:ext>
            </a:extLst>
          </p:cNvPr>
          <p:cNvSpPr txBox="1"/>
          <p:nvPr/>
        </p:nvSpPr>
        <p:spPr>
          <a:xfrm>
            <a:off x="469742" y="692696"/>
            <a:ext cx="317798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Assess your strengths and priorities in the workplace using the UWTSD My Careers tool. </a:t>
            </a:r>
          </a:p>
        </p:txBody>
      </p:sp>
      <p:pic>
        <p:nvPicPr>
          <p:cNvPr id="6" name="Picture 5" descr="A qr code with black dots&#10;&#10;AI-generated content may be incorrect.">
            <a:extLst>
              <a:ext uri="{FF2B5EF4-FFF2-40B4-BE49-F238E27FC236}">
                <a16:creationId xmlns:a16="http://schemas.microsoft.com/office/drawing/2014/main" id="{4A8764B1-FCF8-D4A7-F4C4-E527EF78E6E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4471" y="1923832"/>
            <a:ext cx="3409181" cy="34091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402637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0">
          <a:extLst>
            <a:ext uri="{FF2B5EF4-FFF2-40B4-BE49-F238E27FC236}">
              <a16:creationId xmlns:a16="http://schemas.microsoft.com/office/drawing/2014/main" id="{43273607-4BC4-94C3-C14A-F747E4E0A4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" name="Google Shape;222;p39">
            <a:extLst>
              <a:ext uri="{FF2B5EF4-FFF2-40B4-BE49-F238E27FC236}">
                <a16:creationId xmlns:a16="http://schemas.microsoft.com/office/drawing/2014/main" id="{7A591C4E-A714-71B9-F791-5BF59B39E217}"/>
              </a:ext>
            </a:extLst>
          </p:cNvPr>
          <p:cNvSpPr/>
          <p:nvPr/>
        </p:nvSpPr>
        <p:spPr>
          <a:xfrm>
            <a:off x="641866" y="1916832"/>
            <a:ext cx="5258229" cy="131274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60933" rIns="121900" bIns="60933" anchor="t" anchorCtr="0">
            <a:noAutofit/>
          </a:bodyPr>
          <a:lstStyle/>
          <a:p>
            <a:endParaRPr sz="24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8D837D1-16B4-EFD3-8C5A-7BE03E02F40B}"/>
              </a:ext>
            </a:extLst>
          </p:cNvPr>
          <p:cNvSpPr txBox="1"/>
          <p:nvPr/>
        </p:nvSpPr>
        <p:spPr>
          <a:xfrm>
            <a:off x="930720" y="637528"/>
            <a:ext cx="46805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Share and discuss</a:t>
            </a:r>
          </a:p>
        </p:txBody>
      </p:sp>
      <p:pic>
        <p:nvPicPr>
          <p:cNvPr id="5" name="Picture 4" descr="A white and black box with black text&#10;&#10;AI-generated content may be incorrect.">
            <a:extLst>
              <a:ext uri="{FF2B5EF4-FFF2-40B4-BE49-F238E27FC236}">
                <a16:creationId xmlns:a16="http://schemas.microsoft.com/office/drawing/2014/main" id="{3D4703FF-CD2D-C0C2-44B4-A58800BEE5D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1" y="970363"/>
            <a:ext cx="5330250" cy="380898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BC2EDF6-11D2-EC5A-BCF7-D98E69B4FC70}"/>
              </a:ext>
            </a:extLst>
          </p:cNvPr>
          <p:cNvSpPr txBox="1"/>
          <p:nvPr/>
        </p:nvSpPr>
        <p:spPr>
          <a:xfrm>
            <a:off x="930720" y="1772816"/>
            <a:ext cx="4373192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What were your results? </a:t>
            </a:r>
          </a:p>
          <a:p>
            <a:endParaRPr lang="en-GB" sz="2400" dirty="0"/>
          </a:p>
          <a:p>
            <a:r>
              <a:rPr lang="en-GB" sz="2400" dirty="0"/>
              <a:t>Reflect on what you learned for this self assessment. </a:t>
            </a:r>
          </a:p>
          <a:p>
            <a:endParaRPr lang="en-GB" sz="2400" dirty="0"/>
          </a:p>
          <a:p>
            <a:r>
              <a:rPr lang="en-GB" sz="2400" dirty="0"/>
              <a:t>Which skills did you find easiest to position? </a:t>
            </a:r>
          </a:p>
          <a:p>
            <a:endParaRPr lang="en-GB" sz="2400" dirty="0"/>
          </a:p>
          <a:p>
            <a:r>
              <a:rPr lang="en-GB" sz="2400" dirty="0"/>
              <a:t>Which skills were challenging to position?</a:t>
            </a:r>
          </a:p>
        </p:txBody>
      </p:sp>
    </p:spTree>
    <p:extLst>
      <p:ext uri="{BB962C8B-B14F-4D97-AF65-F5344CB8AC3E}">
        <p14:creationId xmlns:p14="http://schemas.microsoft.com/office/powerpoint/2010/main" val="246456114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white sheet of paper with black text&#10;&#10;AI-generated content may be incorrect.">
            <a:extLst>
              <a:ext uri="{FF2B5EF4-FFF2-40B4-BE49-F238E27FC236}">
                <a16:creationId xmlns:a16="http://schemas.microsoft.com/office/drawing/2014/main" id="{634C872B-1634-92DE-EC28-867C9F70932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3392" y="548680"/>
            <a:ext cx="7611537" cy="370574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8F54BB8-AFD2-6AF9-A68E-CE1A2D0A48AA}"/>
              </a:ext>
            </a:extLst>
          </p:cNvPr>
          <p:cNvSpPr txBox="1"/>
          <p:nvPr/>
        </p:nvSpPr>
        <p:spPr>
          <a:xfrm>
            <a:off x="8870790" y="1772816"/>
            <a:ext cx="271162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Use your strengths assessment to help you complete your personal SWOT analysis. </a:t>
            </a:r>
          </a:p>
        </p:txBody>
      </p:sp>
    </p:spTree>
    <p:extLst>
      <p:ext uri="{BB962C8B-B14F-4D97-AF65-F5344CB8AC3E}">
        <p14:creationId xmlns:p14="http://schemas.microsoft.com/office/powerpoint/2010/main" val="350729992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lose-up of a white background&#10;&#10;AI-generated content may be incorrect.">
            <a:extLst>
              <a:ext uri="{FF2B5EF4-FFF2-40B4-BE49-F238E27FC236}">
                <a16:creationId xmlns:a16="http://schemas.microsoft.com/office/drawing/2014/main" id="{5DCEF063-C06A-A433-85C3-D06FC1AF131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3354" y="2204864"/>
            <a:ext cx="11974099" cy="172959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B900AA3-0B1C-E5B0-AC38-FF0E603EFBBD}"/>
              </a:ext>
            </a:extLst>
          </p:cNvPr>
          <p:cNvSpPr txBox="1"/>
          <p:nvPr/>
        </p:nvSpPr>
        <p:spPr>
          <a:xfrm>
            <a:off x="1847528" y="620688"/>
            <a:ext cx="92890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/>
              <a:t>How did you answer the final question?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F92F9E8-CC15-E71B-0E01-84BE13373112}"/>
              </a:ext>
            </a:extLst>
          </p:cNvPr>
          <p:cNvSpPr txBox="1"/>
          <p:nvPr/>
        </p:nvSpPr>
        <p:spPr>
          <a:xfrm>
            <a:off x="0" y="4020587"/>
            <a:ext cx="12192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/>
              <a:t>Share and discuss – do we have shared strengths and weaknesses or different ones? </a:t>
            </a:r>
          </a:p>
        </p:txBody>
      </p:sp>
    </p:spTree>
    <p:extLst>
      <p:ext uri="{BB962C8B-B14F-4D97-AF65-F5344CB8AC3E}">
        <p14:creationId xmlns:p14="http://schemas.microsoft.com/office/powerpoint/2010/main" val="304384741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A7DE46-97EE-979D-AA59-86F507C140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1628800"/>
            <a:ext cx="10972800" cy="1143000"/>
          </a:xfrm>
        </p:spPr>
        <p:txBody>
          <a:bodyPr/>
          <a:lstStyle/>
          <a:p>
            <a:r>
              <a:rPr lang="en-GB" dirty="0"/>
              <a:t>Using LinkedIn Learning</a:t>
            </a:r>
          </a:p>
        </p:txBody>
      </p:sp>
      <p:pic>
        <p:nvPicPr>
          <p:cNvPr id="3" name="Picture 2" descr="A close up of a logo&#10;&#10;AI-generated content may be incorrect.">
            <a:hlinkClick r:id="rId2"/>
            <a:extLst>
              <a:ext uri="{FF2B5EF4-FFF2-40B4-BE49-F238E27FC236}">
                <a16:creationId xmlns:a16="http://schemas.microsoft.com/office/drawing/2014/main" id="{71DF1565-0670-5662-FA7D-6650560D14A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55348" y="2672916"/>
            <a:ext cx="5281304" cy="15121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356280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E7DE6D-9B6A-43A5-81C3-679828391E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LinkedIn Learning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962194-FA15-4C5F-A038-25623F628B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94479" y="2108201"/>
            <a:ext cx="7151053" cy="2514599"/>
          </a:xfrm>
        </p:spPr>
        <p:txBody>
          <a:bodyPr/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LinkedIn offers a learning platform. UWTSD subscribes to this platform, as a student at UWTSD you can use the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DigiCentre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to access the LinkedIn learning.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Use you full university email address to signup to the LinkedIn learning platform via the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DigiCentre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001EA29-B473-40C7-8456-90377A4635E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6467" y="2108201"/>
            <a:ext cx="2943225" cy="952500"/>
          </a:xfrm>
          <a:prstGeom prst="rect">
            <a:avLst/>
          </a:prstGeom>
        </p:spPr>
      </p:pic>
      <p:pic>
        <p:nvPicPr>
          <p:cNvPr id="7" name="Picture 6">
            <a:hlinkClick r:id="rId4"/>
            <a:extLst>
              <a:ext uri="{FF2B5EF4-FFF2-40B4-BE49-F238E27FC236}">
                <a16:creationId xmlns:a16="http://schemas.microsoft.com/office/drawing/2014/main" id="{9D7A82F0-C798-4F0C-9456-D94C1BE4924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22679" y="3222625"/>
            <a:ext cx="2590800" cy="2571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7380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535446-B73A-4B78-BD27-3555415821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</a:t>
            </a:r>
            <a:r>
              <a:rPr lang="en-GB" dirty="0" err="1"/>
              <a:t>DigiCentre</a:t>
            </a:r>
            <a:endParaRPr lang="en-GB" dirty="0"/>
          </a:p>
        </p:txBody>
      </p:sp>
      <p:pic>
        <p:nvPicPr>
          <p:cNvPr id="5" name="Picture 4">
            <a:hlinkClick r:id="rId3"/>
            <a:extLst>
              <a:ext uri="{FF2B5EF4-FFF2-40B4-BE49-F238E27FC236}">
                <a16:creationId xmlns:a16="http://schemas.microsoft.com/office/drawing/2014/main" id="{CC5C2CE7-EB39-4E7C-BAA3-242B2C92D38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6698" y="4341849"/>
            <a:ext cx="2108402" cy="2024735"/>
          </a:xfrm>
          <a:prstGeom prst="rect">
            <a:avLst/>
          </a:prstGeom>
        </p:spPr>
      </p:pic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CC2A1A15-E803-4FB4-95E4-D1A29F54CBC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/>
          <a:stretch>
            <a:fillRect/>
          </a:stretch>
        </p:blipFill>
        <p:spPr>
          <a:xfrm>
            <a:off x="665367" y="2027237"/>
            <a:ext cx="2039733" cy="202473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E232A56E-59FF-4E7B-B97A-E5FE4FB2883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497580" y="2136098"/>
            <a:ext cx="7226300" cy="3800264"/>
          </a:xfrm>
          <a:prstGeom prst="rect">
            <a:avLst/>
          </a:prstGeom>
        </p:spPr>
      </p:pic>
      <p:sp>
        <p:nvSpPr>
          <p:cNvPr id="9" name="Oval 8">
            <a:extLst>
              <a:ext uri="{FF2B5EF4-FFF2-40B4-BE49-F238E27FC236}">
                <a16:creationId xmlns:a16="http://schemas.microsoft.com/office/drawing/2014/main" id="{44271A56-2466-4AB5-8577-8662D43DB67A}"/>
              </a:ext>
            </a:extLst>
          </p:cNvPr>
          <p:cNvSpPr/>
          <p:nvPr/>
        </p:nvSpPr>
        <p:spPr>
          <a:xfrm>
            <a:off x="7132320" y="4978400"/>
            <a:ext cx="2519680" cy="52832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824504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8CCD8BFA-3410-C06C-D1C3-342347DD8BEF}"/>
              </a:ext>
            </a:extLst>
          </p:cNvPr>
          <p:cNvSpPr txBox="1"/>
          <p:nvPr/>
        </p:nvSpPr>
        <p:spPr>
          <a:xfrm>
            <a:off x="4452166" y="205489"/>
            <a:ext cx="6657112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57175" indent="-257175">
              <a:buFont typeface="Arial" panose="020B0604020202020204" pitchFamily="34" charset="0"/>
              <a:buChar char="•"/>
            </a:pPr>
            <a:r>
              <a:rPr lang="en-GB" dirty="0"/>
              <a:t>On the main university page go to quick links which is located at the top of the page</a:t>
            </a:r>
          </a:p>
          <a:p>
            <a:pPr marL="214313" indent="-214313">
              <a:buFont typeface="Arial" panose="020B0604020202020204" pitchFamily="34" charset="0"/>
              <a:buChar char="•"/>
            </a:pPr>
            <a:endParaRPr lang="en-GB" dirty="0"/>
          </a:p>
          <a:p>
            <a:pPr marL="214313" indent="-214313">
              <a:buFont typeface="Arial" panose="020B0604020202020204" pitchFamily="34" charset="0"/>
              <a:buChar char="•"/>
            </a:pPr>
            <a:endParaRPr lang="en-GB" dirty="0"/>
          </a:p>
          <a:p>
            <a:pPr marL="214313" indent="-214313">
              <a:buFont typeface="Arial" panose="020B0604020202020204" pitchFamily="34" charset="0"/>
              <a:buChar char="•"/>
            </a:pPr>
            <a:endParaRPr lang="en-GB" dirty="0"/>
          </a:p>
          <a:p>
            <a:pPr marL="214313" indent="-214313">
              <a:buFont typeface="Arial" panose="020B0604020202020204" pitchFamily="34" charset="0"/>
              <a:buChar char="•"/>
            </a:pPr>
            <a:endParaRPr lang="en-GB" dirty="0"/>
          </a:p>
          <a:p>
            <a:pPr marL="214313" indent="-214313">
              <a:buFont typeface="Arial" panose="020B0604020202020204" pitchFamily="34" charset="0"/>
              <a:buChar char="•"/>
            </a:pPr>
            <a:r>
              <a:rPr lang="en-GB" dirty="0"/>
              <a:t>When you are in, find the icon for the </a:t>
            </a:r>
            <a:r>
              <a:rPr lang="en-GB" dirty="0" err="1"/>
              <a:t>DigiCentre</a:t>
            </a:r>
            <a:r>
              <a:rPr lang="en-GB" dirty="0"/>
              <a:t> which look like this</a:t>
            </a:r>
          </a:p>
          <a:p>
            <a:pPr marL="214313" indent="-214313"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dirty="0"/>
          </a:p>
          <a:p>
            <a:pPr marL="214313" indent="-214313">
              <a:buFont typeface="Arial" panose="020B0604020202020204" pitchFamily="34" charset="0"/>
              <a:buChar char="•"/>
            </a:pPr>
            <a:endParaRPr lang="en-GB" dirty="0"/>
          </a:p>
          <a:p>
            <a:pPr marL="214313" indent="-214313">
              <a:buFont typeface="Arial" panose="020B0604020202020204" pitchFamily="34" charset="0"/>
              <a:buChar char="•"/>
            </a:pPr>
            <a:endParaRPr lang="en-GB" dirty="0"/>
          </a:p>
          <a:p>
            <a:pPr marL="214313" indent="-214313"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dirty="0"/>
          </a:p>
          <a:p>
            <a:endParaRPr lang="en-GB" dirty="0"/>
          </a:p>
          <a:p>
            <a:pPr marL="214313" indent="-214313">
              <a:buFont typeface="Arial" panose="020B0604020202020204" pitchFamily="34" charset="0"/>
              <a:buChar char="•"/>
            </a:pPr>
            <a:r>
              <a:rPr lang="en-GB" dirty="0"/>
              <a:t>The scroll down a little and find the icon for Student that look like this</a:t>
            </a:r>
          </a:p>
          <a:p>
            <a:pPr marL="214313" indent="-214313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485D1F8-1C12-46C5-BFB7-207E7A233E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84490" y="1396267"/>
            <a:ext cx="3670481" cy="3641841"/>
          </a:xfrm>
        </p:spPr>
        <p:txBody>
          <a:bodyPr>
            <a:normAutofit/>
          </a:bodyPr>
          <a:lstStyle/>
          <a:p>
            <a:r>
              <a:rPr lang="en-GB" sz="3600" dirty="0"/>
              <a:t>How to get to the </a:t>
            </a:r>
            <a:r>
              <a:rPr lang="en-GB" sz="3600" dirty="0" err="1"/>
              <a:t>DigiCentre</a:t>
            </a:r>
            <a:r>
              <a:rPr lang="en-GB" sz="3600" dirty="0"/>
              <a:t> and student section?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CB44B91-ABAB-94F4-464D-A5C77BD0DFE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16181" y="830070"/>
            <a:ext cx="2953265" cy="542436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5D5AF554-BDCA-86A2-288C-05EB0627BEEE}"/>
              </a:ext>
            </a:extLst>
          </p:cNvPr>
          <p:cNvSpPr/>
          <p:nvPr/>
        </p:nvSpPr>
        <p:spPr>
          <a:xfrm>
            <a:off x="7769441" y="846803"/>
            <a:ext cx="1122075" cy="525703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FAF73F82-06D2-3FEA-F001-3C9728F36DD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81631" y="2250540"/>
            <a:ext cx="1913579" cy="1873150"/>
          </a:xfrm>
          <a:prstGeom prst="rect">
            <a:avLst/>
          </a:prstGeom>
        </p:spPr>
      </p:pic>
      <p:pic>
        <p:nvPicPr>
          <p:cNvPr id="13" name="Graphic 12" descr="Arrow: Rotate right with solid fill">
            <a:extLst>
              <a:ext uri="{FF2B5EF4-FFF2-40B4-BE49-F238E27FC236}">
                <a16:creationId xmlns:a16="http://schemas.microsoft.com/office/drawing/2014/main" id="{4C7AC028-2B91-A9E8-C500-60ECB7AD35C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 rot="5400000">
            <a:off x="10151666" y="164916"/>
            <a:ext cx="925799" cy="1739579"/>
          </a:xfrm>
          <a:prstGeom prst="rect">
            <a:avLst/>
          </a:prstGeom>
        </p:spPr>
      </p:pic>
      <p:pic>
        <p:nvPicPr>
          <p:cNvPr id="14" name="Graphic 13" descr="Arrow: Rotate right with solid fill">
            <a:extLst>
              <a:ext uri="{FF2B5EF4-FFF2-40B4-BE49-F238E27FC236}">
                <a16:creationId xmlns:a16="http://schemas.microsoft.com/office/drawing/2014/main" id="{F9019E00-85B4-BCB2-1C70-B4CA7EF8791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 rot="5400000">
            <a:off x="10429483" y="4421089"/>
            <a:ext cx="1126807" cy="1227172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646092A7-0FC8-519E-59FA-EEFAE29A61F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456552" y="4752242"/>
            <a:ext cx="1893510" cy="1873150"/>
          </a:xfrm>
          <a:prstGeom prst="rect">
            <a:avLst/>
          </a:prstGeom>
        </p:spPr>
      </p:pic>
      <p:pic>
        <p:nvPicPr>
          <p:cNvPr id="17" name="Picture 16" descr="Graphical user interface, icon, arrow&#10;&#10;Description automatically generated">
            <a:extLst>
              <a:ext uri="{FF2B5EF4-FFF2-40B4-BE49-F238E27FC236}">
                <a16:creationId xmlns:a16="http://schemas.microsoft.com/office/drawing/2014/main" id="{213373C4-092F-4AA1-4EDA-1482BE26ED45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8353" y="3946445"/>
            <a:ext cx="2582757" cy="2582757"/>
          </a:xfrm>
          <a:prstGeom prst="rect">
            <a:avLst/>
          </a:prstGeom>
        </p:spPr>
      </p:pic>
      <p:pic>
        <p:nvPicPr>
          <p:cNvPr id="18" name="Graphic 17" descr="Arrow: Rotate right with solid fill">
            <a:extLst>
              <a:ext uri="{FF2B5EF4-FFF2-40B4-BE49-F238E27FC236}">
                <a16:creationId xmlns:a16="http://schemas.microsoft.com/office/drawing/2014/main" id="{677EB6D0-058C-963E-9115-3F3FD9145FC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 rot="5400000">
            <a:off x="10646378" y="1631802"/>
            <a:ext cx="925799" cy="17395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825558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9159F48D-9FB0-4CB7-BD42-9756A06A54F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86223" y="1423023"/>
            <a:ext cx="3670481" cy="3641841"/>
          </a:xfrm>
        </p:spPr>
        <p:txBody>
          <a:bodyPr>
            <a:normAutofit/>
          </a:bodyPr>
          <a:lstStyle/>
          <a:p>
            <a:r>
              <a:rPr lang="en-GB" sz="3600" dirty="0"/>
              <a:t>Where to go in the student section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C823101-A1D2-6B5C-D39E-481F2441F75E}"/>
              </a:ext>
            </a:extLst>
          </p:cNvPr>
          <p:cNvSpPr txBox="1"/>
          <p:nvPr/>
        </p:nvSpPr>
        <p:spPr>
          <a:xfrm>
            <a:off x="4502142" y="279810"/>
            <a:ext cx="7403635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14313" indent="-214313">
              <a:buFont typeface="Arial" panose="020B0604020202020204" pitchFamily="34" charset="0"/>
              <a:buChar char="•"/>
            </a:pPr>
            <a:r>
              <a:rPr lang="en-GB" sz="2000" dirty="0"/>
              <a:t>When in the student section in the first paragraph find the hyperlink text that says – (</a:t>
            </a:r>
            <a:r>
              <a:rPr lang="en-GB" sz="2000" b="1" u="sng" dirty="0">
                <a:solidFill>
                  <a:srgbClr val="000000"/>
                </a:solidFill>
                <a:latin typeface="-apple-system"/>
                <a:hlinkClick r:id="rId2"/>
              </a:rPr>
              <a:t>registered before using any of the LinkedIn Learning courses</a:t>
            </a:r>
            <a:r>
              <a:rPr lang="en-GB" sz="2000" dirty="0">
                <a:solidFill>
                  <a:srgbClr val="212529"/>
                </a:solidFill>
                <a:latin typeface="-apple-system"/>
              </a:rPr>
              <a:t>)</a:t>
            </a:r>
          </a:p>
          <a:p>
            <a:pPr marL="214313" indent="-214313">
              <a:buFont typeface="Arial" panose="020B0604020202020204" pitchFamily="34" charset="0"/>
              <a:buChar char="•"/>
            </a:pPr>
            <a:endParaRPr lang="en-GB" sz="2000" dirty="0">
              <a:solidFill>
                <a:srgbClr val="212529"/>
              </a:solidFill>
              <a:latin typeface="-apple-system"/>
            </a:endParaRPr>
          </a:p>
          <a:p>
            <a:pPr marL="214313" indent="-214313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212529"/>
                </a:solidFill>
                <a:latin typeface="-apple-system"/>
              </a:rPr>
              <a:t>You will be prompted to click a blue box for this university as you can see.</a:t>
            </a:r>
          </a:p>
        </p:txBody>
      </p:sp>
      <p:pic>
        <p:nvPicPr>
          <p:cNvPr id="1030" name="Picture 6" descr="Image">
            <a:extLst>
              <a:ext uri="{FF2B5EF4-FFF2-40B4-BE49-F238E27FC236}">
                <a16:creationId xmlns:a16="http://schemas.microsoft.com/office/drawing/2014/main" id="{BC4C58D7-A464-4751-D2E0-EFFE09920DA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526" b="28473"/>
          <a:stretch/>
        </p:blipFill>
        <p:spPr bwMode="auto">
          <a:xfrm>
            <a:off x="8503669" y="2002645"/>
            <a:ext cx="2387633" cy="31507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2521E5A7-E892-AC55-BDDB-98B145B37581}"/>
              </a:ext>
            </a:extLst>
          </p:cNvPr>
          <p:cNvSpPr/>
          <p:nvPr/>
        </p:nvSpPr>
        <p:spPr>
          <a:xfrm>
            <a:off x="8577618" y="3948045"/>
            <a:ext cx="2214207" cy="630780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pic>
        <p:nvPicPr>
          <p:cNvPr id="15" name="Graphic 14" descr="Arrow: Rotate right with solid fill">
            <a:extLst>
              <a:ext uri="{FF2B5EF4-FFF2-40B4-BE49-F238E27FC236}">
                <a16:creationId xmlns:a16="http://schemas.microsoft.com/office/drawing/2014/main" id="{3C0209D9-04A8-3998-89F0-A718E1CD8FA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rot="5863572">
            <a:off x="10657724" y="1820277"/>
            <a:ext cx="1618795" cy="1422154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32D41339-E173-0A8A-48EF-318B0FB64C4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83940" y="3352676"/>
            <a:ext cx="2740785" cy="3117381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3165A865-871B-C1B1-CC95-D4B4D7C77F3B}"/>
              </a:ext>
            </a:extLst>
          </p:cNvPr>
          <p:cNvSpPr txBox="1"/>
          <p:nvPr/>
        </p:nvSpPr>
        <p:spPr>
          <a:xfrm>
            <a:off x="7324725" y="5639060"/>
            <a:ext cx="4621473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sz="2400" dirty="0">
              <a:solidFill>
                <a:srgbClr val="212529"/>
              </a:solidFill>
              <a:latin typeface="-apple-system"/>
            </a:endParaRPr>
          </a:p>
          <a:p>
            <a:pPr marL="214313" indent="-214313">
              <a:buFont typeface="Arial" panose="020B0604020202020204" pitchFamily="34" charset="0"/>
              <a:buChar char="•"/>
            </a:pPr>
            <a:r>
              <a:rPr lang="en-GB" sz="2400" dirty="0"/>
              <a:t>Next just click “Sounds good” </a:t>
            </a:r>
          </a:p>
        </p:txBody>
      </p:sp>
      <p:pic>
        <p:nvPicPr>
          <p:cNvPr id="21" name="Graphic 20" descr="Arrow: Counter-clockwise curve with solid fill">
            <a:extLst>
              <a:ext uri="{FF2B5EF4-FFF2-40B4-BE49-F238E27FC236}">
                <a16:creationId xmlns:a16="http://schemas.microsoft.com/office/drawing/2014/main" id="{9CE42F4F-D874-7672-B878-A8244A58B076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 rot="18550077">
            <a:off x="7077345" y="4877102"/>
            <a:ext cx="1394116" cy="1642352"/>
          </a:xfrm>
          <a:prstGeom prst="rect">
            <a:avLst/>
          </a:prstGeom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CBCA334D-D1E1-74E9-C857-928F869A4B6F}"/>
              </a:ext>
            </a:extLst>
          </p:cNvPr>
          <p:cNvSpPr txBox="1"/>
          <p:nvPr/>
        </p:nvSpPr>
        <p:spPr>
          <a:xfrm>
            <a:off x="4351293" y="2218802"/>
            <a:ext cx="3382299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14313" indent="-214313" algn="ctr">
              <a:buFont typeface="Arial" panose="020B0604020202020204" pitchFamily="34" charset="0"/>
              <a:buChar char="•"/>
            </a:pPr>
            <a:r>
              <a:rPr lang="en-GB" sz="1350" dirty="0"/>
              <a:t>If you don’t see this go to the next step</a:t>
            </a:r>
          </a:p>
        </p:txBody>
      </p:sp>
      <p:pic>
        <p:nvPicPr>
          <p:cNvPr id="24" name="Picture 23" descr="A picture containing text, seat&#10;&#10;Description automatically generated">
            <a:extLst>
              <a:ext uri="{FF2B5EF4-FFF2-40B4-BE49-F238E27FC236}">
                <a16:creationId xmlns:a16="http://schemas.microsoft.com/office/drawing/2014/main" id="{5FB5A322-B527-7CB2-BF38-40727A46C5E5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6665" y="3941220"/>
            <a:ext cx="2568331" cy="25683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700817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2DD4D7AA-491D-8925-1EEA-CF28E25D41D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88807" y="1423024"/>
            <a:ext cx="3670481" cy="364184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4050"/>
              <a:t>Usernames</a:t>
            </a:r>
            <a:r>
              <a:rPr lang="en-GB" sz="4050" dirty="0"/>
              <a:t> &amp; passwords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9AA18C8-014A-B12B-C4E4-2767FECAC805}"/>
              </a:ext>
            </a:extLst>
          </p:cNvPr>
          <p:cNvSpPr txBox="1"/>
          <p:nvPr/>
        </p:nvSpPr>
        <p:spPr>
          <a:xfrm>
            <a:off x="4465527" y="225307"/>
            <a:ext cx="7357947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14313" indent="-214313">
              <a:buFont typeface="Arial" panose="020B0604020202020204" pitchFamily="34" charset="0"/>
              <a:buChar char="•"/>
            </a:pPr>
            <a:r>
              <a:rPr lang="en-GB" sz="2400" dirty="0"/>
              <a:t>Next you will see this page open. You will be required to put in your login details. It is important that you use this style of login - </a:t>
            </a:r>
            <a:r>
              <a:rPr lang="en-GB" sz="2400" u="sng" dirty="0">
                <a:hlinkClick r:id="rId2"/>
              </a:rPr>
              <a:t>123456@uwtsd.ac.uk</a:t>
            </a:r>
            <a:endParaRPr lang="en-GB" sz="2400" dirty="0"/>
          </a:p>
          <a:p>
            <a:endParaRPr lang="en-GB" sz="24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F9848E8-07F1-31F1-0A4F-0FBD97C66A7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83792" y="3729562"/>
            <a:ext cx="2979532" cy="290313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DD0A268-D6A0-3AED-6456-7732513E71A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46961" y="1500391"/>
            <a:ext cx="2796891" cy="256817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29C017F1-E13F-584B-B287-8C891082618F}"/>
              </a:ext>
            </a:extLst>
          </p:cNvPr>
          <p:cNvSpPr txBox="1"/>
          <p:nvPr/>
        </p:nvSpPr>
        <p:spPr>
          <a:xfrm>
            <a:off x="7564415" y="6060638"/>
            <a:ext cx="4570293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Then put in your password </a:t>
            </a:r>
          </a:p>
        </p:txBody>
      </p:sp>
      <p:pic>
        <p:nvPicPr>
          <p:cNvPr id="10" name="Graphic 9" descr="Arrow: Rotate right with solid fill">
            <a:extLst>
              <a:ext uri="{FF2B5EF4-FFF2-40B4-BE49-F238E27FC236}">
                <a16:creationId xmlns:a16="http://schemas.microsoft.com/office/drawing/2014/main" id="{62DAB304-7239-8687-5B63-46A2AEBEE90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 rot="4188133">
            <a:off x="8973446" y="1142072"/>
            <a:ext cx="1752230" cy="1539380"/>
          </a:xfrm>
          <a:prstGeom prst="rect">
            <a:avLst/>
          </a:prstGeom>
        </p:spPr>
      </p:pic>
      <p:pic>
        <p:nvPicPr>
          <p:cNvPr id="11" name="Graphic 10" descr="Arrow: Rotate right with solid fill">
            <a:extLst>
              <a:ext uri="{FF2B5EF4-FFF2-40B4-BE49-F238E27FC236}">
                <a16:creationId xmlns:a16="http://schemas.microsoft.com/office/drawing/2014/main" id="{0C714555-0487-D8B5-476F-9045A75F526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 rot="15214669" flipV="1">
            <a:off x="7145899" y="4494637"/>
            <a:ext cx="1738124" cy="1515422"/>
          </a:xfrm>
          <a:prstGeom prst="rect">
            <a:avLst/>
          </a:prstGeom>
        </p:spPr>
      </p:pic>
      <p:pic>
        <p:nvPicPr>
          <p:cNvPr id="12" name="Picture 11" descr="Shape, icon, arrow&#10;&#10;Description automatically generated">
            <a:extLst>
              <a:ext uri="{FF2B5EF4-FFF2-40B4-BE49-F238E27FC236}">
                <a16:creationId xmlns:a16="http://schemas.microsoft.com/office/drawing/2014/main" id="{EEE2B53B-2553-748C-93A5-1B32C29AEE5F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503" y="3941212"/>
            <a:ext cx="2581091" cy="25810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193485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2A15CC49-5151-881C-C70F-FBB43FCA5D3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4050" dirty="0"/>
              <a:t>2FA &amp; learning interests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E983E9B-68F7-E136-E072-561F609DF6DF}"/>
              </a:ext>
            </a:extLst>
          </p:cNvPr>
          <p:cNvSpPr txBox="1"/>
          <p:nvPr/>
        </p:nvSpPr>
        <p:spPr>
          <a:xfrm>
            <a:off x="4424610" y="237577"/>
            <a:ext cx="7481168" cy="2246769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marL="457200" indent="-457200">
              <a:buFont typeface="Arial"/>
              <a:buChar char="•"/>
            </a:pPr>
            <a:r>
              <a:rPr lang="en-GB" sz="2800" dirty="0"/>
              <a:t>You will be asked to authenticate by either using the app or by text/call</a:t>
            </a:r>
            <a:endParaRPr lang="en-GB" sz="2800"/>
          </a:p>
          <a:p>
            <a:pPr marL="213995" indent="-213995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213995" indent="-213995">
              <a:buFont typeface="Arial" panose="020B0604020202020204" pitchFamily="34" charset="0"/>
              <a:buChar char="•"/>
            </a:pPr>
            <a:r>
              <a:rPr lang="en-GB" sz="2800" dirty="0"/>
              <a:t>Then you can choose areas of interest to you.</a:t>
            </a:r>
            <a:endParaRPr lang="en-GB" sz="2800" dirty="0">
              <a:cs typeface="Calibri Light"/>
            </a:endParaRPr>
          </a:p>
          <a:p>
            <a:endParaRPr lang="en-GB" sz="2800" dirty="0"/>
          </a:p>
        </p:txBody>
      </p:sp>
      <p:pic>
        <p:nvPicPr>
          <p:cNvPr id="8" name="Picture 2" descr="Image">
            <a:extLst>
              <a:ext uri="{FF2B5EF4-FFF2-40B4-BE49-F238E27FC236}">
                <a16:creationId xmlns:a16="http://schemas.microsoft.com/office/drawing/2014/main" id="{F3DDBB58-CAB7-89C3-398E-0331730A91E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719" b="14912"/>
          <a:stretch/>
        </p:blipFill>
        <p:spPr bwMode="auto">
          <a:xfrm>
            <a:off x="5987679" y="2516642"/>
            <a:ext cx="2542337" cy="42550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Graphic 10" descr="Arrow: Rotate right with solid fill">
            <a:extLst>
              <a:ext uri="{FF2B5EF4-FFF2-40B4-BE49-F238E27FC236}">
                <a16:creationId xmlns:a16="http://schemas.microsoft.com/office/drawing/2014/main" id="{76884884-45B1-2206-3172-7A6F89F823B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 rot="5400000">
            <a:off x="7838960" y="2463306"/>
            <a:ext cx="1867653" cy="1867653"/>
          </a:xfrm>
          <a:prstGeom prst="rect">
            <a:avLst/>
          </a:prstGeom>
        </p:spPr>
      </p:pic>
      <p:pic>
        <p:nvPicPr>
          <p:cNvPr id="12" name="Picture 11" descr="Shape, icon, arrow&#10;&#10;Description automatically generated">
            <a:extLst>
              <a:ext uri="{FF2B5EF4-FFF2-40B4-BE49-F238E27FC236}">
                <a16:creationId xmlns:a16="http://schemas.microsoft.com/office/drawing/2014/main" id="{D1600CD6-72F0-1B20-7A22-745D47F0ECA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2425" y="3932935"/>
            <a:ext cx="2586635" cy="25866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702636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4AD1C8C7-ABFD-2641-BF56-9A0A5189D3A1}"/>
              </a:ext>
            </a:extLst>
          </p:cNvPr>
          <p:cNvSpPr txBox="1"/>
          <p:nvPr/>
        </p:nvSpPr>
        <p:spPr>
          <a:xfrm>
            <a:off x="4995886" y="465456"/>
            <a:ext cx="503459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14313" indent="-214313">
              <a:buFont typeface="Arial" panose="020B0604020202020204" pitchFamily="34" charset="0"/>
              <a:buChar char="•"/>
            </a:pPr>
            <a:r>
              <a:rPr lang="en-GB" sz="2800" dirty="0"/>
              <a:t>You can just click “Maybe Later” on the weekly goal section</a:t>
            </a:r>
          </a:p>
          <a:p>
            <a:pPr marL="214313" indent="-214313">
              <a:buFont typeface="Arial" panose="020B0604020202020204" pitchFamily="34" charset="0"/>
              <a:buChar char="•"/>
            </a:pPr>
            <a:endParaRPr lang="en-GB" sz="28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0FB9C97-58F6-4C88-9699-59820C84D04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4050" dirty="0"/>
              <a:t>Goals &amp; connecting accounts</a:t>
            </a:r>
          </a:p>
        </p:txBody>
      </p:sp>
      <p:pic>
        <p:nvPicPr>
          <p:cNvPr id="3076" name="Picture 4" descr="Image">
            <a:extLst>
              <a:ext uri="{FF2B5EF4-FFF2-40B4-BE49-F238E27FC236}">
                <a16:creationId xmlns:a16="http://schemas.microsoft.com/office/drawing/2014/main" id="{63B555BA-273A-A596-9EA4-E5BBBEC0F14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825" b="5791"/>
          <a:stretch/>
        </p:blipFill>
        <p:spPr bwMode="auto">
          <a:xfrm>
            <a:off x="9937658" y="0"/>
            <a:ext cx="2235522" cy="38391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Image">
            <a:extLst>
              <a:ext uri="{FF2B5EF4-FFF2-40B4-BE49-F238E27FC236}">
                <a16:creationId xmlns:a16="http://schemas.microsoft.com/office/drawing/2014/main" id="{9627B076-562E-85F5-8ED7-FECED2754AB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308" b="15259"/>
          <a:stretch/>
        </p:blipFill>
        <p:spPr bwMode="auto">
          <a:xfrm>
            <a:off x="4526298" y="2823081"/>
            <a:ext cx="2416762" cy="38391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147137D7-CFAD-6D71-8FD5-02516E69FF94}"/>
              </a:ext>
            </a:extLst>
          </p:cNvPr>
          <p:cNvSpPr txBox="1"/>
          <p:nvPr/>
        </p:nvSpPr>
        <p:spPr>
          <a:xfrm>
            <a:off x="6943060" y="4499423"/>
            <a:ext cx="5248940" cy="18158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14313" indent="-214313">
              <a:buFont typeface="Arial" panose="020B0604020202020204" pitchFamily="34" charset="0"/>
              <a:buChar char="•"/>
            </a:pPr>
            <a:r>
              <a:rPr lang="en-GB" sz="2800" dirty="0"/>
              <a:t>Then you can link your professional LinkedIn account. If you do not have a LinkedIn account then just click “Not now”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B94BE0-6A88-46BB-662C-30DFDE87473C}"/>
              </a:ext>
            </a:extLst>
          </p:cNvPr>
          <p:cNvSpPr/>
          <p:nvPr/>
        </p:nvSpPr>
        <p:spPr>
          <a:xfrm>
            <a:off x="10122011" y="3466068"/>
            <a:ext cx="925457" cy="271045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pic>
        <p:nvPicPr>
          <p:cNvPr id="14" name="Picture 13" descr="Shape&#10;&#10;Description automatically generated">
            <a:extLst>
              <a:ext uri="{FF2B5EF4-FFF2-40B4-BE49-F238E27FC236}">
                <a16:creationId xmlns:a16="http://schemas.microsoft.com/office/drawing/2014/main" id="{0EA40895-C105-B4BC-48B2-0A5DD53592C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8144" y="3933575"/>
            <a:ext cx="2586635" cy="2586635"/>
          </a:xfrm>
          <a:prstGeom prst="rect">
            <a:avLst/>
          </a:prstGeom>
        </p:spPr>
      </p:pic>
      <p:pic>
        <p:nvPicPr>
          <p:cNvPr id="16" name="Graphic 15" descr="Arrow: Rotate right with solid fill">
            <a:extLst>
              <a:ext uri="{FF2B5EF4-FFF2-40B4-BE49-F238E27FC236}">
                <a16:creationId xmlns:a16="http://schemas.microsoft.com/office/drawing/2014/main" id="{2392C634-3115-FA6E-F59A-ADEAC224DA8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 rot="12359218" flipV="1">
            <a:off x="6160443" y="3664484"/>
            <a:ext cx="1340672" cy="1257439"/>
          </a:xfrm>
          <a:prstGeom prst="rect">
            <a:avLst/>
          </a:prstGeom>
        </p:spPr>
      </p:pic>
      <p:pic>
        <p:nvPicPr>
          <p:cNvPr id="17" name="Graphic 16" descr="Arrow: Rotate right with solid fill">
            <a:extLst>
              <a:ext uri="{FF2B5EF4-FFF2-40B4-BE49-F238E27FC236}">
                <a16:creationId xmlns:a16="http://schemas.microsoft.com/office/drawing/2014/main" id="{B18916EF-D054-50A6-2C77-D944F865FCB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 rot="4413855" flipV="1">
            <a:off x="8456377" y="1144354"/>
            <a:ext cx="1506566" cy="17454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105310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F4B2A707-8CD5-32A8-03E1-13408E51669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86221" y="1391125"/>
            <a:ext cx="3670481" cy="3641841"/>
          </a:xfrm>
        </p:spPr>
        <p:txBody>
          <a:bodyPr>
            <a:normAutofit/>
          </a:bodyPr>
          <a:lstStyle/>
          <a:p>
            <a:r>
              <a:rPr lang="en-GB" sz="3600" dirty="0"/>
              <a:t>Final steps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538E918-C874-5A28-5E45-6D902167A89D}"/>
              </a:ext>
            </a:extLst>
          </p:cNvPr>
          <p:cNvSpPr txBox="1"/>
          <p:nvPr/>
        </p:nvSpPr>
        <p:spPr>
          <a:xfrm>
            <a:off x="4467651" y="300051"/>
            <a:ext cx="7143102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14313" indent="-214313">
              <a:buFont typeface="Arial" panose="020B0604020202020204" pitchFamily="34" charset="0"/>
              <a:buChar char="•"/>
            </a:pPr>
            <a:r>
              <a:rPr lang="en-GB" sz="2800" dirty="0"/>
              <a:t>Congrats you are all done and just need to click “Start Learning”</a:t>
            </a:r>
          </a:p>
        </p:txBody>
      </p:sp>
      <p:pic>
        <p:nvPicPr>
          <p:cNvPr id="5122" name="Picture 2" descr="Image">
            <a:extLst>
              <a:ext uri="{FF2B5EF4-FFF2-40B4-BE49-F238E27FC236}">
                <a16:creationId xmlns:a16="http://schemas.microsoft.com/office/drawing/2014/main" id="{EF3E07A7-D7FD-70D4-C41D-203C7970BCD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965" b="43682"/>
          <a:stretch/>
        </p:blipFill>
        <p:spPr bwMode="auto">
          <a:xfrm>
            <a:off x="8235299" y="777104"/>
            <a:ext cx="2581025" cy="27555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Graphic 5" descr="Arrow: Rotate right with solid fill">
            <a:extLst>
              <a:ext uri="{FF2B5EF4-FFF2-40B4-BE49-F238E27FC236}">
                <a16:creationId xmlns:a16="http://schemas.microsoft.com/office/drawing/2014/main" id="{A40C5A4F-CFBC-94C4-12DA-888EB0F5BDB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 rot="16200000" flipH="1">
            <a:off x="6572255" y="1302037"/>
            <a:ext cx="1365664" cy="1543841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CD666C55-A467-D041-15DE-E709D923F06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45676" y="3867570"/>
            <a:ext cx="4590289" cy="2591609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7524A86E-6B77-D67A-D479-9506C35CA89B}"/>
              </a:ext>
            </a:extLst>
          </p:cNvPr>
          <p:cNvSpPr txBox="1"/>
          <p:nvPr/>
        </p:nvSpPr>
        <p:spPr>
          <a:xfrm>
            <a:off x="9035965" y="3842637"/>
            <a:ext cx="2971667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Now you can go ahead and search for courses that can help improve your digital skills.</a:t>
            </a:r>
          </a:p>
        </p:txBody>
      </p:sp>
      <p:pic>
        <p:nvPicPr>
          <p:cNvPr id="15" name="Picture 14" descr="Shape, icon&#10;&#10;Description automatically generated">
            <a:extLst>
              <a:ext uri="{FF2B5EF4-FFF2-40B4-BE49-F238E27FC236}">
                <a16:creationId xmlns:a16="http://schemas.microsoft.com/office/drawing/2014/main" id="{112F068A-2848-1A66-7FE2-AAACF9BD793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8145" y="3933575"/>
            <a:ext cx="2586634" cy="25866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680749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5A6384B1-CEFB-917B-EB90-4D7AC339D1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5440" y="2492896"/>
            <a:ext cx="10972800" cy="1143000"/>
          </a:xfrm>
        </p:spPr>
        <p:txBody>
          <a:bodyPr/>
          <a:lstStyle/>
          <a:p>
            <a:pPr algn="l"/>
            <a:r>
              <a:rPr lang="en-GB" sz="3600" dirty="0"/>
              <a:t>Aim to register for LinkedIn learning and identify three courses that support you to develop your weaknesses. </a:t>
            </a:r>
          </a:p>
        </p:txBody>
      </p:sp>
      <p:pic>
        <p:nvPicPr>
          <p:cNvPr id="5" name="Picture 4" descr="A close up of a logo&#10;&#10;AI-generated content may be incorrect.">
            <a:hlinkClick r:id="rId2"/>
            <a:extLst>
              <a:ext uri="{FF2B5EF4-FFF2-40B4-BE49-F238E27FC236}">
                <a16:creationId xmlns:a16="http://schemas.microsoft.com/office/drawing/2014/main" id="{DC98E769-A415-4C59-BFB9-91346B7F7CD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55348" y="548680"/>
            <a:ext cx="5281304" cy="15121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843436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656277-1B01-1A86-1262-C0009DB4F9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D00FF30-D095-E58A-87C0-D2D05B49E647}"/>
              </a:ext>
            </a:extLst>
          </p:cNvPr>
          <p:cNvSpPr txBox="1"/>
          <p:nvPr/>
        </p:nvSpPr>
        <p:spPr>
          <a:xfrm>
            <a:off x="839416" y="2325015"/>
            <a:ext cx="9937104" cy="25545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07950" indent="0" eaLnBrk="1" hangingPunct="1">
              <a:spcAft>
                <a:spcPts val="1200"/>
              </a:spcAft>
              <a:buNone/>
              <a:defRPr/>
            </a:pPr>
            <a:r>
              <a:rPr lang="en-GB" altLang="en-US" sz="2000" dirty="0"/>
              <a:t>During in this session we have:  </a:t>
            </a:r>
          </a:p>
          <a:p>
            <a:pPr marL="393700" indent="-285750" eaLnBrk="1" hangingPunct="1">
              <a:spcAft>
                <a:spcPts val="1200"/>
              </a:spcAft>
              <a:defRPr/>
            </a:pPr>
            <a:r>
              <a:rPr lang="en-GB" altLang="en-US" sz="2000" dirty="0"/>
              <a:t>Shared our career aspirations, experience and skills</a:t>
            </a:r>
          </a:p>
          <a:p>
            <a:pPr marL="393700" indent="-285750" eaLnBrk="1" hangingPunct="1">
              <a:spcAft>
                <a:spcPts val="1200"/>
              </a:spcAft>
              <a:defRPr/>
            </a:pPr>
            <a:r>
              <a:rPr lang="en-GB" altLang="en-US" sz="2000" dirty="0"/>
              <a:t>Made connections with fellow students </a:t>
            </a:r>
          </a:p>
          <a:p>
            <a:pPr marL="393700" indent="-285750" eaLnBrk="1" hangingPunct="1">
              <a:spcAft>
                <a:spcPts val="1200"/>
              </a:spcAft>
              <a:defRPr/>
            </a:pPr>
            <a:r>
              <a:rPr lang="en-GB" altLang="en-US" sz="2000" dirty="0"/>
              <a:t>Conducted a personal SWOT analysis</a:t>
            </a:r>
          </a:p>
          <a:p>
            <a:pPr marL="393700" indent="-285750" eaLnBrk="1" hangingPunct="1">
              <a:spcAft>
                <a:spcPts val="1200"/>
              </a:spcAft>
              <a:defRPr/>
            </a:pPr>
            <a:r>
              <a:rPr lang="en-GB" altLang="en-US" sz="2000" dirty="0"/>
              <a:t>Discovered LinkedIn Learning and identify relevant resources for continual professional development (CPD) </a:t>
            </a:r>
          </a:p>
        </p:txBody>
      </p:sp>
    </p:spTree>
    <p:extLst>
      <p:ext uri="{BB962C8B-B14F-4D97-AF65-F5344CB8AC3E}">
        <p14:creationId xmlns:p14="http://schemas.microsoft.com/office/powerpoint/2010/main" val="174444314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800D32-3EBD-5E7C-098A-286E347FF2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Development Diary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1641A-DF7F-2CA4-F2A7-F9F2E2D6DF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7565" y="1417638"/>
            <a:ext cx="10972800" cy="3917032"/>
          </a:xfrm>
        </p:spPr>
        <p:txBody>
          <a:bodyPr/>
          <a:lstStyle/>
          <a:p>
            <a:pPr marL="0" indent="0">
              <a:buNone/>
            </a:pPr>
            <a:r>
              <a:rPr lang="en-GB" sz="2000" dirty="0"/>
              <a:t>There is no assessment attached to your Essential Skills sessions.  However, you should maintain a development diary. 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After each week, add to your development diary (either on paper, within an online document, or journal app.) 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b="1" dirty="0"/>
              <a:t>What should you include in a development diary? </a:t>
            </a:r>
          </a:p>
          <a:p>
            <a:pPr marL="0" indent="0">
              <a:buNone/>
            </a:pPr>
            <a:r>
              <a:rPr lang="en-GB" sz="2000" dirty="0"/>
              <a:t>Include: </a:t>
            </a:r>
          </a:p>
          <a:p>
            <a:pPr>
              <a:buFontTx/>
              <a:buChar char="-"/>
            </a:pPr>
            <a:r>
              <a:rPr lang="en-GB" sz="2000" dirty="0"/>
              <a:t>What you have done in your session. </a:t>
            </a:r>
          </a:p>
          <a:p>
            <a:pPr>
              <a:buFontTx/>
              <a:buChar char="-"/>
            </a:pPr>
            <a:r>
              <a:rPr lang="en-GB" sz="2000" dirty="0"/>
              <a:t>What key points have you learned. </a:t>
            </a:r>
          </a:p>
          <a:p>
            <a:pPr>
              <a:buFontTx/>
              <a:buChar char="-"/>
            </a:pPr>
            <a:r>
              <a:rPr lang="en-GB" sz="2000" dirty="0"/>
              <a:t>How you intend to apply learnings to your module assessments and onward professional development. </a:t>
            </a:r>
          </a:p>
        </p:txBody>
      </p:sp>
    </p:spTree>
    <p:extLst>
      <p:ext uri="{BB962C8B-B14F-4D97-AF65-F5344CB8AC3E}">
        <p14:creationId xmlns:p14="http://schemas.microsoft.com/office/powerpoint/2010/main" val="46190897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94B64818-EEDB-45A9-B157-A1897F85A7A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64152" y="188640"/>
            <a:ext cx="3834734" cy="2313623"/>
          </a:xfrm>
          <a:prstGeom prst="rect">
            <a:avLst/>
          </a:prstGeom>
        </p:spPr>
      </p:pic>
      <p:sp>
        <p:nvSpPr>
          <p:cNvPr id="3" name="TextBox 15">
            <a:extLst>
              <a:ext uri="{FF2B5EF4-FFF2-40B4-BE49-F238E27FC236}">
                <a16:creationId xmlns:a16="http://schemas.microsoft.com/office/drawing/2014/main" id="{698E26B7-06E6-4E8D-BCA4-AC5CB33DD95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0470" y="1241292"/>
            <a:ext cx="4905943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9pPr>
          </a:lstStyle>
          <a:p>
            <a:pPr eaLnBrk="1" hangingPunct="1"/>
            <a:r>
              <a:rPr lang="en-GB" sz="6000" b="1" dirty="0"/>
              <a:t> </a:t>
            </a:r>
            <a:r>
              <a:rPr lang="en-GB" sz="5800" b="1" dirty="0"/>
              <a:t>Traffic Light </a:t>
            </a:r>
            <a:r>
              <a:rPr lang="en-GB" sz="7200" b="1" i="1" dirty="0">
                <a:solidFill>
                  <a:srgbClr val="FF0000"/>
                </a:solidFill>
                <a:latin typeface="Bradley Hand ITC" pitchFamily="66" charset="0"/>
              </a:rPr>
              <a:t>it</a:t>
            </a:r>
          </a:p>
        </p:txBody>
      </p:sp>
      <p:pic>
        <p:nvPicPr>
          <p:cNvPr id="4" name="Picture 3" descr="http://png.findicons.com/files/icons/2320/x_mac_general/400/traffic_lights.png">
            <a:hlinkClick r:id="" action="ppaction://noaction"/>
            <a:extLst>
              <a:ext uri="{FF2B5EF4-FFF2-40B4-BE49-F238E27FC236}">
                <a16:creationId xmlns:a16="http://schemas.microsoft.com/office/drawing/2014/main" id="{1CAD5F91-34FE-4424-B0B2-B61CA01C61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092333"/>
            <a:ext cx="2663825" cy="2663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865DB7FD-CA57-4659-925E-56D89A72188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32348644"/>
              </p:ext>
            </p:extLst>
          </p:nvPr>
        </p:nvGraphicFramePr>
        <p:xfrm>
          <a:off x="2351584" y="3092333"/>
          <a:ext cx="9532398" cy="2438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02612">
                  <a:extLst>
                    <a:ext uri="{9D8B030D-6E8A-4147-A177-3AD203B41FA5}">
                      <a16:colId xmlns:a16="http://schemas.microsoft.com/office/drawing/2014/main" val="2064328041"/>
                    </a:ext>
                  </a:extLst>
                </a:gridCol>
                <a:gridCol w="8129786">
                  <a:extLst>
                    <a:ext uri="{9D8B030D-6E8A-4147-A177-3AD203B41FA5}">
                      <a16:colId xmlns:a16="http://schemas.microsoft.com/office/drawing/2014/main" val="1982762199"/>
                    </a:ext>
                  </a:extLst>
                </a:gridCol>
              </a:tblGrid>
              <a:tr h="390262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b="1" i="1" dirty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Where is your learning at ?</a:t>
                      </a:r>
                      <a:endParaRPr lang="en-GB" sz="28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7017918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800" b="1" dirty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Red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i="0" dirty="0">
                          <a:latin typeface="+mn-lt"/>
                          <a:ea typeface="+mn-ea"/>
                        </a:rPr>
                        <a:t>I have misunderstood some of the topics. (write down 2 questions that you need help with)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557702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800" b="1" dirty="0">
                          <a:solidFill>
                            <a:srgbClr val="FFC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Amber</a:t>
                      </a:r>
                      <a:r>
                        <a:rPr lang="en-GB" b="1" dirty="0">
                          <a:solidFill>
                            <a:srgbClr val="FFC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i="0" dirty="0">
                          <a:latin typeface="+mn-lt"/>
                          <a:ea typeface="+mn-ea"/>
                        </a:rPr>
                        <a:t>I have understood most of the topics so far (write down 1 question and 1 key theme you have understood)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435984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800" b="1" dirty="0">
                          <a:solidFill>
                            <a:schemeClr val="accent3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Green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GB" sz="1800" b="0" i="0" dirty="0">
                          <a:latin typeface="+mn-lt"/>
                          <a:ea typeface="+mn-ea"/>
                        </a:rPr>
                        <a:t>I have understood the topics so far (write down 2 key themes from the lesson to show your understanding)</a:t>
                      </a:r>
                      <a:endParaRPr lang="en-GB" sz="1800" b="0" i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6269286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35267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PowerPoint Presentation Template</Template>
  <TotalTime>3392</TotalTime>
  <Words>1388</Words>
  <Application>Microsoft Office PowerPoint</Application>
  <PresentationFormat>Widescreen</PresentationFormat>
  <Paragraphs>166</Paragraphs>
  <Slides>29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8" baseType="lpstr">
      <vt:lpstr>Akzidenz-Grotesk BQ</vt:lpstr>
      <vt:lpstr>-apple-system</vt:lpstr>
      <vt:lpstr>Arial</vt:lpstr>
      <vt:lpstr>Arial Rounded MT Bold</vt:lpstr>
      <vt:lpstr>Bradley Hand ITC</vt:lpstr>
      <vt:lpstr>Calibri</vt:lpstr>
      <vt:lpstr>Calibri Light</vt:lpstr>
      <vt:lpstr>Myriad Pro</vt:lpstr>
      <vt:lpstr>20140311PresentationUWTSDTemplate</vt:lpstr>
      <vt:lpstr>Essential Skills  </vt:lpstr>
      <vt:lpstr>Session Objectives </vt:lpstr>
      <vt:lpstr>Session Schedule</vt:lpstr>
      <vt:lpstr>Profiles of Graduates from UWTSD IICL, Birmingham </vt:lpstr>
      <vt:lpstr>Graduate Profiles </vt:lpstr>
      <vt:lpstr>What are your skills and aspirations?</vt:lpstr>
      <vt:lpstr>Share</vt:lpstr>
      <vt:lpstr>SWOT Analysis</vt:lpstr>
      <vt:lpstr>What Is a SWOT Analysis? </vt:lpstr>
      <vt:lpstr>Why Do We Use a SWOT Analysis?</vt:lpstr>
      <vt:lpstr>How Does This Help You?</vt:lpstr>
      <vt:lpstr>What opportunities are available at UWTSD?</vt:lpstr>
      <vt:lpstr>PowerPoint Presentation</vt:lpstr>
      <vt:lpstr>PowerPoint Presentation</vt:lpstr>
      <vt:lpstr>PowerPoint Presentation</vt:lpstr>
      <vt:lpstr>PowerPoint Presentation</vt:lpstr>
      <vt:lpstr>Using LinkedIn Learning</vt:lpstr>
      <vt:lpstr>LinkedIn Learning</vt:lpstr>
      <vt:lpstr>The DigiCentre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Aim to register for LinkedIn learning and identify three courses that support you to develop your weaknesses. </vt:lpstr>
      <vt:lpstr>Summary</vt:lpstr>
      <vt:lpstr>Development Diary</vt:lpstr>
      <vt:lpstr>PowerPoint Presentation</vt:lpstr>
    </vt:vector>
  </TitlesOfParts>
  <Company>University of Chester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Leadership and Development</dc:title>
  <dc:creator>kasia</dc:creator>
  <cp:lastModifiedBy>Beau Academic</cp:lastModifiedBy>
  <cp:revision>176</cp:revision>
  <dcterms:created xsi:type="dcterms:W3CDTF">2011-02-08T13:37:54Z</dcterms:created>
  <dcterms:modified xsi:type="dcterms:W3CDTF">2026-02-13T12:52:46Z</dcterms:modified>
</cp:coreProperties>
</file>