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6" r:id="rId2"/>
    <p:sldId id="258" r:id="rId3"/>
    <p:sldId id="260" r:id="rId4"/>
    <p:sldId id="261"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745DF9D-6CEE-4450-90AC-C63CED836310}">
          <p14:sldIdLst>
            <p14:sldId id="256"/>
            <p14:sldId id="258"/>
            <p14:sldId id="260"/>
            <p14:sldId id="261"/>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A0C0817-A112-4847-8014-A94B7D2A4EA3}" type="datetime1">
              <a:rPr lang="en-US" smtClean="0"/>
              <a:t>10/27/2019</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B7E4EF-A1BD-40F4-AB7B-04F084DD991D}"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39323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10/27/2019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997444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10/27/2019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044963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1572243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10/27/2019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940882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10/27/2019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409532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10/27/2019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0671760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6472062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3728817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802525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1883845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8555613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10/27/2019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814832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10/27/2019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222124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10/27/2019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2318811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10/27/2019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60102942"/>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10/27/2019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2340853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6FA2B21-3FCD-4721-B95C-427943F61125}" type="datetime1">
              <a:rPr lang="en-US" smtClean="0"/>
              <a:t>10/27/2019</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393142580"/>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jensteachingtools.blogspot.co.nz/2014/04/reward-system.html" TargetMode="External"/><Relationship Id="rId3" Type="http://schemas.openxmlformats.org/officeDocument/2006/relationships/hyperlink" Target="http://www.flickr.com/photos/mattedgar/3510825503/" TargetMode="External"/><Relationship Id="rId7" Type="http://schemas.openxmlformats.org/officeDocument/2006/relationships/image" Target="../media/image7.JPG"/><Relationship Id="rId2" Type="http://schemas.openxmlformats.org/officeDocument/2006/relationships/image" Target="../media/image5.jp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lillian888.wordpress.com/2014/03/27/sometimes-things-go-right/" TargetMode="Externa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iteachu.uaf.edu/encourage-your-students-to-step-into-the-zone/" TargetMode="Externa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hyperlink" Target="http://competingthoughts.blogspot.com/2006/02/cooperative-learning.html" TargetMode="External"/><Relationship Id="rId7" Type="http://schemas.openxmlformats.org/officeDocument/2006/relationships/image" Target="../media/image17.JPG"/><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openclipart.org/detail/185205/teaching-male-by-ousia-185205" TargetMode="External"/><Relationship Id="rId4" Type="http://schemas.openxmlformats.org/officeDocument/2006/relationships/image" Target="../media/image15.png"/><Relationship Id="rId9" Type="http://schemas.openxmlformats.org/officeDocument/2006/relationships/hyperlink" Target="http://nikkimantyla.wordpress.com/2010/04/23/phone-a-frien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1A84BC-B33E-45E2-B2D2-A54893DEE192}"/>
              </a:ext>
            </a:extLst>
          </p:cNvPr>
          <p:cNvPicPr>
            <a:picLocks noChangeAspect="1"/>
          </p:cNvPicPr>
          <p:nvPr/>
        </p:nvPicPr>
        <p:blipFill rotWithShape="1">
          <a:blip r:embed="rId2">
            <a:alphaModFix amt="90000"/>
          </a:blip>
          <a:srcRect t="5296" b="8166"/>
          <a:stretch/>
        </p:blipFill>
        <p:spPr>
          <a:xfrm>
            <a:off x="21" y="0"/>
            <a:ext cx="12191979" cy="6857990"/>
          </a:xfrm>
          <a:prstGeom prst="rect">
            <a:avLst/>
          </a:prstGeom>
        </p:spPr>
      </p:pic>
      <p:sp>
        <p:nvSpPr>
          <p:cNvPr id="2" name="Title 1">
            <a:extLst>
              <a:ext uri="{FF2B5EF4-FFF2-40B4-BE49-F238E27FC236}">
                <a16:creationId xmlns:a16="http://schemas.microsoft.com/office/drawing/2014/main" id="{0731F737-0D1C-46EE-8BE4-EB8377B7CD99}"/>
              </a:ext>
            </a:extLst>
          </p:cNvPr>
          <p:cNvSpPr>
            <a:spLocks noGrp="1"/>
          </p:cNvSpPr>
          <p:nvPr>
            <p:ph type="ctrTitle"/>
          </p:nvPr>
        </p:nvSpPr>
        <p:spPr>
          <a:xfrm>
            <a:off x="558798" y="505892"/>
            <a:ext cx="7031567" cy="2586564"/>
          </a:xfrm>
        </p:spPr>
        <p:txBody>
          <a:bodyPr>
            <a:normAutofit fontScale="90000"/>
          </a:bodyPr>
          <a:lstStyle/>
          <a:p>
            <a:r>
              <a:rPr lang="en-GB" sz="5800" dirty="0"/>
              <a:t>The Principles of Teaching and Learning</a:t>
            </a:r>
            <a:br>
              <a:rPr lang="en-GB" sz="5800" dirty="0"/>
            </a:br>
            <a:r>
              <a:rPr lang="en-GB" sz="5800" dirty="0"/>
              <a:t>SJIE4006</a:t>
            </a:r>
          </a:p>
        </p:txBody>
      </p:sp>
      <p:sp>
        <p:nvSpPr>
          <p:cNvPr id="3" name="Subtitle 2">
            <a:extLst>
              <a:ext uri="{FF2B5EF4-FFF2-40B4-BE49-F238E27FC236}">
                <a16:creationId xmlns:a16="http://schemas.microsoft.com/office/drawing/2014/main" id="{FE9B3E6A-7DA0-4DCB-8C6D-BCA7F9062257}"/>
              </a:ext>
            </a:extLst>
          </p:cNvPr>
          <p:cNvSpPr>
            <a:spLocks noGrp="1"/>
          </p:cNvSpPr>
          <p:nvPr>
            <p:ph type="subTitle" idx="1"/>
          </p:nvPr>
        </p:nvSpPr>
        <p:spPr>
          <a:xfrm>
            <a:off x="4375146" y="5031306"/>
            <a:ext cx="6815669" cy="1320802"/>
          </a:xfrm>
        </p:spPr>
        <p:txBody>
          <a:bodyPr>
            <a:normAutofit/>
          </a:bodyPr>
          <a:lstStyle/>
          <a:p>
            <a:pPr>
              <a:lnSpc>
                <a:spcPct val="100000"/>
              </a:lnSpc>
              <a:spcAft>
                <a:spcPts val="600"/>
              </a:spcAft>
            </a:pPr>
            <a:r>
              <a:rPr lang="en-GB" sz="1200" dirty="0"/>
              <a:t>By Samantha Bowen</a:t>
            </a:r>
          </a:p>
          <a:p>
            <a:pPr>
              <a:lnSpc>
                <a:spcPct val="100000"/>
              </a:lnSpc>
              <a:spcAft>
                <a:spcPts val="600"/>
              </a:spcAft>
            </a:pPr>
            <a:r>
              <a:rPr lang="en-GB" sz="1200" dirty="0"/>
              <a:t>1805801</a:t>
            </a:r>
          </a:p>
        </p:txBody>
      </p:sp>
    </p:spTree>
    <p:extLst>
      <p:ext uri="{BB962C8B-B14F-4D97-AF65-F5344CB8AC3E}">
        <p14:creationId xmlns:p14="http://schemas.microsoft.com/office/powerpoint/2010/main" val="39597068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6D219-F46C-407A-8CFA-B868023BBDD5}"/>
              </a:ext>
            </a:extLst>
          </p:cNvPr>
          <p:cNvSpPr>
            <a:spLocks noGrp="1"/>
          </p:cNvSpPr>
          <p:nvPr>
            <p:ph type="ctrTitle"/>
          </p:nvPr>
        </p:nvSpPr>
        <p:spPr>
          <a:xfrm>
            <a:off x="5963" y="1613541"/>
            <a:ext cx="2312284" cy="2299875"/>
          </a:xfrm>
        </p:spPr>
        <p:txBody>
          <a:bodyPr>
            <a:normAutofit fontScale="90000"/>
          </a:bodyPr>
          <a:lstStyle/>
          <a:p>
            <a:r>
              <a:rPr lang="en-GB" sz="2000" dirty="0"/>
              <a:t>“Desirable action can be positively reinforced by reward, undesirable action can be negatively reinforced by reprimand”.</a:t>
            </a:r>
            <a:br>
              <a:rPr lang="en-GB" sz="1600" dirty="0"/>
            </a:br>
            <a:br>
              <a:rPr lang="en-GB" sz="1600" dirty="0"/>
            </a:br>
            <a:r>
              <a:rPr lang="en-GB" sz="1400" dirty="0" err="1"/>
              <a:t>Burrhus</a:t>
            </a:r>
            <a:r>
              <a:rPr lang="en-GB" sz="1400" dirty="0"/>
              <a:t> Skinner.</a:t>
            </a:r>
          </a:p>
        </p:txBody>
      </p:sp>
      <p:sp>
        <p:nvSpPr>
          <p:cNvPr id="3" name="Subtitle 2">
            <a:extLst>
              <a:ext uri="{FF2B5EF4-FFF2-40B4-BE49-F238E27FC236}">
                <a16:creationId xmlns:a16="http://schemas.microsoft.com/office/drawing/2014/main" id="{3C4C97C2-8F43-4B58-82B0-C6B94E5690EE}"/>
              </a:ext>
            </a:extLst>
          </p:cNvPr>
          <p:cNvSpPr>
            <a:spLocks noGrp="1"/>
          </p:cNvSpPr>
          <p:nvPr>
            <p:ph type="subTitle" idx="1"/>
          </p:nvPr>
        </p:nvSpPr>
        <p:spPr>
          <a:xfrm>
            <a:off x="2852550" y="1030522"/>
            <a:ext cx="1755675" cy="381257"/>
          </a:xfrm>
        </p:spPr>
        <p:txBody>
          <a:bodyPr>
            <a:normAutofit fontScale="62500" lnSpcReduction="20000"/>
          </a:bodyPr>
          <a:lstStyle/>
          <a:p>
            <a:r>
              <a:rPr lang="en-GB" dirty="0"/>
              <a:t>Sticker Charts.</a:t>
            </a:r>
          </a:p>
        </p:txBody>
      </p:sp>
      <p:sp>
        <p:nvSpPr>
          <p:cNvPr id="4" name="TextBox 3">
            <a:extLst>
              <a:ext uri="{FF2B5EF4-FFF2-40B4-BE49-F238E27FC236}">
                <a16:creationId xmlns:a16="http://schemas.microsoft.com/office/drawing/2014/main" id="{288D64C7-2966-4EF2-9510-AD189FD3C1CF}"/>
              </a:ext>
            </a:extLst>
          </p:cNvPr>
          <p:cNvSpPr txBox="1"/>
          <p:nvPr/>
        </p:nvSpPr>
        <p:spPr>
          <a:xfrm>
            <a:off x="3144457" y="4780109"/>
            <a:ext cx="4417325" cy="1077218"/>
          </a:xfrm>
          <a:prstGeom prst="rect">
            <a:avLst/>
          </a:prstGeom>
          <a:noFill/>
        </p:spPr>
        <p:txBody>
          <a:bodyPr wrap="square" rtlCol="0">
            <a:spAutoFit/>
          </a:bodyPr>
          <a:lstStyle/>
          <a:p>
            <a:r>
              <a:rPr lang="en-GB" sz="1600" dirty="0">
                <a:solidFill>
                  <a:schemeClr val="bg1"/>
                </a:solidFill>
              </a:rPr>
              <a:t>Pupils can earn stickers in order to fill their chart, leading to a prize from the prize box.  They are then able to take their chart home to show their parents/carers to possibly gain more rewards!</a:t>
            </a:r>
          </a:p>
        </p:txBody>
      </p:sp>
      <p:sp>
        <p:nvSpPr>
          <p:cNvPr id="5" name="TextBox 4">
            <a:extLst>
              <a:ext uri="{FF2B5EF4-FFF2-40B4-BE49-F238E27FC236}">
                <a16:creationId xmlns:a16="http://schemas.microsoft.com/office/drawing/2014/main" id="{18280F9C-5AED-43AD-BAF8-2BC15F5F19B4}"/>
              </a:ext>
            </a:extLst>
          </p:cNvPr>
          <p:cNvSpPr txBox="1"/>
          <p:nvPr/>
        </p:nvSpPr>
        <p:spPr>
          <a:xfrm>
            <a:off x="1369245" y="280753"/>
            <a:ext cx="8778816" cy="523220"/>
          </a:xfrm>
          <a:prstGeom prst="rect">
            <a:avLst/>
          </a:prstGeom>
          <a:noFill/>
        </p:spPr>
        <p:txBody>
          <a:bodyPr wrap="square" rtlCol="0">
            <a:spAutoFit/>
          </a:bodyPr>
          <a:lstStyle/>
          <a:p>
            <a:r>
              <a:rPr lang="en-GB" sz="2800" dirty="0"/>
              <a:t>Rewards and Sanctions – Do They Work?  Are They Fair?</a:t>
            </a:r>
          </a:p>
        </p:txBody>
      </p:sp>
      <p:sp>
        <p:nvSpPr>
          <p:cNvPr id="6" name="TextBox 5">
            <a:extLst>
              <a:ext uri="{FF2B5EF4-FFF2-40B4-BE49-F238E27FC236}">
                <a16:creationId xmlns:a16="http://schemas.microsoft.com/office/drawing/2014/main" id="{9296A8F1-2C12-45A9-9DC4-97B7A0F6D628}"/>
              </a:ext>
            </a:extLst>
          </p:cNvPr>
          <p:cNvSpPr txBox="1"/>
          <p:nvPr/>
        </p:nvSpPr>
        <p:spPr>
          <a:xfrm>
            <a:off x="7947949" y="1061845"/>
            <a:ext cx="1043445" cy="369332"/>
          </a:xfrm>
          <a:prstGeom prst="rect">
            <a:avLst/>
          </a:prstGeom>
          <a:noFill/>
        </p:spPr>
        <p:txBody>
          <a:bodyPr wrap="square" rtlCol="0">
            <a:spAutoFit/>
          </a:bodyPr>
          <a:lstStyle/>
          <a:p>
            <a:r>
              <a:rPr lang="en-GB" dirty="0">
                <a:solidFill>
                  <a:schemeClr val="bg2">
                    <a:lumMod val="50000"/>
                  </a:schemeClr>
                </a:solidFill>
              </a:rPr>
              <a:t>Prize Box</a:t>
            </a:r>
          </a:p>
        </p:txBody>
      </p:sp>
      <p:pic>
        <p:nvPicPr>
          <p:cNvPr id="11" name="Picture 10" descr="A close up of a plate&#10;&#10;Description automatically generated">
            <a:extLst>
              <a:ext uri="{FF2B5EF4-FFF2-40B4-BE49-F238E27FC236}">
                <a16:creationId xmlns:a16="http://schemas.microsoft.com/office/drawing/2014/main" id="{EF31E0FB-9D81-4704-8B30-B23650624E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52551" y="1376068"/>
            <a:ext cx="3135367" cy="2725830"/>
          </a:xfrm>
          <a:prstGeom prst="rect">
            <a:avLst/>
          </a:prstGeom>
        </p:spPr>
      </p:pic>
      <p:sp>
        <p:nvSpPr>
          <p:cNvPr id="13" name="Arrow: Right 12">
            <a:extLst>
              <a:ext uri="{FF2B5EF4-FFF2-40B4-BE49-F238E27FC236}">
                <a16:creationId xmlns:a16="http://schemas.microsoft.com/office/drawing/2014/main" id="{688ACE5A-C617-47B6-9707-52F756C0CC5B}"/>
              </a:ext>
            </a:extLst>
          </p:cNvPr>
          <p:cNvSpPr/>
          <p:nvPr/>
        </p:nvSpPr>
        <p:spPr>
          <a:xfrm>
            <a:off x="6096000" y="2362706"/>
            <a:ext cx="1851949" cy="80154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picture containing drawing&#10;&#10;Description automatically generated">
            <a:extLst>
              <a:ext uri="{FF2B5EF4-FFF2-40B4-BE49-F238E27FC236}">
                <a16:creationId xmlns:a16="http://schemas.microsoft.com/office/drawing/2014/main" id="{CBF66522-0CAC-40B2-815C-FED17E2DD5B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21059" y="4567358"/>
            <a:ext cx="1122081" cy="1122081"/>
          </a:xfrm>
          <a:prstGeom prst="rect">
            <a:avLst/>
          </a:prstGeom>
        </p:spPr>
      </p:pic>
      <p:sp>
        <p:nvSpPr>
          <p:cNvPr id="10" name="TextBox 9">
            <a:extLst>
              <a:ext uri="{FF2B5EF4-FFF2-40B4-BE49-F238E27FC236}">
                <a16:creationId xmlns:a16="http://schemas.microsoft.com/office/drawing/2014/main" id="{6F0D464D-43AA-42F6-9581-2B6E515447D0}"/>
              </a:ext>
            </a:extLst>
          </p:cNvPr>
          <p:cNvSpPr txBox="1"/>
          <p:nvPr/>
        </p:nvSpPr>
        <p:spPr>
          <a:xfrm>
            <a:off x="2032000" y="6477000"/>
            <a:ext cx="8128000" cy="230832"/>
          </a:xfrm>
          <a:prstGeom prst="rect">
            <a:avLst/>
          </a:prstGeom>
          <a:noFill/>
        </p:spPr>
        <p:txBody>
          <a:bodyPr wrap="square" rtlCol="0">
            <a:spAutoFit/>
          </a:bodyPr>
          <a:lstStyle/>
          <a:p>
            <a:r>
              <a:rPr lang="en-GB" sz="900">
                <a:hlinkClick r:id="rId3" tooltip="http://www.flickr.com/photos/mattedgar/3510825503/"/>
              </a:rPr>
              <a:t>This Photo</a:t>
            </a:r>
            <a:r>
              <a:rPr lang="en-GB" sz="900"/>
              <a:t> by Unknown Author is licensed under </a:t>
            </a:r>
            <a:r>
              <a:rPr lang="en-GB" sz="900">
                <a:hlinkClick r:id="rId6" tooltip="https://creativecommons.org/licenses/by-nc-sa/3.0/"/>
              </a:rPr>
              <a:t>CC BY-SA-NC</a:t>
            </a:r>
            <a:endParaRPr lang="en-GB" sz="900"/>
          </a:p>
        </p:txBody>
      </p:sp>
      <p:sp>
        <p:nvSpPr>
          <p:cNvPr id="12" name="TextBox 11">
            <a:extLst>
              <a:ext uri="{FF2B5EF4-FFF2-40B4-BE49-F238E27FC236}">
                <a16:creationId xmlns:a16="http://schemas.microsoft.com/office/drawing/2014/main" id="{F695B694-9E15-4F62-BCA2-0492342AC0C6}"/>
              </a:ext>
            </a:extLst>
          </p:cNvPr>
          <p:cNvSpPr txBox="1"/>
          <p:nvPr/>
        </p:nvSpPr>
        <p:spPr>
          <a:xfrm>
            <a:off x="2852550" y="4088978"/>
            <a:ext cx="3135367" cy="253916"/>
          </a:xfrm>
          <a:prstGeom prst="rect">
            <a:avLst/>
          </a:prstGeom>
          <a:noFill/>
        </p:spPr>
        <p:txBody>
          <a:bodyPr wrap="square" rtlCol="0">
            <a:spAutoFit/>
          </a:bodyPr>
          <a:lstStyle/>
          <a:p>
            <a:r>
              <a:rPr lang="en-GB" sz="1050" dirty="0"/>
              <a:t>Staticflickr.com/</a:t>
            </a:r>
            <a:r>
              <a:rPr lang="en-GB" sz="1050" dirty="0" err="1"/>
              <a:t>rewardchart</a:t>
            </a:r>
            <a:r>
              <a:rPr lang="en-GB" sz="1050" dirty="0"/>
              <a:t>.  Accessed 17/10/2019</a:t>
            </a:r>
          </a:p>
        </p:txBody>
      </p:sp>
      <p:pic>
        <p:nvPicPr>
          <p:cNvPr id="16" name="Picture 15" descr="A picture containing indoor, box, container, plastic&#10;&#10;Description automatically generated">
            <a:extLst>
              <a:ext uri="{FF2B5EF4-FFF2-40B4-BE49-F238E27FC236}">
                <a16:creationId xmlns:a16="http://schemas.microsoft.com/office/drawing/2014/main" id="{46E7693E-F029-4E7A-BBB0-0D910E9BCF7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005212" y="1392490"/>
            <a:ext cx="2989677" cy="2725830"/>
          </a:xfrm>
          <a:prstGeom prst="rect">
            <a:avLst/>
          </a:prstGeom>
        </p:spPr>
      </p:pic>
      <p:sp>
        <p:nvSpPr>
          <p:cNvPr id="17" name="TextBox 16">
            <a:extLst>
              <a:ext uri="{FF2B5EF4-FFF2-40B4-BE49-F238E27FC236}">
                <a16:creationId xmlns:a16="http://schemas.microsoft.com/office/drawing/2014/main" id="{D9CDEF9B-6D8C-411E-91A6-B52525AF57F1}"/>
              </a:ext>
            </a:extLst>
          </p:cNvPr>
          <p:cNvSpPr txBox="1"/>
          <p:nvPr/>
        </p:nvSpPr>
        <p:spPr>
          <a:xfrm>
            <a:off x="6457244" y="6927938"/>
            <a:ext cx="4210756" cy="230832"/>
          </a:xfrm>
          <a:prstGeom prst="rect">
            <a:avLst/>
          </a:prstGeom>
          <a:noFill/>
        </p:spPr>
        <p:txBody>
          <a:bodyPr wrap="square" rtlCol="0">
            <a:spAutoFit/>
          </a:bodyPr>
          <a:lstStyle/>
          <a:p>
            <a:r>
              <a:rPr lang="en-GB" sz="900">
                <a:hlinkClick r:id="rId8" tooltip="http://jensteachingtools.blogspot.co.nz/2014/04/reward-system.html"/>
              </a:rPr>
              <a:t>This Photo</a:t>
            </a:r>
            <a:r>
              <a:rPr lang="en-GB" sz="900"/>
              <a:t> by Unknown Author is licensed under </a:t>
            </a:r>
            <a:r>
              <a:rPr lang="en-GB" sz="900">
                <a:hlinkClick r:id="rId6" tooltip="https://creativecommons.org/licenses/by-nc-sa/3.0/"/>
              </a:rPr>
              <a:t>CC BY-SA-NC</a:t>
            </a:r>
            <a:endParaRPr lang="en-GB" sz="900"/>
          </a:p>
        </p:txBody>
      </p:sp>
      <p:sp>
        <p:nvSpPr>
          <p:cNvPr id="18" name="TextBox 17">
            <a:extLst>
              <a:ext uri="{FF2B5EF4-FFF2-40B4-BE49-F238E27FC236}">
                <a16:creationId xmlns:a16="http://schemas.microsoft.com/office/drawing/2014/main" id="{706012BB-CB2E-4613-8387-59188A808A36}"/>
              </a:ext>
            </a:extLst>
          </p:cNvPr>
          <p:cNvSpPr txBox="1"/>
          <p:nvPr/>
        </p:nvSpPr>
        <p:spPr>
          <a:xfrm>
            <a:off x="8005212" y="4082275"/>
            <a:ext cx="3215707" cy="415498"/>
          </a:xfrm>
          <a:prstGeom prst="rect">
            <a:avLst/>
          </a:prstGeom>
          <a:noFill/>
        </p:spPr>
        <p:txBody>
          <a:bodyPr wrap="square" rtlCol="0">
            <a:spAutoFit/>
          </a:bodyPr>
          <a:lstStyle/>
          <a:p>
            <a:r>
              <a:rPr lang="en-GB" sz="1050" dirty="0"/>
              <a:t>Blogspot.com/</a:t>
            </a:r>
            <a:r>
              <a:rPr lang="en-GB" sz="1050" dirty="0" err="1"/>
              <a:t>jensteachingtools</a:t>
            </a:r>
            <a:r>
              <a:rPr lang="en-GB" sz="1050" dirty="0"/>
              <a:t>.  Accessed 27/10/2019.</a:t>
            </a:r>
          </a:p>
        </p:txBody>
      </p:sp>
      <p:sp>
        <p:nvSpPr>
          <p:cNvPr id="19" name="TextBox 18">
            <a:extLst>
              <a:ext uri="{FF2B5EF4-FFF2-40B4-BE49-F238E27FC236}">
                <a16:creationId xmlns:a16="http://schemas.microsoft.com/office/drawing/2014/main" id="{83C0C6B3-8E04-4877-A596-681967B71EC8}"/>
              </a:ext>
            </a:extLst>
          </p:cNvPr>
          <p:cNvSpPr txBox="1"/>
          <p:nvPr/>
        </p:nvSpPr>
        <p:spPr>
          <a:xfrm>
            <a:off x="8361415" y="5828610"/>
            <a:ext cx="2204985" cy="338554"/>
          </a:xfrm>
          <a:prstGeom prst="rect">
            <a:avLst/>
          </a:prstGeom>
          <a:noFill/>
        </p:spPr>
        <p:txBody>
          <a:bodyPr wrap="square" rtlCol="0">
            <a:spAutoFit/>
          </a:bodyPr>
          <a:lstStyle/>
          <a:p>
            <a:r>
              <a:rPr lang="en-GB" sz="800" dirty="0"/>
              <a:t>Pbsrc.com/albums/</a:t>
            </a:r>
            <a:r>
              <a:rPr lang="en-GB" sz="800" dirty="0" err="1"/>
              <a:t>momandsoncartoon</a:t>
            </a:r>
            <a:r>
              <a:rPr lang="en-GB" sz="800" dirty="0"/>
              <a:t>.  Accessed 19/10/2019</a:t>
            </a:r>
          </a:p>
        </p:txBody>
      </p:sp>
    </p:spTree>
    <p:extLst>
      <p:ext uri="{BB962C8B-B14F-4D97-AF65-F5344CB8AC3E}">
        <p14:creationId xmlns:p14="http://schemas.microsoft.com/office/powerpoint/2010/main" val="3719259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E918-EBDC-4CFE-928A-A32ADDD0C0F1}"/>
              </a:ext>
            </a:extLst>
          </p:cNvPr>
          <p:cNvSpPr>
            <a:spLocks noGrp="1"/>
          </p:cNvSpPr>
          <p:nvPr>
            <p:ph type="title"/>
          </p:nvPr>
        </p:nvSpPr>
        <p:spPr>
          <a:xfrm>
            <a:off x="147548" y="164767"/>
            <a:ext cx="3359582" cy="797615"/>
          </a:xfrm>
        </p:spPr>
        <p:txBody>
          <a:bodyPr>
            <a:normAutofit/>
          </a:bodyPr>
          <a:lstStyle/>
          <a:p>
            <a:r>
              <a:rPr lang="en-GB" sz="2800" dirty="0"/>
              <a:t>behaviour charter</a:t>
            </a:r>
          </a:p>
        </p:txBody>
      </p:sp>
      <p:pic>
        <p:nvPicPr>
          <p:cNvPr id="8" name="Content Placeholder 7" descr="A close up of text on a white background&#10;&#10;Description automatically generated">
            <a:extLst>
              <a:ext uri="{FF2B5EF4-FFF2-40B4-BE49-F238E27FC236}">
                <a16:creationId xmlns:a16="http://schemas.microsoft.com/office/drawing/2014/main" id="{703FE130-56BD-4E60-8B59-FED196915518}"/>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flipH="1">
            <a:off x="11233414" y="2063750"/>
            <a:ext cx="61384" cy="46038"/>
          </a:xfrm>
        </p:spPr>
      </p:pic>
      <p:sp>
        <p:nvSpPr>
          <p:cNvPr id="4" name="TextBox 3">
            <a:extLst>
              <a:ext uri="{FF2B5EF4-FFF2-40B4-BE49-F238E27FC236}">
                <a16:creationId xmlns:a16="http://schemas.microsoft.com/office/drawing/2014/main" id="{1D6E47B2-0156-45CF-AB78-E909427E8303}"/>
              </a:ext>
            </a:extLst>
          </p:cNvPr>
          <p:cNvSpPr txBox="1"/>
          <p:nvPr/>
        </p:nvSpPr>
        <p:spPr>
          <a:xfrm>
            <a:off x="4232800" y="916149"/>
            <a:ext cx="2407534" cy="2585323"/>
          </a:xfrm>
          <a:prstGeom prst="rect">
            <a:avLst/>
          </a:prstGeom>
          <a:noFill/>
        </p:spPr>
        <p:txBody>
          <a:bodyPr wrap="square" rtlCol="0">
            <a:spAutoFit/>
          </a:bodyPr>
          <a:lstStyle/>
          <a:p>
            <a:r>
              <a:rPr lang="en-GB" dirty="0"/>
              <a:t>Pupils that do not adhere to the Golden Rules are given consequences according to the behaviour charter.  All pupils are made aware of these rules and are shown this charter.  </a:t>
            </a:r>
          </a:p>
        </p:txBody>
      </p:sp>
      <p:sp>
        <p:nvSpPr>
          <p:cNvPr id="5" name="TextBox 4">
            <a:extLst>
              <a:ext uri="{FF2B5EF4-FFF2-40B4-BE49-F238E27FC236}">
                <a16:creationId xmlns:a16="http://schemas.microsoft.com/office/drawing/2014/main" id="{2DDA0A54-24F7-4A55-A634-AD721173AB92}"/>
              </a:ext>
            </a:extLst>
          </p:cNvPr>
          <p:cNvSpPr txBox="1"/>
          <p:nvPr/>
        </p:nvSpPr>
        <p:spPr>
          <a:xfrm>
            <a:off x="6906550" y="301964"/>
            <a:ext cx="4888051" cy="523220"/>
          </a:xfrm>
          <a:prstGeom prst="rect">
            <a:avLst/>
          </a:prstGeom>
          <a:noFill/>
        </p:spPr>
        <p:txBody>
          <a:bodyPr wrap="square" rtlCol="0">
            <a:spAutoFit/>
          </a:bodyPr>
          <a:lstStyle/>
          <a:p>
            <a:r>
              <a:rPr lang="en-GB" sz="2800" dirty="0">
                <a:solidFill>
                  <a:schemeClr val="accent1"/>
                </a:solidFill>
              </a:rPr>
              <a:t>Golden Responsibilities Book</a:t>
            </a:r>
          </a:p>
        </p:txBody>
      </p:sp>
      <p:sp>
        <p:nvSpPr>
          <p:cNvPr id="6" name="TextBox 5">
            <a:extLst>
              <a:ext uri="{FF2B5EF4-FFF2-40B4-BE49-F238E27FC236}">
                <a16:creationId xmlns:a16="http://schemas.microsoft.com/office/drawing/2014/main" id="{E40754EB-B1AF-4334-B107-C9FE3DF52D8A}"/>
              </a:ext>
            </a:extLst>
          </p:cNvPr>
          <p:cNvSpPr txBox="1"/>
          <p:nvPr/>
        </p:nvSpPr>
        <p:spPr>
          <a:xfrm>
            <a:off x="2056435" y="5618685"/>
            <a:ext cx="8079130" cy="646331"/>
          </a:xfrm>
          <a:prstGeom prst="rect">
            <a:avLst/>
          </a:prstGeom>
          <a:noFill/>
        </p:spPr>
        <p:txBody>
          <a:bodyPr wrap="square" rtlCol="0">
            <a:spAutoFit/>
          </a:bodyPr>
          <a:lstStyle/>
          <a:p>
            <a:r>
              <a:rPr lang="en-GB" dirty="0">
                <a:solidFill>
                  <a:schemeClr val="bg1"/>
                </a:solidFill>
              </a:rPr>
              <a:t>“The response a learner receives from an action can increase or decrease the likelihood of that action being repeated”.  </a:t>
            </a:r>
            <a:r>
              <a:rPr lang="en-GB" sz="1400" dirty="0" err="1">
                <a:solidFill>
                  <a:schemeClr val="bg1"/>
                </a:solidFill>
              </a:rPr>
              <a:t>Burrhus</a:t>
            </a:r>
            <a:r>
              <a:rPr lang="en-GB" sz="1400" dirty="0">
                <a:solidFill>
                  <a:schemeClr val="bg1"/>
                </a:solidFill>
              </a:rPr>
              <a:t> Skinner.</a:t>
            </a:r>
          </a:p>
        </p:txBody>
      </p:sp>
      <p:pic>
        <p:nvPicPr>
          <p:cNvPr id="10" name="Picture 9" descr="A close up of text on a white background&#10;&#10;Description automatically generated">
            <a:extLst>
              <a:ext uri="{FF2B5EF4-FFF2-40B4-BE49-F238E27FC236}">
                <a16:creationId xmlns:a16="http://schemas.microsoft.com/office/drawing/2014/main" id="{CA21FF61-BB26-47E0-B367-7060B10051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48" y="1309511"/>
            <a:ext cx="3916452" cy="3910651"/>
          </a:xfrm>
          <a:prstGeom prst="rect">
            <a:avLst/>
          </a:prstGeom>
        </p:spPr>
      </p:pic>
      <p:pic>
        <p:nvPicPr>
          <p:cNvPr id="12" name="Picture 11" descr="A close up of a logo&#10;&#10;Description automatically generated">
            <a:extLst>
              <a:ext uri="{FF2B5EF4-FFF2-40B4-BE49-F238E27FC236}">
                <a16:creationId xmlns:a16="http://schemas.microsoft.com/office/drawing/2014/main" id="{F07A5101-CF57-4C28-9EFE-4E6C9B5EE3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6474256" y="1297260"/>
            <a:ext cx="2679025" cy="2009269"/>
          </a:xfrm>
          <a:prstGeom prst="rect">
            <a:avLst/>
          </a:prstGeom>
        </p:spPr>
      </p:pic>
      <p:pic>
        <p:nvPicPr>
          <p:cNvPr id="14" name="Picture 13" descr="A close up of a piece of paper&#10;&#10;Description automatically generated">
            <a:extLst>
              <a:ext uri="{FF2B5EF4-FFF2-40B4-BE49-F238E27FC236}">
                <a16:creationId xmlns:a16="http://schemas.microsoft.com/office/drawing/2014/main" id="{445FD5A7-45C0-43DC-8872-CA46EB7055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400000">
            <a:off x="8705188" y="2525691"/>
            <a:ext cx="3079395" cy="2309547"/>
          </a:xfrm>
          <a:prstGeom prst="rect">
            <a:avLst/>
          </a:prstGeom>
          <a:effectLst>
            <a:outerShdw dist="50800" dir="5700000" algn="ctr" rotWithShape="0">
              <a:srgbClr val="000000"/>
            </a:outerShdw>
          </a:effectLst>
        </p:spPr>
      </p:pic>
      <p:sp>
        <p:nvSpPr>
          <p:cNvPr id="15" name="TextBox 14">
            <a:extLst>
              <a:ext uri="{FF2B5EF4-FFF2-40B4-BE49-F238E27FC236}">
                <a16:creationId xmlns:a16="http://schemas.microsoft.com/office/drawing/2014/main" id="{DE9AAAA9-48FA-4807-BBAA-B41399ABF426}"/>
              </a:ext>
            </a:extLst>
          </p:cNvPr>
          <p:cNvSpPr txBox="1"/>
          <p:nvPr/>
        </p:nvSpPr>
        <p:spPr>
          <a:xfrm>
            <a:off x="98209" y="5220162"/>
            <a:ext cx="3916452" cy="253916"/>
          </a:xfrm>
          <a:prstGeom prst="rect">
            <a:avLst/>
          </a:prstGeom>
          <a:noFill/>
        </p:spPr>
        <p:txBody>
          <a:bodyPr wrap="square" rtlCol="0">
            <a:spAutoFit/>
          </a:bodyPr>
          <a:lstStyle/>
          <a:p>
            <a:r>
              <a:rPr lang="en-GB" sz="1050" dirty="0"/>
              <a:t>Students own picture</a:t>
            </a:r>
          </a:p>
        </p:txBody>
      </p:sp>
      <p:sp>
        <p:nvSpPr>
          <p:cNvPr id="16" name="TextBox 15">
            <a:extLst>
              <a:ext uri="{FF2B5EF4-FFF2-40B4-BE49-F238E27FC236}">
                <a16:creationId xmlns:a16="http://schemas.microsoft.com/office/drawing/2014/main" id="{DCF4A276-7A9F-4499-A1ED-2DAAE684560F}"/>
              </a:ext>
            </a:extLst>
          </p:cNvPr>
          <p:cNvSpPr txBox="1"/>
          <p:nvPr/>
        </p:nvSpPr>
        <p:spPr>
          <a:xfrm>
            <a:off x="6809133" y="3641407"/>
            <a:ext cx="2009269" cy="246221"/>
          </a:xfrm>
          <a:prstGeom prst="rect">
            <a:avLst/>
          </a:prstGeom>
          <a:noFill/>
        </p:spPr>
        <p:txBody>
          <a:bodyPr wrap="square" rtlCol="0">
            <a:spAutoFit/>
          </a:bodyPr>
          <a:lstStyle/>
          <a:p>
            <a:r>
              <a:rPr lang="en-GB" sz="1000" dirty="0"/>
              <a:t>Students own picture</a:t>
            </a:r>
          </a:p>
        </p:txBody>
      </p:sp>
      <p:sp>
        <p:nvSpPr>
          <p:cNvPr id="17" name="TextBox 16">
            <a:extLst>
              <a:ext uri="{FF2B5EF4-FFF2-40B4-BE49-F238E27FC236}">
                <a16:creationId xmlns:a16="http://schemas.microsoft.com/office/drawing/2014/main" id="{9EEB2287-7EA6-4B9A-B954-E66217C19054}"/>
              </a:ext>
            </a:extLst>
          </p:cNvPr>
          <p:cNvSpPr txBox="1"/>
          <p:nvPr/>
        </p:nvSpPr>
        <p:spPr>
          <a:xfrm>
            <a:off x="9090112" y="5234757"/>
            <a:ext cx="2309547" cy="246221"/>
          </a:xfrm>
          <a:prstGeom prst="rect">
            <a:avLst/>
          </a:prstGeom>
          <a:noFill/>
        </p:spPr>
        <p:txBody>
          <a:bodyPr wrap="square" rtlCol="0">
            <a:spAutoFit/>
          </a:bodyPr>
          <a:lstStyle/>
          <a:p>
            <a:r>
              <a:rPr lang="en-GB" sz="1000" dirty="0"/>
              <a:t>Students own picture</a:t>
            </a:r>
          </a:p>
        </p:txBody>
      </p:sp>
    </p:spTree>
    <p:extLst>
      <p:ext uri="{BB962C8B-B14F-4D97-AF65-F5344CB8AC3E}">
        <p14:creationId xmlns:p14="http://schemas.microsoft.com/office/powerpoint/2010/main" val="1760896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F599B-ED22-41B1-8A83-CF113153CC93}"/>
              </a:ext>
            </a:extLst>
          </p:cNvPr>
          <p:cNvSpPr>
            <a:spLocks noGrp="1"/>
          </p:cNvSpPr>
          <p:nvPr>
            <p:ph type="title"/>
          </p:nvPr>
        </p:nvSpPr>
        <p:spPr/>
        <p:txBody>
          <a:bodyPr/>
          <a:lstStyle/>
          <a:p>
            <a:r>
              <a:rPr lang="en-GB" dirty="0"/>
              <a:t>The Learning Pit</a:t>
            </a:r>
          </a:p>
        </p:txBody>
      </p:sp>
      <p:sp>
        <p:nvSpPr>
          <p:cNvPr id="3" name="Content Placeholder 2">
            <a:extLst>
              <a:ext uri="{FF2B5EF4-FFF2-40B4-BE49-F238E27FC236}">
                <a16:creationId xmlns:a16="http://schemas.microsoft.com/office/drawing/2014/main" id="{607CB66D-A070-4D23-A30D-9C3C6CE50251}"/>
              </a:ext>
            </a:extLst>
          </p:cNvPr>
          <p:cNvSpPr>
            <a:spLocks noGrp="1"/>
          </p:cNvSpPr>
          <p:nvPr>
            <p:ph sz="quarter" idx="13"/>
          </p:nvPr>
        </p:nvSpPr>
        <p:spPr>
          <a:xfrm>
            <a:off x="7072153" y="1585726"/>
            <a:ext cx="4434046" cy="3081809"/>
          </a:xfrm>
        </p:spPr>
        <p:txBody>
          <a:bodyPr>
            <a:normAutofit fontScale="92500" lnSpcReduction="20000"/>
          </a:bodyPr>
          <a:lstStyle/>
          <a:p>
            <a:r>
              <a:rPr lang="en-GB" dirty="0"/>
              <a:t>The learning pit is when we are presented with a challenge (put in the pit) and develop strategies for climbing out by increasing our knowledge on a subject that we know little about.  By using various strategies and tools to gain knowledge on that subject, we are able to work our way out of the pit either independently or as a group.</a:t>
            </a:r>
          </a:p>
        </p:txBody>
      </p:sp>
      <p:pic>
        <p:nvPicPr>
          <p:cNvPr id="5" name="Picture 4" descr="A picture containing text&#10;&#10;Description automatically generated">
            <a:extLst>
              <a:ext uri="{FF2B5EF4-FFF2-40B4-BE49-F238E27FC236}">
                <a16:creationId xmlns:a16="http://schemas.microsoft.com/office/drawing/2014/main" id="{31055620-13B0-45B3-988A-C1C0DE13DF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394" y="1837764"/>
            <a:ext cx="3212122" cy="2270001"/>
          </a:xfrm>
          <a:prstGeom prst="rect">
            <a:avLst/>
          </a:prstGeom>
        </p:spPr>
      </p:pic>
      <p:pic>
        <p:nvPicPr>
          <p:cNvPr id="7" name="Picture 6" descr="A yellow sign&#10;&#10;Description automatically generated">
            <a:extLst>
              <a:ext uri="{FF2B5EF4-FFF2-40B4-BE49-F238E27FC236}">
                <a16:creationId xmlns:a16="http://schemas.microsoft.com/office/drawing/2014/main" id="{98E2466E-DB5E-45AB-B7BC-B4EBC9B15D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0031" y="2831123"/>
            <a:ext cx="3212122" cy="2409092"/>
          </a:xfrm>
          <a:prstGeom prst="rect">
            <a:avLst/>
          </a:prstGeom>
        </p:spPr>
      </p:pic>
      <p:sp>
        <p:nvSpPr>
          <p:cNvPr id="8" name="TextBox 7">
            <a:extLst>
              <a:ext uri="{FF2B5EF4-FFF2-40B4-BE49-F238E27FC236}">
                <a16:creationId xmlns:a16="http://schemas.microsoft.com/office/drawing/2014/main" id="{F559F99C-3963-4944-9B46-5C4507415453}"/>
              </a:ext>
            </a:extLst>
          </p:cNvPr>
          <p:cNvSpPr txBox="1"/>
          <p:nvPr/>
        </p:nvSpPr>
        <p:spPr>
          <a:xfrm>
            <a:off x="224394" y="4096476"/>
            <a:ext cx="3212122" cy="246221"/>
          </a:xfrm>
          <a:prstGeom prst="rect">
            <a:avLst/>
          </a:prstGeom>
          <a:noFill/>
        </p:spPr>
        <p:txBody>
          <a:bodyPr wrap="square" rtlCol="0">
            <a:spAutoFit/>
          </a:bodyPr>
          <a:lstStyle/>
          <a:p>
            <a:r>
              <a:rPr lang="en-GB" sz="1000" dirty="0"/>
              <a:t>Students own picture</a:t>
            </a:r>
          </a:p>
        </p:txBody>
      </p:sp>
      <p:sp>
        <p:nvSpPr>
          <p:cNvPr id="9" name="TextBox 8">
            <a:extLst>
              <a:ext uri="{FF2B5EF4-FFF2-40B4-BE49-F238E27FC236}">
                <a16:creationId xmlns:a16="http://schemas.microsoft.com/office/drawing/2014/main" id="{D1FFA7C9-7596-44DA-8851-E1C343F52C3F}"/>
              </a:ext>
            </a:extLst>
          </p:cNvPr>
          <p:cNvSpPr txBox="1"/>
          <p:nvPr/>
        </p:nvSpPr>
        <p:spPr>
          <a:xfrm>
            <a:off x="3860031" y="5195041"/>
            <a:ext cx="3353569" cy="246221"/>
          </a:xfrm>
          <a:prstGeom prst="rect">
            <a:avLst/>
          </a:prstGeom>
          <a:noFill/>
        </p:spPr>
        <p:txBody>
          <a:bodyPr wrap="square" rtlCol="0">
            <a:spAutoFit/>
          </a:bodyPr>
          <a:lstStyle/>
          <a:p>
            <a:r>
              <a:rPr lang="en-GB" sz="1000" dirty="0"/>
              <a:t>Students own picture</a:t>
            </a:r>
          </a:p>
        </p:txBody>
      </p:sp>
    </p:spTree>
    <p:extLst>
      <p:ext uri="{BB962C8B-B14F-4D97-AF65-F5344CB8AC3E}">
        <p14:creationId xmlns:p14="http://schemas.microsoft.com/office/powerpoint/2010/main" val="311602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D7BE49D-A34B-4F25-BC8C-CE9E2B37FA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66DFDEE3-F2F4-48C9-8222-CA273412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picture containing device&#10;&#10;Description automatically generated">
            <a:extLst>
              <a:ext uri="{FF2B5EF4-FFF2-40B4-BE49-F238E27FC236}">
                <a16:creationId xmlns:a16="http://schemas.microsoft.com/office/drawing/2014/main" id="{D7BB6129-B8AB-42AF-9F75-10B8E3F783B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508" r="7315" b="-1"/>
          <a:stretch/>
        </p:blipFill>
        <p:spPr>
          <a:xfrm>
            <a:off x="6327849" y="234347"/>
            <a:ext cx="5146360" cy="5903415"/>
          </a:xfrm>
          <a:prstGeom prst="rect">
            <a:avLst/>
          </a:prstGeom>
          <a:ln>
            <a:noFill/>
          </a:ln>
        </p:spPr>
      </p:pic>
      <p:sp>
        <p:nvSpPr>
          <p:cNvPr id="16" name="Freeform 9">
            <a:extLst>
              <a:ext uri="{FF2B5EF4-FFF2-40B4-BE49-F238E27FC236}">
                <a16:creationId xmlns:a16="http://schemas.microsoft.com/office/drawing/2014/main" id="{95A09B00-70D2-4998-8FA5-3A8ED576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8" name="Rectangle 17">
            <a:extLst>
              <a:ext uri="{FF2B5EF4-FFF2-40B4-BE49-F238E27FC236}">
                <a16:creationId xmlns:a16="http://schemas.microsoft.com/office/drawing/2014/main" id="{4B5FB9F9-CCF5-4072-83C3-3B45E1409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36AA6D-7555-49EE-8350-056A1D760EB9}"/>
              </a:ext>
            </a:extLst>
          </p:cNvPr>
          <p:cNvSpPr>
            <a:spLocks noGrp="1"/>
          </p:cNvSpPr>
          <p:nvPr>
            <p:ph type="title"/>
          </p:nvPr>
        </p:nvSpPr>
        <p:spPr>
          <a:xfrm>
            <a:off x="685799" y="690479"/>
            <a:ext cx="4957275" cy="1146825"/>
          </a:xfrm>
        </p:spPr>
        <p:txBody>
          <a:bodyPr>
            <a:normAutofit/>
          </a:bodyPr>
          <a:lstStyle/>
          <a:p>
            <a:r>
              <a:rPr lang="en-GB" sz="3800">
                <a:solidFill>
                  <a:schemeClr val="bg1"/>
                </a:solidFill>
              </a:rPr>
              <a:t>Zone of proximal development</a:t>
            </a:r>
          </a:p>
        </p:txBody>
      </p:sp>
      <p:sp>
        <p:nvSpPr>
          <p:cNvPr id="3" name="Content Placeholder 2">
            <a:extLst>
              <a:ext uri="{FF2B5EF4-FFF2-40B4-BE49-F238E27FC236}">
                <a16:creationId xmlns:a16="http://schemas.microsoft.com/office/drawing/2014/main" id="{76D0BD6B-21FA-41FA-A2D5-93356BDF89AF}"/>
              </a:ext>
            </a:extLst>
          </p:cNvPr>
          <p:cNvSpPr>
            <a:spLocks noGrp="1"/>
          </p:cNvSpPr>
          <p:nvPr>
            <p:ph sz="quarter" idx="13"/>
          </p:nvPr>
        </p:nvSpPr>
        <p:spPr>
          <a:xfrm>
            <a:off x="685800" y="2063395"/>
            <a:ext cx="4957273" cy="3446103"/>
          </a:xfrm>
        </p:spPr>
        <p:txBody>
          <a:bodyPr>
            <a:normAutofit/>
          </a:bodyPr>
          <a:lstStyle/>
          <a:p>
            <a:r>
              <a:rPr lang="en-GB" sz="1800">
                <a:solidFill>
                  <a:schemeClr val="bg1"/>
                </a:solidFill>
              </a:rPr>
              <a:t>Lev Vygotsky said that a child can work alone with knowledge and skill that he already has but can only perform at a higher level when supported by a more capable peer or an adult when they have not yet mastered that skill.  The ZPD is only successful when the goal is not set too high and is therefore unreachable.  (Wray, 2006)</a:t>
            </a:r>
          </a:p>
        </p:txBody>
      </p:sp>
      <p:sp>
        <p:nvSpPr>
          <p:cNvPr id="4" name="TextBox 3">
            <a:extLst>
              <a:ext uri="{FF2B5EF4-FFF2-40B4-BE49-F238E27FC236}">
                <a16:creationId xmlns:a16="http://schemas.microsoft.com/office/drawing/2014/main" id="{0344F069-F67D-4423-AFC4-BB65E6CD4860}"/>
              </a:ext>
            </a:extLst>
          </p:cNvPr>
          <p:cNvSpPr txBox="1"/>
          <p:nvPr/>
        </p:nvSpPr>
        <p:spPr>
          <a:xfrm>
            <a:off x="6886222" y="5870222"/>
            <a:ext cx="4587987" cy="400110"/>
          </a:xfrm>
          <a:prstGeom prst="rect">
            <a:avLst/>
          </a:prstGeom>
          <a:noFill/>
        </p:spPr>
        <p:txBody>
          <a:bodyPr wrap="square" rtlCol="0">
            <a:spAutoFit/>
          </a:bodyPr>
          <a:lstStyle/>
          <a:p>
            <a:r>
              <a:rPr lang="en-GB" sz="1000" dirty="0"/>
              <a:t>Iteachu.uaf.edu/encourage-your-students-to-step-into-the-zone.  Accessed 27/10/2019</a:t>
            </a:r>
          </a:p>
        </p:txBody>
      </p:sp>
    </p:spTree>
    <p:extLst>
      <p:ext uri="{BB962C8B-B14F-4D97-AF65-F5344CB8AC3E}">
        <p14:creationId xmlns:p14="http://schemas.microsoft.com/office/powerpoint/2010/main" val="3377388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196A1-6F2C-4D4E-AFD4-D693A02C8DE9}"/>
              </a:ext>
            </a:extLst>
          </p:cNvPr>
          <p:cNvSpPr>
            <a:spLocks noGrp="1"/>
          </p:cNvSpPr>
          <p:nvPr>
            <p:ph type="title"/>
          </p:nvPr>
        </p:nvSpPr>
        <p:spPr>
          <a:xfrm>
            <a:off x="8861778" y="1977975"/>
            <a:ext cx="2517422" cy="569293"/>
          </a:xfrm>
        </p:spPr>
        <p:txBody>
          <a:bodyPr>
            <a:normAutofit/>
          </a:bodyPr>
          <a:lstStyle/>
          <a:p>
            <a:r>
              <a:rPr lang="en-GB" sz="1800" dirty="0"/>
              <a:t>Co-operative learning.</a:t>
            </a:r>
          </a:p>
        </p:txBody>
      </p:sp>
      <p:pic>
        <p:nvPicPr>
          <p:cNvPr id="10" name="Content Placeholder 9" descr="A group of people sitting at a table&#10;&#10;Description automatically generated">
            <a:extLst>
              <a:ext uri="{FF2B5EF4-FFF2-40B4-BE49-F238E27FC236}">
                <a16:creationId xmlns:a16="http://schemas.microsoft.com/office/drawing/2014/main" id="{5BE03430-305E-402C-964D-E843B4704E6D}"/>
              </a:ext>
            </a:extLst>
          </p:cNvPr>
          <p:cNvPicPr>
            <a:picLocks noGrp="1" noChangeAspect="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83049" y="3740668"/>
            <a:ext cx="2274880" cy="1514475"/>
          </a:xfrm>
        </p:spPr>
      </p:pic>
      <p:sp>
        <p:nvSpPr>
          <p:cNvPr id="4" name="TextBox 3">
            <a:extLst>
              <a:ext uri="{FF2B5EF4-FFF2-40B4-BE49-F238E27FC236}">
                <a16:creationId xmlns:a16="http://schemas.microsoft.com/office/drawing/2014/main" id="{6A1110A2-7D93-4EC5-985B-F05B2F59DFD2}"/>
              </a:ext>
            </a:extLst>
          </p:cNvPr>
          <p:cNvSpPr txBox="1"/>
          <p:nvPr/>
        </p:nvSpPr>
        <p:spPr>
          <a:xfrm>
            <a:off x="812800" y="1717960"/>
            <a:ext cx="1004711" cy="369332"/>
          </a:xfrm>
          <a:prstGeom prst="rect">
            <a:avLst/>
          </a:prstGeom>
          <a:noFill/>
        </p:spPr>
        <p:txBody>
          <a:bodyPr wrap="square" rtlCol="0">
            <a:spAutoFit/>
          </a:bodyPr>
          <a:lstStyle/>
          <a:p>
            <a:r>
              <a:rPr lang="en-GB" dirty="0">
                <a:solidFill>
                  <a:schemeClr val="accent1"/>
                </a:solidFill>
              </a:rPr>
              <a:t>C3B4ME</a:t>
            </a:r>
          </a:p>
        </p:txBody>
      </p:sp>
      <p:sp>
        <p:nvSpPr>
          <p:cNvPr id="5" name="TextBox 4">
            <a:extLst>
              <a:ext uri="{FF2B5EF4-FFF2-40B4-BE49-F238E27FC236}">
                <a16:creationId xmlns:a16="http://schemas.microsoft.com/office/drawing/2014/main" id="{8F98BE28-88DD-42E9-80FF-42AE68F6F3B2}"/>
              </a:ext>
            </a:extLst>
          </p:cNvPr>
          <p:cNvSpPr txBox="1"/>
          <p:nvPr/>
        </p:nvSpPr>
        <p:spPr>
          <a:xfrm>
            <a:off x="91765" y="2034585"/>
            <a:ext cx="3104445" cy="1600438"/>
          </a:xfrm>
          <a:prstGeom prst="rect">
            <a:avLst/>
          </a:prstGeom>
          <a:noFill/>
        </p:spPr>
        <p:txBody>
          <a:bodyPr wrap="square" rtlCol="0">
            <a:spAutoFit/>
          </a:bodyPr>
          <a:lstStyle/>
          <a:p>
            <a:r>
              <a:rPr lang="en-GB" sz="1400" dirty="0"/>
              <a:t>Where pupils are encouraged to ask their neighbour for help, then their learning group or use classroom resources to find an answer before asking the teacher to encourage independent learning and a sense of achievement.</a:t>
            </a:r>
          </a:p>
        </p:txBody>
      </p:sp>
      <p:sp>
        <p:nvSpPr>
          <p:cNvPr id="6" name="TextBox 5">
            <a:extLst>
              <a:ext uri="{FF2B5EF4-FFF2-40B4-BE49-F238E27FC236}">
                <a16:creationId xmlns:a16="http://schemas.microsoft.com/office/drawing/2014/main" id="{EDD800ED-9A09-4334-BD58-9BDF900C95C4}"/>
              </a:ext>
            </a:extLst>
          </p:cNvPr>
          <p:cNvSpPr txBox="1"/>
          <p:nvPr/>
        </p:nvSpPr>
        <p:spPr>
          <a:xfrm>
            <a:off x="8861778" y="2465472"/>
            <a:ext cx="2517422" cy="1169551"/>
          </a:xfrm>
          <a:prstGeom prst="rect">
            <a:avLst/>
          </a:prstGeom>
          <a:noFill/>
        </p:spPr>
        <p:txBody>
          <a:bodyPr wrap="square" rtlCol="0">
            <a:spAutoFit/>
          </a:bodyPr>
          <a:lstStyle/>
          <a:p>
            <a:r>
              <a:rPr lang="en-GB" sz="1400" dirty="0"/>
              <a:t>Pupils work together in mixed ability groups at a team based task.  Pupils use each others strengths in order to complete the task well. </a:t>
            </a:r>
          </a:p>
        </p:txBody>
      </p:sp>
      <p:sp>
        <p:nvSpPr>
          <p:cNvPr id="7" name="TextBox 6">
            <a:extLst>
              <a:ext uri="{FF2B5EF4-FFF2-40B4-BE49-F238E27FC236}">
                <a16:creationId xmlns:a16="http://schemas.microsoft.com/office/drawing/2014/main" id="{2687D6DA-B4E4-4E10-822B-E528501C7442}"/>
              </a:ext>
            </a:extLst>
          </p:cNvPr>
          <p:cNvSpPr txBox="1"/>
          <p:nvPr/>
        </p:nvSpPr>
        <p:spPr>
          <a:xfrm>
            <a:off x="4560712" y="3635023"/>
            <a:ext cx="1873956" cy="369332"/>
          </a:xfrm>
          <a:prstGeom prst="rect">
            <a:avLst/>
          </a:prstGeom>
          <a:noFill/>
        </p:spPr>
        <p:txBody>
          <a:bodyPr wrap="square" rtlCol="0">
            <a:spAutoFit/>
          </a:bodyPr>
          <a:lstStyle/>
          <a:p>
            <a:r>
              <a:rPr lang="en-GB" dirty="0">
                <a:solidFill>
                  <a:schemeClr val="accent1"/>
                </a:solidFill>
              </a:rPr>
              <a:t>Visible Learning</a:t>
            </a:r>
          </a:p>
        </p:txBody>
      </p:sp>
      <p:sp>
        <p:nvSpPr>
          <p:cNvPr id="8" name="TextBox 7">
            <a:extLst>
              <a:ext uri="{FF2B5EF4-FFF2-40B4-BE49-F238E27FC236}">
                <a16:creationId xmlns:a16="http://schemas.microsoft.com/office/drawing/2014/main" id="{DDF57EEE-C0C3-4F8B-A349-AA3AE68977E0}"/>
              </a:ext>
            </a:extLst>
          </p:cNvPr>
          <p:cNvSpPr txBox="1"/>
          <p:nvPr/>
        </p:nvSpPr>
        <p:spPr>
          <a:xfrm>
            <a:off x="3747911" y="4004355"/>
            <a:ext cx="3793067" cy="1384995"/>
          </a:xfrm>
          <a:prstGeom prst="rect">
            <a:avLst/>
          </a:prstGeom>
          <a:noFill/>
        </p:spPr>
        <p:txBody>
          <a:bodyPr wrap="square" rtlCol="0">
            <a:spAutoFit/>
          </a:bodyPr>
          <a:lstStyle/>
          <a:p>
            <a:r>
              <a:rPr lang="en-GB" sz="1400" dirty="0"/>
              <a:t>Pupils complete a cold task independently at the start of term, spend the whole term learning about that subject, then complete a hot task.  Pupils are then encouraged to compare their work to see their own progression in their learning.</a:t>
            </a:r>
          </a:p>
        </p:txBody>
      </p:sp>
      <p:pic>
        <p:nvPicPr>
          <p:cNvPr id="13" name="Picture 12" descr="A close up of a logo&#10;&#10;Description automatically generated">
            <a:extLst>
              <a:ext uri="{FF2B5EF4-FFF2-40B4-BE49-F238E27FC236}">
                <a16:creationId xmlns:a16="http://schemas.microsoft.com/office/drawing/2014/main" id="{ADDD4F1E-CBC8-4472-A140-2DD3AD805D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71079" y="11115"/>
            <a:ext cx="2608121" cy="1890888"/>
          </a:xfrm>
          <a:prstGeom prst="rect">
            <a:avLst/>
          </a:prstGeom>
        </p:spPr>
      </p:pic>
      <p:sp>
        <p:nvSpPr>
          <p:cNvPr id="14" name="Speech Bubble: Oval 13">
            <a:extLst>
              <a:ext uri="{FF2B5EF4-FFF2-40B4-BE49-F238E27FC236}">
                <a16:creationId xmlns:a16="http://schemas.microsoft.com/office/drawing/2014/main" id="{26F25453-65F3-430D-9936-54ED8567AA87}"/>
              </a:ext>
            </a:extLst>
          </p:cNvPr>
          <p:cNvSpPr/>
          <p:nvPr/>
        </p:nvSpPr>
        <p:spPr>
          <a:xfrm>
            <a:off x="1027288" y="166094"/>
            <a:ext cx="7078134" cy="1515950"/>
          </a:xfrm>
          <a:prstGeom prst="wedgeEllipseCallout">
            <a:avLst>
              <a:gd name="adj1" fmla="val 60589"/>
              <a:gd name="adj2" fmla="val -1039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 Vygotsky believed that true education is not the mere learning of a knowledge or skill, it is the development of children’s learning abilities (Palmer and </a:t>
            </a:r>
            <a:r>
              <a:rPr lang="en-GB" dirty="0" err="1"/>
              <a:t>Dolya</a:t>
            </a:r>
            <a:r>
              <a:rPr lang="en-GB" dirty="0"/>
              <a:t>, 2004)</a:t>
            </a:r>
          </a:p>
        </p:txBody>
      </p:sp>
      <p:sp>
        <p:nvSpPr>
          <p:cNvPr id="15" name="TextBox 14">
            <a:extLst>
              <a:ext uri="{FF2B5EF4-FFF2-40B4-BE49-F238E27FC236}">
                <a16:creationId xmlns:a16="http://schemas.microsoft.com/office/drawing/2014/main" id="{E87B9BCA-764E-4445-8442-876FBF9EEDC0}"/>
              </a:ext>
            </a:extLst>
          </p:cNvPr>
          <p:cNvSpPr txBox="1"/>
          <p:nvPr/>
        </p:nvSpPr>
        <p:spPr>
          <a:xfrm>
            <a:off x="3151056" y="5772668"/>
            <a:ext cx="9855201" cy="369332"/>
          </a:xfrm>
          <a:prstGeom prst="rect">
            <a:avLst/>
          </a:prstGeom>
          <a:noFill/>
        </p:spPr>
        <p:txBody>
          <a:bodyPr wrap="square" rtlCol="0">
            <a:spAutoFit/>
          </a:bodyPr>
          <a:lstStyle/>
          <a:p>
            <a:r>
              <a:rPr lang="en-GB" dirty="0">
                <a:solidFill>
                  <a:schemeClr val="bg1"/>
                </a:solidFill>
              </a:rPr>
              <a:t>We don’t say “we can’t”, we say “we can’t yet”.</a:t>
            </a:r>
          </a:p>
        </p:txBody>
      </p:sp>
      <p:pic>
        <p:nvPicPr>
          <p:cNvPr id="9" name="Picture 8" descr="A close up of text on a white background&#10;&#10;Description automatically generated">
            <a:extLst>
              <a:ext uri="{FF2B5EF4-FFF2-40B4-BE49-F238E27FC236}">
                <a16:creationId xmlns:a16="http://schemas.microsoft.com/office/drawing/2014/main" id="{7B1DFE0E-F6B7-4097-900F-76995E2FA4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51056" y="1933896"/>
            <a:ext cx="2053420" cy="1540065"/>
          </a:xfrm>
          <a:prstGeom prst="rect">
            <a:avLst/>
          </a:prstGeom>
        </p:spPr>
      </p:pic>
      <p:pic>
        <p:nvPicPr>
          <p:cNvPr id="12" name="Picture 11" descr="A close up of text on a white background&#10;&#10;Description automatically generated">
            <a:extLst>
              <a:ext uri="{FF2B5EF4-FFF2-40B4-BE49-F238E27FC236}">
                <a16:creationId xmlns:a16="http://schemas.microsoft.com/office/drawing/2014/main" id="{FA59C18F-0F38-4612-9947-0625DDA1BE3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16072" y="1933896"/>
            <a:ext cx="2274880" cy="1495104"/>
          </a:xfrm>
          <a:prstGeom prst="rect">
            <a:avLst/>
          </a:prstGeom>
        </p:spPr>
      </p:pic>
      <p:pic>
        <p:nvPicPr>
          <p:cNvPr id="17" name="Picture 16" descr="A picture containing device, star, light, sign&#10;&#10;Description automatically generated">
            <a:extLst>
              <a:ext uri="{FF2B5EF4-FFF2-40B4-BE49-F238E27FC236}">
                <a16:creationId xmlns:a16="http://schemas.microsoft.com/office/drawing/2014/main" id="{E4183C25-51C2-4C9E-BAB3-3D9584D7C19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80535" y="3635023"/>
            <a:ext cx="1993185" cy="1494889"/>
          </a:xfrm>
          <a:prstGeom prst="rect">
            <a:avLst/>
          </a:prstGeom>
        </p:spPr>
      </p:pic>
      <p:sp>
        <p:nvSpPr>
          <p:cNvPr id="18" name="TextBox 17">
            <a:extLst>
              <a:ext uri="{FF2B5EF4-FFF2-40B4-BE49-F238E27FC236}">
                <a16:creationId xmlns:a16="http://schemas.microsoft.com/office/drawing/2014/main" id="{8D64E8E7-78EF-4AAF-9BDE-07525EBAEBE9}"/>
              </a:ext>
            </a:extLst>
          </p:cNvPr>
          <p:cNvSpPr txBox="1"/>
          <p:nvPr/>
        </p:nvSpPr>
        <p:spPr>
          <a:xfrm>
            <a:off x="339687" y="5137806"/>
            <a:ext cx="2274880" cy="369332"/>
          </a:xfrm>
          <a:prstGeom prst="rect">
            <a:avLst/>
          </a:prstGeom>
          <a:noFill/>
        </p:spPr>
        <p:txBody>
          <a:bodyPr wrap="square" rtlCol="0">
            <a:spAutoFit/>
          </a:bodyPr>
          <a:lstStyle/>
          <a:p>
            <a:r>
              <a:rPr lang="en-GB" sz="900" dirty="0"/>
              <a:t>Nikkimantyla.wordpress.com.  Accessed on 27/10/19</a:t>
            </a:r>
          </a:p>
        </p:txBody>
      </p:sp>
      <p:sp>
        <p:nvSpPr>
          <p:cNvPr id="19" name="TextBox 18">
            <a:extLst>
              <a:ext uri="{FF2B5EF4-FFF2-40B4-BE49-F238E27FC236}">
                <a16:creationId xmlns:a16="http://schemas.microsoft.com/office/drawing/2014/main" id="{34D196DE-3072-432B-B9E2-DCB672642783}"/>
              </a:ext>
            </a:extLst>
          </p:cNvPr>
          <p:cNvSpPr txBox="1"/>
          <p:nvPr/>
        </p:nvSpPr>
        <p:spPr>
          <a:xfrm>
            <a:off x="9067740" y="5227767"/>
            <a:ext cx="2105498" cy="415498"/>
          </a:xfrm>
          <a:prstGeom prst="rect">
            <a:avLst/>
          </a:prstGeom>
          <a:noFill/>
        </p:spPr>
        <p:txBody>
          <a:bodyPr wrap="square" rtlCol="0">
            <a:spAutoFit/>
          </a:bodyPr>
          <a:lstStyle/>
          <a:p>
            <a:r>
              <a:rPr lang="en-GB" sz="1050" dirty="0"/>
              <a:t>Blogspot.com/</a:t>
            </a:r>
            <a:r>
              <a:rPr lang="en-GB" sz="1050" dirty="0" err="1"/>
              <a:t>competingthoughts</a:t>
            </a:r>
            <a:r>
              <a:rPr lang="en-GB" sz="1050" dirty="0"/>
              <a:t>.   accessed  27/10/2019.</a:t>
            </a:r>
          </a:p>
        </p:txBody>
      </p:sp>
      <p:sp>
        <p:nvSpPr>
          <p:cNvPr id="20" name="TextBox 19">
            <a:extLst>
              <a:ext uri="{FF2B5EF4-FFF2-40B4-BE49-F238E27FC236}">
                <a16:creationId xmlns:a16="http://schemas.microsoft.com/office/drawing/2014/main" id="{1BAC1066-5F49-4CA1-B844-60E60CEA04CB}"/>
              </a:ext>
            </a:extLst>
          </p:cNvPr>
          <p:cNvSpPr txBox="1"/>
          <p:nvPr/>
        </p:nvSpPr>
        <p:spPr>
          <a:xfrm>
            <a:off x="9636567" y="1006986"/>
            <a:ext cx="1932973" cy="415498"/>
          </a:xfrm>
          <a:prstGeom prst="rect">
            <a:avLst/>
          </a:prstGeom>
          <a:noFill/>
        </p:spPr>
        <p:txBody>
          <a:bodyPr wrap="square" rtlCol="0">
            <a:spAutoFit/>
          </a:bodyPr>
          <a:lstStyle/>
          <a:p>
            <a:r>
              <a:rPr lang="en-GB" sz="1050" dirty="0"/>
              <a:t>Openclipart.org/teaching.  Accessed 17/10/2019</a:t>
            </a:r>
          </a:p>
        </p:txBody>
      </p:sp>
      <p:sp>
        <p:nvSpPr>
          <p:cNvPr id="21" name="TextBox 20">
            <a:extLst>
              <a:ext uri="{FF2B5EF4-FFF2-40B4-BE49-F238E27FC236}">
                <a16:creationId xmlns:a16="http://schemas.microsoft.com/office/drawing/2014/main" id="{96F9ADB9-2AB8-4BC2-8BE8-893DA84E7081}"/>
              </a:ext>
            </a:extLst>
          </p:cNvPr>
          <p:cNvSpPr txBox="1"/>
          <p:nvPr/>
        </p:nvSpPr>
        <p:spPr>
          <a:xfrm>
            <a:off x="3151056" y="3436418"/>
            <a:ext cx="2086992" cy="246221"/>
          </a:xfrm>
          <a:prstGeom prst="rect">
            <a:avLst/>
          </a:prstGeom>
          <a:noFill/>
        </p:spPr>
        <p:txBody>
          <a:bodyPr wrap="square" rtlCol="0">
            <a:spAutoFit/>
          </a:bodyPr>
          <a:lstStyle/>
          <a:p>
            <a:r>
              <a:rPr lang="en-GB" sz="1000" dirty="0"/>
              <a:t>Students own picture</a:t>
            </a:r>
          </a:p>
        </p:txBody>
      </p:sp>
      <p:sp>
        <p:nvSpPr>
          <p:cNvPr id="22" name="TextBox 21">
            <a:extLst>
              <a:ext uri="{FF2B5EF4-FFF2-40B4-BE49-F238E27FC236}">
                <a16:creationId xmlns:a16="http://schemas.microsoft.com/office/drawing/2014/main" id="{5B3576D9-B35C-499B-A9C4-347D3687DCAA}"/>
              </a:ext>
            </a:extLst>
          </p:cNvPr>
          <p:cNvSpPr txBox="1"/>
          <p:nvPr/>
        </p:nvSpPr>
        <p:spPr>
          <a:xfrm>
            <a:off x="5716072" y="3410288"/>
            <a:ext cx="2274880" cy="246221"/>
          </a:xfrm>
          <a:prstGeom prst="rect">
            <a:avLst/>
          </a:prstGeom>
          <a:noFill/>
        </p:spPr>
        <p:txBody>
          <a:bodyPr wrap="square" rtlCol="0">
            <a:spAutoFit/>
          </a:bodyPr>
          <a:lstStyle/>
          <a:p>
            <a:r>
              <a:rPr lang="en-GB" sz="1000" dirty="0"/>
              <a:t>Students own picture</a:t>
            </a:r>
          </a:p>
        </p:txBody>
      </p:sp>
    </p:spTree>
    <p:extLst>
      <p:ext uri="{BB962C8B-B14F-4D97-AF65-F5344CB8AC3E}">
        <p14:creationId xmlns:p14="http://schemas.microsoft.com/office/powerpoint/2010/main" val="615089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089A2C-B3DA-40B7-A439-7202F41BB663}"/>
              </a:ext>
            </a:extLst>
          </p:cNvPr>
          <p:cNvSpPr txBox="1"/>
          <p:nvPr/>
        </p:nvSpPr>
        <p:spPr>
          <a:xfrm>
            <a:off x="699911" y="293510"/>
            <a:ext cx="5102578" cy="369332"/>
          </a:xfrm>
          <a:prstGeom prst="rect">
            <a:avLst/>
          </a:prstGeom>
          <a:noFill/>
        </p:spPr>
        <p:txBody>
          <a:bodyPr wrap="square" rtlCol="0">
            <a:spAutoFit/>
          </a:bodyPr>
          <a:lstStyle/>
          <a:p>
            <a:r>
              <a:rPr lang="en-GB" dirty="0">
                <a:solidFill>
                  <a:srgbClr val="C00000"/>
                </a:solidFill>
              </a:rPr>
              <a:t>Reference List</a:t>
            </a:r>
          </a:p>
        </p:txBody>
      </p:sp>
      <p:sp>
        <p:nvSpPr>
          <p:cNvPr id="3" name="TextBox 2">
            <a:extLst>
              <a:ext uri="{FF2B5EF4-FFF2-40B4-BE49-F238E27FC236}">
                <a16:creationId xmlns:a16="http://schemas.microsoft.com/office/drawing/2014/main" id="{0207C695-62C9-4192-B7CF-377F944832E5}"/>
              </a:ext>
            </a:extLst>
          </p:cNvPr>
          <p:cNvSpPr txBox="1"/>
          <p:nvPr/>
        </p:nvSpPr>
        <p:spPr>
          <a:xfrm>
            <a:off x="699911" y="1117601"/>
            <a:ext cx="9584266" cy="4247317"/>
          </a:xfrm>
          <a:prstGeom prst="rect">
            <a:avLst/>
          </a:prstGeom>
          <a:noFill/>
        </p:spPr>
        <p:txBody>
          <a:bodyPr wrap="square" rtlCol="0">
            <a:spAutoFit/>
          </a:bodyPr>
          <a:lstStyle/>
          <a:p>
            <a:pPr marL="285750" indent="-285750">
              <a:buFont typeface="Arial" panose="020B0604020202020204" pitchFamily="34" charset="0"/>
              <a:buChar char="•"/>
            </a:pPr>
            <a:r>
              <a:rPr lang="en-GB" dirty="0"/>
              <a:t>Blackmore, SJ.  And Frith, U  (2005).  The Learning Brain.  Oxford.  Blackwell.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Nikkimantyla.wordpress.com/</a:t>
            </a:r>
            <a:r>
              <a:rPr lang="en-GB" dirty="0" err="1"/>
              <a:t>askafriend</a:t>
            </a:r>
            <a:r>
              <a:rPr lang="en-GB" dirty="0"/>
              <a:t>.  Accessed on 27</a:t>
            </a:r>
            <a:r>
              <a:rPr lang="en-GB" baseline="30000" dirty="0"/>
              <a:t>th</a:t>
            </a:r>
            <a:r>
              <a:rPr lang="en-GB" dirty="0"/>
              <a:t> October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Openclipart.org/teaching.  Accessed on 17</a:t>
            </a:r>
            <a:r>
              <a:rPr lang="en-GB" baseline="30000" dirty="0"/>
              <a:t>th</a:t>
            </a:r>
            <a:r>
              <a:rPr lang="en-GB" dirty="0"/>
              <a:t> October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Pbrsc.com/albums/</a:t>
            </a:r>
            <a:r>
              <a:rPr lang="en-GB" dirty="0" err="1"/>
              <a:t>momandsoncartoon</a:t>
            </a:r>
            <a:r>
              <a:rPr lang="en-GB" dirty="0"/>
              <a:t>.  Accessed on 19</a:t>
            </a:r>
            <a:r>
              <a:rPr lang="en-GB" baseline="30000" dirty="0"/>
              <a:t>th</a:t>
            </a:r>
            <a:r>
              <a:rPr lang="en-GB" dirty="0"/>
              <a:t> October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Iteachu.uaf.edu/encourage-your-students-to-step-into-the-zone.  Accessed on 27</a:t>
            </a:r>
            <a:r>
              <a:rPr lang="en-GB" baseline="30000" dirty="0"/>
              <a:t>th</a:t>
            </a:r>
            <a:r>
              <a:rPr lang="en-GB" dirty="0"/>
              <a:t> October 2019.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Staticflickr.com/</a:t>
            </a:r>
            <a:r>
              <a:rPr lang="en-GB" dirty="0" err="1"/>
              <a:t>rewardchart</a:t>
            </a:r>
            <a:r>
              <a:rPr lang="en-GB" dirty="0"/>
              <a:t>.  Accessed on 17</a:t>
            </a:r>
            <a:r>
              <a:rPr lang="en-GB" baseline="30000" dirty="0"/>
              <a:t>th</a:t>
            </a:r>
            <a:r>
              <a:rPr lang="en-GB" dirty="0"/>
              <a:t> October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Wray, D.  (2006).  Unit 2:2.  Looking at learning from Arthur, Grainger and Wray.</a:t>
            </a:r>
          </a:p>
          <a:p>
            <a:endParaRPr lang="en-GB" dirty="0"/>
          </a:p>
          <a:p>
            <a:endParaRPr lang="en-GB" dirty="0"/>
          </a:p>
        </p:txBody>
      </p:sp>
    </p:spTree>
    <p:extLst>
      <p:ext uri="{BB962C8B-B14F-4D97-AF65-F5344CB8AC3E}">
        <p14:creationId xmlns:p14="http://schemas.microsoft.com/office/powerpoint/2010/main" val="251981305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otalTime>203</TotalTime>
  <Words>659</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Impact</vt:lpstr>
      <vt:lpstr>Main Event</vt:lpstr>
      <vt:lpstr>The Principles of Teaching and Learning SJIE4006</vt:lpstr>
      <vt:lpstr>“Desirable action can be positively reinforced by reward, undesirable action can be negatively reinforced by reprimand”.  Burrhus Skinner.</vt:lpstr>
      <vt:lpstr>behaviour charter</vt:lpstr>
      <vt:lpstr>The Learning Pit</vt:lpstr>
      <vt:lpstr>Zone of proximal development</vt:lpstr>
      <vt:lpstr>Co-operative learning.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Principles of Teaching and Learning SJIE4006</dc:title>
  <dc:creator>martyn</dc:creator>
  <cp:lastModifiedBy>martyn</cp:lastModifiedBy>
  <cp:revision>21</cp:revision>
  <dcterms:created xsi:type="dcterms:W3CDTF">2019-10-21T19:27:40Z</dcterms:created>
  <dcterms:modified xsi:type="dcterms:W3CDTF">2019-10-27T21:42:46Z</dcterms:modified>
</cp:coreProperties>
</file>