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9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106" d="100"/>
          <a:sy n="106" d="100"/>
        </p:scale>
        <p:origin x="79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D92949-7D98-4DCB-B167-915C7DD48010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37270BA-D67F-438F-AB74-940A0FCBF8DD}">
      <dgm:prSet/>
      <dgm:spPr/>
      <dgm:t>
        <a:bodyPr/>
        <a:lstStyle/>
        <a:p>
          <a:r>
            <a:rPr lang="en-GB" b="1"/>
            <a:t>Introduction to Green Haven Florists</a:t>
          </a:r>
          <a:endParaRPr lang="en-US"/>
        </a:p>
      </dgm:t>
    </dgm:pt>
    <dgm:pt modelId="{635AEBFA-DEBE-4A85-839D-BE1FEE0FEB38}" type="parTrans" cxnId="{F186A003-6C34-490C-B97C-313FF13EDC71}">
      <dgm:prSet/>
      <dgm:spPr/>
      <dgm:t>
        <a:bodyPr/>
        <a:lstStyle/>
        <a:p>
          <a:endParaRPr lang="en-US"/>
        </a:p>
      </dgm:t>
    </dgm:pt>
    <dgm:pt modelId="{C3DF8984-808A-42B9-8B4A-197CC72FCE03}" type="sibTrans" cxnId="{F186A003-6C34-490C-B97C-313FF13EDC71}">
      <dgm:prSet/>
      <dgm:spPr/>
      <dgm:t>
        <a:bodyPr/>
        <a:lstStyle/>
        <a:p>
          <a:endParaRPr lang="en-US"/>
        </a:p>
      </dgm:t>
    </dgm:pt>
    <dgm:pt modelId="{B621273D-8A59-41DF-AE4C-39A1D60DE739}">
      <dgm:prSet/>
      <dgm:spPr/>
      <dgm:t>
        <a:bodyPr/>
        <a:lstStyle/>
        <a:p>
          <a:r>
            <a:rPr lang="en-GB" b="1"/>
            <a:t>Key issues affecting in-store sales</a:t>
          </a:r>
          <a:endParaRPr lang="en-US"/>
        </a:p>
      </dgm:t>
    </dgm:pt>
    <dgm:pt modelId="{1908BC37-29C4-4370-91F8-4DAEE4D3E7FD}" type="parTrans" cxnId="{FF13826D-D761-44DF-9119-4534D769E987}">
      <dgm:prSet/>
      <dgm:spPr/>
      <dgm:t>
        <a:bodyPr/>
        <a:lstStyle/>
        <a:p>
          <a:endParaRPr lang="en-US"/>
        </a:p>
      </dgm:t>
    </dgm:pt>
    <dgm:pt modelId="{361ED0AD-82C3-42ED-8B08-C10F21536EC3}" type="sibTrans" cxnId="{FF13826D-D761-44DF-9119-4534D769E987}">
      <dgm:prSet/>
      <dgm:spPr/>
      <dgm:t>
        <a:bodyPr/>
        <a:lstStyle/>
        <a:p>
          <a:endParaRPr lang="en-US"/>
        </a:p>
      </dgm:t>
    </dgm:pt>
    <dgm:pt modelId="{2C8A9EB7-5C07-4170-A192-92FEC25120FA}">
      <dgm:prSet/>
      <dgm:spPr/>
      <dgm:t>
        <a:bodyPr/>
        <a:lstStyle/>
        <a:p>
          <a:r>
            <a:rPr lang="en-GB" b="1"/>
            <a:t>5W2H problem analysis model</a:t>
          </a:r>
          <a:endParaRPr lang="en-US"/>
        </a:p>
      </dgm:t>
    </dgm:pt>
    <dgm:pt modelId="{4831CCB9-B90F-4132-B9C9-C3383727FC56}" type="parTrans" cxnId="{529229C2-E38A-470C-9E3B-9D489BE956FC}">
      <dgm:prSet/>
      <dgm:spPr/>
      <dgm:t>
        <a:bodyPr/>
        <a:lstStyle/>
        <a:p>
          <a:endParaRPr lang="en-US"/>
        </a:p>
      </dgm:t>
    </dgm:pt>
    <dgm:pt modelId="{ED161B24-44FF-436A-AD5E-73208FBA3035}" type="sibTrans" cxnId="{529229C2-E38A-470C-9E3B-9D489BE956FC}">
      <dgm:prSet/>
      <dgm:spPr/>
      <dgm:t>
        <a:bodyPr/>
        <a:lstStyle/>
        <a:p>
          <a:endParaRPr lang="en-US"/>
        </a:p>
      </dgm:t>
    </dgm:pt>
    <dgm:pt modelId="{9BF9BBE9-C69B-4383-BBC9-4E7A1D82B8B8}">
      <dgm:prSet/>
      <dgm:spPr/>
      <dgm:t>
        <a:bodyPr/>
        <a:lstStyle/>
        <a:p>
          <a:r>
            <a:rPr lang="en-GB" b="1"/>
            <a:t>PESTEL analysis</a:t>
          </a:r>
          <a:endParaRPr lang="en-US"/>
        </a:p>
      </dgm:t>
    </dgm:pt>
    <dgm:pt modelId="{8D0DB0B6-F908-469F-ADC4-B4AEB82D7E2F}" type="parTrans" cxnId="{789121D0-F724-4BF0-81A3-BF728AD23C65}">
      <dgm:prSet/>
      <dgm:spPr/>
      <dgm:t>
        <a:bodyPr/>
        <a:lstStyle/>
        <a:p>
          <a:endParaRPr lang="en-US"/>
        </a:p>
      </dgm:t>
    </dgm:pt>
    <dgm:pt modelId="{72E06A79-2FF0-4F06-A472-541AC0119074}" type="sibTrans" cxnId="{789121D0-F724-4BF0-81A3-BF728AD23C65}">
      <dgm:prSet/>
      <dgm:spPr/>
      <dgm:t>
        <a:bodyPr/>
        <a:lstStyle/>
        <a:p>
          <a:endParaRPr lang="en-US"/>
        </a:p>
      </dgm:t>
    </dgm:pt>
    <dgm:pt modelId="{EA9F19C3-978C-4080-A71F-AB3064FE2BB1}">
      <dgm:prSet/>
      <dgm:spPr/>
      <dgm:t>
        <a:bodyPr/>
        <a:lstStyle/>
        <a:p>
          <a:r>
            <a:rPr lang="en-GB" b="1"/>
            <a:t>Fishbone diagram analysis</a:t>
          </a:r>
          <a:endParaRPr lang="en-US"/>
        </a:p>
      </dgm:t>
    </dgm:pt>
    <dgm:pt modelId="{394A074B-9B22-400E-8D39-295351AEF999}" type="parTrans" cxnId="{174F1963-7F0A-453D-84CD-41DD2EAC05D0}">
      <dgm:prSet/>
      <dgm:spPr/>
      <dgm:t>
        <a:bodyPr/>
        <a:lstStyle/>
        <a:p>
          <a:endParaRPr lang="en-US"/>
        </a:p>
      </dgm:t>
    </dgm:pt>
    <dgm:pt modelId="{AC967879-3E95-4BA2-A9C7-F0DC2A0FFDEB}" type="sibTrans" cxnId="{174F1963-7F0A-453D-84CD-41DD2EAC05D0}">
      <dgm:prSet/>
      <dgm:spPr/>
      <dgm:t>
        <a:bodyPr/>
        <a:lstStyle/>
        <a:p>
          <a:endParaRPr lang="en-US"/>
        </a:p>
      </dgm:t>
    </dgm:pt>
    <dgm:pt modelId="{93964CE2-7BFC-41CB-A161-1DD4B6148870}">
      <dgm:prSet/>
      <dgm:spPr/>
      <dgm:t>
        <a:bodyPr/>
        <a:lstStyle/>
        <a:p>
          <a:r>
            <a:rPr lang="en-GB" b="1"/>
            <a:t>Key findings summary</a:t>
          </a:r>
          <a:endParaRPr lang="en-US"/>
        </a:p>
      </dgm:t>
    </dgm:pt>
    <dgm:pt modelId="{A14EC17B-770D-4C80-87BF-40F7B7239984}" type="parTrans" cxnId="{A97B2F11-013D-4BDA-ACE4-2EBF7D207A5C}">
      <dgm:prSet/>
      <dgm:spPr/>
      <dgm:t>
        <a:bodyPr/>
        <a:lstStyle/>
        <a:p>
          <a:endParaRPr lang="en-US"/>
        </a:p>
      </dgm:t>
    </dgm:pt>
    <dgm:pt modelId="{F8D0F663-4706-4E1B-9FC7-8B94E39F54DC}" type="sibTrans" cxnId="{A97B2F11-013D-4BDA-ACE4-2EBF7D207A5C}">
      <dgm:prSet/>
      <dgm:spPr/>
      <dgm:t>
        <a:bodyPr/>
        <a:lstStyle/>
        <a:p>
          <a:endParaRPr lang="en-US"/>
        </a:p>
      </dgm:t>
    </dgm:pt>
    <dgm:pt modelId="{626E8208-A926-4121-A4D9-73A305073753}">
      <dgm:prSet/>
      <dgm:spPr/>
      <dgm:t>
        <a:bodyPr/>
        <a:lstStyle/>
        <a:p>
          <a:r>
            <a:rPr lang="en-GB" b="1"/>
            <a:t>References</a:t>
          </a:r>
          <a:endParaRPr lang="en-US"/>
        </a:p>
      </dgm:t>
    </dgm:pt>
    <dgm:pt modelId="{5EED08F0-BD37-4FAC-A906-1A26F74647A2}" type="parTrans" cxnId="{E4229921-799B-4A64-A921-410E9245565C}">
      <dgm:prSet/>
      <dgm:spPr/>
      <dgm:t>
        <a:bodyPr/>
        <a:lstStyle/>
        <a:p>
          <a:endParaRPr lang="en-US"/>
        </a:p>
      </dgm:t>
    </dgm:pt>
    <dgm:pt modelId="{BB51B112-D743-4617-B4E3-C29BF6D80E3E}" type="sibTrans" cxnId="{E4229921-799B-4A64-A921-410E9245565C}">
      <dgm:prSet/>
      <dgm:spPr/>
      <dgm:t>
        <a:bodyPr/>
        <a:lstStyle/>
        <a:p>
          <a:endParaRPr lang="en-US"/>
        </a:p>
      </dgm:t>
    </dgm:pt>
    <dgm:pt modelId="{B529BCBD-4D49-46DC-AFC6-6FD087D4E3FD}" type="pres">
      <dgm:prSet presAssocID="{EED92949-7D98-4DCB-B167-915C7DD48010}" presName="linear" presStyleCnt="0">
        <dgm:presLayoutVars>
          <dgm:dir/>
          <dgm:animLvl val="lvl"/>
          <dgm:resizeHandles val="exact"/>
        </dgm:presLayoutVars>
      </dgm:prSet>
      <dgm:spPr/>
    </dgm:pt>
    <dgm:pt modelId="{2AE960C5-9460-4160-8348-3E1992856E8B}" type="pres">
      <dgm:prSet presAssocID="{737270BA-D67F-438F-AB74-940A0FCBF8DD}" presName="parentLin" presStyleCnt="0"/>
      <dgm:spPr/>
    </dgm:pt>
    <dgm:pt modelId="{4FFB9278-C57E-48DD-AEB3-719CA05372C8}" type="pres">
      <dgm:prSet presAssocID="{737270BA-D67F-438F-AB74-940A0FCBF8DD}" presName="parentLeftMargin" presStyleLbl="node1" presStyleIdx="0" presStyleCnt="7"/>
      <dgm:spPr/>
    </dgm:pt>
    <dgm:pt modelId="{CA47A59B-968F-4C3D-B679-6FFE762F0EBF}" type="pres">
      <dgm:prSet presAssocID="{737270BA-D67F-438F-AB74-940A0FCBF8DD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4D10DDC7-590F-4DAB-BAC2-CE5F2F4D1817}" type="pres">
      <dgm:prSet presAssocID="{737270BA-D67F-438F-AB74-940A0FCBF8DD}" presName="negativeSpace" presStyleCnt="0"/>
      <dgm:spPr/>
    </dgm:pt>
    <dgm:pt modelId="{C2A5EF84-BEF6-477C-AA2C-F587E54C34BC}" type="pres">
      <dgm:prSet presAssocID="{737270BA-D67F-438F-AB74-940A0FCBF8DD}" presName="childText" presStyleLbl="conFgAcc1" presStyleIdx="0" presStyleCnt="7">
        <dgm:presLayoutVars>
          <dgm:bulletEnabled val="1"/>
        </dgm:presLayoutVars>
      </dgm:prSet>
      <dgm:spPr/>
    </dgm:pt>
    <dgm:pt modelId="{B9E05FD6-96B0-441D-82CC-B152BA193823}" type="pres">
      <dgm:prSet presAssocID="{C3DF8984-808A-42B9-8B4A-197CC72FCE03}" presName="spaceBetweenRectangles" presStyleCnt="0"/>
      <dgm:spPr/>
    </dgm:pt>
    <dgm:pt modelId="{90E44D08-C6E7-431F-A6A8-3455E9FCE1DD}" type="pres">
      <dgm:prSet presAssocID="{B621273D-8A59-41DF-AE4C-39A1D60DE739}" presName="parentLin" presStyleCnt="0"/>
      <dgm:spPr/>
    </dgm:pt>
    <dgm:pt modelId="{E4CC46C9-BC14-4857-AAB8-BAE410A34AF2}" type="pres">
      <dgm:prSet presAssocID="{B621273D-8A59-41DF-AE4C-39A1D60DE739}" presName="parentLeftMargin" presStyleLbl="node1" presStyleIdx="0" presStyleCnt="7"/>
      <dgm:spPr/>
    </dgm:pt>
    <dgm:pt modelId="{3D04486A-C129-403D-A94C-94E8761D9901}" type="pres">
      <dgm:prSet presAssocID="{B621273D-8A59-41DF-AE4C-39A1D60DE739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23BEF068-BF93-452F-93CC-4C93EE6994BB}" type="pres">
      <dgm:prSet presAssocID="{B621273D-8A59-41DF-AE4C-39A1D60DE739}" presName="negativeSpace" presStyleCnt="0"/>
      <dgm:spPr/>
    </dgm:pt>
    <dgm:pt modelId="{2DBC2E23-28F5-4FF7-B629-D2D2E8D3894C}" type="pres">
      <dgm:prSet presAssocID="{B621273D-8A59-41DF-AE4C-39A1D60DE739}" presName="childText" presStyleLbl="conFgAcc1" presStyleIdx="1" presStyleCnt="7">
        <dgm:presLayoutVars>
          <dgm:bulletEnabled val="1"/>
        </dgm:presLayoutVars>
      </dgm:prSet>
      <dgm:spPr/>
    </dgm:pt>
    <dgm:pt modelId="{8493AD33-DC37-4598-9307-536CF2CDE9E9}" type="pres">
      <dgm:prSet presAssocID="{361ED0AD-82C3-42ED-8B08-C10F21536EC3}" presName="spaceBetweenRectangles" presStyleCnt="0"/>
      <dgm:spPr/>
    </dgm:pt>
    <dgm:pt modelId="{B4C67F48-556E-44D8-8713-D92C7FB222F4}" type="pres">
      <dgm:prSet presAssocID="{2C8A9EB7-5C07-4170-A192-92FEC25120FA}" presName="parentLin" presStyleCnt="0"/>
      <dgm:spPr/>
    </dgm:pt>
    <dgm:pt modelId="{EC14013D-C171-4B2A-A9B8-2C15A0CFB8EE}" type="pres">
      <dgm:prSet presAssocID="{2C8A9EB7-5C07-4170-A192-92FEC25120FA}" presName="parentLeftMargin" presStyleLbl="node1" presStyleIdx="1" presStyleCnt="7"/>
      <dgm:spPr/>
    </dgm:pt>
    <dgm:pt modelId="{674B21A8-C3EA-4169-82B0-76010FFCC76D}" type="pres">
      <dgm:prSet presAssocID="{2C8A9EB7-5C07-4170-A192-92FEC25120FA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2CA4CAB8-F70F-4186-A981-ABBF9B5F72AD}" type="pres">
      <dgm:prSet presAssocID="{2C8A9EB7-5C07-4170-A192-92FEC25120FA}" presName="negativeSpace" presStyleCnt="0"/>
      <dgm:spPr/>
    </dgm:pt>
    <dgm:pt modelId="{59808C3C-1ED1-4A74-8CD9-096CA499EBE5}" type="pres">
      <dgm:prSet presAssocID="{2C8A9EB7-5C07-4170-A192-92FEC25120FA}" presName="childText" presStyleLbl="conFgAcc1" presStyleIdx="2" presStyleCnt="7">
        <dgm:presLayoutVars>
          <dgm:bulletEnabled val="1"/>
        </dgm:presLayoutVars>
      </dgm:prSet>
      <dgm:spPr/>
    </dgm:pt>
    <dgm:pt modelId="{8E52709A-C731-40A8-B0A8-662A06691ACE}" type="pres">
      <dgm:prSet presAssocID="{ED161B24-44FF-436A-AD5E-73208FBA3035}" presName="spaceBetweenRectangles" presStyleCnt="0"/>
      <dgm:spPr/>
    </dgm:pt>
    <dgm:pt modelId="{6EF97F43-321E-4287-A5AE-08017F67CF33}" type="pres">
      <dgm:prSet presAssocID="{9BF9BBE9-C69B-4383-BBC9-4E7A1D82B8B8}" presName="parentLin" presStyleCnt="0"/>
      <dgm:spPr/>
    </dgm:pt>
    <dgm:pt modelId="{DA902799-72A8-4AAE-8ECB-B95D009C799C}" type="pres">
      <dgm:prSet presAssocID="{9BF9BBE9-C69B-4383-BBC9-4E7A1D82B8B8}" presName="parentLeftMargin" presStyleLbl="node1" presStyleIdx="2" presStyleCnt="7"/>
      <dgm:spPr/>
    </dgm:pt>
    <dgm:pt modelId="{2CE87763-6783-44EA-95C0-CB870F9EA6E4}" type="pres">
      <dgm:prSet presAssocID="{9BF9BBE9-C69B-4383-BBC9-4E7A1D82B8B8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49AF10DB-075A-47B9-BB07-3CB8D9475E89}" type="pres">
      <dgm:prSet presAssocID="{9BF9BBE9-C69B-4383-BBC9-4E7A1D82B8B8}" presName="negativeSpace" presStyleCnt="0"/>
      <dgm:spPr/>
    </dgm:pt>
    <dgm:pt modelId="{783FFE11-29B6-4CAF-851F-0C6DBEA8F4D2}" type="pres">
      <dgm:prSet presAssocID="{9BF9BBE9-C69B-4383-BBC9-4E7A1D82B8B8}" presName="childText" presStyleLbl="conFgAcc1" presStyleIdx="3" presStyleCnt="7">
        <dgm:presLayoutVars>
          <dgm:bulletEnabled val="1"/>
        </dgm:presLayoutVars>
      </dgm:prSet>
      <dgm:spPr/>
    </dgm:pt>
    <dgm:pt modelId="{87588C86-7EB7-4F5B-9FD1-1995E8A42288}" type="pres">
      <dgm:prSet presAssocID="{72E06A79-2FF0-4F06-A472-541AC0119074}" presName="spaceBetweenRectangles" presStyleCnt="0"/>
      <dgm:spPr/>
    </dgm:pt>
    <dgm:pt modelId="{CC4CD169-A0C0-4E9A-8180-E3279679A208}" type="pres">
      <dgm:prSet presAssocID="{EA9F19C3-978C-4080-A71F-AB3064FE2BB1}" presName="parentLin" presStyleCnt="0"/>
      <dgm:spPr/>
    </dgm:pt>
    <dgm:pt modelId="{4FD5D19A-A4D2-47D9-AF9F-5BF7DBD3658C}" type="pres">
      <dgm:prSet presAssocID="{EA9F19C3-978C-4080-A71F-AB3064FE2BB1}" presName="parentLeftMargin" presStyleLbl="node1" presStyleIdx="3" presStyleCnt="7"/>
      <dgm:spPr/>
    </dgm:pt>
    <dgm:pt modelId="{24ADDD1C-FB36-4F89-8C52-629FB4B5521B}" type="pres">
      <dgm:prSet presAssocID="{EA9F19C3-978C-4080-A71F-AB3064FE2BB1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889FE8F7-4858-44C0-9E41-4B213E3D4A8F}" type="pres">
      <dgm:prSet presAssocID="{EA9F19C3-978C-4080-A71F-AB3064FE2BB1}" presName="negativeSpace" presStyleCnt="0"/>
      <dgm:spPr/>
    </dgm:pt>
    <dgm:pt modelId="{6F39C16F-EF8E-41C8-A035-66CC124C5B42}" type="pres">
      <dgm:prSet presAssocID="{EA9F19C3-978C-4080-A71F-AB3064FE2BB1}" presName="childText" presStyleLbl="conFgAcc1" presStyleIdx="4" presStyleCnt="7">
        <dgm:presLayoutVars>
          <dgm:bulletEnabled val="1"/>
        </dgm:presLayoutVars>
      </dgm:prSet>
      <dgm:spPr/>
    </dgm:pt>
    <dgm:pt modelId="{3FAF7333-777A-47E1-B72A-4563992C5697}" type="pres">
      <dgm:prSet presAssocID="{AC967879-3E95-4BA2-A9C7-F0DC2A0FFDEB}" presName="spaceBetweenRectangles" presStyleCnt="0"/>
      <dgm:spPr/>
    </dgm:pt>
    <dgm:pt modelId="{3FEFBE89-0198-403D-BF4C-D53B40C1678D}" type="pres">
      <dgm:prSet presAssocID="{93964CE2-7BFC-41CB-A161-1DD4B6148870}" presName="parentLin" presStyleCnt="0"/>
      <dgm:spPr/>
    </dgm:pt>
    <dgm:pt modelId="{7CE3F612-D231-40CB-9667-E0CA5796CAE1}" type="pres">
      <dgm:prSet presAssocID="{93964CE2-7BFC-41CB-A161-1DD4B6148870}" presName="parentLeftMargin" presStyleLbl="node1" presStyleIdx="4" presStyleCnt="7"/>
      <dgm:spPr/>
    </dgm:pt>
    <dgm:pt modelId="{C0D42A3F-0CA9-4AE4-8897-B38CD72543E6}" type="pres">
      <dgm:prSet presAssocID="{93964CE2-7BFC-41CB-A161-1DD4B6148870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FB427651-3D5E-4BCF-B48B-0493AE9F4DA2}" type="pres">
      <dgm:prSet presAssocID="{93964CE2-7BFC-41CB-A161-1DD4B6148870}" presName="negativeSpace" presStyleCnt="0"/>
      <dgm:spPr/>
    </dgm:pt>
    <dgm:pt modelId="{5554DE29-B85C-432E-B1DD-845EE6BE967B}" type="pres">
      <dgm:prSet presAssocID="{93964CE2-7BFC-41CB-A161-1DD4B6148870}" presName="childText" presStyleLbl="conFgAcc1" presStyleIdx="5" presStyleCnt="7">
        <dgm:presLayoutVars>
          <dgm:bulletEnabled val="1"/>
        </dgm:presLayoutVars>
      </dgm:prSet>
      <dgm:spPr/>
    </dgm:pt>
    <dgm:pt modelId="{2BCBBAA1-812A-4182-B956-8002C768A890}" type="pres">
      <dgm:prSet presAssocID="{F8D0F663-4706-4E1B-9FC7-8B94E39F54DC}" presName="spaceBetweenRectangles" presStyleCnt="0"/>
      <dgm:spPr/>
    </dgm:pt>
    <dgm:pt modelId="{A9982302-ACF3-442B-A1E7-3F1C9006CF9B}" type="pres">
      <dgm:prSet presAssocID="{626E8208-A926-4121-A4D9-73A305073753}" presName="parentLin" presStyleCnt="0"/>
      <dgm:spPr/>
    </dgm:pt>
    <dgm:pt modelId="{C5103FC9-80AE-441C-94F9-F8AE3550203D}" type="pres">
      <dgm:prSet presAssocID="{626E8208-A926-4121-A4D9-73A305073753}" presName="parentLeftMargin" presStyleLbl="node1" presStyleIdx="5" presStyleCnt="7"/>
      <dgm:spPr/>
    </dgm:pt>
    <dgm:pt modelId="{037EFFC2-B947-405B-A5AD-A8F65FCE5061}" type="pres">
      <dgm:prSet presAssocID="{626E8208-A926-4121-A4D9-73A305073753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E6FBC613-EC2B-41B3-9CC5-C34D0CEDB11D}" type="pres">
      <dgm:prSet presAssocID="{626E8208-A926-4121-A4D9-73A305073753}" presName="negativeSpace" presStyleCnt="0"/>
      <dgm:spPr/>
    </dgm:pt>
    <dgm:pt modelId="{4E3AD583-DB2C-4C61-9D4F-5E258318D68E}" type="pres">
      <dgm:prSet presAssocID="{626E8208-A926-4121-A4D9-73A305073753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F186A003-6C34-490C-B97C-313FF13EDC71}" srcId="{EED92949-7D98-4DCB-B167-915C7DD48010}" destId="{737270BA-D67F-438F-AB74-940A0FCBF8DD}" srcOrd="0" destOrd="0" parTransId="{635AEBFA-DEBE-4A85-839D-BE1FEE0FEB38}" sibTransId="{C3DF8984-808A-42B9-8B4A-197CC72FCE03}"/>
    <dgm:cxn modelId="{85240C06-7995-4F0A-9405-6EB3B1C81DE8}" type="presOf" srcId="{EA9F19C3-978C-4080-A71F-AB3064FE2BB1}" destId="{24ADDD1C-FB36-4F89-8C52-629FB4B5521B}" srcOrd="1" destOrd="0" presId="urn:microsoft.com/office/officeart/2005/8/layout/list1"/>
    <dgm:cxn modelId="{6500E20E-8F87-49F0-AB7C-9B8F3D39160D}" type="presOf" srcId="{EA9F19C3-978C-4080-A71F-AB3064FE2BB1}" destId="{4FD5D19A-A4D2-47D9-AF9F-5BF7DBD3658C}" srcOrd="0" destOrd="0" presId="urn:microsoft.com/office/officeart/2005/8/layout/list1"/>
    <dgm:cxn modelId="{A97B2F11-013D-4BDA-ACE4-2EBF7D207A5C}" srcId="{EED92949-7D98-4DCB-B167-915C7DD48010}" destId="{93964CE2-7BFC-41CB-A161-1DD4B6148870}" srcOrd="5" destOrd="0" parTransId="{A14EC17B-770D-4C80-87BF-40F7B7239984}" sibTransId="{F8D0F663-4706-4E1B-9FC7-8B94E39F54DC}"/>
    <dgm:cxn modelId="{828B4E11-14CF-4FAB-AA68-69DDBB509955}" type="presOf" srcId="{737270BA-D67F-438F-AB74-940A0FCBF8DD}" destId="{4FFB9278-C57E-48DD-AEB3-719CA05372C8}" srcOrd="0" destOrd="0" presId="urn:microsoft.com/office/officeart/2005/8/layout/list1"/>
    <dgm:cxn modelId="{DF07F113-E456-4B5D-B237-056070728432}" type="presOf" srcId="{2C8A9EB7-5C07-4170-A192-92FEC25120FA}" destId="{674B21A8-C3EA-4169-82B0-76010FFCC76D}" srcOrd="1" destOrd="0" presId="urn:microsoft.com/office/officeart/2005/8/layout/list1"/>
    <dgm:cxn modelId="{C30D5D15-0283-4D37-A14F-063AE5DC8354}" type="presOf" srcId="{9BF9BBE9-C69B-4383-BBC9-4E7A1D82B8B8}" destId="{2CE87763-6783-44EA-95C0-CB870F9EA6E4}" srcOrd="1" destOrd="0" presId="urn:microsoft.com/office/officeart/2005/8/layout/list1"/>
    <dgm:cxn modelId="{FF4C4720-782A-415B-8B45-10A4E90FD1CE}" type="presOf" srcId="{2C8A9EB7-5C07-4170-A192-92FEC25120FA}" destId="{EC14013D-C171-4B2A-A9B8-2C15A0CFB8EE}" srcOrd="0" destOrd="0" presId="urn:microsoft.com/office/officeart/2005/8/layout/list1"/>
    <dgm:cxn modelId="{E4229921-799B-4A64-A921-410E9245565C}" srcId="{EED92949-7D98-4DCB-B167-915C7DD48010}" destId="{626E8208-A926-4121-A4D9-73A305073753}" srcOrd="6" destOrd="0" parTransId="{5EED08F0-BD37-4FAC-A906-1A26F74647A2}" sibTransId="{BB51B112-D743-4617-B4E3-C29BF6D80E3E}"/>
    <dgm:cxn modelId="{17E75D24-038B-4CC1-BEE3-A26DF10B173C}" type="presOf" srcId="{B621273D-8A59-41DF-AE4C-39A1D60DE739}" destId="{E4CC46C9-BC14-4857-AAB8-BAE410A34AF2}" srcOrd="0" destOrd="0" presId="urn:microsoft.com/office/officeart/2005/8/layout/list1"/>
    <dgm:cxn modelId="{CFAB9227-8C35-4DBA-B91F-3F838ABDC8C7}" type="presOf" srcId="{626E8208-A926-4121-A4D9-73A305073753}" destId="{037EFFC2-B947-405B-A5AD-A8F65FCE5061}" srcOrd="1" destOrd="0" presId="urn:microsoft.com/office/officeart/2005/8/layout/list1"/>
    <dgm:cxn modelId="{7B437A33-5817-42DD-9FCB-17A22A9A63B3}" type="presOf" srcId="{B621273D-8A59-41DF-AE4C-39A1D60DE739}" destId="{3D04486A-C129-403D-A94C-94E8761D9901}" srcOrd="1" destOrd="0" presId="urn:microsoft.com/office/officeart/2005/8/layout/list1"/>
    <dgm:cxn modelId="{174F1963-7F0A-453D-84CD-41DD2EAC05D0}" srcId="{EED92949-7D98-4DCB-B167-915C7DD48010}" destId="{EA9F19C3-978C-4080-A71F-AB3064FE2BB1}" srcOrd="4" destOrd="0" parTransId="{394A074B-9B22-400E-8D39-295351AEF999}" sibTransId="{AC967879-3E95-4BA2-A9C7-F0DC2A0FFDEB}"/>
    <dgm:cxn modelId="{3FC0F365-A6CE-4020-81B9-71EFEC318DE7}" type="presOf" srcId="{9BF9BBE9-C69B-4383-BBC9-4E7A1D82B8B8}" destId="{DA902799-72A8-4AAE-8ECB-B95D009C799C}" srcOrd="0" destOrd="0" presId="urn:microsoft.com/office/officeart/2005/8/layout/list1"/>
    <dgm:cxn modelId="{FF13826D-D761-44DF-9119-4534D769E987}" srcId="{EED92949-7D98-4DCB-B167-915C7DD48010}" destId="{B621273D-8A59-41DF-AE4C-39A1D60DE739}" srcOrd="1" destOrd="0" parTransId="{1908BC37-29C4-4370-91F8-4DAEE4D3E7FD}" sibTransId="{361ED0AD-82C3-42ED-8B08-C10F21536EC3}"/>
    <dgm:cxn modelId="{93723FA2-4762-4E02-985E-4C260E6B3F97}" type="presOf" srcId="{626E8208-A926-4121-A4D9-73A305073753}" destId="{C5103FC9-80AE-441C-94F9-F8AE3550203D}" srcOrd="0" destOrd="0" presId="urn:microsoft.com/office/officeart/2005/8/layout/list1"/>
    <dgm:cxn modelId="{3AA869AC-9565-4EE7-9DA1-29DE728F311D}" type="presOf" srcId="{93964CE2-7BFC-41CB-A161-1DD4B6148870}" destId="{7CE3F612-D231-40CB-9667-E0CA5796CAE1}" srcOrd="0" destOrd="0" presId="urn:microsoft.com/office/officeart/2005/8/layout/list1"/>
    <dgm:cxn modelId="{529229C2-E38A-470C-9E3B-9D489BE956FC}" srcId="{EED92949-7D98-4DCB-B167-915C7DD48010}" destId="{2C8A9EB7-5C07-4170-A192-92FEC25120FA}" srcOrd="2" destOrd="0" parTransId="{4831CCB9-B90F-4132-B9C9-C3383727FC56}" sibTransId="{ED161B24-44FF-436A-AD5E-73208FBA3035}"/>
    <dgm:cxn modelId="{FBCE25C9-6AB4-41ED-B4FC-DD7445ED9C97}" type="presOf" srcId="{737270BA-D67F-438F-AB74-940A0FCBF8DD}" destId="{CA47A59B-968F-4C3D-B679-6FFE762F0EBF}" srcOrd="1" destOrd="0" presId="urn:microsoft.com/office/officeart/2005/8/layout/list1"/>
    <dgm:cxn modelId="{789121D0-F724-4BF0-81A3-BF728AD23C65}" srcId="{EED92949-7D98-4DCB-B167-915C7DD48010}" destId="{9BF9BBE9-C69B-4383-BBC9-4E7A1D82B8B8}" srcOrd="3" destOrd="0" parTransId="{8D0DB0B6-F908-469F-ADC4-B4AEB82D7E2F}" sibTransId="{72E06A79-2FF0-4F06-A472-541AC0119074}"/>
    <dgm:cxn modelId="{13987EDF-680B-4D8E-8235-6D722F39AA94}" type="presOf" srcId="{EED92949-7D98-4DCB-B167-915C7DD48010}" destId="{B529BCBD-4D49-46DC-AFC6-6FD087D4E3FD}" srcOrd="0" destOrd="0" presId="urn:microsoft.com/office/officeart/2005/8/layout/list1"/>
    <dgm:cxn modelId="{18A7FAF4-6043-4E59-ADBB-6753F137C305}" type="presOf" srcId="{93964CE2-7BFC-41CB-A161-1DD4B6148870}" destId="{C0D42A3F-0CA9-4AE4-8897-B38CD72543E6}" srcOrd="1" destOrd="0" presId="urn:microsoft.com/office/officeart/2005/8/layout/list1"/>
    <dgm:cxn modelId="{8CE208B5-6AF3-4135-B80A-744A4E5FF940}" type="presParOf" srcId="{B529BCBD-4D49-46DC-AFC6-6FD087D4E3FD}" destId="{2AE960C5-9460-4160-8348-3E1992856E8B}" srcOrd="0" destOrd="0" presId="urn:microsoft.com/office/officeart/2005/8/layout/list1"/>
    <dgm:cxn modelId="{BAEC995C-0760-4857-A794-68CBA7FF3CF3}" type="presParOf" srcId="{2AE960C5-9460-4160-8348-3E1992856E8B}" destId="{4FFB9278-C57E-48DD-AEB3-719CA05372C8}" srcOrd="0" destOrd="0" presId="urn:microsoft.com/office/officeart/2005/8/layout/list1"/>
    <dgm:cxn modelId="{B5F94A00-BDA1-4B66-87C4-6CE326632363}" type="presParOf" srcId="{2AE960C5-9460-4160-8348-3E1992856E8B}" destId="{CA47A59B-968F-4C3D-B679-6FFE762F0EBF}" srcOrd="1" destOrd="0" presId="urn:microsoft.com/office/officeart/2005/8/layout/list1"/>
    <dgm:cxn modelId="{DF08F035-E52D-4558-ACD3-62972552B773}" type="presParOf" srcId="{B529BCBD-4D49-46DC-AFC6-6FD087D4E3FD}" destId="{4D10DDC7-590F-4DAB-BAC2-CE5F2F4D1817}" srcOrd="1" destOrd="0" presId="urn:microsoft.com/office/officeart/2005/8/layout/list1"/>
    <dgm:cxn modelId="{B40FEE70-E8ED-4FAE-8366-AECE3C35C69E}" type="presParOf" srcId="{B529BCBD-4D49-46DC-AFC6-6FD087D4E3FD}" destId="{C2A5EF84-BEF6-477C-AA2C-F587E54C34BC}" srcOrd="2" destOrd="0" presId="urn:microsoft.com/office/officeart/2005/8/layout/list1"/>
    <dgm:cxn modelId="{99F2ADDC-F8FB-4644-881D-3BECB5C3C21A}" type="presParOf" srcId="{B529BCBD-4D49-46DC-AFC6-6FD087D4E3FD}" destId="{B9E05FD6-96B0-441D-82CC-B152BA193823}" srcOrd="3" destOrd="0" presId="urn:microsoft.com/office/officeart/2005/8/layout/list1"/>
    <dgm:cxn modelId="{433638F1-C6A9-46D7-9D1E-01E1EFE6DB1F}" type="presParOf" srcId="{B529BCBD-4D49-46DC-AFC6-6FD087D4E3FD}" destId="{90E44D08-C6E7-431F-A6A8-3455E9FCE1DD}" srcOrd="4" destOrd="0" presId="urn:microsoft.com/office/officeart/2005/8/layout/list1"/>
    <dgm:cxn modelId="{4C87AE5A-0C08-4835-A0D3-FBBE2D901727}" type="presParOf" srcId="{90E44D08-C6E7-431F-A6A8-3455E9FCE1DD}" destId="{E4CC46C9-BC14-4857-AAB8-BAE410A34AF2}" srcOrd="0" destOrd="0" presId="urn:microsoft.com/office/officeart/2005/8/layout/list1"/>
    <dgm:cxn modelId="{FCE4B86B-8021-4845-9BF5-0B2976CD277C}" type="presParOf" srcId="{90E44D08-C6E7-431F-A6A8-3455E9FCE1DD}" destId="{3D04486A-C129-403D-A94C-94E8761D9901}" srcOrd="1" destOrd="0" presId="urn:microsoft.com/office/officeart/2005/8/layout/list1"/>
    <dgm:cxn modelId="{C17DA41F-FB63-4C83-9D78-847C09540A22}" type="presParOf" srcId="{B529BCBD-4D49-46DC-AFC6-6FD087D4E3FD}" destId="{23BEF068-BF93-452F-93CC-4C93EE6994BB}" srcOrd="5" destOrd="0" presId="urn:microsoft.com/office/officeart/2005/8/layout/list1"/>
    <dgm:cxn modelId="{FE256DB3-6698-49AE-AA1D-F7449971C81F}" type="presParOf" srcId="{B529BCBD-4D49-46DC-AFC6-6FD087D4E3FD}" destId="{2DBC2E23-28F5-4FF7-B629-D2D2E8D3894C}" srcOrd="6" destOrd="0" presId="urn:microsoft.com/office/officeart/2005/8/layout/list1"/>
    <dgm:cxn modelId="{A6A454E9-50C8-4C1E-8FEC-1396E232EB03}" type="presParOf" srcId="{B529BCBD-4D49-46DC-AFC6-6FD087D4E3FD}" destId="{8493AD33-DC37-4598-9307-536CF2CDE9E9}" srcOrd="7" destOrd="0" presId="urn:microsoft.com/office/officeart/2005/8/layout/list1"/>
    <dgm:cxn modelId="{D67164CA-3855-4000-A1EC-8729CB7ABCCC}" type="presParOf" srcId="{B529BCBD-4D49-46DC-AFC6-6FD087D4E3FD}" destId="{B4C67F48-556E-44D8-8713-D92C7FB222F4}" srcOrd="8" destOrd="0" presId="urn:microsoft.com/office/officeart/2005/8/layout/list1"/>
    <dgm:cxn modelId="{5D9C613E-DAD5-40AF-96E5-F74192F6030A}" type="presParOf" srcId="{B4C67F48-556E-44D8-8713-D92C7FB222F4}" destId="{EC14013D-C171-4B2A-A9B8-2C15A0CFB8EE}" srcOrd="0" destOrd="0" presId="urn:microsoft.com/office/officeart/2005/8/layout/list1"/>
    <dgm:cxn modelId="{12CBB4E0-5CF5-4E45-B463-57B96E95D7EC}" type="presParOf" srcId="{B4C67F48-556E-44D8-8713-D92C7FB222F4}" destId="{674B21A8-C3EA-4169-82B0-76010FFCC76D}" srcOrd="1" destOrd="0" presId="urn:microsoft.com/office/officeart/2005/8/layout/list1"/>
    <dgm:cxn modelId="{1502D634-2FA2-4882-92E5-15D91ED71760}" type="presParOf" srcId="{B529BCBD-4D49-46DC-AFC6-6FD087D4E3FD}" destId="{2CA4CAB8-F70F-4186-A981-ABBF9B5F72AD}" srcOrd="9" destOrd="0" presId="urn:microsoft.com/office/officeart/2005/8/layout/list1"/>
    <dgm:cxn modelId="{2841A655-6238-4128-8D08-E053532E56B1}" type="presParOf" srcId="{B529BCBD-4D49-46DC-AFC6-6FD087D4E3FD}" destId="{59808C3C-1ED1-4A74-8CD9-096CA499EBE5}" srcOrd="10" destOrd="0" presId="urn:microsoft.com/office/officeart/2005/8/layout/list1"/>
    <dgm:cxn modelId="{656FCA1B-B7ED-4E94-8C58-FC8CF561A819}" type="presParOf" srcId="{B529BCBD-4D49-46DC-AFC6-6FD087D4E3FD}" destId="{8E52709A-C731-40A8-B0A8-662A06691ACE}" srcOrd="11" destOrd="0" presId="urn:microsoft.com/office/officeart/2005/8/layout/list1"/>
    <dgm:cxn modelId="{4291E5AA-D2A4-4656-904D-A0C5B944B5E7}" type="presParOf" srcId="{B529BCBD-4D49-46DC-AFC6-6FD087D4E3FD}" destId="{6EF97F43-321E-4287-A5AE-08017F67CF33}" srcOrd="12" destOrd="0" presId="urn:microsoft.com/office/officeart/2005/8/layout/list1"/>
    <dgm:cxn modelId="{D88A4308-8CFB-4098-9A24-DD6D4CBBADE8}" type="presParOf" srcId="{6EF97F43-321E-4287-A5AE-08017F67CF33}" destId="{DA902799-72A8-4AAE-8ECB-B95D009C799C}" srcOrd="0" destOrd="0" presId="urn:microsoft.com/office/officeart/2005/8/layout/list1"/>
    <dgm:cxn modelId="{6FEB533F-12EC-4FBF-9ADE-72C34E8B2CB4}" type="presParOf" srcId="{6EF97F43-321E-4287-A5AE-08017F67CF33}" destId="{2CE87763-6783-44EA-95C0-CB870F9EA6E4}" srcOrd="1" destOrd="0" presId="urn:microsoft.com/office/officeart/2005/8/layout/list1"/>
    <dgm:cxn modelId="{DAECA695-97C4-4704-A5D0-75D8705784E8}" type="presParOf" srcId="{B529BCBD-4D49-46DC-AFC6-6FD087D4E3FD}" destId="{49AF10DB-075A-47B9-BB07-3CB8D9475E89}" srcOrd="13" destOrd="0" presId="urn:microsoft.com/office/officeart/2005/8/layout/list1"/>
    <dgm:cxn modelId="{D58B4CB6-63A2-423B-A376-7E3990B5EC57}" type="presParOf" srcId="{B529BCBD-4D49-46DC-AFC6-6FD087D4E3FD}" destId="{783FFE11-29B6-4CAF-851F-0C6DBEA8F4D2}" srcOrd="14" destOrd="0" presId="urn:microsoft.com/office/officeart/2005/8/layout/list1"/>
    <dgm:cxn modelId="{7025D733-1E3D-40B2-AFA6-0603922C29F0}" type="presParOf" srcId="{B529BCBD-4D49-46DC-AFC6-6FD087D4E3FD}" destId="{87588C86-7EB7-4F5B-9FD1-1995E8A42288}" srcOrd="15" destOrd="0" presId="urn:microsoft.com/office/officeart/2005/8/layout/list1"/>
    <dgm:cxn modelId="{841FC6C6-874C-4414-B7B3-784C01CE986C}" type="presParOf" srcId="{B529BCBD-4D49-46DC-AFC6-6FD087D4E3FD}" destId="{CC4CD169-A0C0-4E9A-8180-E3279679A208}" srcOrd="16" destOrd="0" presId="urn:microsoft.com/office/officeart/2005/8/layout/list1"/>
    <dgm:cxn modelId="{308E400A-742E-47D0-97A6-7CB5D0A3311D}" type="presParOf" srcId="{CC4CD169-A0C0-4E9A-8180-E3279679A208}" destId="{4FD5D19A-A4D2-47D9-AF9F-5BF7DBD3658C}" srcOrd="0" destOrd="0" presId="urn:microsoft.com/office/officeart/2005/8/layout/list1"/>
    <dgm:cxn modelId="{BE4D7E06-9233-4F27-85D4-4C4906AB3099}" type="presParOf" srcId="{CC4CD169-A0C0-4E9A-8180-E3279679A208}" destId="{24ADDD1C-FB36-4F89-8C52-629FB4B5521B}" srcOrd="1" destOrd="0" presId="urn:microsoft.com/office/officeart/2005/8/layout/list1"/>
    <dgm:cxn modelId="{AA034CD8-5220-49DE-8580-FDEE30F10414}" type="presParOf" srcId="{B529BCBD-4D49-46DC-AFC6-6FD087D4E3FD}" destId="{889FE8F7-4858-44C0-9E41-4B213E3D4A8F}" srcOrd="17" destOrd="0" presId="urn:microsoft.com/office/officeart/2005/8/layout/list1"/>
    <dgm:cxn modelId="{3A94D989-CA04-4952-A96C-0A9511590CC5}" type="presParOf" srcId="{B529BCBD-4D49-46DC-AFC6-6FD087D4E3FD}" destId="{6F39C16F-EF8E-41C8-A035-66CC124C5B42}" srcOrd="18" destOrd="0" presId="urn:microsoft.com/office/officeart/2005/8/layout/list1"/>
    <dgm:cxn modelId="{BF8DB14C-1AE7-4095-B8BF-EE4B23CAD020}" type="presParOf" srcId="{B529BCBD-4D49-46DC-AFC6-6FD087D4E3FD}" destId="{3FAF7333-777A-47E1-B72A-4563992C5697}" srcOrd="19" destOrd="0" presId="urn:microsoft.com/office/officeart/2005/8/layout/list1"/>
    <dgm:cxn modelId="{72030C10-C494-42F6-A079-998BC594C16D}" type="presParOf" srcId="{B529BCBD-4D49-46DC-AFC6-6FD087D4E3FD}" destId="{3FEFBE89-0198-403D-BF4C-D53B40C1678D}" srcOrd="20" destOrd="0" presId="urn:microsoft.com/office/officeart/2005/8/layout/list1"/>
    <dgm:cxn modelId="{B6201FFC-FB80-4AE4-943E-823E8BC92A61}" type="presParOf" srcId="{3FEFBE89-0198-403D-BF4C-D53B40C1678D}" destId="{7CE3F612-D231-40CB-9667-E0CA5796CAE1}" srcOrd="0" destOrd="0" presId="urn:microsoft.com/office/officeart/2005/8/layout/list1"/>
    <dgm:cxn modelId="{1AEE7040-F194-4D4A-9E0F-AA8E6FAF2102}" type="presParOf" srcId="{3FEFBE89-0198-403D-BF4C-D53B40C1678D}" destId="{C0D42A3F-0CA9-4AE4-8897-B38CD72543E6}" srcOrd="1" destOrd="0" presId="urn:microsoft.com/office/officeart/2005/8/layout/list1"/>
    <dgm:cxn modelId="{0C9B2EB6-82F8-4DE2-94AC-103B7520AB7C}" type="presParOf" srcId="{B529BCBD-4D49-46DC-AFC6-6FD087D4E3FD}" destId="{FB427651-3D5E-4BCF-B48B-0493AE9F4DA2}" srcOrd="21" destOrd="0" presId="urn:microsoft.com/office/officeart/2005/8/layout/list1"/>
    <dgm:cxn modelId="{D53044C9-6D65-410F-8B89-69EC6122196A}" type="presParOf" srcId="{B529BCBD-4D49-46DC-AFC6-6FD087D4E3FD}" destId="{5554DE29-B85C-432E-B1DD-845EE6BE967B}" srcOrd="22" destOrd="0" presId="urn:microsoft.com/office/officeart/2005/8/layout/list1"/>
    <dgm:cxn modelId="{14C627A5-2D25-4451-B30D-D2F22CBF068A}" type="presParOf" srcId="{B529BCBD-4D49-46DC-AFC6-6FD087D4E3FD}" destId="{2BCBBAA1-812A-4182-B956-8002C768A890}" srcOrd="23" destOrd="0" presId="urn:microsoft.com/office/officeart/2005/8/layout/list1"/>
    <dgm:cxn modelId="{DEC71355-70DD-42F9-97C0-C6277BD9E10B}" type="presParOf" srcId="{B529BCBD-4D49-46DC-AFC6-6FD087D4E3FD}" destId="{A9982302-ACF3-442B-A1E7-3F1C9006CF9B}" srcOrd="24" destOrd="0" presId="urn:microsoft.com/office/officeart/2005/8/layout/list1"/>
    <dgm:cxn modelId="{FB129325-D0FB-414D-AF1E-27D53AFFD403}" type="presParOf" srcId="{A9982302-ACF3-442B-A1E7-3F1C9006CF9B}" destId="{C5103FC9-80AE-441C-94F9-F8AE3550203D}" srcOrd="0" destOrd="0" presId="urn:microsoft.com/office/officeart/2005/8/layout/list1"/>
    <dgm:cxn modelId="{47F3ACA8-E9CE-4872-8C37-D00F366E8F12}" type="presParOf" srcId="{A9982302-ACF3-442B-A1E7-3F1C9006CF9B}" destId="{037EFFC2-B947-405B-A5AD-A8F65FCE5061}" srcOrd="1" destOrd="0" presId="urn:microsoft.com/office/officeart/2005/8/layout/list1"/>
    <dgm:cxn modelId="{ECBCE300-43EE-493D-A293-A23E50405E3E}" type="presParOf" srcId="{B529BCBD-4D49-46DC-AFC6-6FD087D4E3FD}" destId="{E6FBC613-EC2B-41B3-9CC5-C34D0CEDB11D}" srcOrd="25" destOrd="0" presId="urn:microsoft.com/office/officeart/2005/8/layout/list1"/>
    <dgm:cxn modelId="{D5C3913D-422B-4A15-8CD7-B541A2A7E138}" type="presParOf" srcId="{B529BCBD-4D49-46DC-AFC6-6FD087D4E3FD}" destId="{4E3AD583-DB2C-4C61-9D4F-5E258318D68E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A5EF84-BEF6-477C-AA2C-F587E54C34BC}">
      <dsp:nvSpPr>
        <dsp:cNvPr id="0" name=""/>
        <dsp:cNvSpPr/>
      </dsp:nvSpPr>
      <dsp:spPr>
        <a:xfrm>
          <a:off x="0" y="209323"/>
          <a:ext cx="471340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47A59B-968F-4C3D-B679-6FFE762F0EBF}">
      <dsp:nvSpPr>
        <dsp:cNvPr id="0" name=""/>
        <dsp:cNvSpPr/>
      </dsp:nvSpPr>
      <dsp:spPr>
        <a:xfrm>
          <a:off x="235670" y="17443"/>
          <a:ext cx="3299382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709" tIns="0" rIns="124709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Introduction to Green Haven Florists</a:t>
          </a:r>
          <a:endParaRPr lang="en-US" sz="1300" kern="1200"/>
        </a:p>
      </dsp:txBody>
      <dsp:txXfrm>
        <a:off x="254404" y="36177"/>
        <a:ext cx="3261914" cy="346292"/>
      </dsp:txXfrm>
    </dsp:sp>
    <dsp:sp modelId="{2DBC2E23-28F5-4FF7-B629-D2D2E8D3894C}">
      <dsp:nvSpPr>
        <dsp:cNvPr id="0" name=""/>
        <dsp:cNvSpPr/>
      </dsp:nvSpPr>
      <dsp:spPr>
        <a:xfrm>
          <a:off x="0" y="799003"/>
          <a:ext cx="471340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04486A-C129-403D-A94C-94E8761D9901}">
      <dsp:nvSpPr>
        <dsp:cNvPr id="0" name=""/>
        <dsp:cNvSpPr/>
      </dsp:nvSpPr>
      <dsp:spPr>
        <a:xfrm>
          <a:off x="235670" y="607124"/>
          <a:ext cx="3299382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709" tIns="0" rIns="124709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Key issues affecting in-store sales</a:t>
          </a:r>
          <a:endParaRPr lang="en-US" sz="1300" kern="1200"/>
        </a:p>
      </dsp:txBody>
      <dsp:txXfrm>
        <a:off x="254404" y="625858"/>
        <a:ext cx="3261914" cy="346292"/>
      </dsp:txXfrm>
    </dsp:sp>
    <dsp:sp modelId="{59808C3C-1ED1-4A74-8CD9-096CA499EBE5}">
      <dsp:nvSpPr>
        <dsp:cNvPr id="0" name=""/>
        <dsp:cNvSpPr/>
      </dsp:nvSpPr>
      <dsp:spPr>
        <a:xfrm>
          <a:off x="0" y="1388684"/>
          <a:ext cx="471340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4B21A8-C3EA-4169-82B0-76010FFCC76D}">
      <dsp:nvSpPr>
        <dsp:cNvPr id="0" name=""/>
        <dsp:cNvSpPr/>
      </dsp:nvSpPr>
      <dsp:spPr>
        <a:xfrm>
          <a:off x="235670" y="1196804"/>
          <a:ext cx="3299382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709" tIns="0" rIns="124709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5W2H problem analysis model</a:t>
          </a:r>
          <a:endParaRPr lang="en-US" sz="1300" kern="1200"/>
        </a:p>
      </dsp:txBody>
      <dsp:txXfrm>
        <a:off x="254404" y="1215538"/>
        <a:ext cx="3261914" cy="346292"/>
      </dsp:txXfrm>
    </dsp:sp>
    <dsp:sp modelId="{783FFE11-29B6-4CAF-851F-0C6DBEA8F4D2}">
      <dsp:nvSpPr>
        <dsp:cNvPr id="0" name=""/>
        <dsp:cNvSpPr/>
      </dsp:nvSpPr>
      <dsp:spPr>
        <a:xfrm>
          <a:off x="0" y="1978364"/>
          <a:ext cx="471340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E87763-6783-44EA-95C0-CB870F9EA6E4}">
      <dsp:nvSpPr>
        <dsp:cNvPr id="0" name=""/>
        <dsp:cNvSpPr/>
      </dsp:nvSpPr>
      <dsp:spPr>
        <a:xfrm>
          <a:off x="235670" y="1786484"/>
          <a:ext cx="3299382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709" tIns="0" rIns="124709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PESTEL analysis</a:t>
          </a:r>
          <a:endParaRPr lang="en-US" sz="1300" kern="1200"/>
        </a:p>
      </dsp:txBody>
      <dsp:txXfrm>
        <a:off x="254404" y="1805218"/>
        <a:ext cx="3261914" cy="346292"/>
      </dsp:txXfrm>
    </dsp:sp>
    <dsp:sp modelId="{6F39C16F-EF8E-41C8-A035-66CC124C5B42}">
      <dsp:nvSpPr>
        <dsp:cNvPr id="0" name=""/>
        <dsp:cNvSpPr/>
      </dsp:nvSpPr>
      <dsp:spPr>
        <a:xfrm>
          <a:off x="0" y="2568044"/>
          <a:ext cx="471340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ADDD1C-FB36-4F89-8C52-629FB4B5521B}">
      <dsp:nvSpPr>
        <dsp:cNvPr id="0" name=""/>
        <dsp:cNvSpPr/>
      </dsp:nvSpPr>
      <dsp:spPr>
        <a:xfrm>
          <a:off x="235670" y="2376164"/>
          <a:ext cx="3299382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709" tIns="0" rIns="124709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Fishbone diagram analysis</a:t>
          </a:r>
          <a:endParaRPr lang="en-US" sz="1300" kern="1200"/>
        </a:p>
      </dsp:txBody>
      <dsp:txXfrm>
        <a:off x="254404" y="2394898"/>
        <a:ext cx="3261914" cy="346292"/>
      </dsp:txXfrm>
    </dsp:sp>
    <dsp:sp modelId="{5554DE29-B85C-432E-B1DD-845EE6BE967B}">
      <dsp:nvSpPr>
        <dsp:cNvPr id="0" name=""/>
        <dsp:cNvSpPr/>
      </dsp:nvSpPr>
      <dsp:spPr>
        <a:xfrm>
          <a:off x="0" y="3157724"/>
          <a:ext cx="471340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D42A3F-0CA9-4AE4-8897-B38CD72543E6}">
      <dsp:nvSpPr>
        <dsp:cNvPr id="0" name=""/>
        <dsp:cNvSpPr/>
      </dsp:nvSpPr>
      <dsp:spPr>
        <a:xfrm>
          <a:off x="235670" y="2965844"/>
          <a:ext cx="3299382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709" tIns="0" rIns="124709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Key findings summary</a:t>
          </a:r>
          <a:endParaRPr lang="en-US" sz="1300" kern="1200"/>
        </a:p>
      </dsp:txBody>
      <dsp:txXfrm>
        <a:off x="254404" y="2984578"/>
        <a:ext cx="3261914" cy="346292"/>
      </dsp:txXfrm>
    </dsp:sp>
    <dsp:sp modelId="{4E3AD583-DB2C-4C61-9D4F-5E258318D68E}">
      <dsp:nvSpPr>
        <dsp:cNvPr id="0" name=""/>
        <dsp:cNvSpPr/>
      </dsp:nvSpPr>
      <dsp:spPr>
        <a:xfrm>
          <a:off x="0" y="3747404"/>
          <a:ext cx="4713404" cy="327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7EFFC2-B947-405B-A5AD-A8F65FCE5061}">
      <dsp:nvSpPr>
        <dsp:cNvPr id="0" name=""/>
        <dsp:cNvSpPr/>
      </dsp:nvSpPr>
      <dsp:spPr>
        <a:xfrm>
          <a:off x="235670" y="3555524"/>
          <a:ext cx="3299382" cy="3837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4709" tIns="0" rIns="124709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References</a:t>
          </a:r>
          <a:endParaRPr lang="en-US" sz="1300" kern="1200"/>
        </a:p>
      </dsp:txBody>
      <dsp:txXfrm>
        <a:off x="254404" y="3574258"/>
        <a:ext cx="3261914" cy="3462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5244" y="126559"/>
            <a:ext cx="4639734" cy="39432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dirty="0">
                <a:solidFill>
                  <a:srgbClr val="FEFFFF"/>
                </a:solidFill>
                <a:latin typeface="A"/>
              </a:rPr>
              <a:t>MODULE NAME: Problem Solving and Decision Making</a:t>
            </a:r>
            <a:br>
              <a:rPr lang="en-GB" sz="2500" dirty="0">
                <a:solidFill>
                  <a:srgbClr val="FEFFFF"/>
                </a:solidFill>
                <a:latin typeface="A"/>
              </a:rPr>
            </a:br>
            <a:r>
              <a:rPr lang="en-GB" sz="2500" dirty="0">
                <a:solidFill>
                  <a:srgbClr val="FEFFFF"/>
                </a:solidFill>
                <a:latin typeface="A"/>
              </a:rPr>
              <a:t>MODULE CODE: (</a:t>
            </a:r>
            <a:r>
              <a:rPr lang="en-GB" sz="2500" dirty="0" err="1">
                <a:solidFill>
                  <a:srgbClr val="FEFFFF"/>
                </a:solidFill>
                <a:latin typeface="A"/>
              </a:rPr>
              <a:t>LCLM4004_LON</a:t>
            </a:r>
            <a:r>
              <a:rPr lang="en-GB" sz="2500" dirty="0">
                <a:solidFill>
                  <a:srgbClr val="FEFFFF"/>
                </a:solidFill>
                <a:latin typeface="A"/>
              </a:rPr>
              <a:t>)</a:t>
            </a:r>
            <a:br>
              <a:rPr lang="en-GB" sz="2500" dirty="0">
                <a:solidFill>
                  <a:srgbClr val="FEFFFF"/>
                </a:solidFill>
                <a:latin typeface="A"/>
              </a:rPr>
            </a:br>
            <a:r>
              <a:rPr lang="en-GB" sz="2500" dirty="0">
                <a:solidFill>
                  <a:srgbClr val="FEFFFF"/>
                </a:solidFill>
                <a:latin typeface="A"/>
              </a:rPr>
              <a:t>STUDENT NAME: Petcu Sorin Nicolae</a:t>
            </a:r>
            <a:br>
              <a:rPr lang="en-GB" sz="2500" dirty="0">
                <a:solidFill>
                  <a:srgbClr val="FEFFFF"/>
                </a:solidFill>
                <a:latin typeface="A"/>
              </a:rPr>
            </a:br>
            <a:r>
              <a:rPr lang="en-GB" sz="2500" dirty="0">
                <a:solidFill>
                  <a:srgbClr val="FEFFFF"/>
                </a:solidFill>
                <a:latin typeface="A"/>
              </a:rPr>
              <a:t>STUDENT ID: 2511672</a:t>
            </a:r>
            <a:br>
              <a:rPr lang="en-GB" sz="2500" dirty="0">
                <a:solidFill>
                  <a:srgbClr val="FEFFFF"/>
                </a:solidFill>
                <a:latin typeface="A"/>
              </a:rPr>
            </a:br>
            <a:r>
              <a:rPr lang="en-GB" sz="2500" dirty="0">
                <a:solidFill>
                  <a:srgbClr val="FEFFFF"/>
                </a:solidFill>
                <a:latin typeface="A"/>
              </a:rPr>
              <a:t>LECTURER: Nerys </a:t>
            </a:r>
            <a:r>
              <a:rPr lang="en-GB" sz="2500" dirty="0" err="1">
                <a:solidFill>
                  <a:srgbClr val="FEFFFF"/>
                </a:solidFill>
                <a:latin typeface="A"/>
              </a:rPr>
              <a:t>Dosseh</a:t>
            </a:r>
            <a:br>
              <a:rPr lang="en-GB" sz="2500" dirty="0">
                <a:solidFill>
                  <a:srgbClr val="FEFFFF"/>
                </a:solidFill>
                <a:latin typeface="A"/>
              </a:rPr>
            </a:br>
            <a:r>
              <a:rPr lang="en-GB" sz="2500" dirty="0">
                <a:solidFill>
                  <a:srgbClr val="FEFFFF"/>
                </a:solidFill>
                <a:latin typeface="A"/>
              </a:rPr>
              <a:t>Assignment 1: Presentation</a:t>
            </a:r>
          </a:p>
        </p:txBody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" name="Graphic 5" descr="Diploma Roll">
            <a:extLst>
              <a:ext uri="{FF2B5EF4-FFF2-40B4-BE49-F238E27FC236}">
                <a16:creationId xmlns:a16="http://schemas.microsoft.com/office/drawing/2014/main" id="{FEABF402-ECD2-5F3E-E5CF-4E3827859E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943011" y="967417"/>
            <a:ext cx="4930468" cy="4930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8799" y="456421"/>
            <a:ext cx="8534401" cy="868680"/>
          </a:xfr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4"/>
          </a:fontRef>
        </p:style>
        <p:txBody>
          <a:bodyPr/>
          <a:lstStyle/>
          <a:p>
            <a:pPr algn="ctr"/>
            <a:r>
              <a:rPr lang="en-GB" b="1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  <a:latin typeface="Castellar" panose="020A0402060406010301" pitchFamily="18" charset="0"/>
              </a:rPr>
              <a:t>OVERVIEW</a:t>
            </a:r>
            <a:endParaRPr lang="en-GB" b="1" dirty="0">
              <a:latin typeface="Castellar" panose="020A0402060406010301" pitchFamily="18" charset="0"/>
            </a:endParaRP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1EABABFC-AAAD-97D4-FB80-5DAADA48DD19}"/>
              </a:ext>
            </a:extLst>
          </p:cNvPr>
          <p:cNvGraphicFramePr/>
          <p:nvPr/>
        </p:nvGraphicFramePr>
        <p:xfrm>
          <a:off x="3739298" y="1874791"/>
          <a:ext cx="4713404" cy="409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6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0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2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4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75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6D356F1A-690D-401E-8CF3-E4686CDFE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F398A7BA-9279-4363-9D59-238782AB6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57608" y="228600"/>
            <a:ext cx="2851523" cy="6638625"/>
            <a:chOff x="2487613" y="285750"/>
            <a:chExt cx="2428875" cy="5654676"/>
          </a:xfrm>
        </p:grpSpPr>
        <p:sp>
          <p:nvSpPr>
            <p:cNvPr id="87" name="Freeform 11">
              <a:extLst>
                <a:ext uri="{FF2B5EF4-FFF2-40B4-BE49-F238E27FC236}">
                  <a16:creationId xmlns:a16="http://schemas.microsoft.com/office/drawing/2014/main" id="{8ACCBEEF-7085-4833-8335-E4613C0A1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12">
              <a:extLst>
                <a:ext uri="{FF2B5EF4-FFF2-40B4-BE49-F238E27FC236}">
                  <a16:creationId xmlns:a16="http://schemas.microsoft.com/office/drawing/2014/main" id="{B39C0EC5-6C91-409A-AB3F-D66AF23E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13">
              <a:extLst>
                <a:ext uri="{FF2B5EF4-FFF2-40B4-BE49-F238E27FC236}">
                  <a16:creationId xmlns:a16="http://schemas.microsoft.com/office/drawing/2014/main" id="{4D4A9340-30CF-474C-AC93-3E9048DFE9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14">
              <a:extLst>
                <a:ext uri="{FF2B5EF4-FFF2-40B4-BE49-F238E27FC236}">
                  <a16:creationId xmlns:a16="http://schemas.microsoft.com/office/drawing/2014/main" id="{C2D90565-D660-46B2-B574-5A6E37C8B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15">
              <a:extLst>
                <a:ext uri="{FF2B5EF4-FFF2-40B4-BE49-F238E27FC236}">
                  <a16:creationId xmlns:a16="http://schemas.microsoft.com/office/drawing/2014/main" id="{4ADDF1F8-3D32-49F9-8A53-B01C2D92CC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16">
              <a:extLst>
                <a:ext uri="{FF2B5EF4-FFF2-40B4-BE49-F238E27FC236}">
                  <a16:creationId xmlns:a16="http://schemas.microsoft.com/office/drawing/2014/main" id="{DD712377-DF82-454C-8AF4-CA681129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17">
              <a:extLst>
                <a:ext uri="{FF2B5EF4-FFF2-40B4-BE49-F238E27FC236}">
                  <a16:creationId xmlns:a16="http://schemas.microsoft.com/office/drawing/2014/main" id="{694E1871-CC0E-4704-902D-A324F58E4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4" name="Freeform 18">
              <a:extLst>
                <a:ext uri="{FF2B5EF4-FFF2-40B4-BE49-F238E27FC236}">
                  <a16:creationId xmlns:a16="http://schemas.microsoft.com/office/drawing/2014/main" id="{6CEE1CA2-8DDF-468B-B5E5-B584B84BD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5" name="Freeform 19">
              <a:extLst>
                <a:ext uri="{FF2B5EF4-FFF2-40B4-BE49-F238E27FC236}">
                  <a16:creationId xmlns:a16="http://schemas.microsoft.com/office/drawing/2014/main" id="{AAA4172B-3921-482A-ABEF-E70C9242A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6" name="Freeform 20">
              <a:extLst>
                <a:ext uri="{FF2B5EF4-FFF2-40B4-BE49-F238E27FC236}">
                  <a16:creationId xmlns:a16="http://schemas.microsoft.com/office/drawing/2014/main" id="{6D277B64-E367-442D-B59F-993A45856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21">
              <a:extLst>
                <a:ext uri="{FF2B5EF4-FFF2-40B4-BE49-F238E27FC236}">
                  <a16:creationId xmlns:a16="http://schemas.microsoft.com/office/drawing/2014/main" id="{B4BA4199-8677-44FF-BD30-63130A0F5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8" name="Freeform 22">
              <a:extLst>
                <a:ext uri="{FF2B5EF4-FFF2-40B4-BE49-F238E27FC236}">
                  <a16:creationId xmlns:a16="http://schemas.microsoft.com/office/drawing/2014/main" id="{A890CEB5-09DD-4185-9405-A39BA6405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3B88DAD3-AF6F-4D6C-8512-7239A69A4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84823" y="-786"/>
            <a:ext cx="2356675" cy="6854040"/>
            <a:chOff x="6627813" y="194833"/>
            <a:chExt cx="1952625" cy="5678918"/>
          </a:xfrm>
        </p:grpSpPr>
        <p:sp>
          <p:nvSpPr>
            <p:cNvPr id="99" name="Freeform 27">
              <a:extLst>
                <a:ext uri="{FF2B5EF4-FFF2-40B4-BE49-F238E27FC236}">
                  <a16:creationId xmlns:a16="http://schemas.microsoft.com/office/drawing/2014/main" id="{1BA39A29-3A4E-4822-A540-9AD6ACCBA9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28">
              <a:extLst>
                <a:ext uri="{FF2B5EF4-FFF2-40B4-BE49-F238E27FC236}">
                  <a16:creationId xmlns:a16="http://schemas.microsoft.com/office/drawing/2014/main" id="{B2ACACE6-15B3-4FAF-AA08-E1006B3FD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29">
              <a:extLst>
                <a:ext uri="{FF2B5EF4-FFF2-40B4-BE49-F238E27FC236}">
                  <a16:creationId xmlns:a16="http://schemas.microsoft.com/office/drawing/2014/main" id="{1F9A4D9A-69F4-4FEC-B0DE-DD76F476ED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2" name="Freeform 30">
              <a:extLst>
                <a:ext uri="{FF2B5EF4-FFF2-40B4-BE49-F238E27FC236}">
                  <a16:creationId xmlns:a16="http://schemas.microsoft.com/office/drawing/2014/main" id="{E92DC9B5-F16D-4C41-824C-822DE7AA0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" name="Freeform 31">
              <a:extLst>
                <a:ext uri="{FF2B5EF4-FFF2-40B4-BE49-F238E27FC236}">
                  <a16:creationId xmlns:a16="http://schemas.microsoft.com/office/drawing/2014/main" id="{E737D559-8865-4000-A777-792FF6754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" name="Freeform 32">
              <a:extLst>
                <a:ext uri="{FF2B5EF4-FFF2-40B4-BE49-F238E27FC236}">
                  <a16:creationId xmlns:a16="http://schemas.microsoft.com/office/drawing/2014/main" id="{B1C2147A-442E-40A4-8A97-FF053B9D2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5" name="Freeform 33">
              <a:extLst>
                <a:ext uri="{FF2B5EF4-FFF2-40B4-BE49-F238E27FC236}">
                  <a16:creationId xmlns:a16="http://schemas.microsoft.com/office/drawing/2014/main" id="{B138F17C-6D47-4F1B-BE44-4A47FBCFF3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6" name="Freeform 34">
              <a:extLst>
                <a:ext uri="{FF2B5EF4-FFF2-40B4-BE49-F238E27FC236}">
                  <a16:creationId xmlns:a16="http://schemas.microsoft.com/office/drawing/2014/main" id="{1BCD5498-C801-426F-9CDD-B84178E72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" name="Freeform 35">
              <a:extLst>
                <a:ext uri="{FF2B5EF4-FFF2-40B4-BE49-F238E27FC236}">
                  <a16:creationId xmlns:a16="http://schemas.microsoft.com/office/drawing/2014/main" id="{6DB0639C-39E0-4218-B7D1-0408D870F4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" name="Freeform 36">
              <a:extLst>
                <a:ext uri="{FF2B5EF4-FFF2-40B4-BE49-F238E27FC236}">
                  <a16:creationId xmlns:a16="http://schemas.microsoft.com/office/drawing/2014/main" id="{72715634-CCEA-4B5D-94D7-E2C090EA1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" name="Freeform 37">
              <a:extLst>
                <a:ext uri="{FF2B5EF4-FFF2-40B4-BE49-F238E27FC236}">
                  <a16:creationId xmlns:a16="http://schemas.microsoft.com/office/drawing/2014/main" id="{6BE08C78-1349-4408-8CE2-ED20F3244D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" name="Freeform 38">
              <a:extLst>
                <a:ext uri="{FF2B5EF4-FFF2-40B4-BE49-F238E27FC236}">
                  <a16:creationId xmlns:a16="http://schemas.microsoft.com/office/drawing/2014/main" id="{642D5BF8-EF6C-43FC-947B-6986882110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5066" y="279940"/>
            <a:ext cx="5681134" cy="9543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25066" y="1666875"/>
            <a:ext cx="6238326" cy="42367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b="1" dirty="0"/>
              <a:t>Green Haven Florists</a:t>
            </a:r>
            <a:endParaRPr lang="en-US" sz="1600" dirty="0"/>
          </a:p>
          <a:p>
            <a:pPr>
              <a:lnSpc>
                <a:spcPct val="90000"/>
              </a:lnSpc>
            </a:pPr>
            <a:r>
              <a:rPr lang="en-US" sz="1600" dirty="0"/>
              <a:t>• Independent florist founded in </a:t>
            </a:r>
            <a:r>
              <a:rPr lang="en-US" sz="1600" b="1" dirty="0"/>
              <a:t>2016</a:t>
            </a:r>
            <a:r>
              <a:rPr lang="en-US" sz="1600" dirty="0"/>
              <a:t> in Norwich, UK</a:t>
            </a:r>
            <a:br>
              <a:rPr lang="en-US" sz="1600" dirty="0"/>
            </a:br>
            <a:r>
              <a:rPr lang="en-US" sz="1600" dirty="0"/>
              <a:t>• Established by partners </a:t>
            </a:r>
            <a:r>
              <a:rPr lang="en-US" sz="1600" b="1" dirty="0"/>
              <a:t>Liam and Priya Patel</a:t>
            </a:r>
            <a:br>
              <a:rPr lang="en-US" sz="1600" dirty="0"/>
            </a:br>
            <a:r>
              <a:rPr lang="en-US" sz="1600" dirty="0"/>
              <a:t>• </a:t>
            </a:r>
            <a:r>
              <a:rPr lang="en-US" sz="1600" dirty="0" err="1"/>
              <a:t>Specialises</a:t>
            </a:r>
            <a:r>
              <a:rPr lang="en-US" sz="1600" dirty="0"/>
              <a:t> in </a:t>
            </a:r>
            <a:r>
              <a:rPr lang="en-US" sz="1600" b="1" dirty="0"/>
              <a:t>bespoke floral arrangements</a:t>
            </a:r>
            <a:r>
              <a:rPr lang="en-US" sz="1600" dirty="0"/>
              <a:t> for events and daily customers</a:t>
            </a:r>
            <a:br>
              <a:rPr lang="en-US" sz="1600" dirty="0"/>
            </a:br>
            <a:r>
              <a:rPr lang="en-US" sz="1600" dirty="0"/>
              <a:t>• Strong focus on </a:t>
            </a:r>
            <a:r>
              <a:rPr lang="en-US" sz="1600" b="1" dirty="0"/>
              <a:t>sustainability and eco-friendly packaging</a:t>
            </a:r>
            <a:br>
              <a:rPr lang="en-US" sz="1600" dirty="0"/>
            </a:br>
            <a:r>
              <a:rPr lang="en-US" sz="1600" dirty="0"/>
              <a:t>• Serves </a:t>
            </a:r>
            <a:r>
              <a:rPr lang="en-US" sz="1600" b="1" dirty="0"/>
              <a:t>walk-in customers, weddings, and corporate clients</a:t>
            </a:r>
            <a:br>
              <a:rPr lang="en-US" sz="1600" dirty="0"/>
            </a:br>
            <a:r>
              <a:rPr lang="en-US" sz="1600" dirty="0"/>
              <a:t>• Known locally for </a:t>
            </a:r>
            <a:r>
              <a:rPr lang="en-US" sz="1600" b="1" dirty="0"/>
              <a:t>quality products and strong community relationships</a:t>
            </a:r>
            <a:endParaRPr lang="en-US" sz="1600" dirty="0"/>
          </a:p>
          <a:p>
            <a:pPr>
              <a:lnSpc>
                <a:spcPct val="90000"/>
              </a:lnSpc>
            </a:pPr>
            <a:r>
              <a:rPr lang="en-US" sz="1600" i="1" dirty="0"/>
              <a:t>(Kotler et al., 2019; Johnson et al., 2020)</a:t>
            </a:r>
            <a:endParaRPr lang="en-US" sz="1600" dirty="0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8841A10E-0F0E-4596-8888-870D70925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57599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Freeform 33">
            <a:extLst>
              <a:ext uri="{FF2B5EF4-FFF2-40B4-BE49-F238E27FC236}">
                <a16:creationId xmlns:a16="http://schemas.microsoft.com/office/drawing/2014/main" id="{29B1E55C-E51F-4093-A2A8-137C3E9014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57599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 descr="Closeup of flowers on top of a coffin">
            <a:extLst>
              <a:ext uri="{FF2B5EF4-FFF2-40B4-BE49-F238E27FC236}">
                <a16:creationId xmlns:a16="http://schemas.microsoft.com/office/drawing/2014/main" id="{D8424F11-E7D8-2F85-BFCB-9A87DF688D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683" r="28623"/>
          <a:stretch>
            <a:fillRect/>
          </a:stretch>
        </p:blipFill>
        <p:spPr>
          <a:xfrm>
            <a:off x="-2650" y="10"/>
            <a:ext cx="368104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4874" y="38661"/>
            <a:ext cx="7529902" cy="61238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0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ptos Black" panose="020B0004020202020204" pitchFamily="34" charset="0"/>
              </a:rPr>
              <a:t>Key issues affecting in-store sales</a:t>
            </a:r>
          </a:p>
        </p:txBody>
      </p:sp>
      <p:sp>
        <p:nvSpPr>
          <p:cNvPr id="46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551" y="328111"/>
            <a:ext cx="3778870" cy="4512322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solidFill>
                  <a:srgbClr val="FEFFFF"/>
                </a:solidFill>
              </a:rPr>
              <a:t>Green Haven Florists</a:t>
            </a:r>
          </a:p>
          <a:p>
            <a:pPr>
              <a:lnSpc>
                <a:spcPct val="90000"/>
              </a:lnSpc>
            </a:pPr>
            <a:endParaRPr lang="en-US" dirty="0">
              <a:solidFill>
                <a:srgbClr val="FEFFFF"/>
              </a:solidFill>
            </a:endParaRPr>
          </a:p>
          <a:p>
            <a:pPr>
              <a:lnSpc>
                <a:spcPct val="90000"/>
              </a:lnSpc>
            </a:pPr>
            <a:r>
              <a:rPr lang="en-US" dirty="0">
                <a:solidFill>
                  <a:srgbClr val="FEFFFF"/>
                </a:solidFill>
              </a:rPr>
              <a:t>• 30% decline in in-store sales</a:t>
            </a:r>
            <a:br>
              <a:rPr lang="en-US" dirty="0">
                <a:solidFill>
                  <a:srgbClr val="FEFFFF"/>
                </a:solidFill>
              </a:rPr>
            </a:br>
            <a:r>
              <a:rPr lang="en-US" dirty="0">
                <a:solidFill>
                  <a:srgbClr val="FEFFFF"/>
                </a:solidFill>
              </a:rPr>
              <a:t>• Reduced high-street foot traffic</a:t>
            </a:r>
            <a:br>
              <a:rPr lang="en-US" dirty="0">
                <a:solidFill>
                  <a:srgbClr val="FEFFFF"/>
                </a:solidFill>
              </a:rPr>
            </a:br>
            <a:r>
              <a:rPr lang="en-US" dirty="0">
                <a:solidFill>
                  <a:srgbClr val="FEFFFF"/>
                </a:solidFill>
              </a:rPr>
              <a:t>• Competition from online flower retailers</a:t>
            </a:r>
            <a:br>
              <a:rPr lang="en-US" dirty="0">
                <a:solidFill>
                  <a:srgbClr val="FEFFFF"/>
                </a:solidFill>
              </a:rPr>
            </a:br>
            <a:r>
              <a:rPr lang="en-US" dirty="0">
                <a:solidFill>
                  <a:srgbClr val="FEFFFF"/>
                </a:solidFill>
              </a:rPr>
              <a:t>• Rising flower import costs</a:t>
            </a:r>
            <a:br>
              <a:rPr lang="en-US" dirty="0">
                <a:solidFill>
                  <a:srgbClr val="FEFFFF"/>
                </a:solidFill>
              </a:rPr>
            </a:br>
            <a:r>
              <a:rPr lang="en-US" dirty="0">
                <a:solidFill>
                  <a:srgbClr val="FEFFFF"/>
                </a:solidFill>
              </a:rPr>
              <a:t>• Outdated website and weak digital marketing</a:t>
            </a:r>
            <a:br>
              <a:rPr lang="en-US" dirty="0">
                <a:solidFill>
                  <a:srgbClr val="FEFFFF"/>
                </a:solidFill>
              </a:rPr>
            </a:br>
            <a:r>
              <a:rPr lang="en-US" dirty="0">
                <a:solidFill>
                  <a:srgbClr val="FEFFFF"/>
                </a:solidFill>
              </a:rPr>
              <a:t>• New local competitors entering the market</a:t>
            </a:r>
          </a:p>
        </p:txBody>
      </p:sp>
      <p:pic>
        <p:nvPicPr>
          <p:cNvPr id="7" name="Graphic 6" descr="Kiosk">
            <a:extLst>
              <a:ext uri="{FF2B5EF4-FFF2-40B4-BE49-F238E27FC236}">
                <a16:creationId xmlns:a16="http://schemas.microsoft.com/office/drawing/2014/main" id="{481E3E52-662A-7DD9-B531-D4065F836D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43011" y="967417"/>
            <a:ext cx="4930468" cy="493046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C296F1F-C8B9-13FD-A9D3-9C4087491CB8}"/>
              </a:ext>
            </a:extLst>
          </p:cNvPr>
          <p:cNvSpPr txBox="1"/>
          <p:nvPr/>
        </p:nvSpPr>
        <p:spPr>
          <a:xfrm>
            <a:off x="511606" y="5238708"/>
            <a:ext cx="6097508" cy="3416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US" i="1" dirty="0">
                <a:solidFill>
                  <a:srgbClr val="FEFFFF"/>
                </a:solidFill>
              </a:rPr>
              <a:t>(Porter, 2008; Kotler et al., 2019)</a:t>
            </a:r>
            <a:endParaRPr lang="en-US" dirty="0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A692209D-B607-46C3-8560-07AF72291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94874638-CF15-4908-BC4B-4908744D0B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973" y="1569117"/>
            <a:ext cx="4319130" cy="167228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b="1" dirty="0">
                <a:solidFill>
                  <a:srgbClr val="FEFFFF"/>
                </a:solidFill>
              </a:rPr>
              <a:t>Problem:</a:t>
            </a:r>
            <a:br>
              <a:rPr lang="en-US" b="1" dirty="0">
                <a:solidFill>
                  <a:srgbClr val="FEFFFF"/>
                </a:solidFill>
              </a:rPr>
            </a:br>
            <a:r>
              <a:rPr lang="en-US" b="1" dirty="0">
                <a:solidFill>
                  <a:srgbClr val="FEFFFF"/>
                </a:solidFill>
              </a:rPr>
              <a:t> nature and scope</a:t>
            </a:r>
          </a:p>
        </p:txBody>
      </p:sp>
      <p:sp>
        <p:nvSpPr>
          <p:cNvPr id="45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99456" y="5302850"/>
            <a:ext cx="3778870" cy="647427"/>
          </a:xfr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r>
              <a:rPr lang="en-US" sz="24000" b="1" dirty="0" err="1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rgbClr val="FEFFFF"/>
                </a:solid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5W2H</a:t>
            </a:r>
            <a:endParaRPr lang="en-US" sz="24000" b="1" dirty="0">
              <a:ln w="12700">
                <a:solidFill>
                  <a:schemeClr val="accent3">
                    <a:lumMod val="50000"/>
                  </a:schemeClr>
                </a:solidFill>
                <a:prstDash val="solid"/>
              </a:ln>
              <a:solidFill>
                <a:srgbClr val="FEFFFF"/>
              </a:solidFill>
              <a:effectLst>
                <a:innerShdw blurRad="177800">
                  <a:schemeClr val="accent3">
                    <a:lumMod val="50000"/>
                  </a:schemeClr>
                </a:innerShdw>
              </a:effectLst>
            </a:endParaRPr>
          </a:p>
          <a:p>
            <a:endParaRPr lang="en-US" sz="1600" dirty="0">
              <a:solidFill>
                <a:srgbClr val="FEFFFF"/>
              </a:solidFill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11BF025-F0BE-C5A7-4712-1438D07BAB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056165"/>
              </p:ext>
            </p:extLst>
          </p:nvPr>
        </p:nvGraphicFramePr>
        <p:xfrm>
          <a:off x="5977759" y="447675"/>
          <a:ext cx="5640503" cy="5874846"/>
        </p:xfrm>
        <a:graphic>
          <a:graphicData uri="http://schemas.openxmlformats.org/drawingml/2006/table">
            <a:tbl>
              <a:tblPr>
                <a:tableStyleId>{8799B23B-EC83-4686-B30A-512413B5E67A}</a:tableStyleId>
              </a:tblPr>
              <a:tblGrid>
                <a:gridCol w="1602479">
                  <a:extLst>
                    <a:ext uri="{9D8B030D-6E8A-4147-A177-3AD203B41FA5}">
                      <a16:colId xmlns:a16="http://schemas.microsoft.com/office/drawing/2014/main" val="2113558772"/>
                    </a:ext>
                  </a:extLst>
                </a:gridCol>
                <a:gridCol w="4038024">
                  <a:extLst>
                    <a:ext uri="{9D8B030D-6E8A-4147-A177-3AD203B41FA5}">
                      <a16:colId xmlns:a16="http://schemas.microsoft.com/office/drawing/2014/main" val="1555407999"/>
                    </a:ext>
                  </a:extLst>
                </a:gridCol>
              </a:tblGrid>
              <a:tr h="58482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Question</a:t>
                      </a:r>
                    </a:p>
                  </a:txBody>
                  <a:tcPr marL="99636" marR="99636" marT="49818" marB="49818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>
                          <a:latin typeface="ADLaM Display" panose="02010000000000000000" pitchFamily="2" charset="0"/>
                          <a:ea typeface="ADLaM Display" panose="02010000000000000000" pitchFamily="2" charset="0"/>
                          <a:cs typeface="ADLaM Display" panose="02010000000000000000" pitchFamily="2" charset="0"/>
                        </a:rPr>
                        <a:t>Analysis</a:t>
                      </a:r>
                    </a:p>
                  </a:txBody>
                  <a:tcPr marL="99636" marR="99636" marT="49818" marB="49818" anchor="ctr"/>
                </a:tc>
                <a:extLst>
                  <a:ext uri="{0D108BD9-81ED-4DB2-BD59-A6C34878D82A}">
                    <a16:rowId xmlns:a16="http://schemas.microsoft.com/office/drawing/2014/main" val="1451401435"/>
                  </a:ext>
                </a:extLst>
              </a:tr>
              <a:tr h="58482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/>
                        <a:t>What</a:t>
                      </a:r>
                      <a:endParaRPr lang="en-GB" sz="2000"/>
                    </a:p>
                  </a:txBody>
                  <a:tcPr marL="99636" marR="99636" marT="49818" marB="49818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/>
                        <a:t>Declining in-store sales</a:t>
                      </a:r>
                    </a:p>
                  </a:txBody>
                  <a:tcPr marL="99636" marR="99636" marT="49818" marB="49818" anchor="ctr"/>
                </a:tc>
                <a:extLst>
                  <a:ext uri="{0D108BD9-81ED-4DB2-BD59-A6C34878D82A}">
                    <a16:rowId xmlns:a16="http://schemas.microsoft.com/office/drawing/2014/main" val="1195886902"/>
                  </a:ext>
                </a:extLst>
              </a:tr>
              <a:tr h="98357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/>
                        <a:t>Why</a:t>
                      </a:r>
                      <a:endParaRPr lang="en-GB" sz="2000"/>
                    </a:p>
                  </a:txBody>
                  <a:tcPr marL="99636" marR="99636" marT="49818" marB="49818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dirty="0"/>
                        <a:t>Online competition, rising costs, weak digital presence</a:t>
                      </a:r>
                    </a:p>
                  </a:txBody>
                  <a:tcPr marL="99636" marR="99636" marT="49818" marB="49818" anchor="ctr"/>
                </a:tc>
                <a:extLst>
                  <a:ext uri="{0D108BD9-81ED-4DB2-BD59-A6C34878D82A}">
                    <a16:rowId xmlns:a16="http://schemas.microsoft.com/office/drawing/2014/main" val="3066232511"/>
                  </a:ext>
                </a:extLst>
              </a:tr>
              <a:tr h="58482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/>
                        <a:t>Where</a:t>
                      </a:r>
                      <a:endParaRPr lang="en-GB" sz="2000"/>
                    </a:p>
                  </a:txBody>
                  <a:tcPr marL="99636" marR="99636" marT="49818" marB="49818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/>
                        <a:t>Norwich high street</a:t>
                      </a:r>
                    </a:p>
                  </a:txBody>
                  <a:tcPr marL="99636" marR="99636" marT="49818" marB="49818" anchor="ctr"/>
                </a:tc>
                <a:extLst>
                  <a:ext uri="{0D108BD9-81ED-4DB2-BD59-A6C34878D82A}">
                    <a16:rowId xmlns:a16="http://schemas.microsoft.com/office/drawing/2014/main" val="70817910"/>
                  </a:ext>
                </a:extLst>
              </a:tr>
              <a:tr h="58482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/>
                        <a:t>When</a:t>
                      </a:r>
                      <a:endParaRPr lang="en-GB" sz="2000"/>
                    </a:p>
                  </a:txBody>
                  <a:tcPr marL="99636" marR="99636" marT="49818" marB="49818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/>
                        <a:t>Last 12 months</a:t>
                      </a:r>
                    </a:p>
                  </a:txBody>
                  <a:tcPr marL="99636" marR="99636" marT="49818" marB="49818" anchor="ctr"/>
                </a:tc>
                <a:extLst>
                  <a:ext uri="{0D108BD9-81ED-4DB2-BD59-A6C34878D82A}">
                    <a16:rowId xmlns:a16="http://schemas.microsoft.com/office/drawing/2014/main" val="1047622792"/>
                  </a:ext>
                </a:extLst>
              </a:tr>
              <a:tr h="98357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/>
                        <a:t>Who</a:t>
                      </a:r>
                      <a:endParaRPr lang="en-GB" sz="2000"/>
                    </a:p>
                  </a:txBody>
                  <a:tcPr marL="99636" marR="99636" marT="49818" marB="49818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/>
                        <a:t>Owners Liam &amp; Priya, customers, competitors</a:t>
                      </a:r>
                    </a:p>
                  </a:txBody>
                  <a:tcPr marL="99636" marR="99636" marT="49818" marB="49818" anchor="ctr"/>
                </a:tc>
                <a:extLst>
                  <a:ext uri="{0D108BD9-81ED-4DB2-BD59-A6C34878D82A}">
                    <a16:rowId xmlns:a16="http://schemas.microsoft.com/office/drawing/2014/main" val="797213050"/>
                  </a:ext>
                </a:extLst>
              </a:tr>
              <a:tr h="98357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/>
                        <a:t>How</a:t>
                      </a:r>
                      <a:endParaRPr lang="en-GB" sz="2000"/>
                    </a:p>
                  </a:txBody>
                  <a:tcPr marL="99636" marR="99636" marT="49818" marB="49818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/>
                        <a:t>Reduced foot traffic and limited online engagement</a:t>
                      </a:r>
                    </a:p>
                  </a:txBody>
                  <a:tcPr marL="99636" marR="99636" marT="49818" marB="49818" anchor="ctr"/>
                </a:tc>
                <a:extLst>
                  <a:ext uri="{0D108BD9-81ED-4DB2-BD59-A6C34878D82A}">
                    <a16:rowId xmlns:a16="http://schemas.microsoft.com/office/drawing/2014/main" val="1418702103"/>
                  </a:ext>
                </a:extLst>
              </a:tr>
              <a:tr h="584826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/>
                        <a:t>How much</a:t>
                      </a:r>
                      <a:endParaRPr lang="en-GB" sz="2000"/>
                    </a:p>
                  </a:txBody>
                  <a:tcPr marL="99636" marR="99636" marT="49818" marB="49818"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dirty="0"/>
                        <a:t>30% decline in sales</a:t>
                      </a:r>
                    </a:p>
                  </a:txBody>
                  <a:tcPr marL="99636" marR="99636" marT="49818" marB="49818" anchor="ctr"/>
                </a:tc>
                <a:extLst>
                  <a:ext uri="{0D108BD9-81ED-4DB2-BD59-A6C34878D82A}">
                    <a16:rowId xmlns:a16="http://schemas.microsoft.com/office/drawing/2014/main" val="3342810019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D38ADA9-474E-6CA4-E972-E117599750F8}"/>
              </a:ext>
            </a:extLst>
          </p:cNvPr>
          <p:cNvSpPr txBox="1"/>
          <p:nvPr/>
        </p:nvSpPr>
        <p:spPr>
          <a:xfrm>
            <a:off x="10354901" y="6410325"/>
            <a:ext cx="16523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(Serrat, 2017)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" name="Group 142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44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5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6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7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8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9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0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1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2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3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4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5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7" name="Group 156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58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9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0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1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2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5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6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7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8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9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71" name="Rectangle 170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3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75" name="Rectangle 174">
            <a:extLst>
              <a:ext uri="{FF2B5EF4-FFF2-40B4-BE49-F238E27FC236}">
                <a16:creationId xmlns:a16="http://schemas.microsoft.com/office/drawing/2014/main" id="{22589B50-D615-4630-B6F7-29E99FF2C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B87A83DF-4E7A-4A81-867E-10E29C4BD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2" y="0"/>
            <a:ext cx="6111243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06" y="1353174"/>
            <a:ext cx="5280460" cy="216545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>
                <a:solidFill>
                  <a:srgbClr val="FEFFFF"/>
                </a:solidFill>
              </a:rPr>
              <a:t>PESTLE ANALYSIS: Green Haven Florists</a:t>
            </a:r>
            <a:br>
              <a:rPr lang="en-US" dirty="0">
                <a:solidFill>
                  <a:srgbClr val="FEFFFF"/>
                </a:solidFill>
              </a:rPr>
            </a:br>
            <a:endParaRPr lang="en-US" b="1" dirty="0">
              <a:solidFill>
                <a:srgbClr val="FEFFFF"/>
              </a:solidFill>
            </a:endParaRPr>
          </a:p>
        </p:txBody>
      </p:sp>
      <p:sp>
        <p:nvSpPr>
          <p:cNvPr id="179" name="Freeform 27">
            <a:extLst>
              <a:ext uri="{FF2B5EF4-FFF2-40B4-BE49-F238E27FC236}">
                <a16:creationId xmlns:a16="http://schemas.microsoft.com/office/drawing/2014/main" id="{435515D7-4CE9-4558-BA93-E245EFB64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6881206" cy="857047"/>
          </a:xfrm>
          <a:custGeom>
            <a:avLst/>
            <a:gdLst>
              <a:gd name="connsiteX0" fmla="*/ 0 w 6881206"/>
              <a:gd name="connsiteY0" fmla="*/ 0 h 857047"/>
              <a:gd name="connsiteX1" fmla="*/ 653445 w 6881206"/>
              <a:gd name="connsiteY1" fmla="*/ 0 h 857047"/>
              <a:gd name="connsiteX2" fmla="*/ 1156123 w 6881206"/>
              <a:gd name="connsiteY2" fmla="*/ 0 h 857047"/>
              <a:gd name="connsiteX3" fmla="*/ 1380221 w 6881206"/>
              <a:gd name="connsiteY3" fmla="*/ 0 h 857047"/>
              <a:gd name="connsiteX4" fmla="*/ 1444324 w 6881206"/>
              <a:gd name="connsiteY4" fmla="*/ 0 h 857047"/>
              <a:gd name="connsiteX5" fmla="*/ 1522072 w 6881206"/>
              <a:gd name="connsiteY5" fmla="*/ 0 h 857047"/>
              <a:gd name="connsiteX6" fmla="*/ 1596570 w 6881206"/>
              <a:gd name="connsiteY6" fmla="*/ 0 h 857047"/>
              <a:gd name="connsiteX7" fmla="*/ 1893047 w 6881206"/>
              <a:gd name="connsiteY7" fmla="*/ 0 h 857047"/>
              <a:gd name="connsiteX8" fmla="*/ 1978260 w 6881206"/>
              <a:gd name="connsiteY8" fmla="*/ 0 h 857047"/>
              <a:gd name="connsiteX9" fmla="*/ 2032793 w 6881206"/>
              <a:gd name="connsiteY9" fmla="*/ 0 h 857047"/>
              <a:gd name="connsiteX10" fmla="*/ 2095032 w 6881206"/>
              <a:gd name="connsiteY10" fmla="*/ 0 h 857047"/>
              <a:gd name="connsiteX11" fmla="*/ 2574748 w 6881206"/>
              <a:gd name="connsiteY11" fmla="*/ 0 h 857047"/>
              <a:gd name="connsiteX12" fmla="*/ 2712413 w 6881206"/>
              <a:gd name="connsiteY12" fmla="*/ 0 h 857047"/>
              <a:gd name="connsiteX13" fmla="*/ 2724164 w 6881206"/>
              <a:gd name="connsiteY13" fmla="*/ 0 h 857047"/>
              <a:gd name="connsiteX14" fmla="*/ 2806423 w 6881206"/>
              <a:gd name="connsiteY14" fmla="*/ 0 h 857047"/>
              <a:gd name="connsiteX15" fmla="*/ 2975563 w 6881206"/>
              <a:gd name="connsiteY15" fmla="*/ 0 h 857047"/>
              <a:gd name="connsiteX16" fmla="*/ 3029696 w 6881206"/>
              <a:gd name="connsiteY16" fmla="*/ 0 h 857047"/>
              <a:gd name="connsiteX17" fmla="*/ 3216247 w 6881206"/>
              <a:gd name="connsiteY17" fmla="*/ 0 h 857047"/>
              <a:gd name="connsiteX18" fmla="*/ 3464491 w 6881206"/>
              <a:gd name="connsiteY18" fmla="*/ 0 h 857047"/>
              <a:gd name="connsiteX19" fmla="*/ 3476820 w 6881206"/>
              <a:gd name="connsiteY19" fmla="*/ 0 h 857047"/>
              <a:gd name="connsiteX20" fmla="*/ 3508932 w 6881206"/>
              <a:gd name="connsiteY20" fmla="*/ 0 h 857047"/>
              <a:gd name="connsiteX21" fmla="*/ 3518154 w 6881206"/>
              <a:gd name="connsiteY21" fmla="*/ 0 h 857047"/>
              <a:gd name="connsiteX22" fmla="*/ 3563124 w 6881206"/>
              <a:gd name="connsiteY22" fmla="*/ 0 h 857047"/>
              <a:gd name="connsiteX23" fmla="*/ 3568615 w 6881206"/>
              <a:gd name="connsiteY23" fmla="*/ 0 h 857047"/>
              <a:gd name="connsiteX24" fmla="*/ 3582711 w 6881206"/>
              <a:gd name="connsiteY24" fmla="*/ 0 h 857047"/>
              <a:gd name="connsiteX25" fmla="*/ 3607047 w 6881206"/>
              <a:gd name="connsiteY25" fmla="*/ 0 h 857047"/>
              <a:gd name="connsiteX26" fmla="*/ 3711363 w 6881206"/>
              <a:gd name="connsiteY26" fmla="*/ 0 h 857047"/>
              <a:gd name="connsiteX27" fmla="*/ 3757936 w 6881206"/>
              <a:gd name="connsiteY27" fmla="*/ 0 h 857047"/>
              <a:gd name="connsiteX28" fmla="*/ 3914505 w 6881206"/>
              <a:gd name="connsiteY28" fmla="*/ 0 h 857047"/>
              <a:gd name="connsiteX29" fmla="*/ 4099165 w 6881206"/>
              <a:gd name="connsiteY29" fmla="*/ 0 h 857047"/>
              <a:gd name="connsiteX30" fmla="*/ 4176573 w 6881206"/>
              <a:gd name="connsiteY30" fmla="*/ 0 h 857047"/>
              <a:gd name="connsiteX31" fmla="*/ 4211043 w 6881206"/>
              <a:gd name="connsiteY31" fmla="*/ 0 h 857047"/>
              <a:gd name="connsiteX32" fmla="*/ 4249415 w 6881206"/>
              <a:gd name="connsiteY32" fmla="*/ 0 h 857047"/>
              <a:gd name="connsiteX33" fmla="*/ 4292911 w 6881206"/>
              <a:gd name="connsiteY33" fmla="*/ 0 h 857047"/>
              <a:gd name="connsiteX34" fmla="*/ 4715176 w 6881206"/>
              <a:gd name="connsiteY34" fmla="*/ 0 h 857047"/>
              <a:gd name="connsiteX35" fmla="*/ 4749035 w 6881206"/>
              <a:gd name="connsiteY35" fmla="*/ 0 h 857047"/>
              <a:gd name="connsiteX36" fmla="*/ 5107279 w 6881206"/>
              <a:gd name="connsiteY36" fmla="*/ 0 h 857047"/>
              <a:gd name="connsiteX37" fmla="*/ 5446306 w 6881206"/>
              <a:gd name="connsiteY37" fmla="*/ 0 h 857047"/>
              <a:gd name="connsiteX38" fmla="*/ 5654500 w 6881206"/>
              <a:gd name="connsiteY38" fmla="*/ 0 h 857047"/>
              <a:gd name="connsiteX39" fmla="*/ 5879355 w 6881206"/>
              <a:gd name="connsiteY39" fmla="*/ 0 h 857047"/>
              <a:gd name="connsiteX40" fmla="*/ 6374171 w 6881206"/>
              <a:gd name="connsiteY40" fmla="*/ 0 h 857047"/>
              <a:gd name="connsiteX41" fmla="*/ 6382691 w 6881206"/>
              <a:gd name="connsiteY41" fmla="*/ 0 h 857047"/>
              <a:gd name="connsiteX42" fmla="*/ 6406881 w 6881206"/>
              <a:gd name="connsiteY42" fmla="*/ 10516 h 857047"/>
              <a:gd name="connsiteX43" fmla="*/ 6411719 w 6881206"/>
              <a:gd name="connsiteY43" fmla="*/ 15774 h 857047"/>
              <a:gd name="connsiteX44" fmla="*/ 6412418 w 6881206"/>
              <a:gd name="connsiteY44" fmla="*/ 16534 h 857047"/>
              <a:gd name="connsiteX45" fmla="*/ 6413765 w 6881206"/>
              <a:gd name="connsiteY45" fmla="*/ 17998 h 857047"/>
              <a:gd name="connsiteX46" fmla="*/ 6418286 w 6881206"/>
              <a:gd name="connsiteY46" fmla="*/ 21854 h 857047"/>
              <a:gd name="connsiteX47" fmla="*/ 6867337 w 6881206"/>
              <a:gd name="connsiteY47" fmla="*/ 404863 h 857047"/>
              <a:gd name="connsiteX48" fmla="*/ 6867337 w 6881206"/>
              <a:gd name="connsiteY48" fmla="*/ 452185 h 857047"/>
              <a:gd name="connsiteX49" fmla="*/ 6491457 w 6881206"/>
              <a:gd name="connsiteY49" fmla="*/ 772784 h 857047"/>
              <a:gd name="connsiteX50" fmla="*/ 6413765 w 6881206"/>
              <a:gd name="connsiteY50" fmla="*/ 839050 h 857047"/>
              <a:gd name="connsiteX51" fmla="*/ 6411719 w 6881206"/>
              <a:gd name="connsiteY51" fmla="*/ 841273 h 857047"/>
              <a:gd name="connsiteX52" fmla="*/ 6406881 w 6881206"/>
              <a:gd name="connsiteY52" fmla="*/ 846531 h 857047"/>
              <a:gd name="connsiteX53" fmla="*/ 6382691 w 6881206"/>
              <a:gd name="connsiteY53" fmla="*/ 857047 h 857047"/>
              <a:gd name="connsiteX54" fmla="*/ 6374171 w 6881206"/>
              <a:gd name="connsiteY54" fmla="*/ 857047 h 857047"/>
              <a:gd name="connsiteX55" fmla="*/ 6368680 w 6881206"/>
              <a:gd name="connsiteY55" fmla="*/ 857047 h 857047"/>
              <a:gd name="connsiteX56" fmla="*/ 6348221 w 6881206"/>
              <a:gd name="connsiteY56" fmla="*/ 857047 h 857047"/>
              <a:gd name="connsiteX57" fmla="*/ 6330248 w 6881206"/>
              <a:gd name="connsiteY57" fmla="*/ 857047 h 857047"/>
              <a:gd name="connsiteX58" fmla="*/ 6266353 w 6881206"/>
              <a:gd name="connsiteY58" fmla="*/ 857047 h 857047"/>
              <a:gd name="connsiteX59" fmla="*/ 6225932 w 6881206"/>
              <a:gd name="connsiteY59" fmla="*/ 857047 h 857047"/>
              <a:gd name="connsiteX60" fmla="*/ 6106926 w 6881206"/>
              <a:gd name="connsiteY60" fmla="*/ 857047 h 857047"/>
              <a:gd name="connsiteX61" fmla="*/ 6022790 w 6881206"/>
              <a:gd name="connsiteY61" fmla="*/ 857047 h 857047"/>
              <a:gd name="connsiteX62" fmla="*/ 5844088 w 6881206"/>
              <a:gd name="connsiteY62" fmla="*/ 857047 h 857047"/>
              <a:gd name="connsiteX63" fmla="*/ 5687880 w 6881206"/>
              <a:gd name="connsiteY63" fmla="*/ 857047 h 857047"/>
              <a:gd name="connsiteX64" fmla="*/ 5451985 w 6881206"/>
              <a:gd name="connsiteY64" fmla="*/ 857047 h 857047"/>
              <a:gd name="connsiteX65" fmla="*/ 5188261 w 6881206"/>
              <a:gd name="connsiteY65" fmla="*/ 857047 h 857047"/>
              <a:gd name="connsiteX66" fmla="*/ 4904764 w 6881206"/>
              <a:gd name="connsiteY66" fmla="*/ 857047 h 857047"/>
              <a:gd name="connsiteX67" fmla="*/ 4490989 w 6881206"/>
              <a:gd name="connsiteY67" fmla="*/ 857047 h 857047"/>
              <a:gd name="connsiteX68" fmla="*/ 4176573 w 6881206"/>
              <a:gd name="connsiteY68" fmla="*/ 857047 h 857047"/>
              <a:gd name="connsiteX69" fmla="*/ 4099165 w 6881206"/>
              <a:gd name="connsiteY69" fmla="*/ 857047 h 857047"/>
              <a:gd name="connsiteX70" fmla="*/ 4089943 w 6881206"/>
              <a:gd name="connsiteY70" fmla="*/ 857047 h 857047"/>
              <a:gd name="connsiteX71" fmla="*/ 4057940 w 6881206"/>
              <a:gd name="connsiteY71" fmla="*/ 857047 h 857047"/>
              <a:gd name="connsiteX72" fmla="*/ 4025386 w 6881206"/>
              <a:gd name="connsiteY72" fmla="*/ 857047 h 857047"/>
              <a:gd name="connsiteX73" fmla="*/ 3850160 w 6881206"/>
              <a:gd name="connsiteY73" fmla="*/ 857047 h 857047"/>
              <a:gd name="connsiteX74" fmla="*/ 3563124 w 6881206"/>
              <a:gd name="connsiteY74" fmla="*/ 857047 h 857047"/>
              <a:gd name="connsiteX75" fmla="*/ 3550795 w 6881206"/>
              <a:gd name="connsiteY75" fmla="*/ 857047 h 857047"/>
              <a:gd name="connsiteX76" fmla="*/ 3508932 w 6881206"/>
              <a:gd name="connsiteY76" fmla="*/ 857047 h 857047"/>
              <a:gd name="connsiteX77" fmla="*/ 3483683 w 6881206"/>
              <a:gd name="connsiteY77" fmla="*/ 857047 h 857047"/>
              <a:gd name="connsiteX78" fmla="*/ 3464491 w 6881206"/>
              <a:gd name="connsiteY78" fmla="*/ 857047 h 857047"/>
              <a:gd name="connsiteX79" fmla="*/ 3452740 w 6881206"/>
              <a:gd name="connsiteY79" fmla="*/ 857047 h 857047"/>
              <a:gd name="connsiteX80" fmla="*/ 3423719 w 6881206"/>
              <a:gd name="connsiteY80" fmla="*/ 857047 h 857047"/>
              <a:gd name="connsiteX81" fmla="*/ 3370481 w 6881206"/>
              <a:gd name="connsiteY81" fmla="*/ 857047 h 857047"/>
              <a:gd name="connsiteX82" fmla="*/ 3306946 w 6881206"/>
              <a:gd name="connsiteY82" fmla="*/ 857047 h 857047"/>
              <a:gd name="connsiteX83" fmla="*/ 3147208 w 6881206"/>
              <a:gd name="connsiteY83" fmla="*/ 857047 h 857047"/>
              <a:gd name="connsiteX84" fmla="*/ 3114429 w 6881206"/>
              <a:gd name="connsiteY84" fmla="*/ 857047 h 857047"/>
              <a:gd name="connsiteX85" fmla="*/ 2960658 w 6881206"/>
              <a:gd name="connsiteY85" fmla="*/ 857047 h 857047"/>
              <a:gd name="connsiteX86" fmla="*/ 2827230 w 6881206"/>
              <a:gd name="connsiteY86" fmla="*/ 857047 h 857047"/>
              <a:gd name="connsiteX87" fmla="*/ 2712413 w 6881206"/>
              <a:gd name="connsiteY87" fmla="*/ 857047 h 857047"/>
              <a:gd name="connsiteX88" fmla="*/ 2680242 w 6881206"/>
              <a:gd name="connsiteY88" fmla="*/ 857047 h 857047"/>
              <a:gd name="connsiteX89" fmla="*/ 2603835 w 6881206"/>
              <a:gd name="connsiteY89" fmla="*/ 857047 h 857047"/>
              <a:gd name="connsiteX90" fmla="*/ 2455042 w 6881206"/>
              <a:gd name="connsiteY90" fmla="*/ 857047 h 857047"/>
              <a:gd name="connsiteX91" fmla="*/ 2426415 w 6881206"/>
              <a:gd name="connsiteY91" fmla="*/ 857047 h 857047"/>
              <a:gd name="connsiteX92" fmla="*/ 2209736 w 6881206"/>
              <a:gd name="connsiteY92" fmla="*/ 857047 h 857047"/>
              <a:gd name="connsiteX93" fmla="*/ 1893047 w 6881206"/>
              <a:gd name="connsiteY93" fmla="*/ 857047 h 857047"/>
              <a:gd name="connsiteX94" fmla="*/ 1885034 w 6881206"/>
              <a:gd name="connsiteY94" fmla="*/ 857047 h 857047"/>
              <a:gd name="connsiteX95" fmla="*/ 1843786 w 6881206"/>
              <a:gd name="connsiteY95" fmla="*/ 857047 h 857047"/>
              <a:gd name="connsiteX96" fmla="*/ 1828944 w 6881206"/>
              <a:gd name="connsiteY96" fmla="*/ 857047 h 857047"/>
              <a:gd name="connsiteX97" fmla="*/ 1380221 w 6881206"/>
              <a:gd name="connsiteY97" fmla="*/ 857047 h 857047"/>
              <a:gd name="connsiteX98" fmla="*/ 1333065 w 6881206"/>
              <a:gd name="connsiteY98" fmla="*/ 857047 h 857047"/>
              <a:gd name="connsiteX99" fmla="*/ 653445 w 6881206"/>
              <a:gd name="connsiteY99" fmla="*/ 857047 h 857047"/>
              <a:gd name="connsiteX100" fmla="*/ 0 w 6881206"/>
              <a:gd name="connsiteY100" fmla="*/ 857047 h 857047"/>
              <a:gd name="connsiteX101" fmla="*/ 0 w 6881206"/>
              <a:gd name="connsiteY101" fmla="*/ 0 h 857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6881206" h="857047">
                <a:moveTo>
                  <a:pt x="0" y="0"/>
                </a:moveTo>
                <a:cubicBezTo>
                  <a:pt x="0" y="0"/>
                  <a:pt x="0" y="0"/>
                  <a:pt x="653445" y="0"/>
                </a:cubicBezTo>
                <a:cubicBezTo>
                  <a:pt x="653445" y="0"/>
                  <a:pt x="653445" y="0"/>
                  <a:pt x="1156123" y="0"/>
                </a:cubicBezTo>
                <a:lnTo>
                  <a:pt x="1380221" y="0"/>
                </a:lnTo>
                <a:cubicBezTo>
                  <a:pt x="1380221" y="0"/>
                  <a:pt x="1380221" y="0"/>
                  <a:pt x="1444324" y="0"/>
                </a:cubicBezTo>
                <a:lnTo>
                  <a:pt x="1522072" y="0"/>
                </a:lnTo>
                <a:lnTo>
                  <a:pt x="1596570" y="0"/>
                </a:lnTo>
                <a:cubicBezTo>
                  <a:pt x="1668686" y="0"/>
                  <a:pt x="1764840" y="0"/>
                  <a:pt x="1893047" y="0"/>
                </a:cubicBezTo>
                <a:cubicBezTo>
                  <a:pt x="1893047" y="0"/>
                  <a:pt x="1893047" y="0"/>
                  <a:pt x="1978260" y="0"/>
                </a:cubicBezTo>
                <a:lnTo>
                  <a:pt x="2032793" y="0"/>
                </a:lnTo>
                <a:lnTo>
                  <a:pt x="2095032" y="0"/>
                </a:lnTo>
                <a:cubicBezTo>
                  <a:pt x="2196025" y="0"/>
                  <a:pt x="2347515" y="0"/>
                  <a:pt x="2574748" y="0"/>
                </a:cubicBezTo>
                <a:lnTo>
                  <a:pt x="2712413" y="0"/>
                </a:lnTo>
                <a:lnTo>
                  <a:pt x="2724164" y="0"/>
                </a:lnTo>
                <a:lnTo>
                  <a:pt x="2806423" y="0"/>
                </a:lnTo>
                <a:lnTo>
                  <a:pt x="2975563" y="0"/>
                </a:lnTo>
                <a:lnTo>
                  <a:pt x="3029696" y="0"/>
                </a:lnTo>
                <a:lnTo>
                  <a:pt x="3216247" y="0"/>
                </a:lnTo>
                <a:lnTo>
                  <a:pt x="3464491" y="0"/>
                </a:lnTo>
                <a:lnTo>
                  <a:pt x="3476820" y="0"/>
                </a:lnTo>
                <a:lnTo>
                  <a:pt x="3508932" y="0"/>
                </a:lnTo>
                <a:cubicBezTo>
                  <a:pt x="3508932" y="0"/>
                  <a:pt x="3508932" y="0"/>
                  <a:pt x="3518154" y="0"/>
                </a:cubicBezTo>
                <a:lnTo>
                  <a:pt x="3563124" y="0"/>
                </a:lnTo>
                <a:lnTo>
                  <a:pt x="3568615" y="0"/>
                </a:lnTo>
                <a:lnTo>
                  <a:pt x="3582711" y="0"/>
                </a:lnTo>
                <a:lnTo>
                  <a:pt x="3607047" y="0"/>
                </a:lnTo>
                <a:lnTo>
                  <a:pt x="3711363" y="0"/>
                </a:lnTo>
                <a:lnTo>
                  <a:pt x="3757936" y="0"/>
                </a:lnTo>
                <a:lnTo>
                  <a:pt x="3914505" y="0"/>
                </a:lnTo>
                <a:lnTo>
                  <a:pt x="4099165" y="0"/>
                </a:lnTo>
                <a:cubicBezTo>
                  <a:pt x="4099165" y="0"/>
                  <a:pt x="4099165" y="0"/>
                  <a:pt x="4176573" y="0"/>
                </a:cubicBezTo>
                <a:cubicBezTo>
                  <a:pt x="4176573" y="0"/>
                  <a:pt x="4176573" y="0"/>
                  <a:pt x="4211043" y="0"/>
                </a:cubicBezTo>
                <a:lnTo>
                  <a:pt x="4249415" y="0"/>
                </a:lnTo>
                <a:lnTo>
                  <a:pt x="4292911" y="0"/>
                </a:lnTo>
                <a:cubicBezTo>
                  <a:pt x="4370470" y="0"/>
                  <a:pt x="4499735" y="0"/>
                  <a:pt x="4715176" y="0"/>
                </a:cubicBezTo>
                <a:lnTo>
                  <a:pt x="4749035" y="0"/>
                </a:lnTo>
                <a:lnTo>
                  <a:pt x="5107279" y="0"/>
                </a:lnTo>
                <a:lnTo>
                  <a:pt x="5446306" y="0"/>
                </a:lnTo>
                <a:lnTo>
                  <a:pt x="5654500" y="0"/>
                </a:lnTo>
                <a:lnTo>
                  <a:pt x="5879355" y="0"/>
                </a:lnTo>
                <a:lnTo>
                  <a:pt x="6374171" y="0"/>
                </a:lnTo>
                <a:lnTo>
                  <a:pt x="6382691" y="0"/>
                </a:lnTo>
                <a:cubicBezTo>
                  <a:pt x="6392367" y="0"/>
                  <a:pt x="6402043" y="5258"/>
                  <a:pt x="6406881" y="10516"/>
                </a:cubicBezTo>
                <a:cubicBezTo>
                  <a:pt x="6406881" y="10516"/>
                  <a:pt x="6411719" y="10516"/>
                  <a:pt x="6411719" y="15774"/>
                </a:cubicBezTo>
                <a:cubicBezTo>
                  <a:pt x="6411719" y="15774"/>
                  <a:pt x="6411719" y="15774"/>
                  <a:pt x="6412418" y="16534"/>
                </a:cubicBezTo>
                <a:lnTo>
                  <a:pt x="6413765" y="17998"/>
                </a:lnTo>
                <a:lnTo>
                  <a:pt x="6418286" y="21854"/>
                </a:lnTo>
                <a:cubicBezTo>
                  <a:pt x="6439669" y="40092"/>
                  <a:pt x="6525203" y="113046"/>
                  <a:pt x="6867337" y="404863"/>
                </a:cubicBezTo>
                <a:cubicBezTo>
                  <a:pt x="6885830" y="415379"/>
                  <a:pt x="6885830" y="436411"/>
                  <a:pt x="6867337" y="452185"/>
                </a:cubicBezTo>
                <a:cubicBezTo>
                  <a:pt x="6867337" y="452185"/>
                  <a:pt x="6867337" y="452185"/>
                  <a:pt x="6491457" y="772784"/>
                </a:cubicBezTo>
                <a:lnTo>
                  <a:pt x="6413765" y="839050"/>
                </a:lnTo>
                <a:lnTo>
                  <a:pt x="6411719" y="841273"/>
                </a:lnTo>
                <a:cubicBezTo>
                  <a:pt x="6411719" y="841273"/>
                  <a:pt x="6406881" y="841273"/>
                  <a:pt x="6406881" y="846531"/>
                </a:cubicBezTo>
                <a:cubicBezTo>
                  <a:pt x="6402043" y="851789"/>
                  <a:pt x="6392367" y="857047"/>
                  <a:pt x="6382691" y="857047"/>
                </a:cubicBezTo>
                <a:lnTo>
                  <a:pt x="6374171" y="857047"/>
                </a:lnTo>
                <a:lnTo>
                  <a:pt x="6368680" y="857047"/>
                </a:lnTo>
                <a:lnTo>
                  <a:pt x="6348221" y="857047"/>
                </a:lnTo>
                <a:lnTo>
                  <a:pt x="6330248" y="857047"/>
                </a:lnTo>
                <a:lnTo>
                  <a:pt x="6266353" y="857047"/>
                </a:lnTo>
                <a:lnTo>
                  <a:pt x="6225932" y="857047"/>
                </a:lnTo>
                <a:lnTo>
                  <a:pt x="6106926" y="857047"/>
                </a:lnTo>
                <a:lnTo>
                  <a:pt x="6022790" y="857047"/>
                </a:lnTo>
                <a:lnTo>
                  <a:pt x="5844088" y="857047"/>
                </a:lnTo>
                <a:lnTo>
                  <a:pt x="5687880" y="857047"/>
                </a:lnTo>
                <a:lnTo>
                  <a:pt x="5451985" y="857047"/>
                </a:lnTo>
                <a:lnTo>
                  <a:pt x="5188261" y="857047"/>
                </a:lnTo>
                <a:lnTo>
                  <a:pt x="4904764" y="857047"/>
                </a:lnTo>
                <a:lnTo>
                  <a:pt x="4490989" y="857047"/>
                </a:lnTo>
                <a:lnTo>
                  <a:pt x="4176573" y="857047"/>
                </a:lnTo>
                <a:cubicBezTo>
                  <a:pt x="4176573" y="857047"/>
                  <a:pt x="4176573" y="857047"/>
                  <a:pt x="4099165" y="857047"/>
                </a:cubicBezTo>
                <a:cubicBezTo>
                  <a:pt x="4099165" y="857047"/>
                  <a:pt x="4099165" y="857047"/>
                  <a:pt x="4089943" y="857047"/>
                </a:cubicBezTo>
                <a:lnTo>
                  <a:pt x="4057940" y="857047"/>
                </a:lnTo>
                <a:lnTo>
                  <a:pt x="4025386" y="857047"/>
                </a:lnTo>
                <a:cubicBezTo>
                  <a:pt x="3988496" y="857047"/>
                  <a:pt x="3933162" y="857047"/>
                  <a:pt x="3850160" y="857047"/>
                </a:cubicBezTo>
                <a:lnTo>
                  <a:pt x="3563124" y="857047"/>
                </a:lnTo>
                <a:lnTo>
                  <a:pt x="3550795" y="857047"/>
                </a:lnTo>
                <a:lnTo>
                  <a:pt x="3508932" y="857047"/>
                </a:lnTo>
                <a:cubicBezTo>
                  <a:pt x="3508932" y="857047"/>
                  <a:pt x="3508932" y="857047"/>
                  <a:pt x="3483683" y="857047"/>
                </a:cubicBezTo>
                <a:lnTo>
                  <a:pt x="3464491" y="857047"/>
                </a:lnTo>
                <a:lnTo>
                  <a:pt x="3452740" y="857047"/>
                </a:lnTo>
                <a:lnTo>
                  <a:pt x="3423719" y="857047"/>
                </a:lnTo>
                <a:lnTo>
                  <a:pt x="3370481" y="857047"/>
                </a:lnTo>
                <a:lnTo>
                  <a:pt x="3306946" y="857047"/>
                </a:lnTo>
                <a:lnTo>
                  <a:pt x="3147208" y="857047"/>
                </a:lnTo>
                <a:lnTo>
                  <a:pt x="3114429" y="857047"/>
                </a:lnTo>
                <a:lnTo>
                  <a:pt x="2960658" y="857047"/>
                </a:lnTo>
                <a:lnTo>
                  <a:pt x="2827230" y="857047"/>
                </a:lnTo>
                <a:lnTo>
                  <a:pt x="2712413" y="857047"/>
                </a:lnTo>
                <a:lnTo>
                  <a:pt x="2680242" y="857047"/>
                </a:lnTo>
                <a:lnTo>
                  <a:pt x="2603835" y="857047"/>
                </a:lnTo>
                <a:lnTo>
                  <a:pt x="2455042" y="857047"/>
                </a:lnTo>
                <a:lnTo>
                  <a:pt x="2426415" y="857047"/>
                </a:lnTo>
                <a:lnTo>
                  <a:pt x="2209736" y="857047"/>
                </a:lnTo>
                <a:lnTo>
                  <a:pt x="1893047" y="857047"/>
                </a:lnTo>
                <a:cubicBezTo>
                  <a:pt x="1893047" y="857047"/>
                  <a:pt x="1893047" y="857047"/>
                  <a:pt x="1885034" y="857047"/>
                </a:cubicBezTo>
                <a:lnTo>
                  <a:pt x="1843786" y="857047"/>
                </a:lnTo>
                <a:lnTo>
                  <a:pt x="1828944" y="857047"/>
                </a:lnTo>
                <a:cubicBezTo>
                  <a:pt x="1764840" y="857047"/>
                  <a:pt x="1636634" y="857047"/>
                  <a:pt x="1380221" y="857047"/>
                </a:cubicBezTo>
                <a:lnTo>
                  <a:pt x="1333065" y="857047"/>
                </a:lnTo>
                <a:cubicBezTo>
                  <a:pt x="1136016" y="857047"/>
                  <a:pt x="910816" y="857047"/>
                  <a:pt x="653445" y="857047"/>
                </a:cubicBezTo>
                <a:cubicBezTo>
                  <a:pt x="653445" y="857047"/>
                  <a:pt x="653445" y="857047"/>
                  <a:pt x="0" y="857047"/>
                </a:cubicBezTo>
                <a:cubicBezTo>
                  <a:pt x="0" y="857047"/>
                  <a:pt x="0" y="857047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2880" y="5189400"/>
            <a:ext cx="6242974" cy="5442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b="1" dirty="0">
                <a:solidFill>
                  <a:srgbClr val="FEFFFF"/>
                </a:solidFill>
              </a:rPr>
              <a:t>PESTEL Analysis</a:t>
            </a:r>
            <a:r>
              <a:rPr lang="en-US" sz="1600" dirty="0">
                <a:solidFill>
                  <a:srgbClr val="FEFFFF"/>
                </a:solidFill>
              </a:rPr>
              <a:t> – </a:t>
            </a:r>
            <a:r>
              <a:rPr lang="en-US" sz="1600" dirty="0" err="1">
                <a:solidFill>
                  <a:srgbClr val="FEFFFF"/>
                </a:solidFill>
              </a:rPr>
              <a:t>Analysing</a:t>
            </a:r>
            <a:r>
              <a:rPr lang="en-US" sz="1600" dirty="0">
                <a:solidFill>
                  <a:srgbClr val="FEFFFF"/>
                </a:solidFill>
              </a:rPr>
              <a:t> macro-environmental factors affecting Green Haven Florists</a:t>
            </a:r>
            <a:endParaRPr lang="en-US" sz="1600" b="1" dirty="0">
              <a:solidFill>
                <a:srgbClr val="FEFFFF"/>
              </a:solidFill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D3D721EB-114D-24E5-F929-D3DA70DD77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1781537"/>
              </p:ext>
            </p:extLst>
          </p:nvPr>
        </p:nvGraphicFramePr>
        <p:xfrm>
          <a:off x="7071752" y="228599"/>
          <a:ext cx="4793405" cy="5668571"/>
        </p:xfrm>
        <a:graphic>
          <a:graphicData uri="http://schemas.openxmlformats.org/drawingml/2006/table">
            <a:tbl>
              <a:tblPr>
                <a:effectLst>
                  <a:innerShdw blurRad="114300">
                    <a:prstClr val="black"/>
                  </a:innerShdw>
                </a:effectLst>
                <a:tableStyleId>{18603FDC-E32A-4AB5-989C-0864C3EAD2B8}</a:tableStyleId>
              </a:tblPr>
              <a:tblGrid>
                <a:gridCol w="1331482">
                  <a:extLst>
                    <a:ext uri="{9D8B030D-6E8A-4147-A177-3AD203B41FA5}">
                      <a16:colId xmlns:a16="http://schemas.microsoft.com/office/drawing/2014/main" val="280808460"/>
                    </a:ext>
                  </a:extLst>
                </a:gridCol>
                <a:gridCol w="3461923">
                  <a:extLst>
                    <a:ext uri="{9D8B030D-6E8A-4147-A177-3AD203B41FA5}">
                      <a16:colId xmlns:a16="http://schemas.microsoft.com/office/drawing/2014/main" val="1999086215"/>
                    </a:ext>
                  </a:extLst>
                </a:gridCol>
              </a:tblGrid>
              <a:tr h="191355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cap="none" spc="0">
                          <a:solidFill>
                            <a:schemeClr val="bg1"/>
                          </a:solidFill>
                        </a:rPr>
                        <a:t>Political</a:t>
                      </a:r>
                    </a:p>
                  </a:txBody>
                  <a:tcPr marL="54654" marR="54654" marT="81610" marB="2732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cap="none" spc="0">
                          <a:solidFill>
                            <a:schemeClr val="bg1"/>
                          </a:solidFill>
                        </a:rPr>
                        <a:t>1. Import regulations on flowers affecting supply costs </a:t>
                      </a:r>
                      <a:br>
                        <a:rPr lang="en-GB" sz="1200" b="1" cap="none" spc="0">
                          <a:solidFill>
                            <a:schemeClr val="bg1"/>
                          </a:solidFill>
                        </a:rPr>
                      </a:br>
                      <a:r>
                        <a:rPr lang="en-GB" sz="1200" b="1" cap="none" spc="0">
                          <a:solidFill>
                            <a:schemeClr val="bg1"/>
                          </a:solidFill>
                        </a:rPr>
                        <a:t>2. Local government initiatives supporting small businesses</a:t>
                      </a:r>
                    </a:p>
                  </a:txBody>
                  <a:tcPr marL="54654" marR="54654" marT="81610" marB="27327" anchor="ctr"/>
                </a:tc>
                <a:extLst>
                  <a:ext uri="{0D108BD9-81ED-4DB2-BD59-A6C34878D82A}">
                    <a16:rowId xmlns:a16="http://schemas.microsoft.com/office/drawing/2014/main" val="1644990069"/>
                  </a:ext>
                </a:extLst>
              </a:tr>
              <a:tr h="18775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cap="none" spc="0" dirty="0">
                          <a:solidFill>
                            <a:schemeClr val="bg1"/>
                          </a:solidFill>
                        </a:rPr>
                        <a:t>Economic</a:t>
                      </a:r>
                    </a:p>
                  </a:txBody>
                  <a:tcPr marL="54654" marR="54654" marT="81610" marB="2732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cap="none" spc="0" dirty="0">
                          <a:solidFill>
                            <a:schemeClr val="bg1"/>
                          </a:solidFill>
                        </a:rPr>
                        <a:t>1. Inflation increasing cost of imported flowers </a:t>
                      </a:r>
                      <a:br>
                        <a:rPr lang="en-GB" sz="1200" b="1" cap="none" spc="0" dirty="0">
                          <a:solidFill>
                            <a:schemeClr val="bg1"/>
                          </a:solidFill>
                        </a:rPr>
                      </a:br>
                      <a:r>
                        <a:rPr lang="en-GB" sz="1200" b="1" cap="none" spc="0" dirty="0">
                          <a:solidFill>
                            <a:schemeClr val="bg1"/>
                          </a:solidFill>
                        </a:rPr>
                        <a:t>2. Rising operational costs (rent, utilities, wages)</a:t>
                      </a:r>
                    </a:p>
                  </a:txBody>
                  <a:tcPr marL="54654" marR="54654" marT="81610" marB="27327" anchor="ctr"/>
                </a:tc>
                <a:extLst>
                  <a:ext uri="{0D108BD9-81ED-4DB2-BD59-A6C34878D82A}">
                    <a16:rowId xmlns:a16="http://schemas.microsoft.com/office/drawing/2014/main" val="1880690897"/>
                  </a:ext>
                </a:extLst>
              </a:tr>
              <a:tr h="18775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cap="none" spc="0">
                          <a:solidFill>
                            <a:schemeClr val="bg1"/>
                          </a:solidFill>
                        </a:rPr>
                        <a:t>Social</a:t>
                      </a:r>
                    </a:p>
                  </a:txBody>
                  <a:tcPr marL="54654" marR="54654" marT="81610" marB="2732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cap="none" spc="0" dirty="0">
                          <a:solidFill>
                            <a:schemeClr val="bg1"/>
                          </a:solidFill>
                        </a:rPr>
                        <a:t>1. Shift to online shopping reducing foot traffic </a:t>
                      </a:r>
                      <a:br>
                        <a:rPr lang="en-GB" sz="1200" b="1" cap="none" spc="0" dirty="0">
                          <a:solidFill>
                            <a:schemeClr val="bg1"/>
                          </a:solidFill>
                        </a:rPr>
                      </a:br>
                      <a:r>
                        <a:rPr lang="en-GB" sz="1200" b="1" cap="none" spc="0" dirty="0">
                          <a:solidFill>
                            <a:schemeClr val="bg1"/>
                          </a:solidFill>
                        </a:rPr>
                        <a:t>2. Growing consumer preference for eco-friendly and sustainable products</a:t>
                      </a:r>
                    </a:p>
                  </a:txBody>
                  <a:tcPr marL="54654" marR="54654" marT="81610" marB="27327" anchor="ctr"/>
                </a:tc>
                <a:extLst>
                  <a:ext uri="{0D108BD9-81ED-4DB2-BD59-A6C34878D82A}">
                    <a16:rowId xmlns:a16="http://schemas.microsoft.com/office/drawing/2014/main" val="1286173598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7EB6B22A-7936-7A90-2717-6F9216382EC9}"/>
              </a:ext>
            </a:extLst>
          </p:cNvPr>
          <p:cNvSpPr txBox="1"/>
          <p:nvPr/>
        </p:nvSpPr>
        <p:spPr>
          <a:xfrm>
            <a:off x="7231116" y="6454860"/>
            <a:ext cx="447467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200" b="1" i="1" dirty="0"/>
              <a:t>(Kotler et al., 2019; Johnson et al., 2020; Yüksel, 2012)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231298-9A82-1FEC-8453-CF857CBDBE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" name="Group 142">
            <a:extLst>
              <a:ext uri="{FF2B5EF4-FFF2-40B4-BE49-F238E27FC236}">
                <a16:creationId xmlns:a16="http://schemas.microsoft.com/office/drawing/2014/main" id="{2FA3F31B-A324-0759-2802-B98E295E6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44" name="Freeform 11">
              <a:extLst>
                <a:ext uri="{FF2B5EF4-FFF2-40B4-BE49-F238E27FC236}">
                  <a16:creationId xmlns:a16="http://schemas.microsoft.com/office/drawing/2014/main" id="{4EFEC17B-4BF5-20C4-4D87-CBDEBA092A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5" name="Freeform 12">
              <a:extLst>
                <a:ext uri="{FF2B5EF4-FFF2-40B4-BE49-F238E27FC236}">
                  <a16:creationId xmlns:a16="http://schemas.microsoft.com/office/drawing/2014/main" id="{EDB9F2BE-7407-7DA4-3A69-54A82452A6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6" name="Freeform 13">
              <a:extLst>
                <a:ext uri="{FF2B5EF4-FFF2-40B4-BE49-F238E27FC236}">
                  <a16:creationId xmlns:a16="http://schemas.microsoft.com/office/drawing/2014/main" id="{697A8C97-AA88-F418-52ED-9DC86980E2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7" name="Freeform 14">
              <a:extLst>
                <a:ext uri="{FF2B5EF4-FFF2-40B4-BE49-F238E27FC236}">
                  <a16:creationId xmlns:a16="http://schemas.microsoft.com/office/drawing/2014/main" id="{31B8D07F-1D75-2C3F-FF0E-F94C06B77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8" name="Freeform 15">
              <a:extLst>
                <a:ext uri="{FF2B5EF4-FFF2-40B4-BE49-F238E27FC236}">
                  <a16:creationId xmlns:a16="http://schemas.microsoft.com/office/drawing/2014/main" id="{E4A04122-5C41-91E2-C593-C212A972E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9" name="Freeform 16">
              <a:extLst>
                <a:ext uri="{FF2B5EF4-FFF2-40B4-BE49-F238E27FC236}">
                  <a16:creationId xmlns:a16="http://schemas.microsoft.com/office/drawing/2014/main" id="{6C7A962B-EBF8-207F-5E07-C25D86DF0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0" name="Freeform 17">
              <a:extLst>
                <a:ext uri="{FF2B5EF4-FFF2-40B4-BE49-F238E27FC236}">
                  <a16:creationId xmlns:a16="http://schemas.microsoft.com/office/drawing/2014/main" id="{9FA79C00-54D0-111C-8509-FF7B6E0CD3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1" name="Freeform 18">
              <a:extLst>
                <a:ext uri="{FF2B5EF4-FFF2-40B4-BE49-F238E27FC236}">
                  <a16:creationId xmlns:a16="http://schemas.microsoft.com/office/drawing/2014/main" id="{10F1970F-2BB0-F884-DB03-23F5611322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2" name="Freeform 19">
              <a:extLst>
                <a:ext uri="{FF2B5EF4-FFF2-40B4-BE49-F238E27FC236}">
                  <a16:creationId xmlns:a16="http://schemas.microsoft.com/office/drawing/2014/main" id="{ABCD92E0-2BEE-BFA0-557C-9E522A0B81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3" name="Freeform 20">
              <a:extLst>
                <a:ext uri="{FF2B5EF4-FFF2-40B4-BE49-F238E27FC236}">
                  <a16:creationId xmlns:a16="http://schemas.microsoft.com/office/drawing/2014/main" id="{94243D12-E4C0-FC11-69BA-7B1F519BC0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4" name="Freeform 21">
              <a:extLst>
                <a:ext uri="{FF2B5EF4-FFF2-40B4-BE49-F238E27FC236}">
                  <a16:creationId xmlns:a16="http://schemas.microsoft.com/office/drawing/2014/main" id="{1CA643F4-84A9-F864-8307-1C4CBB95D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5" name="Freeform 22">
              <a:extLst>
                <a:ext uri="{FF2B5EF4-FFF2-40B4-BE49-F238E27FC236}">
                  <a16:creationId xmlns:a16="http://schemas.microsoft.com/office/drawing/2014/main" id="{F98E1C8C-248A-7F5D-340C-8A0404DB4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7" name="Group 156">
            <a:extLst>
              <a:ext uri="{FF2B5EF4-FFF2-40B4-BE49-F238E27FC236}">
                <a16:creationId xmlns:a16="http://schemas.microsoft.com/office/drawing/2014/main" id="{A037EC57-615C-5654-ABBC-1660B7BDE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58" name="Freeform 27">
              <a:extLst>
                <a:ext uri="{FF2B5EF4-FFF2-40B4-BE49-F238E27FC236}">
                  <a16:creationId xmlns:a16="http://schemas.microsoft.com/office/drawing/2014/main" id="{E12F6F0C-CC1A-75CA-1FF7-515447E01B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9" name="Freeform 28">
              <a:extLst>
                <a:ext uri="{FF2B5EF4-FFF2-40B4-BE49-F238E27FC236}">
                  <a16:creationId xmlns:a16="http://schemas.microsoft.com/office/drawing/2014/main" id="{AC1A1492-B355-6542-F035-50CA5613F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0" name="Freeform 29">
              <a:extLst>
                <a:ext uri="{FF2B5EF4-FFF2-40B4-BE49-F238E27FC236}">
                  <a16:creationId xmlns:a16="http://schemas.microsoft.com/office/drawing/2014/main" id="{7DB40D2F-694F-3D1C-5C6B-D2E89AB2F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1" name="Freeform 30">
              <a:extLst>
                <a:ext uri="{FF2B5EF4-FFF2-40B4-BE49-F238E27FC236}">
                  <a16:creationId xmlns:a16="http://schemas.microsoft.com/office/drawing/2014/main" id="{188F3002-0346-331C-0250-A58C249E55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2" name="Freeform 31">
              <a:extLst>
                <a:ext uri="{FF2B5EF4-FFF2-40B4-BE49-F238E27FC236}">
                  <a16:creationId xmlns:a16="http://schemas.microsoft.com/office/drawing/2014/main" id="{94A5DEEB-B536-C0C9-4AE4-F83E262E4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" name="Freeform 32">
              <a:extLst>
                <a:ext uri="{FF2B5EF4-FFF2-40B4-BE49-F238E27FC236}">
                  <a16:creationId xmlns:a16="http://schemas.microsoft.com/office/drawing/2014/main" id="{8C1055AE-9B36-6DB5-134F-F24A8300A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4" name="Freeform 33">
              <a:extLst>
                <a:ext uri="{FF2B5EF4-FFF2-40B4-BE49-F238E27FC236}">
                  <a16:creationId xmlns:a16="http://schemas.microsoft.com/office/drawing/2014/main" id="{BC57B00B-E6B7-56A1-68E2-123EF47F9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5" name="Freeform 34">
              <a:extLst>
                <a:ext uri="{FF2B5EF4-FFF2-40B4-BE49-F238E27FC236}">
                  <a16:creationId xmlns:a16="http://schemas.microsoft.com/office/drawing/2014/main" id="{7B416863-0040-1216-CB69-454B37CBFA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6" name="Freeform 35">
              <a:extLst>
                <a:ext uri="{FF2B5EF4-FFF2-40B4-BE49-F238E27FC236}">
                  <a16:creationId xmlns:a16="http://schemas.microsoft.com/office/drawing/2014/main" id="{285A55FB-576C-FE09-8B1A-80BBACB479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7" name="Freeform 36">
              <a:extLst>
                <a:ext uri="{FF2B5EF4-FFF2-40B4-BE49-F238E27FC236}">
                  <a16:creationId xmlns:a16="http://schemas.microsoft.com/office/drawing/2014/main" id="{6AD7824C-2678-9355-472A-7D50EAA6B5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8" name="Freeform 37">
              <a:extLst>
                <a:ext uri="{FF2B5EF4-FFF2-40B4-BE49-F238E27FC236}">
                  <a16:creationId xmlns:a16="http://schemas.microsoft.com/office/drawing/2014/main" id="{AF2B38F5-D4BC-F62F-9D17-8B8D79FBB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9" name="Freeform 38">
              <a:extLst>
                <a:ext uri="{FF2B5EF4-FFF2-40B4-BE49-F238E27FC236}">
                  <a16:creationId xmlns:a16="http://schemas.microsoft.com/office/drawing/2014/main" id="{EFAFDC0F-9A17-96D4-C814-A6C1D36DF3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71" name="Rectangle 170">
            <a:extLst>
              <a:ext uri="{FF2B5EF4-FFF2-40B4-BE49-F238E27FC236}">
                <a16:creationId xmlns:a16="http://schemas.microsoft.com/office/drawing/2014/main" id="{2E4E6B94-02FD-EADE-1DF6-E41EB5535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3" name="Freeform 6">
            <a:extLst>
              <a:ext uri="{FF2B5EF4-FFF2-40B4-BE49-F238E27FC236}">
                <a16:creationId xmlns:a16="http://schemas.microsoft.com/office/drawing/2014/main" id="{22EC3A6D-39ED-1C6E-8D30-1E26F3FE4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75" name="Rectangle 174">
            <a:extLst>
              <a:ext uri="{FF2B5EF4-FFF2-40B4-BE49-F238E27FC236}">
                <a16:creationId xmlns:a16="http://schemas.microsoft.com/office/drawing/2014/main" id="{556AFB44-6450-97AB-DB30-59B860868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7" name="Rectangle 176">
            <a:extLst>
              <a:ext uri="{FF2B5EF4-FFF2-40B4-BE49-F238E27FC236}">
                <a16:creationId xmlns:a16="http://schemas.microsoft.com/office/drawing/2014/main" id="{42713D4E-2BE6-3D2E-C217-A72DA3F186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2" y="0"/>
            <a:ext cx="6111243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4D3B9-4DBE-2E67-6396-63419A976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06" y="1353174"/>
            <a:ext cx="5280460" cy="216545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>
                <a:solidFill>
                  <a:srgbClr val="FEFFFF"/>
                </a:solidFill>
              </a:rPr>
              <a:t>PESTLE ANALYSIS: Green Haven Florists</a:t>
            </a:r>
            <a:br>
              <a:rPr lang="en-US" dirty="0">
                <a:solidFill>
                  <a:srgbClr val="FEFFFF"/>
                </a:solidFill>
              </a:rPr>
            </a:br>
            <a:endParaRPr lang="en-US" b="1" dirty="0">
              <a:solidFill>
                <a:srgbClr val="FEFFFF"/>
              </a:solidFill>
            </a:endParaRPr>
          </a:p>
        </p:txBody>
      </p:sp>
      <p:sp>
        <p:nvSpPr>
          <p:cNvPr id="179" name="Freeform 27">
            <a:extLst>
              <a:ext uri="{FF2B5EF4-FFF2-40B4-BE49-F238E27FC236}">
                <a16:creationId xmlns:a16="http://schemas.microsoft.com/office/drawing/2014/main" id="{E93CE461-24F4-0A5E-23E2-C82914501D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6881206" cy="857047"/>
          </a:xfrm>
          <a:custGeom>
            <a:avLst/>
            <a:gdLst>
              <a:gd name="connsiteX0" fmla="*/ 0 w 6881206"/>
              <a:gd name="connsiteY0" fmla="*/ 0 h 857047"/>
              <a:gd name="connsiteX1" fmla="*/ 653445 w 6881206"/>
              <a:gd name="connsiteY1" fmla="*/ 0 h 857047"/>
              <a:gd name="connsiteX2" fmla="*/ 1156123 w 6881206"/>
              <a:gd name="connsiteY2" fmla="*/ 0 h 857047"/>
              <a:gd name="connsiteX3" fmla="*/ 1380221 w 6881206"/>
              <a:gd name="connsiteY3" fmla="*/ 0 h 857047"/>
              <a:gd name="connsiteX4" fmla="*/ 1444324 w 6881206"/>
              <a:gd name="connsiteY4" fmla="*/ 0 h 857047"/>
              <a:gd name="connsiteX5" fmla="*/ 1522072 w 6881206"/>
              <a:gd name="connsiteY5" fmla="*/ 0 h 857047"/>
              <a:gd name="connsiteX6" fmla="*/ 1596570 w 6881206"/>
              <a:gd name="connsiteY6" fmla="*/ 0 h 857047"/>
              <a:gd name="connsiteX7" fmla="*/ 1893047 w 6881206"/>
              <a:gd name="connsiteY7" fmla="*/ 0 h 857047"/>
              <a:gd name="connsiteX8" fmla="*/ 1978260 w 6881206"/>
              <a:gd name="connsiteY8" fmla="*/ 0 h 857047"/>
              <a:gd name="connsiteX9" fmla="*/ 2032793 w 6881206"/>
              <a:gd name="connsiteY9" fmla="*/ 0 h 857047"/>
              <a:gd name="connsiteX10" fmla="*/ 2095032 w 6881206"/>
              <a:gd name="connsiteY10" fmla="*/ 0 h 857047"/>
              <a:gd name="connsiteX11" fmla="*/ 2574748 w 6881206"/>
              <a:gd name="connsiteY11" fmla="*/ 0 h 857047"/>
              <a:gd name="connsiteX12" fmla="*/ 2712413 w 6881206"/>
              <a:gd name="connsiteY12" fmla="*/ 0 h 857047"/>
              <a:gd name="connsiteX13" fmla="*/ 2724164 w 6881206"/>
              <a:gd name="connsiteY13" fmla="*/ 0 h 857047"/>
              <a:gd name="connsiteX14" fmla="*/ 2806423 w 6881206"/>
              <a:gd name="connsiteY14" fmla="*/ 0 h 857047"/>
              <a:gd name="connsiteX15" fmla="*/ 2975563 w 6881206"/>
              <a:gd name="connsiteY15" fmla="*/ 0 h 857047"/>
              <a:gd name="connsiteX16" fmla="*/ 3029696 w 6881206"/>
              <a:gd name="connsiteY16" fmla="*/ 0 h 857047"/>
              <a:gd name="connsiteX17" fmla="*/ 3216247 w 6881206"/>
              <a:gd name="connsiteY17" fmla="*/ 0 h 857047"/>
              <a:gd name="connsiteX18" fmla="*/ 3464491 w 6881206"/>
              <a:gd name="connsiteY18" fmla="*/ 0 h 857047"/>
              <a:gd name="connsiteX19" fmla="*/ 3476820 w 6881206"/>
              <a:gd name="connsiteY19" fmla="*/ 0 h 857047"/>
              <a:gd name="connsiteX20" fmla="*/ 3508932 w 6881206"/>
              <a:gd name="connsiteY20" fmla="*/ 0 h 857047"/>
              <a:gd name="connsiteX21" fmla="*/ 3518154 w 6881206"/>
              <a:gd name="connsiteY21" fmla="*/ 0 h 857047"/>
              <a:gd name="connsiteX22" fmla="*/ 3563124 w 6881206"/>
              <a:gd name="connsiteY22" fmla="*/ 0 h 857047"/>
              <a:gd name="connsiteX23" fmla="*/ 3568615 w 6881206"/>
              <a:gd name="connsiteY23" fmla="*/ 0 h 857047"/>
              <a:gd name="connsiteX24" fmla="*/ 3582711 w 6881206"/>
              <a:gd name="connsiteY24" fmla="*/ 0 h 857047"/>
              <a:gd name="connsiteX25" fmla="*/ 3607047 w 6881206"/>
              <a:gd name="connsiteY25" fmla="*/ 0 h 857047"/>
              <a:gd name="connsiteX26" fmla="*/ 3711363 w 6881206"/>
              <a:gd name="connsiteY26" fmla="*/ 0 h 857047"/>
              <a:gd name="connsiteX27" fmla="*/ 3757936 w 6881206"/>
              <a:gd name="connsiteY27" fmla="*/ 0 h 857047"/>
              <a:gd name="connsiteX28" fmla="*/ 3914505 w 6881206"/>
              <a:gd name="connsiteY28" fmla="*/ 0 h 857047"/>
              <a:gd name="connsiteX29" fmla="*/ 4099165 w 6881206"/>
              <a:gd name="connsiteY29" fmla="*/ 0 h 857047"/>
              <a:gd name="connsiteX30" fmla="*/ 4176573 w 6881206"/>
              <a:gd name="connsiteY30" fmla="*/ 0 h 857047"/>
              <a:gd name="connsiteX31" fmla="*/ 4211043 w 6881206"/>
              <a:gd name="connsiteY31" fmla="*/ 0 h 857047"/>
              <a:gd name="connsiteX32" fmla="*/ 4249415 w 6881206"/>
              <a:gd name="connsiteY32" fmla="*/ 0 h 857047"/>
              <a:gd name="connsiteX33" fmla="*/ 4292911 w 6881206"/>
              <a:gd name="connsiteY33" fmla="*/ 0 h 857047"/>
              <a:gd name="connsiteX34" fmla="*/ 4715176 w 6881206"/>
              <a:gd name="connsiteY34" fmla="*/ 0 h 857047"/>
              <a:gd name="connsiteX35" fmla="*/ 4749035 w 6881206"/>
              <a:gd name="connsiteY35" fmla="*/ 0 h 857047"/>
              <a:gd name="connsiteX36" fmla="*/ 5107279 w 6881206"/>
              <a:gd name="connsiteY36" fmla="*/ 0 h 857047"/>
              <a:gd name="connsiteX37" fmla="*/ 5446306 w 6881206"/>
              <a:gd name="connsiteY37" fmla="*/ 0 h 857047"/>
              <a:gd name="connsiteX38" fmla="*/ 5654500 w 6881206"/>
              <a:gd name="connsiteY38" fmla="*/ 0 h 857047"/>
              <a:gd name="connsiteX39" fmla="*/ 5879355 w 6881206"/>
              <a:gd name="connsiteY39" fmla="*/ 0 h 857047"/>
              <a:gd name="connsiteX40" fmla="*/ 6374171 w 6881206"/>
              <a:gd name="connsiteY40" fmla="*/ 0 h 857047"/>
              <a:gd name="connsiteX41" fmla="*/ 6382691 w 6881206"/>
              <a:gd name="connsiteY41" fmla="*/ 0 h 857047"/>
              <a:gd name="connsiteX42" fmla="*/ 6406881 w 6881206"/>
              <a:gd name="connsiteY42" fmla="*/ 10516 h 857047"/>
              <a:gd name="connsiteX43" fmla="*/ 6411719 w 6881206"/>
              <a:gd name="connsiteY43" fmla="*/ 15774 h 857047"/>
              <a:gd name="connsiteX44" fmla="*/ 6412418 w 6881206"/>
              <a:gd name="connsiteY44" fmla="*/ 16534 h 857047"/>
              <a:gd name="connsiteX45" fmla="*/ 6413765 w 6881206"/>
              <a:gd name="connsiteY45" fmla="*/ 17998 h 857047"/>
              <a:gd name="connsiteX46" fmla="*/ 6418286 w 6881206"/>
              <a:gd name="connsiteY46" fmla="*/ 21854 h 857047"/>
              <a:gd name="connsiteX47" fmla="*/ 6867337 w 6881206"/>
              <a:gd name="connsiteY47" fmla="*/ 404863 h 857047"/>
              <a:gd name="connsiteX48" fmla="*/ 6867337 w 6881206"/>
              <a:gd name="connsiteY48" fmla="*/ 452185 h 857047"/>
              <a:gd name="connsiteX49" fmla="*/ 6491457 w 6881206"/>
              <a:gd name="connsiteY49" fmla="*/ 772784 h 857047"/>
              <a:gd name="connsiteX50" fmla="*/ 6413765 w 6881206"/>
              <a:gd name="connsiteY50" fmla="*/ 839050 h 857047"/>
              <a:gd name="connsiteX51" fmla="*/ 6411719 w 6881206"/>
              <a:gd name="connsiteY51" fmla="*/ 841273 h 857047"/>
              <a:gd name="connsiteX52" fmla="*/ 6406881 w 6881206"/>
              <a:gd name="connsiteY52" fmla="*/ 846531 h 857047"/>
              <a:gd name="connsiteX53" fmla="*/ 6382691 w 6881206"/>
              <a:gd name="connsiteY53" fmla="*/ 857047 h 857047"/>
              <a:gd name="connsiteX54" fmla="*/ 6374171 w 6881206"/>
              <a:gd name="connsiteY54" fmla="*/ 857047 h 857047"/>
              <a:gd name="connsiteX55" fmla="*/ 6368680 w 6881206"/>
              <a:gd name="connsiteY55" fmla="*/ 857047 h 857047"/>
              <a:gd name="connsiteX56" fmla="*/ 6348221 w 6881206"/>
              <a:gd name="connsiteY56" fmla="*/ 857047 h 857047"/>
              <a:gd name="connsiteX57" fmla="*/ 6330248 w 6881206"/>
              <a:gd name="connsiteY57" fmla="*/ 857047 h 857047"/>
              <a:gd name="connsiteX58" fmla="*/ 6266353 w 6881206"/>
              <a:gd name="connsiteY58" fmla="*/ 857047 h 857047"/>
              <a:gd name="connsiteX59" fmla="*/ 6225932 w 6881206"/>
              <a:gd name="connsiteY59" fmla="*/ 857047 h 857047"/>
              <a:gd name="connsiteX60" fmla="*/ 6106926 w 6881206"/>
              <a:gd name="connsiteY60" fmla="*/ 857047 h 857047"/>
              <a:gd name="connsiteX61" fmla="*/ 6022790 w 6881206"/>
              <a:gd name="connsiteY61" fmla="*/ 857047 h 857047"/>
              <a:gd name="connsiteX62" fmla="*/ 5844088 w 6881206"/>
              <a:gd name="connsiteY62" fmla="*/ 857047 h 857047"/>
              <a:gd name="connsiteX63" fmla="*/ 5687880 w 6881206"/>
              <a:gd name="connsiteY63" fmla="*/ 857047 h 857047"/>
              <a:gd name="connsiteX64" fmla="*/ 5451985 w 6881206"/>
              <a:gd name="connsiteY64" fmla="*/ 857047 h 857047"/>
              <a:gd name="connsiteX65" fmla="*/ 5188261 w 6881206"/>
              <a:gd name="connsiteY65" fmla="*/ 857047 h 857047"/>
              <a:gd name="connsiteX66" fmla="*/ 4904764 w 6881206"/>
              <a:gd name="connsiteY66" fmla="*/ 857047 h 857047"/>
              <a:gd name="connsiteX67" fmla="*/ 4490989 w 6881206"/>
              <a:gd name="connsiteY67" fmla="*/ 857047 h 857047"/>
              <a:gd name="connsiteX68" fmla="*/ 4176573 w 6881206"/>
              <a:gd name="connsiteY68" fmla="*/ 857047 h 857047"/>
              <a:gd name="connsiteX69" fmla="*/ 4099165 w 6881206"/>
              <a:gd name="connsiteY69" fmla="*/ 857047 h 857047"/>
              <a:gd name="connsiteX70" fmla="*/ 4089943 w 6881206"/>
              <a:gd name="connsiteY70" fmla="*/ 857047 h 857047"/>
              <a:gd name="connsiteX71" fmla="*/ 4057940 w 6881206"/>
              <a:gd name="connsiteY71" fmla="*/ 857047 h 857047"/>
              <a:gd name="connsiteX72" fmla="*/ 4025386 w 6881206"/>
              <a:gd name="connsiteY72" fmla="*/ 857047 h 857047"/>
              <a:gd name="connsiteX73" fmla="*/ 3850160 w 6881206"/>
              <a:gd name="connsiteY73" fmla="*/ 857047 h 857047"/>
              <a:gd name="connsiteX74" fmla="*/ 3563124 w 6881206"/>
              <a:gd name="connsiteY74" fmla="*/ 857047 h 857047"/>
              <a:gd name="connsiteX75" fmla="*/ 3550795 w 6881206"/>
              <a:gd name="connsiteY75" fmla="*/ 857047 h 857047"/>
              <a:gd name="connsiteX76" fmla="*/ 3508932 w 6881206"/>
              <a:gd name="connsiteY76" fmla="*/ 857047 h 857047"/>
              <a:gd name="connsiteX77" fmla="*/ 3483683 w 6881206"/>
              <a:gd name="connsiteY77" fmla="*/ 857047 h 857047"/>
              <a:gd name="connsiteX78" fmla="*/ 3464491 w 6881206"/>
              <a:gd name="connsiteY78" fmla="*/ 857047 h 857047"/>
              <a:gd name="connsiteX79" fmla="*/ 3452740 w 6881206"/>
              <a:gd name="connsiteY79" fmla="*/ 857047 h 857047"/>
              <a:gd name="connsiteX80" fmla="*/ 3423719 w 6881206"/>
              <a:gd name="connsiteY80" fmla="*/ 857047 h 857047"/>
              <a:gd name="connsiteX81" fmla="*/ 3370481 w 6881206"/>
              <a:gd name="connsiteY81" fmla="*/ 857047 h 857047"/>
              <a:gd name="connsiteX82" fmla="*/ 3306946 w 6881206"/>
              <a:gd name="connsiteY82" fmla="*/ 857047 h 857047"/>
              <a:gd name="connsiteX83" fmla="*/ 3147208 w 6881206"/>
              <a:gd name="connsiteY83" fmla="*/ 857047 h 857047"/>
              <a:gd name="connsiteX84" fmla="*/ 3114429 w 6881206"/>
              <a:gd name="connsiteY84" fmla="*/ 857047 h 857047"/>
              <a:gd name="connsiteX85" fmla="*/ 2960658 w 6881206"/>
              <a:gd name="connsiteY85" fmla="*/ 857047 h 857047"/>
              <a:gd name="connsiteX86" fmla="*/ 2827230 w 6881206"/>
              <a:gd name="connsiteY86" fmla="*/ 857047 h 857047"/>
              <a:gd name="connsiteX87" fmla="*/ 2712413 w 6881206"/>
              <a:gd name="connsiteY87" fmla="*/ 857047 h 857047"/>
              <a:gd name="connsiteX88" fmla="*/ 2680242 w 6881206"/>
              <a:gd name="connsiteY88" fmla="*/ 857047 h 857047"/>
              <a:gd name="connsiteX89" fmla="*/ 2603835 w 6881206"/>
              <a:gd name="connsiteY89" fmla="*/ 857047 h 857047"/>
              <a:gd name="connsiteX90" fmla="*/ 2455042 w 6881206"/>
              <a:gd name="connsiteY90" fmla="*/ 857047 h 857047"/>
              <a:gd name="connsiteX91" fmla="*/ 2426415 w 6881206"/>
              <a:gd name="connsiteY91" fmla="*/ 857047 h 857047"/>
              <a:gd name="connsiteX92" fmla="*/ 2209736 w 6881206"/>
              <a:gd name="connsiteY92" fmla="*/ 857047 h 857047"/>
              <a:gd name="connsiteX93" fmla="*/ 1893047 w 6881206"/>
              <a:gd name="connsiteY93" fmla="*/ 857047 h 857047"/>
              <a:gd name="connsiteX94" fmla="*/ 1885034 w 6881206"/>
              <a:gd name="connsiteY94" fmla="*/ 857047 h 857047"/>
              <a:gd name="connsiteX95" fmla="*/ 1843786 w 6881206"/>
              <a:gd name="connsiteY95" fmla="*/ 857047 h 857047"/>
              <a:gd name="connsiteX96" fmla="*/ 1828944 w 6881206"/>
              <a:gd name="connsiteY96" fmla="*/ 857047 h 857047"/>
              <a:gd name="connsiteX97" fmla="*/ 1380221 w 6881206"/>
              <a:gd name="connsiteY97" fmla="*/ 857047 h 857047"/>
              <a:gd name="connsiteX98" fmla="*/ 1333065 w 6881206"/>
              <a:gd name="connsiteY98" fmla="*/ 857047 h 857047"/>
              <a:gd name="connsiteX99" fmla="*/ 653445 w 6881206"/>
              <a:gd name="connsiteY99" fmla="*/ 857047 h 857047"/>
              <a:gd name="connsiteX100" fmla="*/ 0 w 6881206"/>
              <a:gd name="connsiteY100" fmla="*/ 857047 h 857047"/>
              <a:gd name="connsiteX101" fmla="*/ 0 w 6881206"/>
              <a:gd name="connsiteY101" fmla="*/ 0 h 8570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6881206" h="857047">
                <a:moveTo>
                  <a:pt x="0" y="0"/>
                </a:moveTo>
                <a:cubicBezTo>
                  <a:pt x="0" y="0"/>
                  <a:pt x="0" y="0"/>
                  <a:pt x="653445" y="0"/>
                </a:cubicBezTo>
                <a:cubicBezTo>
                  <a:pt x="653445" y="0"/>
                  <a:pt x="653445" y="0"/>
                  <a:pt x="1156123" y="0"/>
                </a:cubicBezTo>
                <a:lnTo>
                  <a:pt x="1380221" y="0"/>
                </a:lnTo>
                <a:cubicBezTo>
                  <a:pt x="1380221" y="0"/>
                  <a:pt x="1380221" y="0"/>
                  <a:pt x="1444324" y="0"/>
                </a:cubicBezTo>
                <a:lnTo>
                  <a:pt x="1522072" y="0"/>
                </a:lnTo>
                <a:lnTo>
                  <a:pt x="1596570" y="0"/>
                </a:lnTo>
                <a:cubicBezTo>
                  <a:pt x="1668686" y="0"/>
                  <a:pt x="1764840" y="0"/>
                  <a:pt x="1893047" y="0"/>
                </a:cubicBezTo>
                <a:cubicBezTo>
                  <a:pt x="1893047" y="0"/>
                  <a:pt x="1893047" y="0"/>
                  <a:pt x="1978260" y="0"/>
                </a:cubicBezTo>
                <a:lnTo>
                  <a:pt x="2032793" y="0"/>
                </a:lnTo>
                <a:lnTo>
                  <a:pt x="2095032" y="0"/>
                </a:lnTo>
                <a:cubicBezTo>
                  <a:pt x="2196025" y="0"/>
                  <a:pt x="2347515" y="0"/>
                  <a:pt x="2574748" y="0"/>
                </a:cubicBezTo>
                <a:lnTo>
                  <a:pt x="2712413" y="0"/>
                </a:lnTo>
                <a:lnTo>
                  <a:pt x="2724164" y="0"/>
                </a:lnTo>
                <a:lnTo>
                  <a:pt x="2806423" y="0"/>
                </a:lnTo>
                <a:lnTo>
                  <a:pt x="2975563" y="0"/>
                </a:lnTo>
                <a:lnTo>
                  <a:pt x="3029696" y="0"/>
                </a:lnTo>
                <a:lnTo>
                  <a:pt x="3216247" y="0"/>
                </a:lnTo>
                <a:lnTo>
                  <a:pt x="3464491" y="0"/>
                </a:lnTo>
                <a:lnTo>
                  <a:pt x="3476820" y="0"/>
                </a:lnTo>
                <a:lnTo>
                  <a:pt x="3508932" y="0"/>
                </a:lnTo>
                <a:cubicBezTo>
                  <a:pt x="3508932" y="0"/>
                  <a:pt x="3508932" y="0"/>
                  <a:pt x="3518154" y="0"/>
                </a:cubicBezTo>
                <a:lnTo>
                  <a:pt x="3563124" y="0"/>
                </a:lnTo>
                <a:lnTo>
                  <a:pt x="3568615" y="0"/>
                </a:lnTo>
                <a:lnTo>
                  <a:pt x="3582711" y="0"/>
                </a:lnTo>
                <a:lnTo>
                  <a:pt x="3607047" y="0"/>
                </a:lnTo>
                <a:lnTo>
                  <a:pt x="3711363" y="0"/>
                </a:lnTo>
                <a:lnTo>
                  <a:pt x="3757936" y="0"/>
                </a:lnTo>
                <a:lnTo>
                  <a:pt x="3914505" y="0"/>
                </a:lnTo>
                <a:lnTo>
                  <a:pt x="4099165" y="0"/>
                </a:lnTo>
                <a:cubicBezTo>
                  <a:pt x="4099165" y="0"/>
                  <a:pt x="4099165" y="0"/>
                  <a:pt x="4176573" y="0"/>
                </a:cubicBezTo>
                <a:cubicBezTo>
                  <a:pt x="4176573" y="0"/>
                  <a:pt x="4176573" y="0"/>
                  <a:pt x="4211043" y="0"/>
                </a:cubicBezTo>
                <a:lnTo>
                  <a:pt x="4249415" y="0"/>
                </a:lnTo>
                <a:lnTo>
                  <a:pt x="4292911" y="0"/>
                </a:lnTo>
                <a:cubicBezTo>
                  <a:pt x="4370470" y="0"/>
                  <a:pt x="4499735" y="0"/>
                  <a:pt x="4715176" y="0"/>
                </a:cubicBezTo>
                <a:lnTo>
                  <a:pt x="4749035" y="0"/>
                </a:lnTo>
                <a:lnTo>
                  <a:pt x="5107279" y="0"/>
                </a:lnTo>
                <a:lnTo>
                  <a:pt x="5446306" y="0"/>
                </a:lnTo>
                <a:lnTo>
                  <a:pt x="5654500" y="0"/>
                </a:lnTo>
                <a:lnTo>
                  <a:pt x="5879355" y="0"/>
                </a:lnTo>
                <a:lnTo>
                  <a:pt x="6374171" y="0"/>
                </a:lnTo>
                <a:lnTo>
                  <a:pt x="6382691" y="0"/>
                </a:lnTo>
                <a:cubicBezTo>
                  <a:pt x="6392367" y="0"/>
                  <a:pt x="6402043" y="5258"/>
                  <a:pt x="6406881" y="10516"/>
                </a:cubicBezTo>
                <a:cubicBezTo>
                  <a:pt x="6406881" y="10516"/>
                  <a:pt x="6411719" y="10516"/>
                  <a:pt x="6411719" y="15774"/>
                </a:cubicBezTo>
                <a:cubicBezTo>
                  <a:pt x="6411719" y="15774"/>
                  <a:pt x="6411719" y="15774"/>
                  <a:pt x="6412418" y="16534"/>
                </a:cubicBezTo>
                <a:lnTo>
                  <a:pt x="6413765" y="17998"/>
                </a:lnTo>
                <a:lnTo>
                  <a:pt x="6418286" y="21854"/>
                </a:lnTo>
                <a:cubicBezTo>
                  <a:pt x="6439669" y="40092"/>
                  <a:pt x="6525203" y="113046"/>
                  <a:pt x="6867337" y="404863"/>
                </a:cubicBezTo>
                <a:cubicBezTo>
                  <a:pt x="6885830" y="415379"/>
                  <a:pt x="6885830" y="436411"/>
                  <a:pt x="6867337" y="452185"/>
                </a:cubicBezTo>
                <a:cubicBezTo>
                  <a:pt x="6867337" y="452185"/>
                  <a:pt x="6867337" y="452185"/>
                  <a:pt x="6491457" y="772784"/>
                </a:cubicBezTo>
                <a:lnTo>
                  <a:pt x="6413765" y="839050"/>
                </a:lnTo>
                <a:lnTo>
                  <a:pt x="6411719" y="841273"/>
                </a:lnTo>
                <a:cubicBezTo>
                  <a:pt x="6411719" y="841273"/>
                  <a:pt x="6406881" y="841273"/>
                  <a:pt x="6406881" y="846531"/>
                </a:cubicBezTo>
                <a:cubicBezTo>
                  <a:pt x="6402043" y="851789"/>
                  <a:pt x="6392367" y="857047"/>
                  <a:pt x="6382691" y="857047"/>
                </a:cubicBezTo>
                <a:lnTo>
                  <a:pt x="6374171" y="857047"/>
                </a:lnTo>
                <a:lnTo>
                  <a:pt x="6368680" y="857047"/>
                </a:lnTo>
                <a:lnTo>
                  <a:pt x="6348221" y="857047"/>
                </a:lnTo>
                <a:lnTo>
                  <a:pt x="6330248" y="857047"/>
                </a:lnTo>
                <a:lnTo>
                  <a:pt x="6266353" y="857047"/>
                </a:lnTo>
                <a:lnTo>
                  <a:pt x="6225932" y="857047"/>
                </a:lnTo>
                <a:lnTo>
                  <a:pt x="6106926" y="857047"/>
                </a:lnTo>
                <a:lnTo>
                  <a:pt x="6022790" y="857047"/>
                </a:lnTo>
                <a:lnTo>
                  <a:pt x="5844088" y="857047"/>
                </a:lnTo>
                <a:lnTo>
                  <a:pt x="5687880" y="857047"/>
                </a:lnTo>
                <a:lnTo>
                  <a:pt x="5451985" y="857047"/>
                </a:lnTo>
                <a:lnTo>
                  <a:pt x="5188261" y="857047"/>
                </a:lnTo>
                <a:lnTo>
                  <a:pt x="4904764" y="857047"/>
                </a:lnTo>
                <a:lnTo>
                  <a:pt x="4490989" y="857047"/>
                </a:lnTo>
                <a:lnTo>
                  <a:pt x="4176573" y="857047"/>
                </a:lnTo>
                <a:cubicBezTo>
                  <a:pt x="4176573" y="857047"/>
                  <a:pt x="4176573" y="857047"/>
                  <a:pt x="4099165" y="857047"/>
                </a:cubicBezTo>
                <a:cubicBezTo>
                  <a:pt x="4099165" y="857047"/>
                  <a:pt x="4099165" y="857047"/>
                  <a:pt x="4089943" y="857047"/>
                </a:cubicBezTo>
                <a:lnTo>
                  <a:pt x="4057940" y="857047"/>
                </a:lnTo>
                <a:lnTo>
                  <a:pt x="4025386" y="857047"/>
                </a:lnTo>
                <a:cubicBezTo>
                  <a:pt x="3988496" y="857047"/>
                  <a:pt x="3933162" y="857047"/>
                  <a:pt x="3850160" y="857047"/>
                </a:cubicBezTo>
                <a:lnTo>
                  <a:pt x="3563124" y="857047"/>
                </a:lnTo>
                <a:lnTo>
                  <a:pt x="3550795" y="857047"/>
                </a:lnTo>
                <a:lnTo>
                  <a:pt x="3508932" y="857047"/>
                </a:lnTo>
                <a:cubicBezTo>
                  <a:pt x="3508932" y="857047"/>
                  <a:pt x="3508932" y="857047"/>
                  <a:pt x="3483683" y="857047"/>
                </a:cubicBezTo>
                <a:lnTo>
                  <a:pt x="3464491" y="857047"/>
                </a:lnTo>
                <a:lnTo>
                  <a:pt x="3452740" y="857047"/>
                </a:lnTo>
                <a:lnTo>
                  <a:pt x="3423719" y="857047"/>
                </a:lnTo>
                <a:lnTo>
                  <a:pt x="3370481" y="857047"/>
                </a:lnTo>
                <a:lnTo>
                  <a:pt x="3306946" y="857047"/>
                </a:lnTo>
                <a:lnTo>
                  <a:pt x="3147208" y="857047"/>
                </a:lnTo>
                <a:lnTo>
                  <a:pt x="3114429" y="857047"/>
                </a:lnTo>
                <a:lnTo>
                  <a:pt x="2960658" y="857047"/>
                </a:lnTo>
                <a:lnTo>
                  <a:pt x="2827230" y="857047"/>
                </a:lnTo>
                <a:lnTo>
                  <a:pt x="2712413" y="857047"/>
                </a:lnTo>
                <a:lnTo>
                  <a:pt x="2680242" y="857047"/>
                </a:lnTo>
                <a:lnTo>
                  <a:pt x="2603835" y="857047"/>
                </a:lnTo>
                <a:lnTo>
                  <a:pt x="2455042" y="857047"/>
                </a:lnTo>
                <a:lnTo>
                  <a:pt x="2426415" y="857047"/>
                </a:lnTo>
                <a:lnTo>
                  <a:pt x="2209736" y="857047"/>
                </a:lnTo>
                <a:lnTo>
                  <a:pt x="1893047" y="857047"/>
                </a:lnTo>
                <a:cubicBezTo>
                  <a:pt x="1893047" y="857047"/>
                  <a:pt x="1893047" y="857047"/>
                  <a:pt x="1885034" y="857047"/>
                </a:cubicBezTo>
                <a:lnTo>
                  <a:pt x="1843786" y="857047"/>
                </a:lnTo>
                <a:lnTo>
                  <a:pt x="1828944" y="857047"/>
                </a:lnTo>
                <a:cubicBezTo>
                  <a:pt x="1764840" y="857047"/>
                  <a:pt x="1636634" y="857047"/>
                  <a:pt x="1380221" y="857047"/>
                </a:cubicBezTo>
                <a:lnTo>
                  <a:pt x="1333065" y="857047"/>
                </a:lnTo>
                <a:cubicBezTo>
                  <a:pt x="1136016" y="857047"/>
                  <a:pt x="910816" y="857047"/>
                  <a:pt x="653445" y="857047"/>
                </a:cubicBezTo>
                <a:cubicBezTo>
                  <a:pt x="653445" y="857047"/>
                  <a:pt x="653445" y="857047"/>
                  <a:pt x="0" y="857047"/>
                </a:cubicBezTo>
                <a:cubicBezTo>
                  <a:pt x="0" y="857047"/>
                  <a:pt x="0" y="857047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3A7AE0-B918-24E2-14C6-444108249D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2880" y="5189400"/>
            <a:ext cx="6242974" cy="5442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 b="1" dirty="0">
                <a:solidFill>
                  <a:srgbClr val="FEFFFF"/>
                </a:solidFill>
              </a:rPr>
              <a:t>PESTEL Analysis</a:t>
            </a:r>
            <a:r>
              <a:rPr lang="en-US" sz="1600" dirty="0">
                <a:solidFill>
                  <a:srgbClr val="FEFFFF"/>
                </a:solidFill>
              </a:rPr>
              <a:t> – </a:t>
            </a:r>
            <a:r>
              <a:rPr lang="en-US" sz="1600" dirty="0" err="1">
                <a:solidFill>
                  <a:srgbClr val="FEFFFF"/>
                </a:solidFill>
              </a:rPr>
              <a:t>Analysing</a:t>
            </a:r>
            <a:r>
              <a:rPr lang="en-US" sz="1600" dirty="0">
                <a:solidFill>
                  <a:srgbClr val="FEFFFF"/>
                </a:solidFill>
              </a:rPr>
              <a:t> macro-environmental factors affecting Green Haven Florists</a:t>
            </a:r>
            <a:endParaRPr lang="en-US" sz="1600" b="1" dirty="0">
              <a:solidFill>
                <a:srgbClr val="FEFFFF"/>
              </a:solidFill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EA60805F-ACE9-A312-7A4E-81480C35414D}"/>
              </a:ext>
            </a:extLst>
          </p:cNvPr>
          <p:cNvGraphicFramePr>
            <a:graphicFrameLocks noGrp="1"/>
          </p:cNvGraphicFramePr>
          <p:nvPr/>
        </p:nvGraphicFramePr>
        <p:xfrm>
          <a:off x="7071752" y="228600"/>
          <a:ext cx="4793405" cy="3055318"/>
        </p:xfrm>
        <a:graphic>
          <a:graphicData uri="http://schemas.openxmlformats.org/drawingml/2006/table">
            <a:tbl>
              <a:tblPr>
                <a:effectLst>
                  <a:innerShdw blurRad="114300">
                    <a:prstClr val="black"/>
                  </a:innerShdw>
                </a:effectLst>
                <a:tableStyleId>{18603FDC-E32A-4AB5-989C-0864C3EAD2B8}</a:tableStyleId>
              </a:tblPr>
              <a:tblGrid>
                <a:gridCol w="1331482">
                  <a:extLst>
                    <a:ext uri="{9D8B030D-6E8A-4147-A177-3AD203B41FA5}">
                      <a16:colId xmlns:a16="http://schemas.microsoft.com/office/drawing/2014/main" val="280808460"/>
                    </a:ext>
                  </a:extLst>
                </a:gridCol>
                <a:gridCol w="3461923">
                  <a:extLst>
                    <a:ext uri="{9D8B030D-6E8A-4147-A177-3AD203B41FA5}">
                      <a16:colId xmlns:a16="http://schemas.microsoft.com/office/drawing/2014/main" val="1999086215"/>
                    </a:ext>
                  </a:extLst>
                </a:gridCol>
              </a:tblGrid>
              <a:tr h="103139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 cap="none" spc="0">
                          <a:solidFill>
                            <a:schemeClr val="bg1"/>
                          </a:solidFill>
                        </a:rPr>
                        <a:t>Political</a:t>
                      </a:r>
                      <a:endParaRPr lang="en-GB" sz="1100" cap="none" spc="0">
                        <a:solidFill>
                          <a:schemeClr val="bg1"/>
                        </a:solidFill>
                      </a:endParaRPr>
                    </a:p>
                  </a:txBody>
                  <a:tcPr marL="54654" marR="54654" marT="81610" marB="2732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bg1"/>
                          </a:solidFill>
                        </a:rPr>
                        <a:t>1. Import regulations on flowers affecting supply costs </a:t>
                      </a:r>
                      <a:br>
                        <a:rPr lang="en-GB" sz="1100" cap="none" spc="0">
                          <a:solidFill>
                            <a:schemeClr val="bg1"/>
                          </a:solidFill>
                        </a:rPr>
                      </a:br>
                      <a:r>
                        <a:rPr lang="en-GB" sz="1100" cap="none" spc="0">
                          <a:solidFill>
                            <a:schemeClr val="bg1"/>
                          </a:solidFill>
                        </a:rPr>
                        <a:t>2. Local government initiatives supporting small businesses</a:t>
                      </a:r>
                    </a:p>
                  </a:txBody>
                  <a:tcPr marL="54654" marR="54654" marT="81610" marB="27327" anchor="ctr"/>
                </a:tc>
                <a:extLst>
                  <a:ext uri="{0D108BD9-81ED-4DB2-BD59-A6C34878D82A}">
                    <a16:rowId xmlns:a16="http://schemas.microsoft.com/office/drawing/2014/main" val="1644990069"/>
                  </a:ext>
                </a:extLst>
              </a:tr>
              <a:tr h="10119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 cap="none" spc="0" dirty="0">
                          <a:solidFill>
                            <a:schemeClr val="bg1"/>
                          </a:solidFill>
                        </a:rPr>
                        <a:t>Economic</a:t>
                      </a:r>
                      <a:endParaRPr lang="en-GB" sz="1100" cap="none" spc="0" dirty="0">
                        <a:solidFill>
                          <a:schemeClr val="bg1"/>
                        </a:solidFill>
                      </a:endParaRPr>
                    </a:p>
                  </a:txBody>
                  <a:tcPr marL="54654" marR="54654" marT="81610" marB="2732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>
                          <a:solidFill>
                            <a:schemeClr val="bg1"/>
                          </a:solidFill>
                        </a:rPr>
                        <a:t>1. Inflation increasing cost of imported flowers </a:t>
                      </a:r>
                      <a:br>
                        <a:rPr lang="en-GB" sz="1100" cap="none" spc="0">
                          <a:solidFill>
                            <a:schemeClr val="bg1"/>
                          </a:solidFill>
                        </a:rPr>
                      </a:br>
                      <a:r>
                        <a:rPr lang="en-GB" sz="1100" cap="none" spc="0">
                          <a:solidFill>
                            <a:schemeClr val="bg1"/>
                          </a:solidFill>
                        </a:rPr>
                        <a:t>2. Rising operational costs (rent, utilities, wages)</a:t>
                      </a:r>
                    </a:p>
                  </a:txBody>
                  <a:tcPr marL="54654" marR="54654" marT="81610" marB="27327" anchor="ctr"/>
                </a:tc>
                <a:extLst>
                  <a:ext uri="{0D108BD9-81ED-4DB2-BD59-A6C34878D82A}">
                    <a16:rowId xmlns:a16="http://schemas.microsoft.com/office/drawing/2014/main" val="1880690897"/>
                  </a:ext>
                </a:extLst>
              </a:tr>
              <a:tr h="101196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b="1" cap="none" spc="0">
                          <a:solidFill>
                            <a:schemeClr val="bg1"/>
                          </a:solidFill>
                        </a:rPr>
                        <a:t>Social</a:t>
                      </a:r>
                      <a:endParaRPr lang="en-GB" sz="1100" cap="none" spc="0">
                        <a:solidFill>
                          <a:schemeClr val="bg1"/>
                        </a:solidFill>
                      </a:endParaRPr>
                    </a:p>
                  </a:txBody>
                  <a:tcPr marL="54654" marR="54654" marT="81610" marB="2732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100" cap="none" spc="0" dirty="0">
                          <a:solidFill>
                            <a:schemeClr val="bg1"/>
                          </a:solidFill>
                        </a:rPr>
                        <a:t>1. Shift to online shopping reducing foot traffic </a:t>
                      </a:r>
                      <a:br>
                        <a:rPr lang="en-GB" sz="1100" cap="none" spc="0" dirty="0">
                          <a:solidFill>
                            <a:schemeClr val="bg1"/>
                          </a:solidFill>
                        </a:rPr>
                      </a:br>
                      <a:r>
                        <a:rPr lang="en-GB" sz="1100" cap="none" spc="0" dirty="0">
                          <a:solidFill>
                            <a:schemeClr val="bg1"/>
                          </a:solidFill>
                        </a:rPr>
                        <a:t>2. Growing consumer preference for eco-friendly and sustainable products</a:t>
                      </a:r>
                    </a:p>
                  </a:txBody>
                  <a:tcPr marL="54654" marR="54654" marT="81610" marB="27327" anchor="ctr"/>
                </a:tc>
                <a:extLst>
                  <a:ext uri="{0D108BD9-81ED-4DB2-BD59-A6C34878D82A}">
                    <a16:rowId xmlns:a16="http://schemas.microsoft.com/office/drawing/2014/main" val="1286173598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A5F82BD1-7F92-6999-08C2-21AC6D6ED466}"/>
              </a:ext>
            </a:extLst>
          </p:cNvPr>
          <p:cNvSpPr txBox="1"/>
          <p:nvPr/>
        </p:nvSpPr>
        <p:spPr>
          <a:xfrm>
            <a:off x="7231116" y="6454860"/>
            <a:ext cx="447467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200" b="1" i="1" dirty="0"/>
              <a:t>(Kotler et al., 2019; Johnson et al., 2020; Yüksel, 2012)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69AF8D0-1E17-3358-7572-CAA6B1296F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1234801"/>
              </p:ext>
            </p:extLst>
          </p:nvPr>
        </p:nvGraphicFramePr>
        <p:xfrm>
          <a:off x="7071750" y="209173"/>
          <a:ext cx="4793405" cy="5687997"/>
        </p:xfrm>
        <a:graphic>
          <a:graphicData uri="http://schemas.openxmlformats.org/drawingml/2006/table">
            <a:tbl>
              <a:tblPr>
                <a:effectLst>
                  <a:innerShdw blurRad="114300">
                    <a:prstClr val="black"/>
                  </a:innerShdw>
                </a:effectLst>
                <a:tableStyleId>{18603FDC-E32A-4AB5-989C-0864C3EAD2B8}</a:tableStyleId>
              </a:tblPr>
              <a:tblGrid>
                <a:gridCol w="1331482">
                  <a:extLst>
                    <a:ext uri="{9D8B030D-6E8A-4147-A177-3AD203B41FA5}">
                      <a16:colId xmlns:a16="http://schemas.microsoft.com/office/drawing/2014/main" val="607225473"/>
                    </a:ext>
                  </a:extLst>
                </a:gridCol>
                <a:gridCol w="3461923">
                  <a:extLst>
                    <a:ext uri="{9D8B030D-6E8A-4147-A177-3AD203B41FA5}">
                      <a16:colId xmlns:a16="http://schemas.microsoft.com/office/drawing/2014/main" val="2755629404"/>
                    </a:ext>
                  </a:extLst>
                </a:gridCol>
              </a:tblGrid>
              <a:tr h="18959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cap="none" spc="0">
                          <a:solidFill>
                            <a:schemeClr val="bg1"/>
                          </a:solidFill>
                        </a:rPr>
                        <a:t>Technological</a:t>
                      </a:r>
                    </a:p>
                  </a:txBody>
                  <a:tcPr marL="54654" marR="54654" marT="81610" marB="2732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cap="none" spc="0">
                          <a:solidFill>
                            <a:schemeClr val="bg1"/>
                          </a:solidFill>
                        </a:rPr>
                        <a:t>1. Competitors using advanced e-commerce platforms </a:t>
                      </a:r>
                      <a:br>
                        <a:rPr lang="en-GB" sz="1200" b="1" cap="none" spc="0">
                          <a:solidFill>
                            <a:schemeClr val="bg1"/>
                          </a:solidFill>
                        </a:rPr>
                      </a:br>
                      <a:r>
                        <a:rPr lang="en-GB" sz="1200" b="1" cap="none" spc="0">
                          <a:solidFill>
                            <a:schemeClr val="bg1"/>
                          </a:solidFill>
                        </a:rPr>
                        <a:t>2. Social media marketing influencing customer engagement</a:t>
                      </a:r>
                    </a:p>
                  </a:txBody>
                  <a:tcPr marL="54654" marR="54654" marT="81610" marB="27327" anchor="ctr"/>
                </a:tc>
                <a:extLst>
                  <a:ext uri="{0D108BD9-81ED-4DB2-BD59-A6C34878D82A}">
                    <a16:rowId xmlns:a16="http://schemas.microsoft.com/office/drawing/2014/main" val="545585319"/>
                  </a:ext>
                </a:extLst>
              </a:tr>
              <a:tr h="18959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cap="none" spc="0">
                          <a:solidFill>
                            <a:schemeClr val="bg1"/>
                          </a:solidFill>
                        </a:rPr>
                        <a:t>Environmental</a:t>
                      </a:r>
                    </a:p>
                  </a:txBody>
                  <a:tcPr marL="54654" marR="54654" marT="81610" marB="2732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cap="none" spc="0">
                          <a:solidFill>
                            <a:schemeClr val="bg1"/>
                          </a:solidFill>
                        </a:rPr>
                        <a:t>1. Demand for biodegradable packaging and sustainable sourcing </a:t>
                      </a:r>
                      <a:br>
                        <a:rPr lang="en-GB" sz="1200" b="1" cap="none" spc="0">
                          <a:solidFill>
                            <a:schemeClr val="bg1"/>
                          </a:solidFill>
                        </a:rPr>
                      </a:br>
                      <a:r>
                        <a:rPr lang="en-GB" sz="1200" b="1" cap="none" spc="0">
                          <a:solidFill>
                            <a:schemeClr val="bg1"/>
                          </a:solidFill>
                        </a:rPr>
                        <a:t>2. Climate affecting flower quality and seasonal availability</a:t>
                      </a:r>
                    </a:p>
                  </a:txBody>
                  <a:tcPr marL="54654" marR="54654" marT="81610" marB="27327" anchor="ctr"/>
                </a:tc>
                <a:extLst>
                  <a:ext uri="{0D108BD9-81ED-4DB2-BD59-A6C34878D82A}">
                    <a16:rowId xmlns:a16="http://schemas.microsoft.com/office/drawing/2014/main" val="803055574"/>
                  </a:ext>
                </a:extLst>
              </a:tr>
              <a:tr h="189599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cap="none" spc="0">
                          <a:solidFill>
                            <a:schemeClr val="bg1"/>
                          </a:solidFill>
                        </a:rPr>
                        <a:t>Legal</a:t>
                      </a:r>
                    </a:p>
                  </a:txBody>
                  <a:tcPr marL="54654" marR="54654" marT="81610" marB="27327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b="1" cap="none" spc="0" dirty="0">
                          <a:solidFill>
                            <a:schemeClr val="bg1"/>
                          </a:solidFill>
                        </a:rPr>
                        <a:t>1. Compliance with UK retail laws (trading hours, consumer rights) </a:t>
                      </a:r>
                      <a:br>
                        <a:rPr lang="en-GB" sz="1200" b="1" cap="none" spc="0" dirty="0">
                          <a:solidFill>
                            <a:schemeClr val="bg1"/>
                          </a:solidFill>
                        </a:rPr>
                      </a:br>
                      <a:r>
                        <a:rPr lang="en-GB" sz="1200" b="1" cap="none" spc="0" dirty="0">
                          <a:solidFill>
                            <a:schemeClr val="bg1"/>
                          </a:solidFill>
                        </a:rPr>
                        <a:t>2. Employment law requirements for staff contracts and health &amp; safety</a:t>
                      </a:r>
                    </a:p>
                  </a:txBody>
                  <a:tcPr marL="54654" marR="54654" marT="81610" marB="27327" anchor="ctr"/>
                </a:tc>
                <a:extLst>
                  <a:ext uri="{0D108BD9-81ED-4DB2-BD59-A6C34878D82A}">
                    <a16:rowId xmlns:a16="http://schemas.microsoft.com/office/drawing/2014/main" val="22535484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18415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364086" y="1161507"/>
            <a:ext cx="1744515" cy="464885"/>
          </a:xfrm>
        </p:spPr>
        <p:txBody>
          <a:bodyPr/>
          <a:lstStyle/>
          <a:p>
            <a:r>
              <a:rPr lang="en-GB" b="1" dirty="0"/>
              <a:t>Key Findings</a:t>
            </a:r>
            <a:endParaRPr lang="en-US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0605E1-7626-0B3B-D639-14BC96625613}"/>
              </a:ext>
            </a:extLst>
          </p:cNvPr>
          <p:cNvSpPr txBox="1"/>
          <p:nvPr/>
        </p:nvSpPr>
        <p:spPr>
          <a:xfrm>
            <a:off x="8582685" y="1903476"/>
            <a:ext cx="3413156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• Significant 30% decline in in-store sales</a:t>
            </a:r>
            <a:br>
              <a:rPr lang="en-GB" dirty="0"/>
            </a:br>
            <a:r>
              <a:rPr lang="en-GB" dirty="0"/>
              <a:t>• Increasing online and local competition</a:t>
            </a:r>
            <a:br>
              <a:rPr lang="en-GB" dirty="0"/>
            </a:br>
            <a:r>
              <a:rPr lang="en-GB" dirty="0"/>
              <a:t>• External economic pressures increasing costs</a:t>
            </a:r>
            <a:br>
              <a:rPr lang="en-GB" dirty="0"/>
            </a:br>
            <a:r>
              <a:rPr lang="en-GB" dirty="0"/>
              <a:t>• Weak digital presence limiting competitiveness</a:t>
            </a:r>
            <a:br>
              <a:rPr lang="en-GB" dirty="0"/>
            </a:br>
            <a:r>
              <a:rPr lang="en-GB" dirty="0"/>
              <a:t>• Changing consumer behaviour toward online purchasing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50D88EF-99BA-DDEC-3DB8-B6D8DEBD2C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15750"/>
            <a:ext cx="8408783" cy="56058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2">
              <a:lumMod val="90000"/>
            </a:schemeClr>
          </a:solidFill>
        </p:grpSpPr>
        <p:sp>
          <p:nvSpPr>
            <p:cNvPr id="43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9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0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6" name="Freeform 6">
            <a:extLst>
              <a:ext uri="{FF2B5EF4-FFF2-40B4-BE49-F238E27FC236}">
                <a16:creationId xmlns:a16="http://schemas.microsoft.com/office/drawing/2014/main" id="{8576F020-8157-45CE-B1D9-6FA47AFEB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1159566"/>
            <a:ext cx="7560245" cy="453886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215" y="2150482"/>
            <a:ext cx="5102159" cy="338892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b="1" dirty="0">
                <a:solidFill>
                  <a:srgbClr val="FFFFFF"/>
                </a:solidFill>
              </a:rPr>
              <a:t>Key findings summary</a:t>
            </a:r>
            <a:br>
              <a:rPr lang="en-US" sz="5400" b="1" dirty="0">
                <a:solidFill>
                  <a:srgbClr val="FFFFFF"/>
                </a:solidFill>
              </a:rPr>
            </a:br>
            <a:endParaRPr lang="en-US" sz="5400" b="1" dirty="0">
              <a:solidFill>
                <a:srgbClr val="FFFFFF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991383" y="228600"/>
            <a:ext cx="3675634" cy="630128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1800" b="1" dirty="0">
                <a:solidFill>
                  <a:schemeClr val="tx1"/>
                </a:solidFill>
              </a:rPr>
              <a:t>• Significant 30% decline in in-store sales</a:t>
            </a:r>
          </a:p>
          <a:p>
            <a:br>
              <a:rPr lang="en-US" sz="1800" b="1" dirty="0">
                <a:solidFill>
                  <a:schemeClr val="tx1"/>
                </a:solidFill>
              </a:rPr>
            </a:br>
            <a:r>
              <a:rPr lang="en-US" sz="1800" b="1" dirty="0">
                <a:solidFill>
                  <a:schemeClr val="tx1"/>
                </a:solidFill>
              </a:rPr>
              <a:t>• Increasing online and local competition</a:t>
            </a:r>
          </a:p>
          <a:p>
            <a:br>
              <a:rPr lang="en-US" sz="1800" b="1" dirty="0">
                <a:solidFill>
                  <a:schemeClr val="tx1"/>
                </a:solidFill>
              </a:rPr>
            </a:br>
            <a:r>
              <a:rPr lang="en-US" sz="1800" b="1" dirty="0">
                <a:solidFill>
                  <a:schemeClr val="tx1"/>
                </a:solidFill>
              </a:rPr>
              <a:t>• External economic pressures increasing costs</a:t>
            </a:r>
          </a:p>
          <a:p>
            <a:br>
              <a:rPr lang="en-US" sz="1800" b="1" dirty="0">
                <a:solidFill>
                  <a:schemeClr val="tx1"/>
                </a:solidFill>
              </a:rPr>
            </a:br>
            <a:r>
              <a:rPr lang="en-US" sz="1800" b="1" dirty="0">
                <a:solidFill>
                  <a:schemeClr val="tx1"/>
                </a:solidFill>
              </a:rPr>
              <a:t>• Weak digital presence limiting competitiveness</a:t>
            </a:r>
          </a:p>
          <a:p>
            <a:br>
              <a:rPr lang="en-US" sz="1800" b="1" dirty="0">
                <a:solidFill>
                  <a:schemeClr val="tx1"/>
                </a:solidFill>
              </a:rPr>
            </a:br>
            <a:r>
              <a:rPr lang="en-US" sz="1800" b="1" dirty="0">
                <a:solidFill>
                  <a:schemeClr val="tx1"/>
                </a:solidFill>
              </a:rPr>
              <a:t>• Changing consumer </a:t>
            </a:r>
            <a:r>
              <a:rPr lang="en-US" sz="1800" b="1" dirty="0" err="1">
                <a:solidFill>
                  <a:schemeClr val="tx1"/>
                </a:solidFill>
              </a:rPr>
              <a:t>behaviour</a:t>
            </a:r>
            <a:r>
              <a:rPr lang="en-US" sz="1800" b="1" dirty="0">
                <a:solidFill>
                  <a:schemeClr val="tx1"/>
                </a:solidFill>
              </a:rPr>
              <a:t> toward online purchasing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Ishikawa, K. (1986) </a:t>
            </a:r>
            <a:r>
              <a:rPr lang="en-GB" i="1" dirty="0"/>
              <a:t>Guide to Quality Control</a:t>
            </a:r>
            <a:r>
              <a:rPr lang="en-GB" dirty="0"/>
              <a:t>. Tokyo: Asian Productivity Organization.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Johnson, G., Scholes, K. and Whittington, R. (2020) </a:t>
            </a:r>
            <a:r>
              <a:rPr lang="en-GB" i="1" dirty="0"/>
              <a:t>Exploring Strategy</a:t>
            </a:r>
            <a:r>
              <a:rPr lang="en-GB" dirty="0"/>
              <a:t>. 12th ed. Harlow: Pearson.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Kotler, P., Keller, K., Brady, M., Goodman, M. and Hansen, T. (2019) </a:t>
            </a:r>
            <a:r>
              <a:rPr lang="en-GB" i="1" dirty="0"/>
              <a:t>Marketing Management</a:t>
            </a:r>
            <a:r>
              <a:rPr lang="en-GB" dirty="0"/>
              <a:t>. 4th European ed. Harlow: Pearson.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Porter, M. (2008) ‘The Five Competitive Forces That Shape Strategy’, </a:t>
            </a:r>
            <a:r>
              <a:rPr lang="en-GB" i="1" dirty="0"/>
              <a:t>Harvard Business Review</a:t>
            </a:r>
            <a:r>
              <a:rPr lang="en-GB" dirty="0"/>
              <a:t>, 86(1), pp. 78–93.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Serrat, O. (2017) </a:t>
            </a:r>
            <a:r>
              <a:rPr lang="en-GB" i="1" dirty="0"/>
              <a:t>Knowledge Solutions: Tools, Methods, and Approaches to Drive Organizational Performance</a:t>
            </a:r>
            <a:r>
              <a:rPr lang="en-GB" dirty="0"/>
              <a:t>. Singapore: Springer.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Yüksel, I. (2012) ‘Developing a Multi-Criteria Decision Making Model for PESTEL Analysis’, </a:t>
            </a:r>
            <a:r>
              <a:rPr lang="en-GB" i="1" dirty="0"/>
              <a:t>International Journal of Business and Management</a:t>
            </a:r>
            <a:r>
              <a:rPr lang="en-GB" dirty="0"/>
              <a:t>, 7(24), pp. 52–66.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776</Words>
  <Application>Microsoft Office PowerPoint</Application>
  <PresentationFormat>Widescreen</PresentationFormat>
  <Paragraphs>79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</vt:lpstr>
      <vt:lpstr>ADLaM Display</vt:lpstr>
      <vt:lpstr>Aptos</vt:lpstr>
      <vt:lpstr>Aptos Black</vt:lpstr>
      <vt:lpstr>Arial</vt:lpstr>
      <vt:lpstr>Castellar</vt:lpstr>
      <vt:lpstr>Century Gothic</vt:lpstr>
      <vt:lpstr>Wingdings 3</vt:lpstr>
      <vt:lpstr>Wisp</vt:lpstr>
      <vt:lpstr>MODULE NAME: Problem Solving and Decision Making MODULE CODE: (LCLM4004_LON) STUDENT NAME: Petcu Sorin Nicolae STUDENT ID: 2511672 LECTURER: Nerys Dosseh Assignment 1: Presentation</vt:lpstr>
      <vt:lpstr>OVERVIEW</vt:lpstr>
      <vt:lpstr>Introduction</vt:lpstr>
      <vt:lpstr>Key issues affecting in-store sales</vt:lpstr>
      <vt:lpstr>Problem:  nature and scope</vt:lpstr>
      <vt:lpstr>PESTLE ANALYSIS: Green Haven Florists </vt:lpstr>
      <vt:lpstr>PESTLE ANALYSIS: Green Haven Florists </vt:lpstr>
      <vt:lpstr>Cause and effect analysis: Fishbone diagram </vt:lpstr>
      <vt:lpstr>Key findings summary 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Florentin-Albert Badicu</cp:lastModifiedBy>
  <cp:revision>93</cp:revision>
  <dcterms:created xsi:type="dcterms:W3CDTF">2024-10-08T15:58:04Z</dcterms:created>
  <dcterms:modified xsi:type="dcterms:W3CDTF">2026-03-15T17:21:04Z</dcterms:modified>
</cp:coreProperties>
</file>