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23"/>
    <p:restoredTop sz="95595"/>
  </p:normalViewPr>
  <p:slideViewPr>
    <p:cSldViewPr snapToGrid="0">
      <p:cViewPr varScale="1">
        <p:scale>
          <a:sx n="111" d="100"/>
          <a:sy n="111" d="100"/>
        </p:scale>
        <p:origin x="1744" y="2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A45FC-5877-C9DA-93E6-D026B7D345B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0346B06-269D-CAE4-41B5-92C64D82016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DEF2615-629F-463E-E832-CF73BD89AF9A}"/>
              </a:ext>
            </a:extLst>
          </p:cNvPr>
          <p:cNvSpPr>
            <a:spLocks noGrp="1"/>
          </p:cNvSpPr>
          <p:nvPr>
            <p:ph type="dt" sz="half" idx="10"/>
          </p:nvPr>
        </p:nvSpPr>
        <p:spPr/>
        <p:txBody>
          <a:bodyPr/>
          <a:lstStyle/>
          <a:p>
            <a:fld id="{1E8ACBF3-C8B5-FF45-B7A0-B7A087722975}" type="datetimeFigureOut">
              <a:rPr lang="en-US" smtClean="0"/>
              <a:t>12/14/23</a:t>
            </a:fld>
            <a:endParaRPr lang="en-US"/>
          </a:p>
        </p:txBody>
      </p:sp>
      <p:sp>
        <p:nvSpPr>
          <p:cNvPr id="5" name="Footer Placeholder 4">
            <a:extLst>
              <a:ext uri="{FF2B5EF4-FFF2-40B4-BE49-F238E27FC236}">
                <a16:creationId xmlns:a16="http://schemas.microsoft.com/office/drawing/2014/main" id="{AC2786F8-A69E-604B-E3CE-91B2AA48CE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37DDA9-63ED-747F-19AB-FABC3C4C4570}"/>
              </a:ext>
            </a:extLst>
          </p:cNvPr>
          <p:cNvSpPr>
            <a:spLocks noGrp="1"/>
          </p:cNvSpPr>
          <p:nvPr>
            <p:ph type="sldNum" sz="quarter" idx="12"/>
          </p:nvPr>
        </p:nvSpPr>
        <p:spPr/>
        <p:txBody>
          <a:bodyPr/>
          <a:lstStyle/>
          <a:p>
            <a:fld id="{7BA524E4-9D56-C74C-9B51-7C105CD1E8FB}" type="slidenum">
              <a:rPr lang="en-US" smtClean="0"/>
              <a:t>‹#›</a:t>
            </a:fld>
            <a:endParaRPr lang="en-US"/>
          </a:p>
        </p:txBody>
      </p:sp>
    </p:spTree>
    <p:extLst>
      <p:ext uri="{BB962C8B-B14F-4D97-AF65-F5344CB8AC3E}">
        <p14:creationId xmlns:p14="http://schemas.microsoft.com/office/powerpoint/2010/main" val="2501556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2DEC3-5354-BD8F-6C1C-26F5B57229A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160F0C1-6896-AA4B-B2E8-0F15165EB59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96FD90B-9AE8-2D07-04CE-6D76A1B6B208}"/>
              </a:ext>
            </a:extLst>
          </p:cNvPr>
          <p:cNvSpPr>
            <a:spLocks noGrp="1"/>
          </p:cNvSpPr>
          <p:nvPr>
            <p:ph type="dt" sz="half" idx="10"/>
          </p:nvPr>
        </p:nvSpPr>
        <p:spPr/>
        <p:txBody>
          <a:bodyPr/>
          <a:lstStyle/>
          <a:p>
            <a:fld id="{1E8ACBF3-C8B5-FF45-B7A0-B7A087722975}" type="datetimeFigureOut">
              <a:rPr lang="en-US" smtClean="0"/>
              <a:t>12/14/23</a:t>
            </a:fld>
            <a:endParaRPr lang="en-US"/>
          </a:p>
        </p:txBody>
      </p:sp>
      <p:sp>
        <p:nvSpPr>
          <p:cNvPr id="5" name="Footer Placeholder 4">
            <a:extLst>
              <a:ext uri="{FF2B5EF4-FFF2-40B4-BE49-F238E27FC236}">
                <a16:creationId xmlns:a16="http://schemas.microsoft.com/office/drawing/2014/main" id="{EC304979-76C5-A9A0-3ADB-919DE5085B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A13FEA-A34E-0716-2E06-994DE2F59619}"/>
              </a:ext>
            </a:extLst>
          </p:cNvPr>
          <p:cNvSpPr>
            <a:spLocks noGrp="1"/>
          </p:cNvSpPr>
          <p:nvPr>
            <p:ph type="sldNum" sz="quarter" idx="12"/>
          </p:nvPr>
        </p:nvSpPr>
        <p:spPr/>
        <p:txBody>
          <a:bodyPr/>
          <a:lstStyle/>
          <a:p>
            <a:fld id="{7BA524E4-9D56-C74C-9B51-7C105CD1E8FB}" type="slidenum">
              <a:rPr lang="en-US" smtClean="0"/>
              <a:t>‹#›</a:t>
            </a:fld>
            <a:endParaRPr lang="en-US"/>
          </a:p>
        </p:txBody>
      </p:sp>
    </p:spTree>
    <p:extLst>
      <p:ext uri="{BB962C8B-B14F-4D97-AF65-F5344CB8AC3E}">
        <p14:creationId xmlns:p14="http://schemas.microsoft.com/office/powerpoint/2010/main" val="192723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6DC0B-E161-4031-CFC2-2B5B093DBD3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4047157-7D1C-A92B-EA30-6F995DAC884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71AC6BD-26F8-E8C2-A78A-E2AE43FCBB42}"/>
              </a:ext>
            </a:extLst>
          </p:cNvPr>
          <p:cNvSpPr>
            <a:spLocks noGrp="1"/>
          </p:cNvSpPr>
          <p:nvPr>
            <p:ph type="dt" sz="half" idx="10"/>
          </p:nvPr>
        </p:nvSpPr>
        <p:spPr/>
        <p:txBody>
          <a:bodyPr/>
          <a:lstStyle/>
          <a:p>
            <a:fld id="{1E8ACBF3-C8B5-FF45-B7A0-B7A087722975}" type="datetimeFigureOut">
              <a:rPr lang="en-US" smtClean="0"/>
              <a:t>12/14/23</a:t>
            </a:fld>
            <a:endParaRPr lang="en-US"/>
          </a:p>
        </p:txBody>
      </p:sp>
      <p:sp>
        <p:nvSpPr>
          <p:cNvPr id="5" name="Footer Placeholder 4">
            <a:extLst>
              <a:ext uri="{FF2B5EF4-FFF2-40B4-BE49-F238E27FC236}">
                <a16:creationId xmlns:a16="http://schemas.microsoft.com/office/drawing/2014/main" id="{B8682062-8132-1285-0F86-1699BDA986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42D3DE-EDB2-450F-38E1-1AA252A5F1BD}"/>
              </a:ext>
            </a:extLst>
          </p:cNvPr>
          <p:cNvSpPr>
            <a:spLocks noGrp="1"/>
          </p:cNvSpPr>
          <p:nvPr>
            <p:ph type="sldNum" sz="quarter" idx="12"/>
          </p:nvPr>
        </p:nvSpPr>
        <p:spPr/>
        <p:txBody>
          <a:bodyPr/>
          <a:lstStyle/>
          <a:p>
            <a:fld id="{7BA524E4-9D56-C74C-9B51-7C105CD1E8FB}" type="slidenum">
              <a:rPr lang="en-US" smtClean="0"/>
              <a:t>‹#›</a:t>
            </a:fld>
            <a:endParaRPr lang="en-US"/>
          </a:p>
        </p:txBody>
      </p:sp>
    </p:spTree>
    <p:extLst>
      <p:ext uri="{BB962C8B-B14F-4D97-AF65-F5344CB8AC3E}">
        <p14:creationId xmlns:p14="http://schemas.microsoft.com/office/powerpoint/2010/main" val="1232097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1BA81-3B53-FAC3-6428-6BB779EDEC7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87B2B9-F3BB-BE6D-FD5A-94063B36991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274C7C8-DD35-913F-AE59-5AC28775E7B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E2212C7-50E6-9596-B30C-788B5BCCDCCA}"/>
              </a:ext>
            </a:extLst>
          </p:cNvPr>
          <p:cNvSpPr>
            <a:spLocks noGrp="1"/>
          </p:cNvSpPr>
          <p:nvPr>
            <p:ph type="dt" sz="half" idx="10"/>
          </p:nvPr>
        </p:nvSpPr>
        <p:spPr/>
        <p:txBody>
          <a:bodyPr/>
          <a:lstStyle/>
          <a:p>
            <a:fld id="{1E8ACBF3-C8B5-FF45-B7A0-B7A087722975}" type="datetimeFigureOut">
              <a:rPr lang="en-US" smtClean="0"/>
              <a:t>12/14/23</a:t>
            </a:fld>
            <a:endParaRPr lang="en-US"/>
          </a:p>
        </p:txBody>
      </p:sp>
      <p:sp>
        <p:nvSpPr>
          <p:cNvPr id="6" name="Footer Placeholder 5">
            <a:extLst>
              <a:ext uri="{FF2B5EF4-FFF2-40B4-BE49-F238E27FC236}">
                <a16:creationId xmlns:a16="http://schemas.microsoft.com/office/drawing/2014/main" id="{B639FEB2-2A8D-DE7F-5A4A-163774219A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D952DC3-5CC4-FD35-E694-EACAAFDB6DC3}"/>
              </a:ext>
            </a:extLst>
          </p:cNvPr>
          <p:cNvSpPr>
            <a:spLocks noGrp="1"/>
          </p:cNvSpPr>
          <p:nvPr>
            <p:ph type="sldNum" sz="quarter" idx="12"/>
          </p:nvPr>
        </p:nvSpPr>
        <p:spPr/>
        <p:txBody>
          <a:bodyPr/>
          <a:lstStyle/>
          <a:p>
            <a:fld id="{7BA524E4-9D56-C74C-9B51-7C105CD1E8FB}" type="slidenum">
              <a:rPr lang="en-US" smtClean="0"/>
              <a:t>‹#›</a:t>
            </a:fld>
            <a:endParaRPr lang="en-US"/>
          </a:p>
        </p:txBody>
      </p:sp>
    </p:spTree>
    <p:extLst>
      <p:ext uri="{BB962C8B-B14F-4D97-AF65-F5344CB8AC3E}">
        <p14:creationId xmlns:p14="http://schemas.microsoft.com/office/powerpoint/2010/main" val="8209066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3E382-D1F6-908A-E569-3A31D14BACA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52BEAA7-35E4-C295-46F5-7E164DC393B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9A19722-88EF-4174-B068-B0FF1633ACF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8563F9A-253F-5815-D99F-83876449EAC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1A1D598-2BDB-2753-1075-D0A3BE463DB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7DB4169-51DC-7401-1E83-A318F72CE78C}"/>
              </a:ext>
            </a:extLst>
          </p:cNvPr>
          <p:cNvSpPr>
            <a:spLocks noGrp="1"/>
          </p:cNvSpPr>
          <p:nvPr>
            <p:ph type="dt" sz="half" idx="10"/>
          </p:nvPr>
        </p:nvSpPr>
        <p:spPr/>
        <p:txBody>
          <a:bodyPr/>
          <a:lstStyle/>
          <a:p>
            <a:fld id="{1E8ACBF3-C8B5-FF45-B7A0-B7A087722975}" type="datetimeFigureOut">
              <a:rPr lang="en-US" smtClean="0"/>
              <a:t>12/14/23</a:t>
            </a:fld>
            <a:endParaRPr lang="en-US"/>
          </a:p>
        </p:txBody>
      </p:sp>
      <p:sp>
        <p:nvSpPr>
          <p:cNvPr id="8" name="Footer Placeholder 7">
            <a:extLst>
              <a:ext uri="{FF2B5EF4-FFF2-40B4-BE49-F238E27FC236}">
                <a16:creationId xmlns:a16="http://schemas.microsoft.com/office/drawing/2014/main" id="{02896BF8-07FA-F4CE-6D2F-947E747F579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DE03D01-3364-9A7A-111C-4881184E3874}"/>
              </a:ext>
            </a:extLst>
          </p:cNvPr>
          <p:cNvSpPr>
            <a:spLocks noGrp="1"/>
          </p:cNvSpPr>
          <p:nvPr>
            <p:ph type="sldNum" sz="quarter" idx="12"/>
          </p:nvPr>
        </p:nvSpPr>
        <p:spPr/>
        <p:txBody>
          <a:bodyPr/>
          <a:lstStyle/>
          <a:p>
            <a:fld id="{7BA524E4-9D56-C74C-9B51-7C105CD1E8FB}" type="slidenum">
              <a:rPr lang="en-US" smtClean="0"/>
              <a:t>‹#›</a:t>
            </a:fld>
            <a:endParaRPr lang="en-US"/>
          </a:p>
        </p:txBody>
      </p:sp>
    </p:spTree>
    <p:extLst>
      <p:ext uri="{BB962C8B-B14F-4D97-AF65-F5344CB8AC3E}">
        <p14:creationId xmlns:p14="http://schemas.microsoft.com/office/powerpoint/2010/main" val="19898848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4A1E8-604D-71FB-6285-2E2E185875B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F9796A6-DAD1-00BC-B6F7-1A82F4D70EAE}"/>
              </a:ext>
            </a:extLst>
          </p:cNvPr>
          <p:cNvSpPr>
            <a:spLocks noGrp="1"/>
          </p:cNvSpPr>
          <p:nvPr>
            <p:ph type="dt" sz="half" idx="10"/>
          </p:nvPr>
        </p:nvSpPr>
        <p:spPr/>
        <p:txBody>
          <a:bodyPr/>
          <a:lstStyle/>
          <a:p>
            <a:fld id="{1E8ACBF3-C8B5-FF45-B7A0-B7A087722975}" type="datetimeFigureOut">
              <a:rPr lang="en-US" smtClean="0"/>
              <a:t>12/14/23</a:t>
            </a:fld>
            <a:endParaRPr lang="en-US"/>
          </a:p>
        </p:txBody>
      </p:sp>
      <p:sp>
        <p:nvSpPr>
          <p:cNvPr id="4" name="Footer Placeholder 3">
            <a:extLst>
              <a:ext uri="{FF2B5EF4-FFF2-40B4-BE49-F238E27FC236}">
                <a16:creationId xmlns:a16="http://schemas.microsoft.com/office/drawing/2014/main" id="{35214CBC-DEF0-C4F1-D88D-1213924490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6010C6F-BCAC-D5A8-D665-020CF596F977}"/>
              </a:ext>
            </a:extLst>
          </p:cNvPr>
          <p:cNvSpPr>
            <a:spLocks noGrp="1"/>
          </p:cNvSpPr>
          <p:nvPr>
            <p:ph type="sldNum" sz="quarter" idx="12"/>
          </p:nvPr>
        </p:nvSpPr>
        <p:spPr/>
        <p:txBody>
          <a:bodyPr/>
          <a:lstStyle/>
          <a:p>
            <a:fld id="{7BA524E4-9D56-C74C-9B51-7C105CD1E8FB}" type="slidenum">
              <a:rPr lang="en-US" smtClean="0"/>
              <a:t>‹#›</a:t>
            </a:fld>
            <a:endParaRPr lang="en-US"/>
          </a:p>
        </p:txBody>
      </p:sp>
    </p:spTree>
    <p:extLst>
      <p:ext uri="{BB962C8B-B14F-4D97-AF65-F5344CB8AC3E}">
        <p14:creationId xmlns:p14="http://schemas.microsoft.com/office/powerpoint/2010/main" val="41521935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0361AC3-33CE-8493-5213-DF658D4F09B3}"/>
              </a:ext>
            </a:extLst>
          </p:cNvPr>
          <p:cNvSpPr>
            <a:spLocks noGrp="1"/>
          </p:cNvSpPr>
          <p:nvPr>
            <p:ph type="dt" sz="half" idx="10"/>
          </p:nvPr>
        </p:nvSpPr>
        <p:spPr/>
        <p:txBody>
          <a:bodyPr/>
          <a:lstStyle/>
          <a:p>
            <a:fld id="{1E8ACBF3-C8B5-FF45-B7A0-B7A087722975}" type="datetimeFigureOut">
              <a:rPr lang="en-US" smtClean="0"/>
              <a:t>12/14/23</a:t>
            </a:fld>
            <a:endParaRPr lang="en-US"/>
          </a:p>
        </p:txBody>
      </p:sp>
      <p:sp>
        <p:nvSpPr>
          <p:cNvPr id="3" name="Footer Placeholder 2">
            <a:extLst>
              <a:ext uri="{FF2B5EF4-FFF2-40B4-BE49-F238E27FC236}">
                <a16:creationId xmlns:a16="http://schemas.microsoft.com/office/drawing/2014/main" id="{5B88206F-00D5-ADA8-1E55-9F1BBA2C052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EA5DE41-2A84-E8E0-B8E1-8999FA0D239B}"/>
              </a:ext>
            </a:extLst>
          </p:cNvPr>
          <p:cNvSpPr>
            <a:spLocks noGrp="1"/>
          </p:cNvSpPr>
          <p:nvPr>
            <p:ph type="sldNum" sz="quarter" idx="12"/>
          </p:nvPr>
        </p:nvSpPr>
        <p:spPr/>
        <p:txBody>
          <a:bodyPr/>
          <a:lstStyle/>
          <a:p>
            <a:fld id="{7BA524E4-9D56-C74C-9B51-7C105CD1E8FB}" type="slidenum">
              <a:rPr lang="en-US" smtClean="0"/>
              <a:t>‹#›</a:t>
            </a:fld>
            <a:endParaRPr lang="en-US"/>
          </a:p>
        </p:txBody>
      </p:sp>
    </p:spTree>
    <p:extLst>
      <p:ext uri="{BB962C8B-B14F-4D97-AF65-F5344CB8AC3E}">
        <p14:creationId xmlns:p14="http://schemas.microsoft.com/office/powerpoint/2010/main" val="2340830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1996B-6FC5-37BC-0CF9-5166A2EFA8A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97C7216-003D-CE36-544F-32508629F5E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0938DF6-80B7-50D4-5498-96A10F5485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EE38A9A-59DC-51F6-A5A2-976F2B525EB8}"/>
              </a:ext>
            </a:extLst>
          </p:cNvPr>
          <p:cNvSpPr>
            <a:spLocks noGrp="1"/>
          </p:cNvSpPr>
          <p:nvPr>
            <p:ph type="dt" sz="half" idx="10"/>
          </p:nvPr>
        </p:nvSpPr>
        <p:spPr/>
        <p:txBody>
          <a:bodyPr/>
          <a:lstStyle/>
          <a:p>
            <a:fld id="{1E8ACBF3-C8B5-FF45-B7A0-B7A087722975}" type="datetimeFigureOut">
              <a:rPr lang="en-US" smtClean="0"/>
              <a:t>12/14/23</a:t>
            </a:fld>
            <a:endParaRPr lang="en-US"/>
          </a:p>
        </p:txBody>
      </p:sp>
      <p:sp>
        <p:nvSpPr>
          <p:cNvPr id="6" name="Footer Placeholder 5">
            <a:extLst>
              <a:ext uri="{FF2B5EF4-FFF2-40B4-BE49-F238E27FC236}">
                <a16:creationId xmlns:a16="http://schemas.microsoft.com/office/drawing/2014/main" id="{CE8F2454-16A3-D16C-3F43-F8A5CD5A4E9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DBB9E3-CE41-3DB1-4BEA-B5E26D8C3855}"/>
              </a:ext>
            </a:extLst>
          </p:cNvPr>
          <p:cNvSpPr>
            <a:spLocks noGrp="1"/>
          </p:cNvSpPr>
          <p:nvPr>
            <p:ph type="sldNum" sz="quarter" idx="12"/>
          </p:nvPr>
        </p:nvSpPr>
        <p:spPr/>
        <p:txBody>
          <a:bodyPr/>
          <a:lstStyle/>
          <a:p>
            <a:fld id="{7BA524E4-9D56-C74C-9B51-7C105CD1E8FB}" type="slidenum">
              <a:rPr lang="en-US" smtClean="0"/>
              <a:t>‹#›</a:t>
            </a:fld>
            <a:endParaRPr lang="en-US"/>
          </a:p>
        </p:txBody>
      </p:sp>
    </p:spTree>
    <p:extLst>
      <p:ext uri="{BB962C8B-B14F-4D97-AF65-F5344CB8AC3E}">
        <p14:creationId xmlns:p14="http://schemas.microsoft.com/office/powerpoint/2010/main" val="3251881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AA739-5EAC-E6E3-DCBF-54B6442F956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5BD7DB7-BA1A-A409-C361-A3829E1B89E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7D3C4D9-065E-DAEA-D690-7BE320927D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091750A-324C-63F6-AA16-95C8E23E0CA0}"/>
              </a:ext>
            </a:extLst>
          </p:cNvPr>
          <p:cNvSpPr>
            <a:spLocks noGrp="1"/>
          </p:cNvSpPr>
          <p:nvPr>
            <p:ph type="dt" sz="half" idx="10"/>
          </p:nvPr>
        </p:nvSpPr>
        <p:spPr/>
        <p:txBody>
          <a:bodyPr/>
          <a:lstStyle/>
          <a:p>
            <a:fld id="{1E8ACBF3-C8B5-FF45-B7A0-B7A087722975}" type="datetimeFigureOut">
              <a:rPr lang="en-US" smtClean="0"/>
              <a:t>12/14/23</a:t>
            </a:fld>
            <a:endParaRPr lang="en-US"/>
          </a:p>
        </p:txBody>
      </p:sp>
      <p:sp>
        <p:nvSpPr>
          <p:cNvPr id="6" name="Footer Placeholder 5">
            <a:extLst>
              <a:ext uri="{FF2B5EF4-FFF2-40B4-BE49-F238E27FC236}">
                <a16:creationId xmlns:a16="http://schemas.microsoft.com/office/drawing/2014/main" id="{14613591-5C6D-130B-5C07-54C1DF10D07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81D160-AC15-C7AF-0ACA-8720BFC95E1E}"/>
              </a:ext>
            </a:extLst>
          </p:cNvPr>
          <p:cNvSpPr>
            <a:spLocks noGrp="1"/>
          </p:cNvSpPr>
          <p:nvPr>
            <p:ph type="sldNum" sz="quarter" idx="12"/>
          </p:nvPr>
        </p:nvSpPr>
        <p:spPr/>
        <p:txBody>
          <a:bodyPr/>
          <a:lstStyle/>
          <a:p>
            <a:fld id="{7BA524E4-9D56-C74C-9B51-7C105CD1E8FB}" type="slidenum">
              <a:rPr lang="en-US" smtClean="0"/>
              <a:t>‹#›</a:t>
            </a:fld>
            <a:endParaRPr lang="en-US"/>
          </a:p>
        </p:txBody>
      </p:sp>
    </p:spTree>
    <p:extLst>
      <p:ext uri="{BB962C8B-B14F-4D97-AF65-F5344CB8AC3E}">
        <p14:creationId xmlns:p14="http://schemas.microsoft.com/office/powerpoint/2010/main" val="3007632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4DB27-05D7-5797-6FDE-E74321F02E9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ED44F19-56C5-42A5-9E99-08A8FFED40D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1B18BB3-E071-7F39-04E6-B9A94E664B35}"/>
              </a:ext>
            </a:extLst>
          </p:cNvPr>
          <p:cNvSpPr>
            <a:spLocks noGrp="1"/>
          </p:cNvSpPr>
          <p:nvPr>
            <p:ph type="dt" sz="half" idx="10"/>
          </p:nvPr>
        </p:nvSpPr>
        <p:spPr/>
        <p:txBody>
          <a:bodyPr/>
          <a:lstStyle/>
          <a:p>
            <a:fld id="{1E8ACBF3-C8B5-FF45-B7A0-B7A087722975}" type="datetimeFigureOut">
              <a:rPr lang="en-US" smtClean="0"/>
              <a:t>12/14/23</a:t>
            </a:fld>
            <a:endParaRPr lang="en-US"/>
          </a:p>
        </p:txBody>
      </p:sp>
      <p:sp>
        <p:nvSpPr>
          <p:cNvPr id="5" name="Footer Placeholder 4">
            <a:extLst>
              <a:ext uri="{FF2B5EF4-FFF2-40B4-BE49-F238E27FC236}">
                <a16:creationId xmlns:a16="http://schemas.microsoft.com/office/drawing/2014/main" id="{5C4CA8FB-EBAB-5784-2ECB-439FF8EBB06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7E9E179-CDF8-1E50-8A5D-FDA0DA11EFAB}"/>
              </a:ext>
            </a:extLst>
          </p:cNvPr>
          <p:cNvSpPr>
            <a:spLocks noGrp="1"/>
          </p:cNvSpPr>
          <p:nvPr>
            <p:ph type="sldNum" sz="quarter" idx="12"/>
          </p:nvPr>
        </p:nvSpPr>
        <p:spPr/>
        <p:txBody>
          <a:bodyPr/>
          <a:lstStyle/>
          <a:p>
            <a:fld id="{7BA524E4-9D56-C74C-9B51-7C105CD1E8FB}" type="slidenum">
              <a:rPr lang="en-US" smtClean="0"/>
              <a:t>‹#›</a:t>
            </a:fld>
            <a:endParaRPr lang="en-US"/>
          </a:p>
        </p:txBody>
      </p:sp>
    </p:spTree>
    <p:extLst>
      <p:ext uri="{BB962C8B-B14F-4D97-AF65-F5344CB8AC3E}">
        <p14:creationId xmlns:p14="http://schemas.microsoft.com/office/powerpoint/2010/main" val="3302903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3FBD03B-2A96-BFB9-625F-E440F7C447F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3BCC025-393A-E218-D441-F8985637133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0C55FB3-952A-96F7-A5C3-551CFDB2403E}"/>
              </a:ext>
            </a:extLst>
          </p:cNvPr>
          <p:cNvSpPr>
            <a:spLocks noGrp="1"/>
          </p:cNvSpPr>
          <p:nvPr>
            <p:ph type="dt" sz="half" idx="10"/>
          </p:nvPr>
        </p:nvSpPr>
        <p:spPr/>
        <p:txBody>
          <a:bodyPr/>
          <a:lstStyle/>
          <a:p>
            <a:fld id="{1E8ACBF3-C8B5-FF45-B7A0-B7A087722975}" type="datetimeFigureOut">
              <a:rPr lang="en-US" smtClean="0"/>
              <a:t>12/14/23</a:t>
            </a:fld>
            <a:endParaRPr lang="en-US"/>
          </a:p>
        </p:txBody>
      </p:sp>
      <p:sp>
        <p:nvSpPr>
          <p:cNvPr id="5" name="Footer Placeholder 4">
            <a:extLst>
              <a:ext uri="{FF2B5EF4-FFF2-40B4-BE49-F238E27FC236}">
                <a16:creationId xmlns:a16="http://schemas.microsoft.com/office/drawing/2014/main" id="{12717FFD-48B8-E9FC-697E-1F4C05519B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172CF13-723A-34F8-E00C-DFCF82E6D050}"/>
              </a:ext>
            </a:extLst>
          </p:cNvPr>
          <p:cNvSpPr>
            <a:spLocks noGrp="1"/>
          </p:cNvSpPr>
          <p:nvPr>
            <p:ph type="sldNum" sz="quarter" idx="12"/>
          </p:nvPr>
        </p:nvSpPr>
        <p:spPr/>
        <p:txBody>
          <a:bodyPr/>
          <a:lstStyle/>
          <a:p>
            <a:fld id="{7BA524E4-9D56-C74C-9B51-7C105CD1E8FB}" type="slidenum">
              <a:rPr lang="en-US" smtClean="0"/>
              <a:t>‹#›</a:t>
            </a:fld>
            <a:endParaRPr lang="en-US"/>
          </a:p>
        </p:txBody>
      </p:sp>
    </p:spTree>
    <p:extLst>
      <p:ext uri="{BB962C8B-B14F-4D97-AF65-F5344CB8AC3E}">
        <p14:creationId xmlns:p14="http://schemas.microsoft.com/office/powerpoint/2010/main" val="6130560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A3F457-3B54-AB32-8F32-CD267630792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1156CFB-E46A-41E6-5D7A-D21A0796D5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37F0AC3-E68F-FB52-0D24-9350CDFF6D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E8ACBF3-C8B5-FF45-B7A0-B7A087722975}" type="datetimeFigureOut">
              <a:rPr lang="en-US" smtClean="0"/>
              <a:t>12/14/23</a:t>
            </a:fld>
            <a:endParaRPr lang="en-US"/>
          </a:p>
        </p:txBody>
      </p:sp>
      <p:sp>
        <p:nvSpPr>
          <p:cNvPr id="5" name="Footer Placeholder 4">
            <a:extLst>
              <a:ext uri="{FF2B5EF4-FFF2-40B4-BE49-F238E27FC236}">
                <a16:creationId xmlns:a16="http://schemas.microsoft.com/office/drawing/2014/main" id="{C34F9801-8A7C-FDEE-E61E-DA2B1844F9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B6FEACA-5EB9-CC56-2BF7-587A908637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A524E4-9D56-C74C-9B51-7C105CD1E8FB}" type="slidenum">
              <a:rPr lang="en-US" smtClean="0"/>
              <a:t>‹#›</a:t>
            </a:fld>
            <a:endParaRPr lang="en-US"/>
          </a:p>
        </p:txBody>
      </p:sp>
    </p:spTree>
    <p:extLst>
      <p:ext uri="{BB962C8B-B14F-4D97-AF65-F5344CB8AC3E}">
        <p14:creationId xmlns:p14="http://schemas.microsoft.com/office/powerpoint/2010/main" val="25668828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hyperlink" Target="https://www.tescoplc.com/tesco-KM-maijor%20-green-project-in-the-uk/" TargetMode="External"/><Relationship Id="rId7" Type="http://schemas.openxmlformats.org/officeDocument/2006/relationships/hyperlink" Target="https://digital-guerrilla.scot/information-management-technology/" TargetMode="External"/><Relationship Id="rId2" Type="http://schemas.openxmlformats.org/officeDocument/2006/relationships/hyperlink" Target="https://uploads-ssl.webflow.com/62109bb71aea6a82a4c2dd53/624570324f25a230bafcb-ETS_case_study_permanent_TSB_final.pdf" TargetMode="External"/><Relationship Id="rId1" Type="http://schemas.openxmlformats.org/officeDocument/2006/relationships/slideLayout" Target="../slideLayouts/slideLayout1.xml"/><Relationship Id="rId6" Type="http://schemas.openxmlformats.org/officeDocument/2006/relationships/image" Target="../media/image2.jpg"/><Relationship Id="rId5" Type="http://schemas.openxmlformats.org/officeDocument/2006/relationships/hyperlink" Target="https://www.picpedia.org/highway-signs/k/knowledge.html" TargetMode="External"/><Relationship Id="rId4" Type="http://schemas.openxmlformats.org/officeDocument/2006/relationships/image" Target="../media/image1.jpg"/><Relationship Id="rId9" Type="http://schemas.openxmlformats.org/officeDocument/2006/relationships/hyperlink" Target="https://www.freepngimg.com/png/83659-text-tesco-ireland-area-free-clipart-h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F8C4E-79F3-52B0-92A5-F455F9243246}"/>
              </a:ext>
            </a:extLst>
          </p:cNvPr>
          <p:cNvSpPr>
            <a:spLocks noGrp="1"/>
          </p:cNvSpPr>
          <p:nvPr>
            <p:ph type="ctrTitle"/>
          </p:nvPr>
        </p:nvSpPr>
        <p:spPr>
          <a:xfrm>
            <a:off x="-1866024" y="0"/>
            <a:ext cx="13931900" cy="861804"/>
          </a:xfrm>
        </p:spPr>
        <p:txBody>
          <a:bodyPr anchor="t">
            <a:normAutofit/>
          </a:bodyPr>
          <a:lstStyle/>
          <a:p>
            <a:r>
              <a:rPr lang="en-US" sz="3200" b="1" dirty="0">
                <a:solidFill>
                  <a:srgbClr val="FF0000"/>
                </a:solidFill>
              </a:rPr>
              <a:t>INDIVIDUL POSTER</a:t>
            </a:r>
            <a:br>
              <a:rPr lang="en-US" sz="3200" dirty="0"/>
            </a:br>
            <a:r>
              <a:rPr lang="en-US" sz="1600" dirty="0">
                <a:solidFill>
                  <a:srgbClr val="FF0000"/>
                </a:solidFill>
              </a:rPr>
              <a:t>Name: MR Nadim Mirza……Moodle:BMSW(5106)…..Student Name: Javad Khorramipour Khoshdaregi(2030121)Lecture</a:t>
            </a:r>
            <a:endParaRPr lang="en-US" sz="3200" dirty="0">
              <a:solidFill>
                <a:srgbClr val="FF0000"/>
              </a:solidFill>
            </a:endParaRPr>
          </a:p>
        </p:txBody>
      </p:sp>
      <p:sp>
        <p:nvSpPr>
          <p:cNvPr id="3" name="Subtitle 2">
            <a:extLst>
              <a:ext uri="{FF2B5EF4-FFF2-40B4-BE49-F238E27FC236}">
                <a16:creationId xmlns:a16="http://schemas.microsoft.com/office/drawing/2014/main" id="{C9AA598B-6AE6-51E4-ABAD-FF9147CDC4C1}"/>
              </a:ext>
            </a:extLst>
          </p:cNvPr>
          <p:cNvSpPr>
            <a:spLocks noGrp="1"/>
          </p:cNvSpPr>
          <p:nvPr>
            <p:ph type="subTitle" idx="1"/>
          </p:nvPr>
        </p:nvSpPr>
        <p:spPr>
          <a:xfrm>
            <a:off x="-1866024" y="1003300"/>
            <a:ext cx="15645523" cy="6223000"/>
          </a:xfrm>
        </p:spPr>
        <p:txBody>
          <a:bodyPr/>
          <a:lstStyle/>
          <a:p>
            <a:endParaRPr lang="en-US" dirty="0"/>
          </a:p>
        </p:txBody>
      </p:sp>
      <p:graphicFrame>
        <p:nvGraphicFramePr>
          <p:cNvPr id="4" name="Table 4">
            <a:extLst>
              <a:ext uri="{FF2B5EF4-FFF2-40B4-BE49-F238E27FC236}">
                <a16:creationId xmlns:a16="http://schemas.microsoft.com/office/drawing/2014/main" id="{BAA56A2C-2582-D352-1246-C467CAA28CEB}"/>
              </a:ext>
            </a:extLst>
          </p:cNvPr>
          <p:cNvGraphicFramePr>
            <a:graphicFrameLocks noGrp="1"/>
          </p:cNvGraphicFramePr>
          <p:nvPr>
            <p:extLst>
              <p:ext uri="{D42A27DB-BD31-4B8C-83A1-F6EECF244321}">
                <p14:modId xmlns:p14="http://schemas.microsoft.com/office/powerpoint/2010/main" val="509196376"/>
              </p:ext>
            </p:extLst>
          </p:nvPr>
        </p:nvGraphicFramePr>
        <p:xfrm>
          <a:off x="3253740" y="1003298"/>
          <a:ext cx="416560" cy="731520"/>
        </p:xfrm>
        <a:graphic>
          <a:graphicData uri="http://schemas.openxmlformats.org/drawingml/2006/table">
            <a:tbl>
              <a:tblPr firstRow="1" lastRow="1" bandRow="1">
                <a:tableStyleId>{5C22544A-7EE6-4342-B048-85BDC9FD1C3A}</a:tableStyleId>
              </a:tblPr>
              <a:tblGrid>
                <a:gridCol w="208280">
                  <a:extLst>
                    <a:ext uri="{9D8B030D-6E8A-4147-A177-3AD203B41FA5}">
                      <a16:colId xmlns:a16="http://schemas.microsoft.com/office/drawing/2014/main" val="3097034293"/>
                    </a:ext>
                  </a:extLst>
                </a:gridCol>
                <a:gridCol w="208280">
                  <a:extLst>
                    <a:ext uri="{9D8B030D-6E8A-4147-A177-3AD203B41FA5}">
                      <a16:colId xmlns:a16="http://schemas.microsoft.com/office/drawing/2014/main" val="2802703677"/>
                    </a:ext>
                  </a:extLst>
                </a:gridCol>
              </a:tblGrid>
              <a:tr h="175259">
                <a:tc>
                  <a:txBody>
                    <a:bodyPr/>
                    <a:lstStyle/>
                    <a:p>
                      <a:endParaRPr lang="en-US" dirty="0"/>
                    </a:p>
                  </a:txBody>
                  <a:tcPr/>
                </a:tc>
                <a:tc>
                  <a:txBody>
                    <a:bodyPr/>
                    <a:lstStyle/>
                    <a:p>
                      <a:endParaRPr lang="en-US" dirty="0"/>
                    </a:p>
                  </a:txBody>
                  <a:tcPr/>
                </a:tc>
                <a:extLst>
                  <a:ext uri="{0D108BD9-81ED-4DB2-BD59-A6C34878D82A}">
                    <a16:rowId xmlns:a16="http://schemas.microsoft.com/office/drawing/2014/main" val="1772901864"/>
                  </a:ext>
                </a:extLst>
              </a:tr>
              <a:tr h="175259">
                <a:tc>
                  <a:txBody>
                    <a:bodyPr/>
                    <a:lstStyle/>
                    <a:p>
                      <a:endParaRPr lang="en-US" dirty="0"/>
                    </a:p>
                  </a:txBody>
                  <a:tcPr/>
                </a:tc>
                <a:tc>
                  <a:txBody>
                    <a:bodyPr/>
                    <a:lstStyle/>
                    <a:p>
                      <a:endParaRPr lang="en-US" dirty="0"/>
                    </a:p>
                  </a:txBody>
                  <a:tcPr/>
                </a:tc>
                <a:extLst>
                  <a:ext uri="{0D108BD9-81ED-4DB2-BD59-A6C34878D82A}">
                    <a16:rowId xmlns:a16="http://schemas.microsoft.com/office/drawing/2014/main" val="2871625405"/>
                  </a:ext>
                </a:extLst>
              </a:tr>
            </a:tbl>
          </a:graphicData>
        </a:graphic>
      </p:graphicFrame>
      <p:graphicFrame>
        <p:nvGraphicFramePr>
          <p:cNvPr id="5" name="Table 5">
            <a:extLst>
              <a:ext uri="{FF2B5EF4-FFF2-40B4-BE49-F238E27FC236}">
                <a16:creationId xmlns:a16="http://schemas.microsoft.com/office/drawing/2014/main" id="{146D26B4-2E60-8C39-C47C-5C6B213025BE}"/>
              </a:ext>
            </a:extLst>
          </p:cNvPr>
          <p:cNvGraphicFramePr>
            <a:graphicFrameLocks noGrp="1"/>
          </p:cNvGraphicFramePr>
          <p:nvPr>
            <p:extLst>
              <p:ext uri="{D42A27DB-BD31-4B8C-83A1-F6EECF244321}">
                <p14:modId xmlns:p14="http://schemas.microsoft.com/office/powerpoint/2010/main" val="3287568197"/>
              </p:ext>
            </p:extLst>
          </p:nvPr>
        </p:nvGraphicFramePr>
        <p:xfrm>
          <a:off x="2032000" y="1993900"/>
          <a:ext cx="8127999" cy="204470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230084479"/>
                    </a:ext>
                  </a:extLst>
                </a:gridCol>
                <a:gridCol w="2709333">
                  <a:extLst>
                    <a:ext uri="{9D8B030D-6E8A-4147-A177-3AD203B41FA5}">
                      <a16:colId xmlns:a16="http://schemas.microsoft.com/office/drawing/2014/main" val="3537425640"/>
                    </a:ext>
                  </a:extLst>
                </a:gridCol>
                <a:gridCol w="2709333">
                  <a:extLst>
                    <a:ext uri="{9D8B030D-6E8A-4147-A177-3AD203B41FA5}">
                      <a16:colId xmlns:a16="http://schemas.microsoft.com/office/drawing/2014/main" val="3319021318"/>
                    </a:ext>
                  </a:extLst>
                </a:gridCol>
              </a:tblGrid>
              <a:tr h="385233">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118995683"/>
                  </a:ext>
                </a:extLst>
              </a:tr>
              <a:tr h="1659467">
                <a:tc>
                  <a:txBody>
                    <a:bodyPr/>
                    <a:lstStyle/>
                    <a:p>
                      <a:endParaRPr lang="en-US"/>
                    </a:p>
                  </a:txBody>
                  <a:tcPr/>
                </a:tc>
                <a:tc>
                  <a:txBody>
                    <a:bodyPr/>
                    <a:lstStyle/>
                    <a:p>
                      <a:endParaRPr lang="en-US"/>
                    </a:p>
                  </a:txBody>
                  <a:tcPr/>
                </a:tc>
                <a:tc>
                  <a:txBody>
                    <a:bodyPr/>
                    <a:lstStyle/>
                    <a:p>
                      <a:endParaRPr lang="en-US" dirty="0"/>
                    </a:p>
                  </a:txBody>
                  <a:tcPr/>
                </a:tc>
                <a:extLst>
                  <a:ext uri="{0D108BD9-81ED-4DB2-BD59-A6C34878D82A}">
                    <a16:rowId xmlns:a16="http://schemas.microsoft.com/office/drawing/2014/main" val="2254070047"/>
                  </a:ext>
                </a:extLst>
              </a:tr>
            </a:tbl>
          </a:graphicData>
        </a:graphic>
      </p:graphicFrame>
      <p:graphicFrame>
        <p:nvGraphicFramePr>
          <p:cNvPr id="6" name="Table 5">
            <a:extLst>
              <a:ext uri="{FF2B5EF4-FFF2-40B4-BE49-F238E27FC236}">
                <a16:creationId xmlns:a16="http://schemas.microsoft.com/office/drawing/2014/main" id="{0726024E-34F2-8351-937C-3C6C61D1F33A}"/>
              </a:ext>
            </a:extLst>
          </p:cNvPr>
          <p:cNvGraphicFramePr>
            <a:graphicFrameLocks noGrp="1"/>
          </p:cNvGraphicFramePr>
          <p:nvPr>
            <p:extLst>
              <p:ext uri="{D42A27DB-BD31-4B8C-83A1-F6EECF244321}">
                <p14:modId xmlns:p14="http://schemas.microsoft.com/office/powerpoint/2010/main" val="114703785"/>
              </p:ext>
            </p:extLst>
          </p:nvPr>
        </p:nvGraphicFramePr>
        <p:xfrm>
          <a:off x="-2216727" y="1003299"/>
          <a:ext cx="15996226" cy="8458200"/>
        </p:xfrm>
        <a:graphic>
          <a:graphicData uri="http://schemas.openxmlformats.org/drawingml/2006/table">
            <a:tbl>
              <a:tblPr firstRow="1" bandRow="1">
                <a:tableStyleId>{5C22544A-7EE6-4342-B048-85BDC9FD1C3A}</a:tableStyleId>
              </a:tblPr>
              <a:tblGrid>
                <a:gridCol w="5969574">
                  <a:extLst>
                    <a:ext uri="{9D8B030D-6E8A-4147-A177-3AD203B41FA5}">
                      <a16:colId xmlns:a16="http://schemas.microsoft.com/office/drawing/2014/main" val="230084479"/>
                    </a:ext>
                  </a:extLst>
                </a:gridCol>
                <a:gridCol w="5886447">
                  <a:extLst>
                    <a:ext uri="{9D8B030D-6E8A-4147-A177-3AD203B41FA5}">
                      <a16:colId xmlns:a16="http://schemas.microsoft.com/office/drawing/2014/main" val="3537425640"/>
                    </a:ext>
                  </a:extLst>
                </a:gridCol>
                <a:gridCol w="4140205">
                  <a:extLst>
                    <a:ext uri="{9D8B030D-6E8A-4147-A177-3AD203B41FA5}">
                      <a16:colId xmlns:a16="http://schemas.microsoft.com/office/drawing/2014/main" val="3319021318"/>
                    </a:ext>
                  </a:extLst>
                </a:gridCol>
              </a:tblGrid>
              <a:tr h="4189798">
                <a:tc>
                  <a:txBody>
                    <a:bodyPr/>
                    <a:lstStyle/>
                    <a:p>
                      <a:r>
                        <a:rPr lang="en-US" sz="1200" b="0" dirty="0"/>
                        <a:t>Introduction:</a:t>
                      </a:r>
                    </a:p>
                    <a:p>
                      <a:r>
                        <a:rPr lang="en-US" sz="1050" b="0" dirty="0"/>
                        <a:t>Tesco is a multinational retailer of general merchandise. The company carries out business through multi_format stores and online. It operates stores in various formats differentiated by size and range </a:t>
                      </a:r>
                      <a:r>
                        <a:rPr lang="en-US" sz="1050" b="0" dirty="0" err="1"/>
                        <a:t>ig</a:t>
                      </a:r>
                      <a:r>
                        <a:rPr lang="en-US" sz="1050" b="0" dirty="0"/>
                        <a:t> products sold, including large, small, dotcom only, and one stop. </a:t>
                      </a:r>
                    </a:p>
                    <a:p>
                      <a:r>
                        <a:rPr lang="en-US" sz="1050" b="0" dirty="0"/>
                        <a:t>Tesco offers fresh food, drinks, bakery, grocery, home and entertainment products, baby products, clothing, household appliances, frozen food, pets, health and </a:t>
                      </a:r>
                    </a:p>
                    <a:p>
                      <a:r>
                        <a:rPr lang="en-US" sz="1050" b="0" dirty="0"/>
                        <a:t>Beauty products, consumer electronics, and electrical goods.</a:t>
                      </a:r>
                    </a:p>
                    <a:p>
                      <a:r>
                        <a:rPr lang="en-US" sz="1050" b="0" dirty="0"/>
                        <a:t>It also provides consultancy, retail banking and insurance service</a:t>
                      </a:r>
                    </a:p>
                    <a:p>
                      <a:r>
                        <a:rPr lang="en-US" sz="1050" b="0" dirty="0"/>
                        <a:t>Through Tesco Bank in the UK. The company has business </a:t>
                      </a:r>
                    </a:p>
                    <a:p>
                      <a:r>
                        <a:rPr lang="en-US" sz="1050" b="0" dirty="0"/>
                        <a:t>Presence across Europe and the UK . Tesco is headquartered in</a:t>
                      </a:r>
                    </a:p>
                    <a:p>
                      <a:r>
                        <a:rPr lang="en-US" sz="1050" b="0" dirty="0"/>
                        <a:t>Welwyn Garden City, Greater London.</a:t>
                      </a:r>
                    </a:p>
                  </a:txBody>
                  <a:tcPr/>
                </a:tc>
                <a:tc>
                  <a:txBody>
                    <a:bodyPr/>
                    <a:lstStyle/>
                    <a:p>
                      <a:r>
                        <a:rPr lang="en-US" sz="1200" b="1" dirty="0"/>
                        <a:t>How to implement the chosen KM system :</a:t>
                      </a:r>
                    </a:p>
                    <a:p>
                      <a:r>
                        <a:rPr lang="en-US" sz="1200" b="0" dirty="0"/>
                        <a:t>Information management has many benefits. But implementation a system that works around Tesco isn’t always easy. To build a reliable knowledge management system and implement it in a easy way we should analyze how information is currently shared it means whether you focus on it or not, your team member are always sharing information . To change the way data is transmitted, you should understand how your current model works . Aside from the communication channels. Setting objectives is so important. But , given the nature of knowledge management, finding the right metrics isn’t always easy. Furthermore , create an environment that rewards collaboration and identify the best tools and create a knowledge management team and finally set an optimization calendar</a:t>
                      </a:r>
                    </a:p>
                    <a:p>
                      <a:endParaRPr lang="en-US" sz="1200" b="0" dirty="0"/>
                    </a:p>
                    <a:p>
                      <a:endParaRPr lang="en-US" sz="1200" b="0" dirty="0"/>
                    </a:p>
                    <a:p>
                      <a:endParaRPr lang="en-US" sz="1200" b="0" dirty="0"/>
                    </a:p>
                    <a:p>
                      <a:endParaRPr lang="en-US" sz="1200" b="0" dirty="0"/>
                    </a:p>
                    <a:p>
                      <a:endParaRPr lang="en-US" sz="1200" b="0" dirty="0"/>
                    </a:p>
                    <a:p>
                      <a:endParaRPr lang="en-US" sz="1200" b="0" dirty="0"/>
                    </a:p>
                    <a:p>
                      <a:r>
                        <a:rPr lang="en-US" sz="1200" b="1" dirty="0"/>
                        <a:t>Demonstration of how KM tools can be used: A </a:t>
                      </a:r>
                      <a:r>
                        <a:rPr lang="en-US" sz="1200" b="0" dirty="0"/>
                        <a:t>knowledge management toll stores information, keeps it organized, and allows users to search and interact with it .</a:t>
                      </a:r>
                    </a:p>
                    <a:p>
                      <a:r>
                        <a:rPr lang="en-US" sz="1200" b="0" dirty="0"/>
                        <a:t>Tesco use them to share information both externally and internally. At Tesco they use Confluence which is a collaborative platform for document . Also employee onboarding, product onboarding, team communication, and customer support.</a:t>
                      </a:r>
                      <a:endParaRPr lang="en-US" sz="1200" b="1" dirty="0"/>
                    </a:p>
                  </a:txBody>
                  <a:tcPr/>
                </a:tc>
                <a:tc>
                  <a:txBody>
                    <a:bodyPr/>
                    <a:lstStyle/>
                    <a:p>
                      <a:r>
                        <a:rPr lang="en-US" sz="1200" dirty="0"/>
                        <a:t>What is knowledge management:</a:t>
                      </a:r>
                    </a:p>
                    <a:p>
                      <a:r>
                        <a:rPr lang="en-US" sz="1200" b="0" dirty="0"/>
                        <a:t>Knowledge management is all about making knowledge available for everyone in your team, instead of having it reside in the heads of the few and causing knowledge bottlenecks.</a:t>
                      </a:r>
                    </a:p>
                    <a:p>
                      <a:r>
                        <a:rPr lang="en-US" sz="1200" dirty="0"/>
                        <a:t>K</a:t>
                      </a:r>
                      <a:r>
                        <a:rPr lang="en-US" sz="1200" b="0" dirty="0"/>
                        <a:t>nowledge management includes those necessary systems and tools for creating effective KM processes. It is a combination of people, processes and tools.</a:t>
                      </a:r>
                      <a:endParaRPr lang="en-US" sz="1200" dirty="0"/>
                    </a:p>
                    <a:p>
                      <a:endParaRPr lang="en-US" sz="1200" dirty="0"/>
                    </a:p>
                    <a:p>
                      <a:endParaRPr lang="en-US" sz="1200" dirty="0"/>
                    </a:p>
                    <a:p>
                      <a:endParaRPr lang="en-US" sz="1200" dirty="0"/>
                    </a:p>
                    <a:p>
                      <a:endParaRPr lang="en-US" sz="1200" dirty="0"/>
                    </a:p>
                    <a:p>
                      <a:r>
                        <a:rPr lang="en-US" sz="1200" dirty="0"/>
                        <a:t>KM framework with benefit and challenges:</a:t>
                      </a:r>
                      <a:endParaRPr lang="en-US" sz="1200" b="0" dirty="0"/>
                    </a:p>
                    <a:p>
                      <a:pPr marL="228600" indent="-228600">
                        <a:buAutoNum type="arabicPeriod"/>
                      </a:pPr>
                      <a:r>
                        <a:rPr lang="en-US" sz="1050" b="1" dirty="0">
                          <a:solidFill>
                            <a:srgbClr val="FF0000"/>
                          </a:solidFill>
                        </a:rPr>
                        <a:t>Benefits: Faster decision making</a:t>
                      </a:r>
                      <a:r>
                        <a:rPr lang="en-US" sz="1050" b="0" dirty="0"/>
                        <a:t>: when employees have easy access to the right knowledge this can accelerate their decision making  and employee spend less time reinventing the wheel because they can learn from decisions that have been already made and benefit from collective wisdom.   </a:t>
                      </a:r>
                      <a:r>
                        <a:rPr lang="en-US" sz="1050" b="1" dirty="0">
                          <a:solidFill>
                            <a:srgbClr val="FFFF00"/>
                          </a:solidFill>
                        </a:rPr>
                        <a:t>Efficient access to knowledge and information</a:t>
                      </a:r>
                      <a:r>
                        <a:rPr lang="en-US" sz="1050" b="1" dirty="0"/>
                        <a:t>: E</a:t>
                      </a:r>
                      <a:r>
                        <a:rPr lang="en-US" sz="1050" b="0" dirty="0"/>
                        <a:t>mployees spend a significant portion of their working week simply searching for information that should be readily available . With the wright knowledge management program employees will have efficient access to knowledge and be able to spend more of their time on outcome that directly benefit the company.</a:t>
                      </a:r>
                    </a:p>
                    <a:p>
                      <a:pPr marL="228600" indent="-228600">
                        <a:buAutoNum type="arabicPeriod"/>
                      </a:pPr>
                      <a:r>
                        <a:rPr lang="en-US" sz="1050" b="1" dirty="0">
                          <a:solidFill>
                            <a:srgbClr val="FF0000"/>
                          </a:solidFill>
                        </a:rPr>
                        <a:t>Challenges: although knowledge management is incredibly valuable </a:t>
                      </a:r>
                      <a:r>
                        <a:rPr lang="en-US" sz="1050" b="1" dirty="0">
                          <a:solidFill>
                            <a:schemeClr val="bg1"/>
                          </a:solidFill>
                        </a:rPr>
                        <a:t>but </a:t>
                      </a:r>
                      <a:r>
                        <a:rPr lang="en-US" sz="1050" b="0" dirty="0">
                          <a:solidFill>
                            <a:schemeClr val="bg1"/>
                          </a:solidFill>
                        </a:rPr>
                        <a:t>it is not necessarily easy to implement .there are some challenges that you need to overcome when using KM such as: Technology, knowledge sharing, Security.</a:t>
                      </a:r>
                      <a:r>
                        <a:rPr lang="en-US" sz="1050" b="1" dirty="0">
                          <a:solidFill>
                            <a:srgbClr val="FF0000"/>
                          </a:solidFill>
                        </a:rPr>
                        <a:t> </a:t>
                      </a:r>
                    </a:p>
                  </a:txBody>
                  <a:tcPr/>
                </a:tc>
                <a:extLst>
                  <a:ext uri="{0D108BD9-81ED-4DB2-BD59-A6C34878D82A}">
                    <a16:rowId xmlns:a16="http://schemas.microsoft.com/office/drawing/2014/main" val="1118995683"/>
                  </a:ext>
                </a:extLst>
              </a:tr>
              <a:tr h="3341303">
                <a:tc>
                  <a:txBody>
                    <a:bodyPr/>
                    <a:lstStyle/>
                    <a:p>
                      <a:r>
                        <a:rPr lang="en-US" sz="1200" b="1" dirty="0"/>
                        <a:t>How KM will interact with other system:</a:t>
                      </a:r>
                    </a:p>
                    <a:p>
                      <a:r>
                        <a:rPr lang="en-US" sz="1050" b="0" dirty="0"/>
                        <a:t>Tesco effectively gather, store and share knowledge to encourage a culture of collaboration and curiosity. They always use KM to improved efficiency and employee satisfaction. This effective KM system makes everything easy to access for everyone in the company.</a:t>
                      </a:r>
                    </a:p>
                    <a:p>
                      <a:r>
                        <a:rPr lang="en-US" sz="1050" b="0" dirty="0"/>
                        <a:t>Knowledge management plays a vital roll at Tesco so that all employees can quickly access best practices, information on past project and other key information, they can improve their performance and decision making. With KM employee  can find out who else has valuable information about a topic all around other department so they can find innovative solution to unique problems.</a:t>
                      </a:r>
                    </a:p>
                    <a:p>
                      <a:endParaRPr lang="en-US" sz="1050" b="0" dirty="0"/>
                    </a:p>
                    <a:p>
                      <a:endParaRPr lang="en-US" sz="1050" b="0" dirty="0"/>
                    </a:p>
                    <a:p>
                      <a:r>
                        <a:rPr lang="en-US" sz="1050" b="0" dirty="0"/>
                        <a:t>REFERENCESS:</a:t>
                      </a:r>
                    </a:p>
                    <a:p>
                      <a:r>
                        <a:rPr lang="en-US" sz="1050" b="0" dirty="0"/>
                        <a:t>Adams, A. (2023) benefits – challenges .   Available at :https://</a:t>
                      </a:r>
                      <a:r>
                        <a:rPr lang="en-US" sz="1050" b="0" dirty="0" err="1"/>
                        <a:t>engagedly.com</a:t>
                      </a:r>
                      <a:r>
                        <a:rPr lang="en-US" sz="1050" b="0" dirty="0"/>
                        <a:t>/benefits-challenges.   (Accessed 01 September 2023</a:t>
                      </a:r>
                    </a:p>
                    <a:p>
                      <a:r>
                        <a:rPr lang="en-US" sz="1050" b="1" dirty="0"/>
                        <a:t>T</a:t>
                      </a:r>
                      <a:r>
                        <a:rPr lang="en-US" sz="1050" b="0" dirty="0"/>
                        <a:t>esco (2023) Permanent TSB employee webflow.     Available at:   </a:t>
                      </a:r>
                      <a:r>
                        <a:rPr lang="en-US" sz="1050" b="0" dirty="0">
                          <a:hlinkClick r:id="rId2"/>
                        </a:rPr>
                        <a:t>https://uploads-ssl.webflow.com/62109bb71aea6a82a4c2dd53/624570324f25a230bafcb-ETS_case_study_permanent_TSB_final.pdf</a:t>
                      </a:r>
                      <a:r>
                        <a:rPr lang="en-US" sz="1050" b="0" dirty="0"/>
                        <a:t> (Accessed: 01 September 2023)</a:t>
                      </a:r>
                    </a:p>
                    <a:p>
                      <a:r>
                        <a:rPr lang="en-US" sz="1050" b="0" dirty="0"/>
                        <a:t>Tesco plc  (2019).  Tesco knowledge management Major green power project in the UK , home.    Available at:   </a:t>
                      </a:r>
                      <a:r>
                        <a:rPr lang="en-US" sz="1050" b="0" dirty="0">
                          <a:hlinkClick r:id="rId3"/>
                        </a:rPr>
                        <a:t>https://www.tescoplc.com/tesco-KM-maijor -green-project-in-the-uk/</a:t>
                      </a:r>
                      <a:r>
                        <a:rPr lang="en-US" sz="1050" b="0" dirty="0"/>
                        <a:t>  (Accessed : 03 September 2023)</a:t>
                      </a:r>
                    </a:p>
                    <a:p>
                      <a:endParaRPr lang="en-US" sz="1050" b="1" dirty="0"/>
                    </a:p>
                  </a:txBody>
                  <a:tcPr/>
                </a:tc>
                <a:tc>
                  <a:txBody>
                    <a:bodyPr/>
                    <a:lstStyle/>
                    <a:p>
                      <a:r>
                        <a:rPr lang="en-US" sz="1200" b="1" dirty="0"/>
                        <a:t>Possible knowledge management tools: </a:t>
                      </a:r>
                    </a:p>
                    <a:p>
                      <a:r>
                        <a:rPr lang="en-US" sz="1200" b="1" dirty="0"/>
                        <a:t>There are </a:t>
                      </a:r>
                      <a:r>
                        <a:rPr lang="en-US" sz="1200" b="0" dirty="0"/>
                        <a:t>a number of different tolls can be use as part of KM program which is included : Knowledge base software, FAQ, CMS</a:t>
                      </a:r>
                      <a:endParaRPr lang="en-US" sz="1200" b="1" dirty="0"/>
                    </a:p>
                  </a:txBody>
                  <a:tcPr/>
                </a:tc>
                <a:tc>
                  <a:txBody>
                    <a:bodyPr/>
                    <a:lstStyle/>
                    <a:p>
                      <a:r>
                        <a:rPr lang="en-US" sz="1200" b="1" dirty="0"/>
                        <a:t>Conclusion:</a:t>
                      </a:r>
                    </a:p>
                    <a:p>
                      <a:r>
                        <a:rPr lang="en-US" sz="1200" b="1" dirty="0"/>
                        <a:t>A </a:t>
                      </a:r>
                      <a:r>
                        <a:rPr lang="en-US" sz="1200" b="0" dirty="0"/>
                        <a:t>proper understanding of KM system improves performance of the company, increases innovation and creativity, and develops knowledge base of the workplace and the company. Overall having a strong KM within the company is vital so that lead to profitability.</a:t>
                      </a:r>
                      <a:endParaRPr lang="en-US" sz="1200" b="1" dirty="0"/>
                    </a:p>
                    <a:p>
                      <a:endParaRPr lang="en-US" sz="1200" b="1" dirty="0"/>
                    </a:p>
                    <a:p>
                      <a:endParaRPr lang="en-US" sz="1200" b="1" dirty="0"/>
                    </a:p>
                    <a:p>
                      <a:endParaRPr lang="en-US" sz="1200" b="1" dirty="0"/>
                    </a:p>
                    <a:p>
                      <a:endParaRPr lang="en-US" sz="1200" b="1" dirty="0"/>
                    </a:p>
                    <a:p>
                      <a:endParaRPr lang="en-US" sz="1200" b="1" dirty="0"/>
                    </a:p>
                    <a:p>
                      <a:endParaRPr lang="en-US" sz="1200" b="1" dirty="0"/>
                    </a:p>
                    <a:p>
                      <a:endParaRPr lang="en-US" sz="1200" b="1" dirty="0"/>
                    </a:p>
                    <a:p>
                      <a:endParaRPr lang="en-US" sz="1200" b="1" dirty="0"/>
                    </a:p>
                    <a:p>
                      <a:endParaRPr lang="en-US" sz="1200" b="1" dirty="0"/>
                    </a:p>
                    <a:p>
                      <a:endParaRPr lang="en-US" sz="1200" b="1" dirty="0"/>
                    </a:p>
                    <a:p>
                      <a:endParaRPr lang="en-US" sz="1200" b="1" dirty="0"/>
                    </a:p>
                    <a:p>
                      <a:endParaRPr lang="en-US" sz="1200" b="1" dirty="0"/>
                    </a:p>
                    <a:p>
                      <a:endParaRPr lang="en-US" sz="1200" b="1" dirty="0"/>
                    </a:p>
                    <a:p>
                      <a:endParaRPr lang="en-US" sz="1200" b="1" dirty="0"/>
                    </a:p>
                    <a:p>
                      <a:endParaRPr lang="en-US" sz="1200" b="1" dirty="0"/>
                    </a:p>
                  </a:txBody>
                  <a:tcPr/>
                </a:tc>
                <a:extLst>
                  <a:ext uri="{0D108BD9-81ED-4DB2-BD59-A6C34878D82A}">
                    <a16:rowId xmlns:a16="http://schemas.microsoft.com/office/drawing/2014/main" val="2254070047"/>
                  </a:ext>
                </a:extLst>
              </a:tr>
            </a:tbl>
          </a:graphicData>
        </a:graphic>
      </p:graphicFrame>
      <p:pic>
        <p:nvPicPr>
          <p:cNvPr id="14" name="Picture 13" descr="A sign with a arrow pointing to knowledge&#10;&#10;Description automatically generated">
            <a:extLst>
              <a:ext uri="{FF2B5EF4-FFF2-40B4-BE49-F238E27FC236}">
                <a16:creationId xmlns:a16="http://schemas.microsoft.com/office/drawing/2014/main" id="{C2C7B054-744A-2F06-84BC-4084883D6A98}"/>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587500" y="3026547"/>
            <a:ext cx="4841240" cy="1910543"/>
          </a:xfrm>
          <a:prstGeom prst="rect">
            <a:avLst/>
          </a:prstGeom>
        </p:spPr>
      </p:pic>
      <p:pic>
        <p:nvPicPr>
          <p:cNvPr id="12" name="Picture 11" descr="A hand touching a sphere with dots and lines&#10;&#10;Description automatically generated">
            <a:extLst>
              <a:ext uri="{FF2B5EF4-FFF2-40B4-BE49-F238E27FC236}">
                <a16:creationId xmlns:a16="http://schemas.microsoft.com/office/drawing/2014/main" id="{FED4B1C9-F21E-2C82-8767-405C1CA7D3DD}"/>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4323558" y="6470935"/>
            <a:ext cx="4699000" cy="2295025"/>
          </a:xfrm>
          <a:prstGeom prst="rect">
            <a:avLst/>
          </a:prstGeom>
        </p:spPr>
      </p:pic>
      <p:pic>
        <p:nvPicPr>
          <p:cNvPr id="17" name="Picture 16" descr="A red and blue text on a black background&#10;&#10;Description automatically generated">
            <a:extLst>
              <a:ext uri="{FF2B5EF4-FFF2-40B4-BE49-F238E27FC236}">
                <a16:creationId xmlns:a16="http://schemas.microsoft.com/office/drawing/2014/main" id="{7B7B2560-A4E9-8E77-7AF1-FD3D42AB7B24}"/>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9933710" y="6863082"/>
            <a:ext cx="3409158" cy="1510730"/>
          </a:xfrm>
          <a:prstGeom prst="rect">
            <a:avLst/>
          </a:prstGeom>
        </p:spPr>
      </p:pic>
    </p:spTree>
    <p:extLst>
      <p:ext uri="{BB962C8B-B14F-4D97-AF65-F5344CB8AC3E}">
        <p14:creationId xmlns:p14="http://schemas.microsoft.com/office/powerpoint/2010/main" val="32899445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374</TotalTime>
  <Words>870</Words>
  <Application>Microsoft Macintosh PowerPoint</Application>
  <PresentationFormat>Widescreen</PresentationFormat>
  <Paragraphs>55</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INDIVIDUL POSTER Name: MR Nadim Mirza……Moodle:BMSW(5106)…..Student Name: Javad Khorramipour Khoshdaregi(2030121)Lecture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INDIVIDUL POSTER Name: MR Nadim Mirza……Moodle:BMSW(5106)…..Student Name: Javad Khorramipour Khoshdaregi(2030121)Lecture</dc:title>
  <dc:creator>Javad Khorramipour Khoshdaregi (2030121)</dc:creator>
  <cp:lastModifiedBy>Javad Khorramipour Khoshdaregi (2030121)</cp:lastModifiedBy>
  <cp:revision>3</cp:revision>
  <dcterms:created xsi:type="dcterms:W3CDTF">2023-12-13T17:41:17Z</dcterms:created>
  <dcterms:modified xsi:type="dcterms:W3CDTF">2023-12-14T22:57:40Z</dcterms:modified>
</cp:coreProperties>
</file>