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60" r:id="rId2"/>
    <p:sldId id="538" r:id="rId3"/>
    <p:sldId id="539" r:id="rId4"/>
    <p:sldId id="543" r:id="rId5"/>
    <p:sldId id="544" r:id="rId6"/>
    <p:sldId id="542" r:id="rId7"/>
    <p:sldId id="463" r:id="rId8"/>
    <p:sldId id="545" r:id="rId9"/>
    <p:sldId id="546" r:id="rId10"/>
    <p:sldId id="567" r:id="rId11"/>
    <p:sldId id="547" r:id="rId12"/>
    <p:sldId id="548" r:id="rId13"/>
    <p:sldId id="549" r:id="rId14"/>
    <p:sldId id="550" r:id="rId15"/>
    <p:sldId id="551" r:id="rId16"/>
    <p:sldId id="552" r:id="rId17"/>
    <p:sldId id="553" r:id="rId18"/>
    <p:sldId id="554" r:id="rId19"/>
    <p:sldId id="555" r:id="rId20"/>
    <p:sldId id="556" r:id="rId21"/>
    <p:sldId id="558" r:id="rId22"/>
    <p:sldId id="557" r:id="rId23"/>
    <p:sldId id="559" r:id="rId24"/>
    <p:sldId id="560" r:id="rId25"/>
    <p:sldId id="561" r:id="rId26"/>
    <p:sldId id="568" r:id="rId27"/>
    <p:sldId id="562" r:id="rId28"/>
    <p:sldId id="563" r:id="rId29"/>
    <p:sldId id="564" r:id="rId30"/>
    <p:sldId id="565" r:id="rId31"/>
    <p:sldId id="569" r:id="rId32"/>
    <p:sldId id="570" r:id="rId33"/>
    <p:sldId id="571" r:id="rId34"/>
    <p:sldId id="572" r:id="rId35"/>
    <p:sldId id="573" r:id="rId36"/>
    <p:sldId id="574" r:id="rId37"/>
    <p:sldId id="575" r:id="rId38"/>
    <p:sldId id="461" r:id="rId39"/>
    <p:sldId id="535" r:id="rId40"/>
    <p:sldId id="536" r:id="rId41"/>
    <p:sldId id="458" r:id="rId42"/>
    <p:sldId id="577" r:id="rId43"/>
    <p:sldId id="459" r:id="rId44"/>
    <p:sldId id="541" r:id="rId45"/>
    <p:sldId id="460" r:id="rId46"/>
    <p:sldId id="578" r:id="rId47"/>
    <p:sldId id="464" r:id="rId48"/>
    <p:sldId id="467" r:id="rId49"/>
    <p:sldId id="468" r:id="rId50"/>
    <p:sldId id="469" r:id="rId51"/>
    <p:sldId id="470" r:id="rId52"/>
    <p:sldId id="471" r:id="rId53"/>
    <p:sldId id="472" r:id="rId54"/>
    <p:sldId id="465" r:id="rId55"/>
    <p:sldId id="466" r:id="rId56"/>
    <p:sldId id="532" r:id="rId57"/>
    <p:sldId id="533" r:id="rId58"/>
    <p:sldId id="534"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64495" autoAdjust="0"/>
  </p:normalViewPr>
  <p:slideViewPr>
    <p:cSldViewPr snapToGrid="0">
      <p:cViewPr varScale="1">
        <p:scale>
          <a:sx n="53" d="100"/>
          <a:sy n="53" d="100"/>
        </p:scale>
        <p:origin x="13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566A8-7754-472B-9082-019D7D9D925B}" type="datetimeFigureOut">
              <a:rPr lang="en-GB" smtClean="0"/>
              <a:t>23/01/2023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5B1646-DF68-482A-837F-744EC842FCB3}" type="slidenum">
              <a:rPr lang="en-GB" smtClean="0"/>
              <a:t>‹#›</a:t>
            </a:fld>
            <a:endParaRPr lang="en-GB"/>
          </a:p>
        </p:txBody>
      </p:sp>
    </p:spTree>
    <p:extLst>
      <p:ext uri="{BB962C8B-B14F-4D97-AF65-F5344CB8AC3E}">
        <p14:creationId xmlns:p14="http://schemas.microsoft.com/office/powerpoint/2010/main" val="1576764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1646-DF68-482A-837F-744EC842FCB3}" type="slidenum">
              <a:rPr lang="en-GB" smtClean="0"/>
              <a:t>1</a:t>
            </a:fld>
            <a:endParaRPr lang="en-GB"/>
          </a:p>
        </p:txBody>
      </p:sp>
    </p:spTree>
    <p:extLst>
      <p:ext uri="{BB962C8B-B14F-4D97-AF65-F5344CB8AC3E}">
        <p14:creationId xmlns:p14="http://schemas.microsoft.com/office/powerpoint/2010/main" val="1649404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5B1646-DF68-482A-837F-744EC842FCB3}" type="slidenum">
              <a:rPr lang="en-GB" smtClean="0"/>
              <a:t>5</a:t>
            </a:fld>
            <a:endParaRPr lang="en-GB"/>
          </a:p>
        </p:txBody>
      </p:sp>
    </p:spTree>
    <p:extLst>
      <p:ext uri="{BB962C8B-B14F-4D97-AF65-F5344CB8AC3E}">
        <p14:creationId xmlns:p14="http://schemas.microsoft.com/office/powerpoint/2010/main" val="2194051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F1F1F"/>
                </a:solidFill>
                <a:effectLst/>
                <a:latin typeface="Source Sans Pro" panose="020B0503030403020204" pitchFamily="34" charset="0"/>
              </a:rPr>
              <a:t>The U.S. Institute of Medicine defined the desirable characteristics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of high quality healthcare systems using the acronym STEEEP.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Namely, care that is Safe, Timely, Effective,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Efficient, Equitable, and Patient centered.</a:t>
            </a:r>
            <a:endParaRPr lang="en-US" b="1" i="0" dirty="0">
              <a:solidFill>
                <a:srgbClr val="333333"/>
              </a:solidFill>
              <a:effectLst/>
              <a:latin typeface="OpenSans"/>
            </a:endParaRPr>
          </a:p>
          <a:p>
            <a:pPr algn="l"/>
            <a:endParaRPr lang="en-US" b="0" i="0" dirty="0">
              <a:solidFill>
                <a:srgbClr val="1F1F1F"/>
              </a:solidFill>
              <a:effectLst/>
              <a:latin typeface="Source Sans Pro" panose="020B0503030403020204" pitchFamily="34" charset="0"/>
            </a:endParaRPr>
          </a:p>
          <a:p>
            <a:pPr algn="l"/>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Now we </a:t>
            </a:r>
            <a:r>
              <a:rPr lang="en-US" b="0" i="0" dirty="0" err="1">
                <a:solidFill>
                  <a:srgbClr val="1F1F1F"/>
                </a:solidFill>
                <a:effectLst/>
                <a:latin typeface="Source Sans Pro" panose="020B0503030403020204" pitchFamily="34" charset="0"/>
              </a:rPr>
              <a:t>gonna</a:t>
            </a:r>
            <a:r>
              <a:rPr lang="en-US" b="0" i="0" dirty="0">
                <a:solidFill>
                  <a:srgbClr val="1F1F1F"/>
                </a:solidFill>
                <a:effectLst/>
                <a:latin typeface="Source Sans Pro" panose="020B0503030403020204" pitchFamily="34" charset="0"/>
              </a:rPr>
              <a:t> examine patient safety, from a scientific systems perspective.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Health care systems include processes, technologies, and human behaviors.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All of which have a profound influence on the safety of patients.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engineering or re-engineering systems to improve 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must consider all three of these elements.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Implementing a new technology or a process without a plan for how humans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interface with the technology, in planning needed human behavior change on order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use that technology effectively, is not likely to achieve the intended result.</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Doctors, nurses and other healthcare professionals are highly dedicated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want to provide the safest care possible.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commitment is essential, but not sufficient,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ensuring a safe healthcare system.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study after study documenting substantial numbers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patients who suffer potentially preventable harms, every care process,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every patient provider interaction, every policy and every educational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program related to clinical care must systemically be examined.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where necessary, redesigned to enhance the safety of the patient.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the next episode, you will learn about one tragic example of a preventable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harm which can serve as a basis for thinking critically about how patients'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safety problems can be investigated, and even prevented.</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0472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5C5B1646-DF68-482A-837F-744EC842FCB3}" type="slidenum">
              <a:rPr lang="en-GB" smtClean="0"/>
              <a:t>11</a:t>
            </a:fld>
            <a:endParaRPr lang="en-GB"/>
          </a:p>
        </p:txBody>
      </p:sp>
    </p:spTree>
    <p:extLst>
      <p:ext uri="{BB962C8B-B14F-4D97-AF65-F5344CB8AC3E}">
        <p14:creationId xmlns:p14="http://schemas.microsoft.com/office/powerpoint/2010/main" val="2472766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1646-DF68-482A-837F-744EC842FCB3}" type="slidenum">
              <a:rPr lang="en-GB" smtClean="0"/>
              <a:t>21</a:t>
            </a:fld>
            <a:endParaRPr lang="en-GB"/>
          </a:p>
        </p:txBody>
      </p:sp>
    </p:spTree>
    <p:extLst>
      <p:ext uri="{BB962C8B-B14F-4D97-AF65-F5344CB8AC3E}">
        <p14:creationId xmlns:p14="http://schemas.microsoft.com/office/powerpoint/2010/main" val="845228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for an error to be classified as preventable, it must first be identifiable and measurable.</a:t>
            </a:r>
          </a:p>
          <a:p>
            <a:r>
              <a:rPr lang="en-US" dirty="0"/>
              <a:t>Second, the process or intervention that resulted in the error must have been shown to be modifiable.</a:t>
            </a:r>
          </a:p>
          <a:p>
            <a:r>
              <a:rPr lang="en-US" dirty="0"/>
              <a:t>And third, there must be one or more modifications that can actually be implemented and tested in a given setting to prove that the intervention does indeed lead to fewer errors.</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8991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Twins born to an actor in the US, Dennis Quaid,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were given 10,000 units per milliliter of heparin instead of 10,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both children suffered life-threatening harm as a result. A major reason for this error was that the vials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different concentrations of heparin looked exactly the same.</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Changing the shape, the color, or some other major characteristic of the vials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have eliminated at least this source of error.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Medication errors such as the ones just noted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one of the most common causes of harms to patients.</a:t>
            </a:r>
          </a:p>
          <a:p>
            <a:pPr algn="l"/>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Another frequent cause of medical error is delayed or misdiagnosis.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this type of medical error has been more difficult to recognize,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specify, measure, or modify.</a:t>
            </a:r>
            <a:endParaRPr lang="en-US" b="0" i="0" dirty="0">
              <a:solidFill>
                <a:srgbClr val="333333"/>
              </a:solidFill>
              <a:effectLst/>
              <a:latin typeface="OpenSans"/>
            </a:endParaRPr>
          </a:p>
          <a:p>
            <a:pPr algn="l"/>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3950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airline industry has achieved major gains in safety through </a:t>
            </a:r>
            <a:endParaRPr lang="en-US" b="0"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systematic and thorough investigation of both near misses and accidents</a:t>
            </a:r>
            <a:r>
              <a:rPr lang="en-US" b="0" i="0" dirty="0">
                <a:solidFill>
                  <a:srgbClr val="1F1F1F"/>
                </a:solidFill>
                <a:effectLst/>
                <a:latin typeface="Source Sans Pro" panose="020B0503030403020204" pitchFamily="34" charset="0"/>
              </a:rPr>
              <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by using information acquired from these investigations to improve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both the technologies and the human interface with those technologies.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airline industry is fortunate in that it has at least one compelling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fairly simple to understand measure of major harm,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rate of fatal accidents per unit of air travel.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are, of course, many other tools used in aviation, such as studies </a:t>
            </a:r>
            <a:r>
              <a:rPr lang="en-US" b="1" i="0" dirty="0">
                <a:solidFill>
                  <a:srgbClr val="1F1F1F"/>
                </a:solidFill>
                <a:effectLst/>
                <a:latin typeface="Source Sans Pro" panose="020B0503030403020204" pitchFamily="34" charset="0"/>
              </a:rPr>
              <a:t>of near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misses, of accidents without fatalities, and of careful monitoring of processes,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such as those used to maintain aircraft and to train staff.</a:t>
            </a:r>
            <a:endParaRPr lang="en-US" b="1"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addressing areas that could result in fatal accidents,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airline industry requires pilots to </a:t>
            </a:r>
            <a:r>
              <a:rPr lang="en-US" b="1" i="0" dirty="0">
                <a:solidFill>
                  <a:srgbClr val="1F1F1F"/>
                </a:solidFill>
                <a:effectLst/>
                <a:latin typeface="Source Sans Pro" panose="020B0503030403020204" pitchFamily="34" charset="0"/>
              </a:rPr>
              <a:t>complete extensive training,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including ongoing work in simulators,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in order to both obtain and maintain a commercial pilot's license.</a:t>
            </a:r>
            <a:endParaRPr lang="en-US" b="1"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addition, the entire flight crew participates in ongoing exercises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simulations to help ensure high levels of teamwork </a:t>
            </a:r>
            <a:r>
              <a:rPr lang="en-US" b="1" i="0" dirty="0">
                <a:solidFill>
                  <a:srgbClr val="1F1F1F"/>
                </a:solidFill>
                <a:effectLst/>
                <a:latin typeface="Source Sans Pro" panose="020B0503030403020204" pitchFamily="34" charset="0"/>
              </a:rPr>
              <a:t>and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function in emergency situations.</a:t>
            </a:r>
            <a:endParaRPr lang="en-US" b="1"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Flight crews and maintenance crews also employ an </a:t>
            </a:r>
            <a:r>
              <a:rPr lang="en-US" b="1" i="0" dirty="0">
                <a:solidFill>
                  <a:srgbClr val="1F1F1F"/>
                </a:solidFill>
                <a:effectLst/>
                <a:latin typeface="Source Sans Pro" panose="020B0503030403020204" pitchFamily="34" charset="0"/>
              </a:rPr>
              <a:t>extensive system of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checklists and inspections</a:t>
            </a:r>
            <a:r>
              <a:rPr lang="en-US" b="0" i="0" dirty="0">
                <a:solidFill>
                  <a:srgbClr val="1F1F1F"/>
                </a:solidFill>
                <a:effectLst/>
                <a:latin typeface="Source Sans Pro" panose="020B0503030403020204" pitchFamily="34" charset="0"/>
              </a:rPr>
              <a:t> that increase the likelihood that the crew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equipment works in the expected way every time.</a:t>
            </a:r>
          </a:p>
          <a:p>
            <a:pPr algn="l"/>
            <a:endParaRPr lang="en-US" b="0" i="0" dirty="0">
              <a:solidFill>
                <a:srgbClr val="1F1F1F"/>
              </a:solidFill>
              <a:effectLst/>
              <a:latin typeface="Source Sans Pro" panose="020B0503030403020204" pitchFamily="34" charset="0"/>
            </a:endParaRPr>
          </a:p>
          <a:p>
            <a:pPr algn="l"/>
            <a:r>
              <a:rPr lang="en-US" b="1" i="0" dirty="0">
                <a:solidFill>
                  <a:srgbClr val="1F1F1F"/>
                </a:solidFill>
                <a:effectLst/>
                <a:latin typeface="Source Sans Pro" panose="020B0503030403020204" pitchFamily="34" charset="0"/>
              </a:rPr>
              <a:t>Lessons from the airline industry</a:t>
            </a:r>
            <a:r>
              <a:rPr lang="en-US" b="0" i="0" dirty="0">
                <a:solidFill>
                  <a:srgbClr val="1F1F1F"/>
                </a:solidFill>
                <a:effectLst/>
                <a:latin typeface="Source Sans Pro" panose="020B0503030403020204" pitchFamily="34" charset="0"/>
              </a:rPr>
              <a:t> that seem relevant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healthcare include, first, the use of systems engineering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rigorous testing of technologies for safety defects.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indeed, engineering into the technology, safety from the beginning.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Full and thorough investigations of all near misses,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well as actual errors and accidents.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systematic use of information from these error investigations to improve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quality.</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Developing and applying measures and checklists to improve care,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recognition of the need for ongoing training,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including simulation or procedures to emulate </a:t>
            </a:r>
            <a:r>
              <a:rPr lang="en-US" b="1" i="0" dirty="0">
                <a:solidFill>
                  <a:srgbClr val="1F1F1F"/>
                </a:solidFill>
                <a:effectLst/>
                <a:latin typeface="Source Sans Pro" panose="020B0503030403020204" pitchFamily="34" charset="0"/>
              </a:rPr>
              <a:t>crisis situations</a:t>
            </a:r>
            <a:r>
              <a:rPr lang="en-US" b="0" i="0" dirty="0">
                <a:solidFill>
                  <a:srgbClr val="1F1F1F"/>
                </a:solidFill>
                <a:effectLst/>
                <a:latin typeface="Source Sans Pro" panose="020B0503030403020204" pitchFamily="34" charset="0"/>
              </a:rPr>
              <a:t>.</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Each of these approaches can also be applied to improve healthcare.</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 example, frequent and consistent testing, </a:t>
            </a:r>
            <a:r>
              <a:rPr lang="en-US" b="1" i="0" dirty="0">
                <a:solidFill>
                  <a:srgbClr val="1F1F1F"/>
                </a:solidFill>
                <a:effectLst/>
                <a:latin typeface="Source Sans Pro" panose="020B0503030403020204" pitchFamily="34" charset="0"/>
              </a:rPr>
              <a:t>including the use of simulations, </a:t>
            </a:r>
            <a:endParaRPr lang="en-US" b="1"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especially of all healthcare staff likely to be involved in emergent care,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has the potential to reduce errors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improve performance in actual emergency situations. </a:t>
            </a:r>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2409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Lewis Blackman case.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15-year-old Lewis Blackman was admitted to a South Carolina hospital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routine surgery to correct a congenital chest deformity.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After receiving a powerful painkiller post surgery,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Lewis began to complain of increasingly severe pain in his stomach.</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you will shortly hear, healthcare staff involved in his care were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inexperienced in post-operative care of children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attributed his symptoms to normal post-operative symptoms,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recognizing what turned out to be a fatal complication.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Take some time to watch Lewis' story as told by his mother,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Helen Haskell, who as a result of Lewis' death has become a very active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articulate advocate for 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Lewis' story illustrates how most tragic events like his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the result of multiple and often repeated lapses and errors.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multifactorial nature of most harmful events underscores the importance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broad, systematic approaches to investigating patient safety incidents.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Information from these investigations is essential to inform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redesign of systems to prevent similar tragedies.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we move ahead in this module,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we'll examine Lewis' story through the lens of patient safety science.</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6266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0765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This definition recognizes the need to have systems in place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minimize the possibility of harm.</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559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In the US, organizations such as the Department of Health and Human Services,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National Quality Forum and the Joint Commission identified goals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 example, each year the Joint Commission establishes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national patient safety goals for different healthcare settings,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including hospitals, behavioral health, and ambulatory care.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goals are established by a panel of nurses, physicians, pharmacists,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risk managers, clinical engineers, and others who have hands-on experience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addressing patient safety issues in a variety of healthcare settings.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6635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2172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WHO's Conceptual Framework for the International Classification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Patient Safety is intended to be a standard guideline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comparison of patient safety incidents worldwide.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classification includes ten elements.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Number one, incident type, then patient outcomes, patient characteristics,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incident characteristics, contributing factors or hazards,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organizational outcomes, detection, mitigating factors Amelia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rating actions and then finally, actions taken to reduce risk.</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Let's take a minute to think about how this framework in the Joint Commission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tools can assist in understanding the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contributing to Louis Blackman's death.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Classifying the incident type is a useful first step.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What happened to Lewis can be termed a sentinel event,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because it was a series of errors that resulted in the outcome of death.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Recognizing that Louis's age was an important patient characteristic, the fact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 was placed in an adult unit was an incident characteristic, and the failure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staff to notify an attending physician was a contributing factor.</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were some of the elements that were important in the set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circumstances that resulted in this preventable event.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One of the most important lessons gained from using a structured approach 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realization that nearly all harmful events are not the result of a single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person's action, but rather the complex interaction of the environment technology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the patient as well as the actions or inactions of health care providers.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Hopefully, this brief illustration has helped you recognize the importance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using structured approaches to examine the different types of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related to patient harm across multiple types of incidents.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approach will reveal key data to guide re-engineering to improve 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Later in this module you'll be asked to apply this frame work in more detailed,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the Lewis Blackman case.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WHO framework and the Joint Commission's sentinel events processes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provided as supplemental resources for this module.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encourage you to take some time to further analyze the Lewis Blackman story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through the lens of these frameworks and processes.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90995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Let's take a minute to think about how this framework in the Joint Commission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tools can assist in understanding the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contributing to Louis Blackman's death.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Classifying the incident type is a useful first step.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What happened to Lewis can be termed a sentinel event,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because it was a series of errors that resulted in the outcome of death.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Recognizing that Louis's age was an important patient characteristic, the fact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 was placed in an adult unit was an incident characteristic, and the failure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staff to notify an attending physician was a contributing factor.</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were some of the elements that were important in the set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circumstances that resulted in this preventable event.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One of the most important lessons gained from using a structured approach 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realization that nearly all harmful events are not the result of a single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person's action, but rather the complex interaction of the environment technology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the patient as well as the actions or inactions of health care providers.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Hopefully, this brief illustration has helped you recognize the importance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using structured approaches to examine the different types of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related to patient harm across multiple types of incidents.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approach will reveal key data to guide re-engineering to improve patient safety. </a:t>
            </a:r>
            <a:endParaRPr lang="en-US" b="0" i="0" dirty="0">
              <a:solidFill>
                <a:srgbClr val="333333"/>
              </a:solidFill>
              <a:effectLst/>
              <a:latin typeface="OpenSans"/>
            </a:endParaRPr>
          </a:p>
          <a:p>
            <a:pPr algn="l"/>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The WHO framework and the Joint Commission's sentinel events processes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provided as supplemental resources for this module.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encourage you to take some time to further analyze the Lewis Blackman story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through the lens of these frameworks and processes.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Gathering and analyzing data from lapses in patient safety provides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critical first step and foundation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reducing the possibility of harm and re-engineering systems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improvement while examination of past error is essential.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Ideally, we would be able to anticipate what human behaviors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breakdowns in technology led to harm,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create systems in training that minimizes the chance of harm in the first place.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our next episode, we'll look at some of the approaches used to systematically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design, develop, and test improvement interventions.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73930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3318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2938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8263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5972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2731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7569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898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709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3400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653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8363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766889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I8Y962VTiBY&amp;t=24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oprah.com/health/how-a-medical-mistake-almost-killed-dennis-quaids-twins/al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centerjd.org/content/medical-malpractice-story-lewis-wardlaw-blackma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hyperlink" Target="https://www.youtube.com/watch?v=DBVuu4Qj-Fs" TargetMode="External"/><Relationship Id="rId3" Type="http://schemas.openxmlformats.org/officeDocument/2006/relationships/hyperlink" Target="https://www.youtube.com/watch?v=oaFc-ixEzd0" TargetMode="External"/><Relationship Id="rId7" Type="http://schemas.openxmlformats.org/officeDocument/2006/relationships/hyperlink" Target="http://www.cohsasa.co.za/sites/cohsasa.co.za/files/cohsasa_backgrounder_december_2015.pdf" TargetMode="External"/><Relationship Id="rId2" Type="http://schemas.openxmlformats.org/officeDocument/2006/relationships/hyperlink" Target="https://psnet.ahrq.gov/primers/primer/21/systems-approach" TargetMode="External"/><Relationship Id="rId1" Type="http://schemas.openxmlformats.org/officeDocument/2006/relationships/slideLayout" Target="../slideLayouts/slideLayout2.xml"/><Relationship Id="rId6" Type="http://schemas.openxmlformats.org/officeDocument/2006/relationships/hyperlink" Target="http://www.safetyandquality.gov.au/wp-content/uploads/2012/04/Australian-SandQ-Framework1.pdf" TargetMode="External"/><Relationship Id="rId11" Type="http://schemas.openxmlformats.org/officeDocument/2006/relationships/hyperlink" Target="https://www.eurocontrol.int/eec/gallery/content/public/document/eec/report/2006/017_Swiss_Cheese_Model.pdf" TargetMode="External"/><Relationship Id="rId5" Type="http://schemas.openxmlformats.org/officeDocument/2006/relationships/hyperlink" Target="http://www.who.int/patientsafety/taxonomy/icps_full_report.pdf" TargetMode="External"/><Relationship Id="rId10" Type="http://schemas.openxmlformats.org/officeDocument/2006/relationships/hyperlink" Target="https://www.nifc.gov/fireInfo/fireInfo_documents/humanfactors_classAnly.pdf" TargetMode="External"/><Relationship Id="rId4" Type="http://schemas.openxmlformats.org/officeDocument/2006/relationships/hyperlink" Target="https://obamawhitehouse.archives.gov/sites/default/files/microsites/ostp/PCAST/pcast_systems_engineering_in_healthcare_-_may_2014.pdf" TargetMode="External"/><Relationship Id="rId9" Type="http://schemas.openxmlformats.org/officeDocument/2006/relationships/hyperlink" Target="http://www.jointcommission.org/standards_information/npsg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prstClr val="white"/>
                </a:solidFill>
                <a:latin typeface="Arial" panose="020B0604020202020204" pitchFamily="34" charset="0"/>
                <a:cs typeface="Arial" panose="020B0604020202020204" pitchFamily="34" charset="0"/>
              </a:rPr>
              <a:t>Dr Fahad Khan </a:t>
            </a:r>
            <a:br>
              <a:rPr lang="en-GB" sz="3200" dirty="0">
                <a:solidFill>
                  <a:prstClr val="black">
                    <a:tint val="75000"/>
                  </a:prstClr>
                </a:solidFill>
                <a:latin typeface="Arial" panose="020B0604020202020204" pitchFamily="34" charset="0"/>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algn="ctr"/>
            <a:r>
              <a:rPr lang="en-US" sz="3200" b="1" i="1" dirty="0">
                <a:solidFill>
                  <a:prstClr val="white"/>
                </a:solidFill>
                <a:latin typeface="Arial" panose="020B0604020202020204" pitchFamily="34" charset="0"/>
                <a:cs typeface="Arial" panose="020B0604020202020204" pitchFamily="34" charset="0"/>
              </a:rPr>
              <a:t>Establishing a framework for Quality and Safety</a:t>
            </a:r>
            <a:endParaRPr lang="en-GB" sz="3200" b="1" i="1"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FF99-BF30-8BE9-0276-620DBFB5EE0A}"/>
              </a:ext>
            </a:extLst>
          </p:cNvPr>
          <p:cNvSpPr>
            <a:spLocks noGrp="1"/>
          </p:cNvSpPr>
          <p:nvPr>
            <p:ph type="title"/>
          </p:nvPr>
        </p:nvSpPr>
        <p:spPr/>
        <p:txBody>
          <a:bodyPr/>
          <a:lstStyle/>
          <a:p>
            <a:r>
              <a:rPr lang="en-GB"/>
              <a:t>Last week we learned about….</a:t>
            </a:r>
          </a:p>
        </p:txBody>
      </p:sp>
      <p:sp>
        <p:nvSpPr>
          <p:cNvPr id="3" name="Content Placeholder 2">
            <a:extLst>
              <a:ext uri="{FF2B5EF4-FFF2-40B4-BE49-F238E27FC236}">
                <a16:creationId xmlns:a16="http://schemas.microsoft.com/office/drawing/2014/main" id="{DC08C833-1437-BA3D-BA45-92AD6F754E9E}"/>
              </a:ext>
            </a:extLst>
          </p:cNvPr>
          <p:cNvSpPr>
            <a:spLocks noGrp="1"/>
          </p:cNvSpPr>
          <p:nvPr>
            <p:ph idx="1"/>
          </p:nvPr>
        </p:nvSpPr>
        <p:spPr/>
        <p:txBody>
          <a:bodyPr/>
          <a:lstStyle/>
          <a:p>
            <a:r>
              <a:rPr lang="en-GB"/>
              <a:t>What </a:t>
            </a:r>
            <a:r>
              <a:rPr lang="en-GB" dirty="0"/>
              <a:t>is Quality assurance </a:t>
            </a:r>
          </a:p>
          <a:p>
            <a:r>
              <a:rPr lang="en-GB" dirty="0"/>
              <a:t>QA Vs QI</a:t>
            </a:r>
          </a:p>
          <a:p>
            <a:r>
              <a:rPr lang="en-GB" dirty="0"/>
              <a:t>We looked briefly about QA cycle </a:t>
            </a:r>
          </a:p>
          <a:p>
            <a:r>
              <a:rPr lang="en-GB" dirty="0"/>
              <a:t>We learned about CQC </a:t>
            </a:r>
          </a:p>
          <a:p>
            <a:r>
              <a:rPr lang="en-GB" dirty="0"/>
              <a:t>QCS</a:t>
            </a:r>
          </a:p>
          <a:p>
            <a:endParaRPr lang="en-GB" dirty="0"/>
          </a:p>
        </p:txBody>
      </p:sp>
    </p:spTree>
    <p:extLst>
      <p:ext uri="{BB962C8B-B14F-4D97-AF65-F5344CB8AC3E}">
        <p14:creationId xmlns:p14="http://schemas.microsoft.com/office/powerpoint/2010/main" val="1968660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A012C-2E5B-639F-9D4C-A11B98D531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63F5F1-0780-E751-B83D-B58A2A062941}"/>
              </a:ext>
            </a:extLst>
          </p:cNvPr>
          <p:cNvSpPr>
            <a:spLocks noGrp="1"/>
          </p:cNvSpPr>
          <p:nvPr>
            <p:ph idx="1"/>
          </p:nvPr>
        </p:nvSpPr>
        <p:spPr/>
        <p:txBody>
          <a:bodyPr/>
          <a:lstStyle/>
          <a:p>
            <a:endParaRPr lang="en-GB" i="1" dirty="0"/>
          </a:p>
          <a:p>
            <a:endParaRPr lang="en-GB" i="1" dirty="0"/>
          </a:p>
          <a:p>
            <a:pPr algn="ctr"/>
            <a:r>
              <a:rPr lang="en-GB" i="1" dirty="0"/>
              <a:t>Today we looked at Question WHY?????? Why QA is important… through different </a:t>
            </a:r>
            <a:r>
              <a:rPr lang="en-GB" i="1"/>
              <a:t>case studies but before going into this ….. Can we say that …..</a:t>
            </a:r>
            <a:endParaRPr lang="en-GB" i="1" dirty="0"/>
          </a:p>
          <a:p>
            <a:pPr marL="0" indent="0" algn="ctr">
              <a:buNone/>
            </a:pPr>
            <a:endParaRPr lang="en-GB" i="1" dirty="0"/>
          </a:p>
        </p:txBody>
      </p:sp>
    </p:spTree>
    <p:extLst>
      <p:ext uri="{BB962C8B-B14F-4D97-AF65-F5344CB8AC3E}">
        <p14:creationId xmlns:p14="http://schemas.microsoft.com/office/powerpoint/2010/main" val="3670154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438A6-5B1B-B111-5192-D4873A6150B8}"/>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874E7A1C-3170-FA97-13EF-600B85910C1D}"/>
              </a:ext>
            </a:extLst>
          </p:cNvPr>
          <p:cNvPicPr>
            <a:picLocks noGrp="1" noChangeAspect="1"/>
          </p:cNvPicPr>
          <p:nvPr>
            <p:ph idx="1"/>
          </p:nvPr>
        </p:nvPicPr>
        <p:blipFill rotWithShape="1">
          <a:blip r:embed="rId2"/>
          <a:srcRect t="37455"/>
          <a:stretch/>
        </p:blipFill>
        <p:spPr>
          <a:xfrm>
            <a:off x="1033238" y="457200"/>
            <a:ext cx="10125523" cy="4751070"/>
          </a:xfrm>
          <a:prstGeom prst="rect">
            <a:avLst/>
          </a:prstGeom>
        </p:spPr>
      </p:pic>
    </p:spTree>
    <p:extLst>
      <p:ext uri="{BB962C8B-B14F-4D97-AF65-F5344CB8AC3E}">
        <p14:creationId xmlns:p14="http://schemas.microsoft.com/office/powerpoint/2010/main" val="661818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13BE1-FFF3-50DE-4244-ED435EB9F29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0A7DC74-A0B4-86E0-4A1E-D4D4C8081DCC}"/>
              </a:ext>
            </a:extLst>
          </p:cNvPr>
          <p:cNvPicPr>
            <a:picLocks noGrp="1" noChangeAspect="1"/>
          </p:cNvPicPr>
          <p:nvPr>
            <p:ph idx="1"/>
          </p:nvPr>
        </p:nvPicPr>
        <p:blipFill rotWithShape="1">
          <a:blip r:embed="rId3"/>
          <a:srcRect t="4865" b="22659"/>
          <a:stretch/>
        </p:blipFill>
        <p:spPr>
          <a:xfrm>
            <a:off x="1533152" y="602097"/>
            <a:ext cx="9125695" cy="4960503"/>
          </a:xfrm>
          <a:prstGeom prst="rect">
            <a:avLst/>
          </a:prstGeom>
        </p:spPr>
      </p:pic>
    </p:spTree>
    <p:extLst>
      <p:ext uri="{BB962C8B-B14F-4D97-AF65-F5344CB8AC3E}">
        <p14:creationId xmlns:p14="http://schemas.microsoft.com/office/powerpoint/2010/main" val="3758977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41523-390B-F462-5313-74ABBD66DDEA}"/>
              </a:ext>
            </a:extLst>
          </p:cNvPr>
          <p:cNvSpPr>
            <a:spLocks noGrp="1"/>
          </p:cNvSpPr>
          <p:nvPr>
            <p:ph type="title"/>
          </p:nvPr>
        </p:nvSpPr>
        <p:spPr/>
        <p:txBody>
          <a:bodyPr/>
          <a:lstStyle/>
          <a:p>
            <a:r>
              <a:rPr lang="en-GB" dirty="0"/>
              <a:t>Six Dimensions of Healthcare Quality </a:t>
            </a:r>
          </a:p>
        </p:txBody>
      </p:sp>
      <p:sp>
        <p:nvSpPr>
          <p:cNvPr id="3" name="Content Placeholder 2">
            <a:extLst>
              <a:ext uri="{FF2B5EF4-FFF2-40B4-BE49-F238E27FC236}">
                <a16:creationId xmlns:a16="http://schemas.microsoft.com/office/drawing/2014/main" id="{02F3AB8A-CEB3-CB31-FDE4-BFB2E165FAC8}"/>
              </a:ext>
            </a:extLst>
          </p:cNvPr>
          <p:cNvSpPr>
            <a:spLocks noGrp="1"/>
          </p:cNvSpPr>
          <p:nvPr>
            <p:ph idx="1"/>
          </p:nvPr>
        </p:nvSpPr>
        <p:spPr/>
        <p:txBody>
          <a:bodyPr/>
          <a:lstStyle/>
          <a:p>
            <a:r>
              <a:rPr lang="en-GB" dirty="0">
                <a:hlinkClick r:id="rId2"/>
              </a:rPr>
              <a:t>https://www.youtube.com/watch?v=I8Y962VTiBY&amp;t=24s</a:t>
            </a:r>
            <a:endParaRPr lang="en-GB" dirty="0"/>
          </a:p>
          <a:p>
            <a:endParaRPr lang="en-GB" dirty="0"/>
          </a:p>
        </p:txBody>
      </p:sp>
    </p:spTree>
    <p:extLst>
      <p:ext uri="{BB962C8B-B14F-4D97-AF65-F5344CB8AC3E}">
        <p14:creationId xmlns:p14="http://schemas.microsoft.com/office/powerpoint/2010/main" val="371542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50C48-73F3-19CD-225D-94035AC46750}"/>
              </a:ext>
            </a:extLst>
          </p:cNvPr>
          <p:cNvSpPr>
            <a:spLocks noGrp="1"/>
          </p:cNvSpPr>
          <p:nvPr>
            <p:ph type="title"/>
          </p:nvPr>
        </p:nvSpPr>
        <p:spPr/>
        <p:txBody>
          <a:bodyPr>
            <a:normAutofit/>
          </a:bodyPr>
          <a:lstStyle/>
          <a:p>
            <a:endParaRPr lang="en-GB" dirty="0"/>
          </a:p>
        </p:txBody>
      </p:sp>
      <p:pic>
        <p:nvPicPr>
          <p:cNvPr id="5" name="Content Placeholder 4">
            <a:extLst>
              <a:ext uri="{FF2B5EF4-FFF2-40B4-BE49-F238E27FC236}">
                <a16:creationId xmlns:a16="http://schemas.microsoft.com/office/drawing/2014/main" id="{D1682CDA-72DD-4B32-BD3D-A488B45DE7C7}"/>
              </a:ext>
            </a:extLst>
          </p:cNvPr>
          <p:cNvPicPr>
            <a:picLocks noGrp="1" noChangeAspect="1"/>
          </p:cNvPicPr>
          <p:nvPr>
            <p:ph idx="1"/>
          </p:nvPr>
        </p:nvPicPr>
        <p:blipFill>
          <a:blip r:embed="rId3"/>
          <a:stretch>
            <a:fillRect/>
          </a:stretch>
        </p:blipFill>
        <p:spPr>
          <a:xfrm>
            <a:off x="2613089" y="1619251"/>
            <a:ext cx="6965822" cy="3916363"/>
          </a:xfrm>
        </p:spPr>
      </p:pic>
    </p:spTree>
    <p:extLst>
      <p:ext uri="{BB962C8B-B14F-4D97-AF65-F5344CB8AC3E}">
        <p14:creationId xmlns:p14="http://schemas.microsoft.com/office/powerpoint/2010/main" val="682548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E847C-7357-9D4A-01F2-3E750B0A8D32}"/>
              </a:ext>
            </a:extLst>
          </p:cNvPr>
          <p:cNvSpPr>
            <a:spLocks noGrp="1"/>
          </p:cNvSpPr>
          <p:nvPr>
            <p:ph type="title"/>
          </p:nvPr>
        </p:nvSpPr>
        <p:spPr/>
        <p:txBody>
          <a:bodyPr/>
          <a:lstStyle/>
          <a:p>
            <a:endParaRPr lang="en-GB"/>
          </a:p>
        </p:txBody>
      </p:sp>
      <p:pic>
        <p:nvPicPr>
          <p:cNvPr id="13" name="Content Placeholder 12">
            <a:extLst>
              <a:ext uri="{FF2B5EF4-FFF2-40B4-BE49-F238E27FC236}">
                <a16:creationId xmlns:a16="http://schemas.microsoft.com/office/drawing/2014/main" id="{EE9C1D7F-C0DA-4DA4-0A7F-728FB526F349}"/>
              </a:ext>
            </a:extLst>
          </p:cNvPr>
          <p:cNvPicPr>
            <a:picLocks noGrp="1" noChangeAspect="1"/>
          </p:cNvPicPr>
          <p:nvPr>
            <p:ph idx="1"/>
          </p:nvPr>
        </p:nvPicPr>
        <p:blipFill rotWithShape="1">
          <a:blip r:embed="rId2"/>
          <a:srcRect l="39148" t="12842" b="9175"/>
          <a:stretch/>
        </p:blipFill>
        <p:spPr>
          <a:xfrm>
            <a:off x="1722120" y="274638"/>
            <a:ext cx="8747760" cy="5382928"/>
          </a:xfrm>
        </p:spPr>
      </p:pic>
    </p:spTree>
    <p:extLst>
      <p:ext uri="{BB962C8B-B14F-4D97-AF65-F5344CB8AC3E}">
        <p14:creationId xmlns:p14="http://schemas.microsoft.com/office/powerpoint/2010/main" val="1029712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538B5-8166-182F-BB80-284E892F3E3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65A4C77-794E-4F1A-3A2D-A80FC7A44513}"/>
              </a:ext>
            </a:extLst>
          </p:cNvPr>
          <p:cNvPicPr>
            <a:picLocks noGrp="1" noChangeAspect="1"/>
          </p:cNvPicPr>
          <p:nvPr>
            <p:ph idx="1"/>
          </p:nvPr>
        </p:nvPicPr>
        <p:blipFill rotWithShape="1">
          <a:blip r:embed="rId2"/>
          <a:srcRect l="41248" t="21246" b="16647"/>
          <a:stretch/>
        </p:blipFill>
        <p:spPr>
          <a:xfrm>
            <a:off x="1557581" y="274638"/>
            <a:ext cx="9076838" cy="5394642"/>
          </a:xfrm>
        </p:spPr>
      </p:pic>
    </p:spTree>
    <p:extLst>
      <p:ext uri="{BB962C8B-B14F-4D97-AF65-F5344CB8AC3E}">
        <p14:creationId xmlns:p14="http://schemas.microsoft.com/office/powerpoint/2010/main" val="3011314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9945-3D96-7AF2-41DA-AA052A380A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BCFDA1-731C-3C32-09D5-CD652104D88A}"/>
              </a:ext>
            </a:extLst>
          </p:cNvPr>
          <p:cNvSpPr>
            <a:spLocks noGrp="1"/>
          </p:cNvSpPr>
          <p:nvPr>
            <p:ph idx="1"/>
          </p:nvPr>
        </p:nvSpPr>
        <p:spPr/>
        <p:txBody>
          <a:bodyPr/>
          <a:lstStyle/>
          <a:p>
            <a:pPr algn="ctr"/>
            <a:endParaRPr lang="en-GB" dirty="0"/>
          </a:p>
          <a:p>
            <a:pPr algn="ctr"/>
            <a:endParaRPr lang="en-GB" dirty="0"/>
          </a:p>
          <a:p>
            <a:pPr algn="ctr"/>
            <a:r>
              <a:rPr lang="en-GB" dirty="0"/>
              <a:t>Now we </a:t>
            </a:r>
            <a:r>
              <a:rPr lang="en-GB" dirty="0" err="1"/>
              <a:t>gonna</a:t>
            </a:r>
            <a:r>
              <a:rPr lang="en-GB" dirty="0"/>
              <a:t> look </a:t>
            </a:r>
            <a:r>
              <a:rPr lang="en-GB" b="1" dirty="0"/>
              <a:t>SCOPE OF THE PROBLEM</a:t>
            </a:r>
          </a:p>
        </p:txBody>
      </p:sp>
    </p:spTree>
    <p:extLst>
      <p:ext uri="{BB962C8B-B14F-4D97-AF65-F5344CB8AC3E}">
        <p14:creationId xmlns:p14="http://schemas.microsoft.com/office/powerpoint/2010/main" val="2917543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CD341-9569-0FD8-DB81-FF3FD394239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784A97B-0B94-139F-3734-759BBC7AF944}"/>
              </a:ext>
            </a:extLst>
          </p:cNvPr>
          <p:cNvPicPr>
            <a:picLocks noGrp="1" noChangeAspect="1"/>
          </p:cNvPicPr>
          <p:nvPr>
            <p:ph idx="1"/>
          </p:nvPr>
        </p:nvPicPr>
        <p:blipFill rotWithShape="1">
          <a:blip r:embed="rId3">
            <a:biLevel thresh="75000"/>
          </a:blip>
          <a:srcRect l="40986" t="14243" r="4405" b="13846"/>
          <a:stretch/>
        </p:blipFill>
        <p:spPr>
          <a:xfrm>
            <a:off x="2440257" y="201486"/>
            <a:ext cx="7311485" cy="5413312"/>
          </a:xfrm>
        </p:spPr>
      </p:pic>
    </p:spTree>
    <p:extLst>
      <p:ext uri="{BB962C8B-B14F-4D97-AF65-F5344CB8AC3E}">
        <p14:creationId xmlns:p14="http://schemas.microsoft.com/office/powerpoint/2010/main" val="2233147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8AE00-DF39-9C92-E0D0-4A7AF22F13A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C5B70FF-91BF-7C8D-4909-F3BA524D6549}"/>
              </a:ext>
            </a:extLst>
          </p:cNvPr>
          <p:cNvPicPr>
            <a:picLocks noGrp="1" noChangeAspect="1"/>
          </p:cNvPicPr>
          <p:nvPr>
            <p:ph idx="1"/>
          </p:nvPr>
        </p:nvPicPr>
        <p:blipFill rotWithShape="1">
          <a:blip r:embed="rId2">
            <a:biLevel thresh="75000"/>
          </a:blip>
          <a:srcRect l="40461" t="17977" b="14779"/>
          <a:stretch/>
        </p:blipFill>
        <p:spPr>
          <a:xfrm>
            <a:off x="2064080" y="457518"/>
            <a:ext cx="8063840" cy="5120322"/>
          </a:xfrm>
        </p:spPr>
      </p:pic>
    </p:spTree>
    <p:extLst>
      <p:ext uri="{BB962C8B-B14F-4D97-AF65-F5344CB8AC3E}">
        <p14:creationId xmlns:p14="http://schemas.microsoft.com/office/powerpoint/2010/main" val="3237849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79463-48B4-B969-C3F2-D9918896FD8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F6DA91F-EC6B-769E-74C1-B6BC1839655D}"/>
              </a:ext>
            </a:extLst>
          </p:cNvPr>
          <p:cNvPicPr>
            <a:picLocks noGrp="1" noChangeAspect="1"/>
          </p:cNvPicPr>
          <p:nvPr>
            <p:ph idx="1"/>
          </p:nvPr>
        </p:nvPicPr>
        <p:blipFill rotWithShape="1">
          <a:blip r:embed="rId2">
            <a:biLevel thresh="75000"/>
          </a:blip>
          <a:srcRect l="39411" t="21715" r="7506" b="20789"/>
          <a:stretch/>
        </p:blipFill>
        <p:spPr>
          <a:xfrm>
            <a:off x="2019777" y="661353"/>
            <a:ext cx="7142511" cy="4349559"/>
          </a:xfrm>
        </p:spPr>
      </p:pic>
      <p:sp>
        <p:nvSpPr>
          <p:cNvPr id="6" name="Rectangle 5">
            <a:extLst>
              <a:ext uri="{FF2B5EF4-FFF2-40B4-BE49-F238E27FC236}">
                <a16:creationId xmlns:a16="http://schemas.microsoft.com/office/drawing/2014/main" id="{4A57F682-C261-640F-50F6-8738B6DA80CE}"/>
              </a:ext>
            </a:extLst>
          </p:cNvPr>
          <p:cNvSpPr/>
          <p:nvPr/>
        </p:nvSpPr>
        <p:spPr>
          <a:xfrm>
            <a:off x="6096000" y="4754880"/>
            <a:ext cx="396240" cy="512064"/>
          </a:xfrm>
          <a:prstGeom prst="rect">
            <a:avLst/>
          </a:prstGeom>
          <a:solidFill>
            <a:schemeClr val="bg1"/>
          </a:solidFill>
          <a:ln>
            <a:solidFill>
              <a:schemeClr val="bg1"/>
            </a:solid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82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20BC3-88B1-94F1-0F5F-DB8F48A209A4}"/>
              </a:ext>
            </a:extLst>
          </p:cNvPr>
          <p:cNvSpPr>
            <a:spLocks noGrp="1"/>
          </p:cNvSpPr>
          <p:nvPr>
            <p:ph type="title"/>
          </p:nvPr>
        </p:nvSpPr>
        <p:spPr/>
        <p:txBody>
          <a:bodyPr/>
          <a:lstStyle/>
          <a:p>
            <a:endParaRPr lang="en-GB" dirty="0"/>
          </a:p>
        </p:txBody>
      </p:sp>
      <p:sp>
        <p:nvSpPr>
          <p:cNvPr id="7" name="Content Placeholder 6">
            <a:extLst>
              <a:ext uri="{FF2B5EF4-FFF2-40B4-BE49-F238E27FC236}">
                <a16:creationId xmlns:a16="http://schemas.microsoft.com/office/drawing/2014/main" id="{CB8CBDA4-C44A-FEDC-D8CC-F5B6DE511D25}"/>
              </a:ext>
            </a:extLst>
          </p:cNvPr>
          <p:cNvSpPr>
            <a:spLocks noGrp="1"/>
          </p:cNvSpPr>
          <p:nvPr>
            <p:ph idx="1"/>
          </p:nvPr>
        </p:nvSpPr>
        <p:spPr/>
        <p:txBody>
          <a:bodyPr/>
          <a:lstStyle/>
          <a:p>
            <a:r>
              <a:rPr lang="en-GB" dirty="0"/>
              <a:t>Some of the more contributing factors to medical errors;</a:t>
            </a:r>
          </a:p>
          <a:p>
            <a:endParaRPr lang="en-GB" dirty="0"/>
          </a:p>
        </p:txBody>
      </p:sp>
      <p:pic>
        <p:nvPicPr>
          <p:cNvPr id="8" name="Picture 7">
            <a:extLst>
              <a:ext uri="{FF2B5EF4-FFF2-40B4-BE49-F238E27FC236}">
                <a16:creationId xmlns:a16="http://schemas.microsoft.com/office/drawing/2014/main" id="{24481A4C-4AD0-6393-AB44-C10060B0E45E}"/>
              </a:ext>
            </a:extLst>
          </p:cNvPr>
          <p:cNvPicPr>
            <a:picLocks noChangeAspect="1"/>
          </p:cNvPicPr>
          <p:nvPr/>
        </p:nvPicPr>
        <p:blipFill>
          <a:blip r:embed="rId2"/>
          <a:stretch>
            <a:fillRect/>
          </a:stretch>
        </p:blipFill>
        <p:spPr>
          <a:xfrm>
            <a:off x="462995" y="2261687"/>
            <a:ext cx="6950042" cy="3255546"/>
          </a:xfrm>
          <a:prstGeom prst="rect">
            <a:avLst/>
          </a:prstGeom>
        </p:spPr>
      </p:pic>
    </p:spTree>
    <p:extLst>
      <p:ext uri="{BB962C8B-B14F-4D97-AF65-F5344CB8AC3E}">
        <p14:creationId xmlns:p14="http://schemas.microsoft.com/office/powerpoint/2010/main" val="2188111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C555D-2FF9-ED54-883C-8DBA4992E41B}"/>
              </a:ext>
            </a:extLst>
          </p:cNvPr>
          <p:cNvSpPr>
            <a:spLocks noGrp="1"/>
          </p:cNvSpPr>
          <p:nvPr>
            <p:ph type="title"/>
          </p:nvPr>
        </p:nvSpPr>
        <p:spPr/>
        <p:txBody>
          <a:bodyPr>
            <a:normAutofit fontScale="90000"/>
          </a:bodyPr>
          <a:lstStyle/>
          <a:p>
            <a:r>
              <a:rPr lang="en-GB" b="1" dirty="0"/>
              <a:t>Medication Error</a:t>
            </a:r>
            <a:br>
              <a:rPr lang="en-GB" dirty="0"/>
            </a:br>
            <a:endParaRPr lang="en-GB" dirty="0"/>
          </a:p>
        </p:txBody>
      </p:sp>
      <p:pic>
        <p:nvPicPr>
          <p:cNvPr id="5" name="Content Placeholder 4">
            <a:extLst>
              <a:ext uri="{FF2B5EF4-FFF2-40B4-BE49-F238E27FC236}">
                <a16:creationId xmlns:a16="http://schemas.microsoft.com/office/drawing/2014/main" id="{FD855EBC-9876-158B-F457-B50EF341602B}"/>
              </a:ext>
            </a:extLst>
          </p:cNvPr>
          <p:cNvPicPr>
            <a:picLocks noGrp="1" noChangeAspect="1"/>
          </p:cNvPicPr>
          <p:nvPr>
            <p:ph idx="1"/>
          </p:nvPr>
        </p:nvPicPr>
        <p:blipFill rotWithShape="1">
          <a:blip r:embed="rId2"/>
          <a:srcRect l="40724" t="24049" b="30189"/>
          <a:stretch/>
        </p:blipFill>
        <p:spPr>
          <a:xfrm>
            <a:off x="1611345" y="1282389"/>
            <a:ext cx="8969310" cy="3893116"/>
          </a:xfrm>
        </p:spPr>
      </p:pic>
    </p:spTree>
    <p:extLst>
      <p:ext uri="{BB962C8B-B14F-4D97-AF65-F5344CB8AC3E}">
        <p14:creationId xmlns:p14="http://schemas.microsoft.com/office/powerpoint/2010/main" val="2081168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40AB-F8E5-0A98-53EA-FF23B4E044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DA0CC4-A117-A9BA-C098-8AB1A04BFC29}"/>
              </a:ext>
            </a:extLst>
          </p:cNvPr>
          <p:cNvSpPr>
            <a:spLocks noGrp="1"/>
          </p:cNvSpPr>
          <p:nvPr>
            <p:ph idx="1"/>
          </p:nvPr>
        </p:nvSpPr>
        <p:spPr/>
        <p:txBody>
          <a:bodyPr/>
          <a:lstStyle/>
          <a:p>
            <a:r>
              <a:rPr lang="en-GB" dirty="0"/>
              <a:t>Common causes</a:t>
            </a:r>
          </a:p>
          <a:p>
            <a:endParaRPr lang="en-GB" dirty="0"/>
          </a:p>
        </p:txBody>
      </p:sp>
      <p:pic>
        <p:nvPicPr>
          <p:cNvPr id="5" name="Picture 4">
            <a:extLst>
              <a:ext uri="{FF2B5EF4-FFF2-40B4-BE49-F238E27FC236}">
                <a16:creationId xmlns:a16="http://schemas.microsoft.com/office/drawing/2014/main" id="{0EC0F1BA-7167-2675-4EBD-2DBC6289A98C}"/>
              </a:ext>
            </a:extLst>
          </p:cNvPr>
          <p:cNvPicPr>
            <a:picLocks noChangeAspect="1"/>
          </p:cNvPicPr>
          <p:nvPr/>
        </p:nvPicPr>
        <p:blipFill rotWithShape="1">
          <a:blip r:embed="rId2">
            <a:biLevel thresh="75000"/>
          </a:blip>
          <a:srcRect l="40499" t="26388" r="2351" b="27989"/>
          <a:stretch/>
        </p:blipFill>
        <p:spPr>
          <a:xfrm>
            <a:off x="4206240" y="2130551"/>
            <a:ext cx="6967728" cy="3127248"/>
          </a:xfrm>
          <a:prstGeom prst="rect">
            <a:avLst/>
          </a:prstGeom>
        </p:spPr>
      </p:pic>
    </p:spTree>
    <p:extLst>
      <p:ext uri="{BB962C8B-B14F-4D97-AF65-F5344CB8AC3E}">
        <p14:creationId xmlns:p14="http://schemas.microsoft.com/office/powerpoint/2010/main" val="2479186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BE2C-3E46-9462-9817-5257189167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9F5E2-F705-9C4E-7C09-289401DDC189}"/>
              </a:ext>
            </a:extLst>
          </p:cNvPr>
          <p:cNvSpPr>
            <a:spLocks noGrp="1"/>
          </p:cNvSpPr>
          <p:nvPr>
            <p:ph idx="1"/>
          </p:nvPr>
        </p:nvSpPr>
        <p:spPr/>
        <p:txBody>
          <a:bodyPr/>
          <a:lstStyle/>
          <a:p>
            <a:r>
              <a:rPr lang="en-GB" dirty="0"/>
              <a:t>How to reduce Medication error ??????</a:t>
            </a:r>
          </a:p>
        </p:txBody>
      </p:sp>
    </p:spTree>
    <p:extLst>
      <p:ext uri="{BB962C8B-B14F-4D97-AF65-F5344CB8AC3E}">
        <p14:creationId xmlns:p14="http://schemas.microsoft.com/office/powerpoint/2010/main" val="3381194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33FB-00D9-7E3F-EA59-8D3D88F42074}"/>
              </a:ext>
            </a:extLst>
          </p:cNvPr>
          <p:cNvSpPr>
            <a:spLocks noGrp="1"/>
          </p:cNvSpPr>
          <p:nvPr>
            <p:ph type="title"/>
          </p:nvPr>
        </p:nvSpPr>
        <p:spPr/>
        <p:txBody>
          <a:bodyPr/>
          <a:lstStyle/>
          <a:p>
            <a:r>
              <a:rPr lang="en-GB" dirty="0"/>
              <a:t>Reasonable Answer</a:t>
            </a:r>
          </a:p>
        </p:txBody>
      </p:sp>
      <p:sp>
        <p:nvSpPr>
          <p:cNvPr id="3" name="Content Placeholder 2">
            <a:extLst>
              <a:ext uri="{FF2B5EF4-FFF2-40B4-BE49-F238E27FC236}">
                <a16:creationId xmlns:a16="http://schemas.microsoft.com/office/drawing/2014/main" id="{0F864E22-FC9C-0CBD-9589-DA8F1E45AF56}"/>
              </a:ext>
            </a:extLst>
          </p:cNvPr>
          <p:cNvSpPr>
            <a:spLocks noGrp="1"/>
          </p:cNvSpPr>
          <p:nvPr>
            <p:ph idx="1"/>
          </p:nvPr>
        </p:nvSpPr>
        <p:spPr/>
        <p:txBody>
          <a:bodyPr/>
          <a:lstStyle/>
          <a:p>
            <a:r>
              <a:rPr lang="en-GB" dirty="0"/>
              <a:t>Always remember 5Rs</a:t>
            </a:r>
          </a:p>
          <a:p>
            <a:pPr marL="0" indent="0">
              <a:buNone/>
            </a:pPr>
            <a:r>
              <a:rPr lang="en-GB" dirty="0"/>
              <a:t>Right Drug</a:t>
            </a:r>
          </a:p>
          <a:p>
            <a:pPr marL="0" indent="0">
              <a:buNone/>
            </a:pPr>
            <a:r>
              <a:rPr lang="en-GB" dirty="0"/>
              <a:t>Right patient</a:t>
            </a:r>
          </a:p>
          <a:p>
            <a:pPr marL="0" indent="0">
              <a:buNone/>
            </a:pPr>
            <a:r>
              <a:rPr lang="en-GB" dirty="0"/>
              <a:t>Right dose</a:t>
            </a:r>
          </a:p>
          <a:p>
            <a:pPr marL="0" indent="0">
              <a:buNone/>
            </a:pPr>
            <a:r>
              <a:rPr lang="en-GB" dirty="0"/>
              <a:t>Right dose</a:t>
            </a:r>
          </a:p>
          <a:p>
            <a:pPr marL="0" indent="0">
              <a:buNone/>
            </a:pPr>
            <a:r>
              <a:rPr lang="en-GB" dirty="0"/>
              <a:t>Right time</a:t>
            </a:r>
          </a:p>
        </p:txBody>
      </p:sp>
    </p:spTree>
    <p:extLst>
      <p:ext uri="{BB962C8B-B14F-4D97-AF65-F5344CB8AC3E}">
        <p14:creationId xmlns:p14="http://schemas.microsoft.com/office/powerpoint/2010/main" val="2383027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24CDA-1443-F79E-77F7-7122B18DBF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37F6C2-DE7E-A36B-24F5-EEA4D16497CF}"/>
              </a:ext>
            </a:extLst>
          </p:cNvPr>
          <p:cNvSpPr>
            <a:spLocks noGrp="1"/>
          </p:cNvSpPr>
          <p:nvPr>
            <p:ph idx="1"/>
          </p:nvPr>
        </p:nvSpPr>
        <p:spPr/>
        <p:txBody>
          <a:bodyPr/>
          <a:lstStyle/>
          <a:p>
            <a:r>
              <a:rPr lang="en-GB" dirty="0"/>
              <a:t>What else we can do ????</a:t>
            </a:r>
          </a:p>
          <a:p>
            <a:r>
              <a:rPr lang="en-GB" dirty="0"/>
              <a:t>Computerized physician order entry (CPOE)</a:t>
            </a:r>
          </a:p>
        </p:txBody>
      </p:sp>
    </p:spTree>
    <p:extLst>
      <p:ext uri="{BB962C8B-B14F-4D97-AF65-F5344CB8AC3E}">
        <p14:creationId xmlns:p14="http://schemas.microsoft.com/office/powerpoint/2010/main" val="1888027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D564-6CD2-8C26-BA0E-C91C72471F2F}"/>
              </a:ext>
            </a:extLst>
          </p:cNvPr>
          <p:cNvSpPr>
            <a:spLocks noGrp="1"/>
          </p:cNvSpPr>
          <p:nvPr>
            <p:ph type="title"/>
          </p:nvPr>
        </p:nvSpPr>
        <p:spPr/>
        <p:txBody>
          <a:bodyPr>
            <a:normAutofit/>
          </a:bodyPr>
          <a:lstStyle/>
          <a:p>
            <a:r>
              <a:rPr lang="en-GB" b="1" dirty="0"/>
              <a:t>Hospital Acquired Infections</a:t>
            </a:r>
            <a:r>
              <a:rPr lang="en-GB" dirty="0"/>
              <a:t>:</a:t>
            </a:r>
          </a:p>
        </p:txBody>
      </p:sp>
      <p:sp>
        <p:nvSpPr>
          <p:cNvPr id="3" name="Content Placeholder 2">
            <a:extLst>
              <a:ext uri="{FF2B5EF4-FFF2-40B4-BE49-F238E27FC236}">
                <a16:creationId xmlns:a16="http://schemas.microsoft.com/office/drawing/2014/main" id="{5D57E10C-0206-3065-D602-D0A4F17E2540}"/>
              </a:ext>
            </a:extLst>
          </p:cNvPr>
          <p:cNvSpPr>
            <a:spLocks noGrp="1"/>
          </p:cNvSpPr>
          <p:nvPr>
            <p:ph idx="1"/>
          </p:nvPr>
        </p:nvSpPr>
        <p:spPr/>
        <p:txBody>
          <a:bodyPr/>
          <a:lstStyle/>
          <a:p>
            <a:r>
              <a:rPr lang="en-GB" dirty="0"/>
              <a:t>Hospital Acquired Infections:</a:t>
            </a:r>
          </a:p>
          <a:p>
            <a:pPr marL="0" indent="0">
              <a:buNone/>
            </a:pPr>
            <a:endParaRPr lang="en-GB" dirty="0"/>
          </a:p>
          <a:p>
            <a:pPr marL="0" indent="0">
              <a:buNone/>
            </a:pPr>
            <a:r>
              <a:rPr lang="en-GB" dirty="0"/>
              <a:t>According to WHO mortality from Health care associated infections ranges from 12 to 80 %</a:t>
            </a:r>
          </a:p>
          <a:p>
            <a:pPr marL="0" indent="0">
              <a:buNone/>
            </a:pPr>
            <a:r>
              <a:rPr lang="en-GB" dirty="0"/>
              <a:t>Most common form of HAI is urinary catheter related infections</a:t>
            </a:r>
          </a:p>
        </p:txBody>
      </p:sp>
    </p:spTree>
    <p:extLst>
      <p:ext uri="{BB962C8B-B14F-4D97-AF65-F5344CB8AC3E}">
        <p14:creationId xmlns:p14="http://schemas.microsoft.com/office/powerpoint/2010/main" val="4172809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E55C0-430B-E9EB-8D8F-0D2AD31D7F7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3522200-BD04-3474-8443-08DE99DEBB1F}"/>
              </a:ext>
            </a:extLst>
          </p:cNvPr>
          <p:cNvPicPr>
            <a:picLocks noGrp="1" noChangeAspect="1"/>
          </p:cNvPicPr>
          <p:nvPr>
            <p:ph idx="1"/>
          </p:nvPr>
        </p:nvPicPr>
        <p:blipFill rotWithShape="1">
          <a:blip r:embed="rId3">
            <a:biLevel thresh="75000"/>
          </a:blip>
          <a:srcRect l="6068" t="15643" b="12444"/>
          <a:stretch/>
        </p:blipFill>
        <p:spPr>
          <a:xfrm>
            <a:off x="1422354" y="846138"/>
            <a:ext cx="9347292" cy="4023361"/>
          </a:xfrm>
        </p:spPr>
      </p:pic>
    </p:spTree>
    <p:extLst>
      <p:ext uri="{BB962C8B-B14F-4D97-AF65-F5344CB8AC3E}">
        <p14:creationId xmlns:p14="http://schemas.microsoft.com/office/powerpoint/2010/main" val="455983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95B61-3DCF-92FD-86D0-C7EF67E692B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3975469-EA67-14EC-4EDF-BD9FAA3C66C7}"/>
              </a:ext>
            </a:extLst>
          </p:cNvPr>
          <p:cNvPicPr>
            <a:picLocks noGrp="1" noChangeAspect="1"/>
          </p:cNvPicPr>
          <p:nvPr>
            <p:ph idx="1"/>
          </p:nvPr>
        </p:nvPicPr>
        <p:blipFill rotWithShape="1">
          <a:blip r:embed="rId2">
            <a:biLevel thresh="75000"/>
          </a:blip>
          <a:srcRect l="12632" t="3035" b="11977"/>
          <a:stretch/>
        </p:blipFill>
        <p:spPr>
          <a:xfrm>
            <a:off x="2092929" y="274638"/>
            <a:ext cx="8006142" cy="4378606"/>
          </a:xfrm>
        </p:spPr>
      </p:pic>
    </p:spTree>
    <p:extLst>
      <p:ext uri="{BB962C8B-B14F-4D97-AF65-F5344CB8AC3E}">
        <p14:creationId xmlns:p14="http://schemas.microsoft.com/office/powerpoint/2010/main" val="200655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C7E55-95C2-6BC4-DE1F-DE54D59BD61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AB93873-1921-275B-039B-8F61015C7312}"/>
              </a:ext>
            </a:extLst>
          </p:cNvPr>
          <p:cNvPicPr>
            <a:picLocks noGrp="1" noChangeAspect="1"/>
          </p:cNvPicPr>
          <p:nvPr>
            <p:ph idx="1"/>
          </p:nvPr>
        </p:nvPicPr>
        <p:blipFill rotWithShape="1">
          <a:blip r:embed="rId2">
            <a:biLevel thresh="75000"/>
          </a:blip>
          <a:srcRect l="9481" t="16110" b="29255"/>
          <a:stretch/>
        </p:blipFill>
        <p:spPr>
          <a:xfrm>
            <a:off x="1976621" y="846138"/>
            <a:ext cx="9431090" cy="3200399"/>
          </a:xfrm>
        </p:spPr>
      </p:pic>
    </p:spTree>
    <p:extLst>
      <p:ext uri="{BB962C8B-B14F-4D97-AF65-F5344CB8AC3E}">
        <p14:creationId xmlns:p14="http://schemas.microsoft.com/office/powerpoint/2010/main" val="3778068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5084-EB9B-1BCB-37F9-00295AB022B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FACFD2F-42EE-207D-BCA9-7E59FCDE12EF}"/>
              </a:ext>
            </a:extLst>
          </p:cNvPr>
          <p:cNvPicPr>
            <a:picLocks noGrp="1" noChangeAspect="1"/>
          </p:cNvPicPr>
          <p:nvPr>
            <p:ph idx="1"/>
          </p:nvPr>
        </p:nvPicPr>
        <p:blipFill rotWithShape="1">
          <a:blip r:embed="rId2">
            <a:biLevel thresh="75000"/>
          </a:blip>
          <a:srcRect l="9219" t="28251" b="31123"/>
          <a:stretch/>
        </p:blipFill>
        <p:spPr>
          <a:xfrm>
            <a:off x="1797725" y="1417638"/>
            <a:ext cx="10030609" cy="2523743"/>
          </a:xfrm>
        </p:spPr>
      </p:pic>
    </p:spTree>
    <p:extLst>
      <p:ext uri="{BB962C8B-B14F-4D97-AF65-F5344CB8AC3E}">
        <p14:creationId xmlns:p14="http://schemas.microsoft.com/office/powerpoint/2010/main" val="1734101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2B575-9FC9-DFCC-2AD2-DBCD3A056F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CE5C8F-9E8E-7A95-302E-02794E2F1015}"/>
              </a:ext>
            </a:extLst>
          </p:cNvPr>
          <p:cNvSpPr>
            <a:spLocks noGrp="1"/>
          </p:cNvSpPr>
          <p:nvPr>
            <p:ph idx="1"/>
          </p:nvPr>
        </p:nvSpPr>
        <p:spPr/>
        <p:txBody>
          <a:bodyPr/>
          <a:lstStyle/>
          <a:p>
            <a:pPr marL="0" indent="0" algn="ctr">
              <a:buNone/>
            </a:pPr>
            <a:endParaRPr lang="en-GB" i="1" dirty="0"/>
          </a:p>
          <a:p>
            <a:pPr marL="0" indent="0" algn="ctr">
              <a:buNone/>
            </a:pPr>
            <a:r>
              <a:rPr lang="en-GB" i="1" dirty="0"/>
              <a:t>Now work in a group and enlist, “different ways to prevent HAP, Surgical site infections” </a:t>
            </a:r>
          </a:p>
          <a:p>
            <a:pPr marL="0" indent="0" algn="ctr">
              <a:buNone/>
            </a:pPr>
            <a:endParaRPr lang="en-GB" i="1" dirty="0"/>
          </a:p>
          <a:p>
            <a:pPr marL="0" indent="0" algn="ctr">
              <a:buNone/>
            </a:pPr>
            <a:r>
              <a:rPr lang="en-GB" i="1" dirty="0"/>
              <a:t>AND PATIENT FALLS</a:t>
            </a:r>
          </a:p>
        </p:txBody>
      </p:sp>
    </p:spTree>
    <p:extLst>
      <p:ext uri="{BB962C8B-B14F-4D97-AF65-F5344CB8AC3E}">
        <p14:creationId xmlns:p14="http://schemas.microsoft.com/office/powerpoint/2010/main" val="4119012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18CB9-E973-BF7B-6BE6-F77553CECBB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1C97B35-93B9-71F2-A8DF-45D129751A13}"/>
              </a:ext>
            </a:extLst>
          </p:cNvPr>
          <p:cNvPicPr>
            <a:picLocks noGrp="1" noChangeAspect="1"/>
          </p:cNvPicPr>
          <p:nvPr>
            <p:ph idx="1"/>
          </p:nvPr>
        </p:nvPicPr>
        <p:blipFill rotWithShape="1">
          <a:blip r:embed="rId2">
            <a:biLevel thresh="75000"/>
          </a:blip>
          <a:srcRect l="8045" t="20780" b="44198"/>
          <a:stretch/>
        </p:blipFill>
        <p:spPr>
          <a:xfrm>
            <a:off x="2103119" y="1710246"/>
            <a:ext cx="8751385" cy="2011362"/>
          </a:xfrm>
        </p:spPr>
      </p:pic>
    </p:spTree>
    <p:extLst>
      <p:ext uri="{BB962C8B-B14F-4D97-AF65-F5344CB8AC3E}">
        <p14:creationId xmlns:p14="http://schemas.microsoft.com/office/powerpoint/2010/main" val="2539969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234CA-5F37-1563-B345-29F5D5A3123D}"/>
              </a:ext>
            </a:extLst>
          </p:cNvPr>
          <p:cNvSpPr>
            <a:spLocks noGrp="1"/>
          </p:cNvSpPr>
          <p:nvPr>
            <p:ph type="title"/>
          </p:nvPr>
        </p:nvSpPr>
        <p:spPr/>
        <p:txBody>
          <a:bodyPr/>
          <a:lstStyle/>
          <a:p>
            <a:r>
              <a:rPr lang="en-GB" b="1" dirty="0"/>
              <a:t>Patient falls</a:t>
            </a:r>
          </a:p>
        </p:txBody>
      </p:sp>
      <p:pic>
        <p:nvPicPr>
          <p:cNvPr id="5" name="Content Placeholder 4">
            <a:extLst>
              <a:ext uri="{FF2B5EF4-FFF2-40B4-BE49-F238E27FC236}">
                <a16:creationId xmlns:a16="http://schemas.microsoft.com/office/drawing/2014/main" id="{16836E19-59CD-51D1-12FE-65F0FB0810E8}"/>
              </a:ext>
            </a:extLst>
          </p:cNvPr>
          <p:cNvPicPr>
            <a:picLocks noGrp="1" noChangeAspect="1"/>
          </p:cNvPicPr>
          <p:nvPr>
            <p:ph idx="1"/>
          </p:nvPr>
        </p:nvPicPr>
        <p:blipFill rotWithShape="1">
          <a:blip r:embed="rId2">
            <a:biLevel thresh="75000"/>
          </a:blip>
          <a:srcRect l="8622" t="19846" r="-1" b="32057"/>
          <a:stretch/>
        </p:blipFill>
        <p:spPr>
          <a:xfrm>
            <a:off x="1872869" y="1874520"/>
            <a:ext cx="8446262" cy="2487169"/>
          </a:xfrm>
        </p:spPr>
      </p:pic>
    </p:spTree>
    <p:extLst>
      <p:ext uri="{BB962C8B-B14F-4D97-AF65-F5344CB8AC3E}">
        <p14:creationId xmlns:p14="http://schemas.microsoft.com/office/powerpoint/2010/main" val="894260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0E6FA-48F4-36F9-199D-C36164D713A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364C154-5320-FD7B-4848-71C380FB077E}"/>
              </a:ext>
            </a:extLst>
          </p:cNvPr>
          <p:cNvPicPr>
            <a:picLocks noGrp="1" noChangeAspect="1"/>
          </p:cNvPicPr>
          <p:nvPr>
            <p:ph idx="1"/>
          </p:nvPr>
        </p:nvPicPr>
        <p:blipFill rotWithShape="1">
          <a:blip r:embed="rId2">
            <a:biLevel thresh="75000"/>
          </a:blip>
          <a:srcRect l="17358" t="23115" b="23428"/>
          <a:stretch/>
        </p:blipFill>
        <p:spPr>
          <a:xfrm>
            <a:off x="1910049" y="1417639"/>
            <a:ext cx="8371902" cy="3044634"/>
          </a:xfrm>
        </p:spPr>
      </p:pic>
    </p:spTree>
    <p:extLst>
      <p:ext uri="{BB962C8B-B14F-4D97-AF65-F5344CB8AC3E}">
        <p14:creationId xmlns:p14="http://schemas.microsoft.com/office/powerpoint/2010/main" val="328620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60BD7-4899-3A1F-B706-6AD78960A89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108E403-0CC1-F879-674F-1C4E94F21E70}"/>
              </a:ext>
            </a:extLst>
          </p:cNvPr>
          <p:cNvPicPr>
            <a:picLocks noGrp="1" noChangeAspect="1"/>
          </p:cNvPicPr>
          <p:nvPr>
            <p:ph idx="1"/>
          </p:nvPr>
        </p:nvPicPr>
        <p:blipFill rotWithShape="1">
          <a:blip r:embed="rId2">
            <a:biLevel thresh="75000"/>
          </a:blip>
          <a:srcRect l="7643" t="26385" r="12020" b="22717"/>
          <a:stretch/>
        </p:blipFill>
        <p:spPr>
          <a:xfrm>
            <a:off x="2106533" y="2066544"/>
            <a:ext cx="7649750" cy="2724911"/>
          </a:xfrm>
        </p:spPr>
      </p:pic>
    </p:spTree>
    <p:extLst>
      <p:ext uri="{BB962C8B-B14F-4D97-AF65-F5344CB8AC3E}">
        <p14:creationId xmlns:p14="http://schemas.microsoft.com/office/powerpoint/2010/main" val="3340827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34F27-1F9E-0662-94B9-B8CE72C64D61}"/>
              </a:ext>
            </a:extLst>
          </p:cNvPr>
          <p:cNvSpPr>
            <a:spLocks noGrp="1"/>
          </p:cNvSpPr>
          <p:nvPr>
            <p:ph type="title"/>
          </p:nvPr>
        </p:nvSpPr>
        <p:spPr/>
        <p:txBody>
          <a:bodyPr/>
          <a:lstStyle/>
          <a:p>
            <a:r>
              <a:rPr lang="en-GB" b="1" dirty="0"/>
              <a:t>Unplanned Readmission</a:t>
            </a:r>
          </a:p>
        </p:txBody>
      </p:sp>
      <p:sp>
        <p:nvSpPr>
          <p:cNvPr id="3" name="Content Placeholder 2">
            <a:extLst>
              <a:ext uri="{FF2B5EF4-FFF2-40B4-BE49-F238E27FC236}">
                <a16:creationId xmlns:a16="http://schemas.microsoft.com/office/drawing/2014/main" id="{D7294B3E-497F-5108-59B9-186290A44B3C}"/>
              </a:ext>
            </a:extLst>
          </p:cNvPr>
          <p:cNvSpPr>
            <a:spLocks noGrp="1"/>
          </p:cNvSpPr>
          <p:nvPr>
            <p:ph idx="1"/>
          </p:nvPr>
        </p:nvSpPr>
        <p:spPr/>
        <p:txBody>
          <a:bodyPr/>
          <a:lstStyle/>
          <a:p>
            <a:pPr algn="ctr"/>
            <a:endParaRPr lang="en-GB" dirty="0"/>
          </a:p>
          <a:p>
            <a:pPr algn="ctr"/>
            <a:endParaRPr lang="en-GB" dirty="0"/>
          </a:p>
          <a:p>
            <a:pPr algn="ctr"/>
            <a:r>
              <a:rPr lang="en-GB" dirty="0"/>
              <a:t>Unplanned Readmission????</a:t>
            </a:r>
          </a:p>
        </p:txBody>
      </p:sp>
    </p:spTree>
    <p:extLst>
      <p:ext uri="{BB962C8B-B14F-4D97-AF65-F5344CB8AC3E}">
        <p14:creationId xmlns:p14="http://schemas.microsoft.com/office/powerpoint/2010/main" val="4131285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44E9-7C76-098E-5399-A0A74191176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276FD2D-8B61-F2DD-61F9-AC37F5FCE267}"/>
              </a:ext>
            </a:extLst>
          </p:cNvPr>
          <p:cNvPicPr>
            <a:picLocks noGrp="1" noChangeAspect="1"/>
          </p:cNvPicPr>
          <p:nvPr>
            <p:ph idx="1"/>
          </p:nvPr>
        </p:nvPicPr>
        <p:blipFill rotWithShape="1">
          <a:blip r:embed="rId2">
            <a:biLevel thresh="75000"/>
          </a:blip>
          <a:srcRect l="6856" t="18912" b="19449"/>
          <a:stretch/>
        </p:blipFill>
        <p:spPr>
          <a:xfrm>
            <a:off x="1230251" y="1417638"/>
            <a:ext cx="9731498" cy="3620705"/>
          </a:xfrm>
        </p:spPr>
      </p:pic>
    </p:spTree>
    <p:extLst>
      <p:ext uri="{BB962C8B-B14F-4D97-AF65-F5344CB8AC3E}">
        <p14:creationId xmlns:p14="http://schemas.microsoft.com/office/powerpoint/2010/main" val="26745781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AD2F-35D6-131A-DA34-E98A7A34174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E650806-176A-19A3-6C87-B408A91F457A}"/>
              </a:ext>
            </a:extLst>
          </p:cNvPr>
          <p:cNvPicPr>
            <a:picLocks noGrp="1" noChangeAspect="1"/>
          </p:cNvPicPr>
          <p:nvPr>
            <p:ph idx="1"/>
          </p:nvPr>
        </p:nvPicPr>
        <p:blipFill rotWithShape="1">
          <a:blip r:embed="rId2">
            <a:biLevel thresh="75000"/>
          </a:blip>
          <a:srcRect l="7381" t="24049" b="22717"/>
          <a:stretch/>
        </p:blipFill>
        <p:spPr>
          <a:xfrm>
            <a:off x="1483625" y="1417638"/>
            <a:ext cx="9224749" cy="2980945"/>
          </a:xfrm>
        </p:spPr>
      </p:pic>
      <p:sp>
        <p:nvSpPr>
          <p:cNvPr id="6" name="Rectangle 5">
            <a:extLst>
              <a:ext uri="{FF2B5EF4-FFF2-40B4-BE49-F238E27FC236}">
                <a16:creationId xmlns:a16="http://schemas.microsoft.com/office/drawing/2014/main" id="{D014BA1F-3489-B73C-95F0-58BA6415C05D}"/>
              </a:ext>
            </a:extLst>
          </p:cNvPr>
          <p:cNvSpPr/>
          <p:nvPr/>
        </p:nvSpPr>
        <p:spPr>
          <a:xfrm>
            <a:off x="9765792" y="3429000"/>
            <a:ext cx="512064" cy="576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7299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630ED-C087-078F-6037-2B1F8CCC1306}"/>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8BAEDB30-0103-7E2F-258E-11AB5B8FB298}"/>
              </a:ext>
            </a:extLst>
          </p:cNvPr>
          <p:cNvPicPr>
            <a:picLocks noGrp="1" noChangeAspect="1"/>
          </p:cNvPicPr>
          <p:nvPr>
            <p:ph idx="1"/>
          </p:nvPr>
        </p:nvPicPr>
        <p:blipFill rotWithShape="1">
          <a:blip r:embed="rId2">
            <a:biLevel thresh="75000"/>
          </a:blip>
          <a:srcRect l="4756" t="21248" b="22717"/>
          <a:stretch/>
        </p:blipFill>
        <p:spPr>
          <a:xfrm>
            <a:off x="1700617" y="1243584"/>
            <a:ext cx="8790766" cy="2907791"/>
          </a:xfrm>
        </p:spPr>
      </p:pic>
    </p:spTree>
    <p:extLst>
      <p:ext uri="{BB962C8B-B14F-4D97-AF65-F5344CB8AC3E}">
        <p14:creationId xmlns:p14="http://schemas.microsoft.com/office/powerpoint/2010/main" val="4092661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56A6-173C-C478-3298-920CE0118CDD}"/>
              </a:ext>
            </a:extLst>
          </p:cNvPr>
          <p:cNvSpPr>
            <a:spLocks noGrp="1"/>
          </p:cNvSpPr>
          <p:nvPr>
            <p:ph type="title"/>
          </p:nvPr>
        </p:nvSpPr>
        <p:spPr/>
        <p:txBody>
          <a:bodyPr/>
          <a:lstStyle/>
          <a:p>
            <a:r>
              <a:rPr lang="en-GB" dirty="0"/>
              <a:t>Causes of Medical Error</a:t>
            </a:r>
          </a:p>
        </p:txBody>
      </p:sp>
      <p:pic>
        <p:nvPicPr>
          <p:cNvPr id="5" name="Content Placeholder 4">
            <a:extLst>
              <a:ext uri="{FF2B5EF4-FFF2-40B4-BE49-F238E27FC236}">
                <a16:creationId xmlns:a16="http://schemas.microsoft.com/office/drawing/2014/main" id="{5482D5E1-7CB4-61D5-56B5-558749A412A3}"/>
              </a:ext>
            </a:extLst>
          </p:cNvPr>
          <p:cNvPicPr>
            <a:picLocks noGrp="1" noChangeAspect="1"/>
          </p:cNvPicPr>
          <p:nvPr>
            <p:ph idx="1"/>
          </p:nvPr>
        </p:nvPicPr>
        <p:blipFill rotWithShape="1">
          <a:blip r:embed="rId2">
            <a:biLevel thresh="75000"/>
          </a:blip>
          <a:srcRect l="8432" t="36423" b="34392"/>
          <a:stretch/>
        </p:blipFill>
        <p:spPr>
          <a:xfrm>
            <a:off x="269139" y="2427731"/>
            <a:ext cx="11175147" cy="2002537"/>
          </a:xfrm>
        </p:spPr>
      </p:pic>
    </p:spTree>
    <p:extLst>
      <p:ext uri="{BB962C8B-B14F-4D97-AF65-F5344CB8AC3E}">
        <p14:creationId xmlns:p14="http://schemas.microsoft.com/office/powerpoint/2010/main" val="21130363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E76D-CCA8-495B-9D90-08FBC434A55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05F5CD8-770C-CCCF-B911-392EE35EE7AA}"/>
              </a:ext>
            </a:extLst>
          </p:cNvPr>
          <p:cNvPicPr>
            <a:picLocks noGrp="1" noChangeAspect="1"/>
          </p:cNvPicPr>
          <p:nvPr>
            <p:ph idx="1"/>
          </p:nvPr>
        </p:nvPicPr>
        <p:blipFill rotWithShape="1">
          <a:blip r:embed="rId2">
            <a:biLevel thresh="75000"/>
          </a:blip>
          <a:srcRect l="11581" t="18445" b="11511"/>
          <a:stretch/>
        </p:blipFill>
        <p:spPr>
          <a:xfrm>
            <a:off x="1291937" y="1289304"/>
            <a:ext cx="9608126" cy="4279392"/>
          </a:xfrm>
        </p:spPr>
      </p:pic>
    </p:spTree>
    <p:extLst>
      <p:ext uri="{BB962C8B-B14F-4D97-AF65-F5344CB8AC3E}">
        <p14:creationId xmlns:p14="http://schemas.microsoft.com/office/powerpoint/2010/main" val="39086538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94A6-7B6F-8E45-37E4-A4D6990DBC65}"/>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A8FA22D6-45BE-9AF6-EABA-F9939C489CF9}"/>
              </a:ext>
            </a:extLst>
          </p:cNvPr>
          <p:cNvPicPr>
            <a:picLocks noGrp="1" noChangeAspect="1"/>
          </p:cNvPicPr>
          <p:nvPr>
            <p:ph idx="1"/>
          </p:nvPr>
        </p:nvPicPr>
        <p:blipFill rotWithShape="1">
          <a:blip r:embed="rId2">
            <a:biLevel thresh="75000"/>
          </a:blip>
          <a:srcRect l="10794" t="29185" b="33458"/>
          <a:stretch/>
        </p:blipFill>
        <p:spPr>
          <a:xfrm>
            <a:off x="1547631" y="2276855"/>
            <a:ext cx="9786927" cy="2304289"/>
          </a:xfrm>
        </p:spPr>
      </p:pic>
    </p:spTree>
    <p:extLst>
      <p:ext uri="{BB962C8B-B14F-4D97-AF65-F5344CB8AC3E}">
        <p14:creationId xmlns:p14="http://schemas.microsoft.com/office/powerpoint/2010/main" val="23687725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6F3-2DDB-1339-E66C-E9314BB8BF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3DECAF-42D5-5777-1DD2-AB28E4B2FE3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D3BBC2B-FC12-88E8-7961-A248FB1047D7}"/>
              </a:ext>
            </a:extLst>
          </p:cNvPr>
          <p:cNvPicPr>
            <a:picLocks noChangeAspect="1"/>
          </p:cNvPicPr>
          <p:nvPr/>
        </p:nvPicPr>
        <p:blipFill rotWithShape="1">
          <a:blip r:embed="rId2">
            <a:biLevel thresh="75000"/>
          </a:blip>
          <a:srcRect l="11850" t="16784" b="19535"/>
          <a:stretch/>
        </p:blipFill>
        <p:spPr>
          <a:xfrm>
            <a:off x="1444752" y="1152144"/>
            <a:ext cx="10747248" cy="4365090"/>
          </a:xfrm>
          <a:prstGeom prst="rect">
            <a:avLst/>
          </a:prstGeom>
        </p:spPr>
      </p:pic>
      <p:sp>
        <p:nvSpPr>
          <p:cNvPr id="6" name="Rectangle 5">
            <a:extLst>
              <a:ext uri="{FF2B5EF4-FFF2-40B4-BE49-F238E27FC236}">
                <a16:creationId xmlns:a16="http://schemas.microsoft.com/office/drawing/2014/main" id="{9415341F-F528-7AE7-D3FC-D5A6CF158746}"/>
              </a:ext>
            </a:extLst>
          </p:cNvPr>
          <p:cNvSpPr/>
          <p:nvPr/>
        </p:nvSpPr>
        <p:spPr>
          <a:xfrm>
            <a:off x="8613648" y="3602736"/>
            <a:ext cx="1463040" cy="42062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22052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BC04F-0AA5-D15A-4204-12B134634C6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CA95621-E264-6119-D6D8-791368B5D9E8}"/>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What is the impact of medical errors???????example…..In 2008, one estimate was that medical errors cost about $20 billion just for those costs associated with the additional care due to the harm caused. </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9990888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FD39-512F-EABF-F070-9B80C584896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E84A5C8-D5A7-266D-40F4-8FA83411379B}"/>
              </a:ext>
            </a:extLst>
          </p:cNvPr>
          <p:cNvSpPr>
            <a:spLocks noGrp="1"/>
          </p:cNvSpPr>
          <p:nvPr>
            <p:ph idx="1"/>
          </p:nvPr>
        </p:nvSpPr>
        <p:spPr/>
        <p:txBody>
          <a:bodyPr>
            <a:normAutofit/>
          </a:bodyPr>
          <a:lstStyle/>
          <a:p>
            <a:r>
              <a:rPr lang="en-GB" dirty="0"/>
              <a:t>Why Quality Assurance is important for us in HSC???? </a:t>
            </a:r>
          </a:p>
          <a:p>
            <a:pPr marL="0" indent="0">
              <a:buClr>
                <a:srgbClr val="C00000"/>
              </a:buClr>
              <a:buNone/>
            </a:pPr>
            <a:endParaRPr lang="en-GB" altLang="en-US" i="1" dirty="0"/>
          </a:p>
          <a:p>
            <a:pPr>
              <a:buClr>
                <a:srgbClr val="C00000"/>
              </a:buClr>
            </a:pPr>
            <a:r>
              <a:rPr lang="en-GB" altLang="en-US" i="1" dirty="0"/>
              <a:t>In the next 10 minutes, describe in detailed </a:t>
            </a:r>
            <a:r>
              <a:rPr lang="en-GB" altLang="en-US" i="1"/>
              <a:t>regarding the importance of QA. </a:t>
            </a:r>
            <a:endParaRPr lang="en-GB" dirty="0"/>
          </a:p>
          <a:p>
            <a:endParaRPr lang="en-GB" dirty="0"/>
          </a:p>
          <a:p>
            <a:endParaRPr lang="en-GB" dirty="0"/>
          </a:p>
        </p:txBody>
      </p:sp>
    </p:spTree>
    <p:extLst>
      <p:ext uri="{BB962C8B-B14F-4D97-AF65-F5344CB8AC3E}">
        <p14:creationId xmlns:p14="http://schemas.microsoft.com/office/powerpoint/2010/main" val="3954849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FC0B-6E08-FA44-28F6-B2EED75123E7}"/>
              </a:ext>
            </a:extLst>
          </p:cNvPr>
          <p:cNvSpPr>
            <a:spLocks noGrp="1"/>
          </p:cNvSpPr>
          <p:nvPr>
            <p:ph type="title"/>
          </p:nvPr>
        </p:nvSpPr>
        <p:spPr/>
        <p:txBody>
          <a:bodyPr/>
          <a:lstStyle/>
          <a:p>
            <a:r>
              <a:rPr lang="en-GB" dirty="0"/>
              <a:t>Reasonable answer</a:t>
            </a:r>
          </a:p>
        </p:txBody>
      </p:sp>
      <p:sp>
        <p:nvSpPr>
          <p:cNvPr id="3" name="Content Placeholder 2">
            <a:extLst>
              <a:ext uri="{FF2B5EF4-FFF2-40B4-BE49-F238E27FC236}">
                <a16:creationId xmlns:a16="http://schemas.microsoft.com/office/drawing/2014/main" id="{07B75BAF-6094-FE68-FA5B-C0C1FC350ADF}"/>
              </a:ext>
            </a:extLst>
          </p:cNvPr>
          <p:cNvSpPr>
            <a:spLocks noGrp="1"/>
          </p:cNvSpPr>
          <p:nvPr>
            <p:ph idx="1"/>
          </p:nvPr>
        </p:nvSpPr>
        <p:spPr/>
        <p:txBody>
          <a:bodyPr>
            <a:normAutofit lnSpcReduction="10000"/>
          </a:bodyPr>
          <a:lstStyle/>
          <a:p>
            <a:r>
              <a:rPr lang="en-US" b="1" i="0" u="none" strike="noStrike" dirty="0">
                <a:solidFill>
                  <a:srgbClr val="004D54"/>
                </a:solidFill>
                <a:effectLst/>
                <a:latin typeface="Rubik"/>
              </a:rPr>
              <a:t>It helps you target and accomplish your goals</a:t>
            </a:r>
          </a:p>
          <a:p>
            <a:r>
              <a:rPr lang="en-US" b="1" i="0" u="none" strike="noStrike" dirty="0">
                <a:solidFill>
                  <a:srgbClr val="004D54"/>
                </a:solidFill>
                <a:effectLst/>
                <a:latin typeface="Rubik"/>
              </a:rPr>
              <a:t>You can use it to measure patient experience and brand reputation</a:t>
            </a:r>
          </a:p>
          <a:p>
            <a:r>
              <a:rPr lang="en-US" b="1" i="0" u="none" strike="noStrike" dirty="0">
                <a:solidFill>
                  <a:srgbClr val="004D54"/>
                </a:solidFill>
                <a:effectLst/>
                <a:latin typeface="Rubik"/>
              </a:rPr>
              <a:t>You can measure your team’s performance and success</a:t>
            </a:r>
          </a:p>
          <a:p>
            <a:r>
              <a:rPr lang="en-US" b="1" dirty="0">
                <a:solidFill>
                  <a:srgbClr val="004D54"/>
                </a:solidFill>
                <a:latin typeface="Rubik"/>
              </a:rPr>
              <a:t>Saves time</a:t>
            </a:r>
          </a:p>
          <a:p>
            <a:r>
              <a:rPr lang="en-US" b="1" i="0" u="none" strike="noStrike" dirty="0">
                <a:solidFill>
                  <a:srgbClr val="004D54"/>
                </a:solidFill>
                <a:effectLst/>
                <a:latin typeface="Rubik"/>
              </a:rPr>
              <a:t>Saves Money</a:t>
            </a:r>
          </a:p>
          <a:p>
            <a:r>
              <a:rPr lang="en-US" b="1" dirty="0">
                <a:solidFill>
                  <a:srgbClr val="004D54"/>
                </a:solidFill>
                <a:latin typeface="Rubik"/>
              </a:rPr>
              <a:t>Loose patient Confident </a:t>
            </a:r>
          </a:p>
          <a:p>
            <a:pPr marL="0" indent="0">
              <a:buNone/>
            </a:pPr>
            <a:endParaRPr lang="en-US" b="1" i="0" u="none" strike="noStrike" dirty="0">
              <a:solidFill>
                <a:srgbClr val="004D54"/>
              </a:solidFill>
              <a:effectLst/>
              <a:latin typeface="Rubik"/>
            </a:endParaRPr>
          </a:p>
          <a:p>
            <a:endParaRPr lang="en-US" b="1" i="0" u="none" strike="noStrike" dirty="0">
              <a:solidFill>
                <a:srgbClr val="004D54"/>
              </a:solidFill>
              <a:effectLst/>
              <a:latin typeface="Rubik"/>
            </a:endParaRPr>
          </a:p>
          <a:p>
            <a:pPr marL="0" indent="0">
              <a:buNone/>
            </a:pPr>
            <a:endParaRPr lang="en-US" b="1" i="0" u="none" strike="noStrike" dirty="0">
              <a:solidFill>
                <a:srgbClr val="004D54"/>
              </a:solidFill>
              <a:effectLst/>
              <a:latin typeface="Rubik"/>
            </a:endParaRPr>
          </a:p>
          <a:p>
            <a:endParaRPr lang="en-GB" dirty="0"/>
          </a:p>
        </p:txBody>
      </p:sp>
    </p:spTree>
    <p:extLst>
      <p:ext uri="{BB962C8B-B14F-4D97-AF65-F5344CB8AC3E}">
        <p14:creationId xmlns:p14="http://schemas.microsoft.com/office/powerpoint/2010/main" val="24141190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CFC1-DE40-7E83-7F7B-037901EB40C0}"/>
              </a:ext>
            </a:extLst>
          </p:cNvPr>
          <p:cNvSpPr>
            <a:spLocks noGrp="1"/>
          </p:cNvSpPr>
          <p:nvPr>
            <p:ph type="title"/>
          </p:nvPr>
        </p:nvSpPr>
        <p:spPr/>
        <p:txBody>
          <a:bodyPr/>
          <a:lstStyle/>
          <a:p>
            <a:r>
              <a:rPr lang="en-GB" b="0" i="0" dirty="0">
                <a:solidFill>
                  <a:srgbClr val="1F1F1F"/>
                </a:solidFill>
                <a:effectLst/>
                <a:latin typeface="Source Sans Pro" panose="020B0503030403020204" pitchFamily="34" charset="0"/>
              </a:rPr>
              <a:t>Models for Change</a:t>
            </a:r>
            <a:endParaRPr lang="en-GB" dirty="0"/>
          </a:p>
        </p:txBody>
      </p:sp>
      <p:sp>
        <p:nvSpPr>
          <p:cNvPr id="3" name="Content Placeholder 2">
            <a:extLst>
              <a:ext uri="{FF2B5EF4-FFF2-40B4-BE49-F238E27FC236}">
                <a16:creationId xmlns:a16="http://schemas.microsoft.com/office/drawing/2014/main" id="{6598F978-4C39-AE3A-ADBB-2F48BF0422F0}"/>
              </a:ext>
            </a:extLst>
          </p:cNvPr>
          <p:cNvSpPr>
            <a:spLocks noGrp="1"/>
          </p:cNvSpPr>
          <p:nvPr>
            <p:ph idx="1"/>
          </p:nvPr>
        </p:nvSpPr>
        <p:spPr/>
        <p:txBody>
          <a:bodyPr>
            <a:normAutofit/>
          </a:bodyPr>
          <a:lstStyle/>
          <a:p>
            <a:pPr marL="0" indent="0">
              <a:buNone/>
            </a:pPr>
            <a:r>
              <a:rPr lang="en-US" dirty="0"/>
              <a:t>In order for an error to be classified as preventable, </a:t>
            </a:r>
          </a:p>
          <a:p>
            <a:r>
              <a:rPr lang="en-US" dirty="0"/>
              <a:t>it must first be identifiable and measurable.</a:t>
            </a:r>
          </a:p>
          <a:p>
            <a:r>
              <a:rPr lang="en-US" dirty="0"/>
              <a:t>Second, modifiable.</a:t>
            </a:r>
          </a:p>
          <a:p>
            <a:r>
              <a:rPr lang="en-US" dirty="0"/>
              <a:t>And third, modification reduces errors.</a:t>
            </a:r>
            <a:endParaRPr lang="en-GB" dirty="0"/>
          </a:p>
        </p:txBody>
      </p:sp>
    </p:spTree>
    <p:extLst>
      <p:ext uri="{BB962C8B-B14F-4D97-AF65-F5344CB8AC3E}">
        <p14:creationId xmlns:p14="http://schemas.microsoft.com/office/powerpoint/2010/main" val="32082118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3A3C-ED96-FD65-E05B-121F341F342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172AA4F-F442-9007-20D6-90455873462E}"/>
              </a:ext>
            </a:extLst>
          </p:cNvPr>
          <p:cNvSpPr>
            <a:spLocks noGrp="1"/>
          </p:cNvSpPr>
          <p:nvPr>
            <p:ph idx="1"/>
          </p:nvPr>
        </p:nvSpPr>
        <p:spPr/>
        <p:txBody>
          <a:bodyPr/>
          <a:lstStyle/>
          <a:p>
            <a:r>
              <a:rPr lang="en-GB" b="1" dirty="0">
                <a:solidFill>
                  <a:srgbClr val="000000"/>
                </a:solidFill>
                <a:effectLst/>
                <a:latin typeface="museo_sans"/>
              </a:rPr>
              <a:t>Dennis Quaid's Medical Nightmare</a:t>
            </a:r>
          </a:p>
          <a:p>
            <a:pPr marL="0" indent="0">
              <a:buNone/>
            </a:pPr>
            <a:endParaRPr lang="en-GB" dirty="0"/>
          </a:p>
          <a:p>
            <a:r>
              <a:rPr lang="en-GB" dirty="0">
                <a:hlinkClick r:id="rId2"/>
              </a:rPr>
              <a:t>https://www.oprah.com/health/how-a-medical-mistake-almost-killed-dennis-quaids-twins</a:t>
            </a:r>
            <a:r>
              <a:rPr lang="en-GB">
                <a:hlinkClick r:id="rId2"/>
              </a:rPr>
              <a:t>/all</a:t>
            </a:r>
            <a:endParaRPr lang="en-GB"/>
          </a:p>
          <a:p>
            <a:endParaRPr lang="en-GB" dirty="0"/>
          </a:p>
        </p:txBody>
      </p:sp>
    </p:spTree>
    <p:extLst>
      <p:ext uri="{BB962C8B-B14F-4D97-AF65-F5344CB8AC3E}">
        <p14:creationId xmlns:p14="http://schemas.microsoft.com/office/powerpoint/2010/main" val="33844637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C33D-D5AF-37CC-0812-EB8C665DB3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7DFDCE-AAD8-40AB-FC7F-8050E25A3C01}"/>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An example of a clearly preventable error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is having two vials of a medication that look the same but have vastly different concentrations of the medication.</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0685132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F82D1-56A8-36F9-EE8C-AF07A34A25E3}"/>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FF988A42-E7FC-43DF-656A-67BECEA14937}"/>
              </a:ext>
            </a:extLst>
          </p:cNvPr>
          <p:cNvSpPr>
            <a:spLocks noGrp="1"/>
          </p:cNvSpPr>
          <p:nvPr>
            <p:ph idx="1"/>
          </p:nvPr>
        </p:nvSpPr>
        <p:spPr/>
        <p:txBody>
          <a:bodyPr>
            <a:normAutofit/>
          </a:bodyPr>
          <a:lstStyle/>
          <a:p>
            <a:r>
              <a:rPr lang="en-GB" b="1" dirty="0">
                <a:solidFill>
                  <a:srgbClr val="555555"/>
                </a:solidFill>
                <a:latin typeface="Open Sans" panose="020B0606030504020204" pitchFamily="34" charset="0"/>
              </a:rPr>
              <a:t>Taking an example of Aviation and its safety ….What we need to learn</a:t>
            </a:r>
            <a:endParaRPr lang="en-GB" b="1" i="0" dirty="0">
              <a:solidFill>
                <a:srgbClr val="555555"/>
              </a:solidFill>
              <a:effectLst/>
              <a:latin typeface="Open Sans" panose="020B0606030504020204" pitchFamily="34" charset="0"/>
            </a:endParaRPr>
          </a:p>
          <a:p>
            <a:endParaRPr lang="en-GB" b="1" dirty="0">
              <a:solidFill>
                <a:srgbClr val="555555"/>
              </a:solidFill>
              <a:latin typeface="Open Sans" panose="020B0606030504020204" pitchFamily="34" charset="0"/>
            </a:endParaRPr>
          </a:p>
          <a:p>
            <a:r>
              <a:rPr lang="en-GB" b="1" i="0" dirty="0">
                <a:solidFill>
                  <a:srgbClr val="555555"/>
                </a:solidFill>
                <a:effectLst/>
                <a:latin typeface="Open Sans" panose="020B0606030504020204" pitchFamily="34" charset="0"/>
              </a:rPr>
              <a:t>Divide into groups  </a:t>
            </a:r>
          </a:p>
          <a:p>
            <a:r>
              <a:rPr lang="en-GB" altLang="en-US" i="1" dirty="0"/>
              <a:t>In the next 10 minutes enlist ….</a:t>
            </a:r>
            <a:r>
              <a:rPr lang="en-GB" b="1" i="0" dirty="0">
                <a:solidFill>
                  <a:srgbClr val="555555"/>
                </a:solidFill>
                <a:effectLst/>
                <a:latin typeface="Open Sans" panose="020B0606030504020204" pitchFamily="34" charset="0"/>
              </a:rPr>
              <a:t>what things Aviation look at, to keep their safety culture.. Upgrade and make it More stronger</a:t>
            </a:r>
          </a:p>
          <a:p>
            <a:endParaRPr lang="en-GB" altLang="en-US" i="1" dirty="0"/>
          </a:p>
          <a:p>
            <a:endParaRPr lang="en-GB" b="1" i="0" dirty="0">
              <a:solidFill>
                <a:srgbClr val="555555"/>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3869814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1C70-932A-23DB-75FB-57B470CD917B}"/>
              </a:ext>
            </a:extLst>
          </p:cNvPr>
          <p:cNvSpPr>
            <a:spLocks noGrp="1"/>
          </p:cNvSpPr>
          <p:nvPr>
            <p:ph type="title"/>
          </p:nvPr>
        </p:nvSpPr>
        <p:spPr/>
        <p:txBody>
          <a:bodyPr/>
          <a:lstStyle/>
          <a:p>
            <a:r>
              <a:rPr lang="en-GB" dirty="0"/>
              <a:t>Airlines AS AN example</a:t>
            </a:r>
          </a:p>
        </p:txBody>
      </p:sp>
      <p:sp>
        <p:nvSpPr>
          <p:cNvPr id="3" name="Content Placeholder 2">
            <a:extLst>
              <a:ext uri="{FF2B5EF4-FFF2-40B4-BE49-F238E27FC236}">
                <a16:creationId xmlns:a16="http://schemas.microsoft.com/office/drawing/2014/main" id="{5D3E89A0-9F70-9F85-7BF2-B72EFE1BE002}"/>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In seeking to improve healthcare quality and safety, it is useful to examine successes and failures from other industries.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contrast to healthcare, a number of other industries have made major strides by combining technologies engineered from the outset to be safe and effective. </a:t>
            </a:r>
            <a:r>
              <a:rPr lang="en-US" b="0" i="0" dirty="0" err="1">
                <a:solidFill>
                  <a:srgbClr val="1F1F1F"/>
                </a:solidFill>
                <a:effectLst/>
                <a:latin typeface="Source Sans Pro" panose="020B0503030403020204" pitchFamily="34" charset="0"/>
              </a:rPr>
              <a:t>i.e</a:t>
            </a:r>
            <a:r>
              <a:rPr lang="en-US" b="0" i="0" dirty="0">
                <a:solidFill>
                  <a:srgbClr val="1F1F1F"/>
                </a:solidFill>
                <a:effectLst/>
                <a:latin typeface="Source Sans Pro" panose="020B0503030403020204" pitchFamily="34" charset="0"/>
              </a:rPr>
              <a:t> Airlines</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6550256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7C6A2-F5BE-A277-AD07-F3A858A572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71061D-7E10-BDD6-9003-BF04CFD2E90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6111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6D1C-A905-6010-3547-FDB7CCE234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7614A-7DD9-E1B1-4191-0B654B6A22E2}"/>
              </a:ext>
            </a:extLst>
          </p:cNvPr>
          <p:cNvSpPr>
            <a:spLocks noGrp="1"/>
          </p:cNvSpPr>
          <p:nvPr>
            <p:ph idx="1"/>
          </p:nvPr>
        </p:nvSpPr>
        <p:spPr/>
        <p:txBody>
          <a:bodyPr>
            <a:normAutofit lnSpcReduction="10000"/>
          </a:bodyPr>
          <a:lstStyle/>
          <a:p>
            <a:r>
              <a:rPr lang="en-GB" dirty="0"/>
              <a:t>Now we </a:t>
            </a:r>
            <a:r>
              <a:rPr lang="en-GB" dirty="0" err="1"/>
              <a:t>gonna</a:t>
            </a:r>
            <a:r>
              <a:rPr lang="en-GB" dirty="0"/>
              <a:t> look at </a:t>
            </a:r>
          </a:p>
          <a:p>
            <a:pPr marL="0" indent="0">
              <a:buNone/>
            </a:pPr>
            <a:endParaRPr lang="en-GB" b="1" i="1" dirty="0"/>
          </a:p>
          <a:p>
            <a:pPr marL="0" indent="0">
              <a:buNone/>
            </a:pPr>
            <a:r>
              <a:rPr lang="en-GB" b="1" i="1" dirty="0">
                <a:latin typeface="+mj-lt"/>
              </a:rPr>
              <a:t>          “</a:t>
            </a:r>
            <a:r>
              <a:rPr lang="en-GB" b="1" i="1" dirty="0">
                <a:solidFill>
                  <a:srgbClr val="1F1F1F"/>
                </a:solidFill>
                <a:effectLst/>
                <a:latin typeface="+mj-lt"/>
              </a:rPr>
              <a:t>The Lewis Blackman Story”</a:t>
            </a:r>
          </a:p>
          <a:p>
            <a:pPr marL="0" indent="0">
              <a:buNone/>
            </a:pPr>
            <a:endParaRPr lang="en-GB" b="1" i="1" dirty="0">
              <a:solidFill>
                <a:srgbClr val="1F1F1F"/>
              </a:solidFill>
              <a:latin typeface="+mj-lt"/>
            </a:endParaRPr>
          </a:p>
          <a:p>
            <a:pPr marL="0" indent="0">
              <a:buNone/>
            </a:pPr>
            <a:r>
              <a:rPr lang="en-GB" b="1" i="1" dirty="0">
                <a:solidFill>
                  <a:srgbClr val="1F1F1F"/>
                </a:solidFill>
                <a:effectLst/>
                <a:latin typeface="+mj-lt"/>
              </a:rPr>
              <a:t>Follow the link</a:t>
            </a:r>
          </a:p>
          <a:p>
            <a:pPr marL="0" indent="0">
              <a:buNone/>
            </a:pPr>
            <a:r>
              <a:rPr lang="en-GB" b="1" i="1" dirty="0">
                <a:solidFill>
                  <a:srgbClr val="1F1F1F"/>
                </a:solidFill>
                <a:effectLst/>
                <a:latin typeface="+mj-lt"/>
                <a:hlinkClick r:id="rId3"/>
              </a:rPr>
              <a:t>https://centerjd.org/content/medical-malpractice-story-lewis-wardlaw-blackman</a:t>
            </a:r>
            <a:endParaRPr lang="en-GB" b="1" i="1" dirty="0">
              <a:solidFill>
                <a:srgbClr val="1F1F1F"/>
              </a:solidFill>
              <a:effectLst/>
              <a:latin typeface="+mj-lt"/>
            </a:endParaRPr>
          </a:p>
          <a:p>
            <a:pPr marL="0" indent="0">
              <a:buNone/>
            </a:pPr>
            <a:endParaRPr lang="en-GB" b="1" i="1" dirty="0">
              <a:solidFill>
                <a:srgbClr val="1F1F1F"/>
              </a:solidFill>
              <a:effectLst/>
              <a:latin typeface="+mj-lt"/>
            </a:endParaRPr>
          </a:p>
        </p:txBody>
      </p:sp>
    </p:spTree>
    <p:extLst>
      <p:ext uri="{BB962C8B-B14F-4D97-AF65-F5344CB8AC3E}">
        <p14:creationId xmlns:p14="http://schemas.microsoft.com/office/powerpoint/2010/main" val="28371425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6102-3DC6-9559-D9D1-F4E2C4C295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4A0A9B-7108-8201-95EC-FB26DC1BFB41}"/>
              </a:ext>
            </a:extLst>
          </p:cNvPr>
          <p:cNvSpPr>
            <a:spLocks noGrp="1"/>
          </p:cNvSpPr>
          <p:nvPr>
            <p:ph idx="1"/>
          </p:nvPr>
        </p:nvSpPr>
        <p:spPr/>
        <p:txBody>
          <a:bodyPr/>
          <a:lstStyle/>
          <a:p>
            <a:endParaRPr lang="en-GB" dirty="0"/>
          </a:p>
          <a:p>
            <a:pPr marL="0" indent="0">
              <a:buNone/>
            </a:pPr>
            <a:r>
              <a:rPr lang="en-GB" dirty="0"/>
              <a:t>According to WHO (2019) “</a:t>
            </a:r>
            <a:r>
              <a:rPr lang="en-US" b="0" i="0" dirty="0">
                <a:solidFill>
                  <a:srgbClr val="1F1F1F"/>
                </a:solidFill>
                <a:effectLst/>
                <a:latin typeface="Source Sans Pro" panose="020B0503030403020204" pitchFamily="34" charset="0"/>
              </a:rPr>
              <a:t>patient safety as the prevention of errors and adverse effects to patients associated with health care.”</a:t>
            </a:r>
            <a:endParaRPr lang="en-US" b="0" i="0" dirty="0">
              <a:solidFill>
                <a:srgbClr val="333333"/>
              </a:solidFill>
              <a:effectLst/>
              <a:latin typeface="OpenSans"/>
            </a:endParaRPr>
          </a:p>
          <a:p>
            <a:pPr marL="0" indent="0">
              <a:buNone/>
            </a:pPr>
            <a:endParaRPr lang="en-GB" dirty="0"/>
          </a:p>
        </p:txBody>
      </p:sp>
    </p:spTree>
    <p:extLst>
      <p:ext uri="{BB962C8B-B14F-4D97-AF65-F5344CB8AC3E}">
        <p14:creationId xmlns:p14="http://schemas.microsoft.com/office/powerpoint/2010/main" val="29738537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3B07-5AB5-7EB5-AFDC-E7B4DB0731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99D6B0-0658-1EC9-E18C-B6829A5EB597}"/>
              </a:ext>
            </a:extLst>
          </p:cNvPr>
          <p:cNvSpPr>
            <a:spLocks noGrp="1"/>
          </p:cNvSpPr>
          <p:nvPr>
            <p:ph idx="1"/>
          </p:nvPr>
        </p:nvSpPr>
        <p:spPr/>
        <p:txBody>
          <a:bodyPr>
            <a:normAutofit lnSpcReduction="10000"/>
          </a:bodyPr>
          <a:lstStyle/>
          <a:p>
            <a:pPr algn="l"/>
            <a:r>
              <a:rPr lang="en-US" b="0" i="0" dirty="0">
                <a:solidFill>
                  <a:srgbClr val="1F1F1F"/>
                </a:solidFill>
                <a:effectLst/>
                <a:latin typeface="Source Sans Pro" panose="020B0503030403020204" pitchFamily="34" charset="0"/>
              </a:rPr>
              <a:t>The National Quality Forum has adopted a more comprehensive view of patient safety, defining </a:t>
            </a:r>
            <a:r>
              <a:rPr lang="en-US" b="1" i="1" dirty="0">
                <a:solidFill>
                  <a:srgbClr val="1F1F1F"/>
                </a:solidFill>
                <a:effectLst/>
                <a:latin typeface="Source Sans Pro" panose="020B0503030403020204" pitchFamily="34" charset="0"/>
              </a:rPr>
              <a:t>it as the prevention and mitigation of harm caused by error of omission or commission that are associated with healthcare. And involving the establishment of operational systems and processes that minimize the likelihood of errors and maximize the likelihood of intercepting them when they occur.</a:t>
            </a:r>
            <a:r>
              <a:rPr lang="en-US" b="0" i="0" dirty="0">
                <a:solidFill>
                  <a:srgbClr val="1F1F1F"/>
                </a:solidFill>
                <a:effectLst/>
                <a:latin typeface="Source Sans Pro" panose="020B0503030403020204" pitchFamily="34" charset="0"/>
              </a:rPr>
              <a:t> </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2047933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21EA2-89FA-79FA-EF43-57006D3C0A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8664B8-CEA5-C5CC-18E4-8298A4C18E16}"/>
              </a:ext>
            </a:extLst>
          </p:cNvPr>
          <p:cNvSpPr>
            <a:spLocks noGrp="1"/>
          </p:cNvSpPr>
          <p:nvPr>
            <p:ph idx="1"/>
          </p:nvPr>
        </p:nvSpPr>
        <p:spPr/>
        <p:txBody>
          <a:bodyPr>
            <a:normAutofit/>
          </a:bodyPr>
          <a:lstStyle/>
          <a:p>
            <a:r>
              <a:rPr lang="en-GB" dirty="0"/>
              <a:t>There are many leader/s in the world who recognised patient/s safety as a fundamental part of quality assurance </a:t>
            </a:r>
            <a:r>
              <a:rPr lang="en-GB" dirty="0" err="1"/>
              <a:t>i.e</a:t>
            </a:r>
            <a:r>
              <a:rPr lang="en-GB" dirty="0"/>
              <a:t> </a:t>
            </a:r>
            <a:r>
              <a:rPr lang="en-US" b="0" i="0" dirty="0">
                <a:solidFill>
                  <a:srgbClr val="1F1F1F"/>
                </a:solidFill>
                <a:effectLst/>
                <a:latin typeface="Source Sans Pro" panose="020B0503030403020204" pitchFamily="34" charset="0"/>
              </a:rPr>
              <a:t>Dr Pronovost pioneering work was the development, testing, and now widespread use of a checklist for insertion and maintenance of central venous lines which alone, has had a major positive infect on the rates of infection using these devices.</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8924487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C67B-EAE6-385C-E8FB-A924438A8E69}"/>
              </a:ext>
            </a:extLst>
          </p:cNvPr>
          <p:cNvSpPr>
            <a:spLocks noGrp="1"/>
          </p:cNvSpPr>
          <p:nvPr>
            <p:ph type="title"/>
          </p:nvPr>
        </p:nvSpPr>
        <p:spPr/>
        <p:txBody>
          <a:bodyPr/>
          <a:lstStyle/>
          <a:p>
            <a:r>
              <a:rPr lang="en-US" b="0" i="0" dirty="0">
                <a:solidFill>
                  <a:srgbClr val="1F1F1F"/>
                </a:solidFill>
                <a:effectLst/>
                <a:latin typeface="Source Sans Pro" panose="020B0503030403020204" pitchFamily="34" charset="0"/>
              </a:rPr>
              <a:t>Dr Pronovost Checklist</a:t>
            </a:r>
            <a:endParaRPr lang="en-GB" dirty="0"/>
          </a:p>
        </p:txBody>
      </p:sp>
      <p:sp>
        <p:nvSpPr>
          <p:cNvPr id="3" name="Content Placeholder 2">
            <a:extLst>
              <a:ext uri="{FF2B5EF4-FFF2-40B4-BE49-F238E27FC236}">
                <a16:creationId xmlns:a16="http://schemas.microsoft.com/office/drawing/2014/main" id="{229F77BB-069D-885E-CE0E-3FE607A4918B}"/>
              </a:ext>
            </a:extLst>
          </p:cNvPr>
          <p:cNvSpPr>
            <a:spLocks noGrp="1"/>
          </p:cNvSpPr>
          <p:nvPr>
            <p:ph idx="1"/>
          </p:nvPr>
        </p:nvSpPr>
        <p:spPr/>
        <p:txBody>
          <a:bodyPr>
            <a:normAutofit fontScale="47500" lnSpcReduction="20000"/>
          </a:bodyPr>
          <a:lstStyle/>
          <a:p>
            <a:r>
              <a:rPr lang="en-US" dirty="0"/>
              <a:t>Wash Hands</a:t>
            </a:r>
          </a:p>
          <a:p>
            <a:pPr marL="0" indent="0">
              <a:buNone/>
            </a:pPr>
            <a:r>
              <a:rPr lang="en-US" dirty="0"/>
              <a:t>With soap and water or alcohol cleanser</a:t>
            </a:r>
          </a:p>
          <a:p>
            <a:endParaRPr lang="en-US" dirty="0"/>
          </a:p>
          <a:p>
            <a:r>
              <a:rPr lang="en-US" dirty="0"/>
              <a:t>Wear Sterile Clothing</a:t>
            </a:r>
          </a:p>
          <a:p>
            <a:pPr marL="0" indent="0">
              <a:buNone/>
            </a:pPr>
            <a:r>
              <a:rPr lang="en-US" dirty="0"/>
              <a:t>a mask, gloves, gown and hair covering – and cover the patient with a sterile drape, except for a very small hole where the line goes</a:t>
            </a:r>
          </a:p>
          <a:p>
            <a:endParaRPr lang="en-US" dirty="0"/>
          </a:p>
          <a:p>
            <a:r>
              <a:rPr lang="en-US" dirty="0"/>
              <a:t>Clean Patient’s Skin</a:t>
            </a:r>
          </a:p>
          <a:p>
            <a:pPr marL="0" indent="0">
              <a:buNone/>
            </a:pPr>
            <a:r>
              <a:rPr lang="en-US" dirty="0"/>
              <a:t>Use Chlorhexidine (type of soap) when the line is put in.</a:t>
            </a:r>
          </a:p>
          <a:p>
            <a:endParaRPr lang="en-US" dirty="0"/>
          </a:p>
          <a:p>
            <a:r>
              <a:rPr lang="en-US" dirty="0"/>
              <a:t>Avoid Veins in Arm and Leg</a:t>
            </a:r>
          </a:p>
          <a:p>
            <a:pPr marL="0" indent="0">
              <a:buNone/>
            </a:pPr>
            <a:r>
              <a:rPr lang="en-US" dirty="0"/>
              <a:t>More likely to get infected than veins in the chest.</a:t>
            </a:r>
          </a:p>
          <a:p>
            <a:endParaRPr lang="en-US" dirty="0"/>
          </a:p>
          <a:p>
            <a:r>
              <a:rPr lang="en-US" dirty="0"/>
              <a:t>Check Line for Infection</a:t>
            </a:r>
          </a:p>
          <a:p>
            <a:pPr marL="0" indent="0">
              <a:buNone/>
            </a:pPr>
            <a:r>
              <a:rPr lang="en-US" dirty="0"/>
              <a:t>Check each day and remove when no longer needed.</a:t>
            </a:r>
            <a:endParaRPr lang="en-GB" dirty="0"/>
          </a:p>
        </p:txBody>
      </p:sp>
    </p:spTree>
    <p:extLst>
      <p:ext uri="{BB962C8B-B14F-4D97-AF65-F5344CB8AC3E}">
        <p14:creationId xmlns:p14="http://schemas.microsoft.com/office/powerpoint/2010/main" val="14664767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BB12-ED43-5391-BAE2-0E05158EBB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16B59D-648E-2160-2D3B-C52D80FB5368}"/>
              </a:ext>
            </a:extLst>
          </p:cNvPr>
          <p:cNvSpPr>
            <a:spLocks noGrp="1"/>
          </p:cNvSpPr>
          <p:nvPr>
            <p:ph idx="1"/>
          </p:nvPr>
        </p:nvSpPr>
        <p:spPr/>
        <p:txBody>
          <a:bodyPr>
            <a:normAutofit/>
          </a:bodyPr>
          <a:lstStyle/>
          <a:p>
            <a:pPr algn="l"/>
            <a:r>
              <a:rPr lang="en-US" b="0" i="0" dirty="0">
                <a:solidFill>
                  <a:srgbClr val="1F1F1F"/>
                </a:solidFill>
                <a:effectLst/>
                <a:latin typeface="Source Sans Pro" panose="020B0503030403020204" pitchFamily="34" charset="0"/>
              </a:rPr>
              <a:t>There are national and international standards that’s provide common framework to guide the design of safe micro level health care systems. such as the Department of Health and Human Services, the National Quality Forum and the Joint Commission and </a:t>
            </a:r>
            <a:r>
              <a:rPr lang="en-US" dirty="0">
                <a:solidFill>
                  <a:srgbClr val="1F1F1F"/>
                </a:solidFill>
                <a:latin typeface="Source Sans Pro" panose="020B0503030403020204" pitchFamily="34" charset="0"/>
              </a:rPr>
              <a:t>in UK we have CQC … they </a:t>
            </a:r>
            <a:r>
              <a:rPr lang="en-US" b="0" i="0" dirty="0">
                <a:solidFill>
                  <a:srgbClr val="1F1F1F"/>
                </a:solidFill>
                <a:effectLst/>
                <a:latin typeface="Source Sans Pro" panose="020B0503030403020204" pitchFamily="34" charset="0"/>
              </a:rPr>
              <a:t>identified goals for patient safety. </a:t>
            </a:r>
            <a:endParaRPr lang="en-US" b="0" i="0" dirty="0">
              <a:solidFill>
                <a:srgbClr val="333333"/>
              </a:solidFill>
              <a:effectLst/>
              <a:latin typeface="OpenSans"/>
            </a:endParaRPr>
          </a:p>
          <a:p>
            <a:pPr algn="l"/>
            <a:endParaRPr lang="en-GB" dirty="0"/>
          </a:p>
        </p:txBody>
      </p:sp>
    </p:spTree>
    <p:extLst>
      <p:ext uri="{BB962C8B-B14F-4D97-AF65-F5344CB8AC3E}">
        <p14:creationId xmlns:p14="http://schemas.microsoft.com/office/powerpoint/2010/main" val="7389981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4713C-66A8-AE79-21AB-F21C0848BA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3009CE-8E4B-2456-A17B-30795CCB060F}"/>
              </a:ext>
            </a:extLst>
          </p:cNvPr>
          <p:cNvSpPr>
            <a:spLocks noGrp="1"/>
          </p:cNvSpPr>
          <p:nvPr>
            <p:ph idx="1"/>
          </p:nvPr>
        </p:nvSpPr>
        <p:spPr/>
        <p:txBody>
          <a:bodyPr>
            <a:normAutofit fontScale="77500" lnSpcReduction="20000"/>
          </a:bodyPr>
          <a:lstStyle/>
          <a:p>
            <a:pPr algn="l"/>
            <a:r>
              <a:rPr lang="en-US" b="0" i="0" dirty="0">
                <a:solidFill>
                  <a:srgbClr val="1F1F1F"/>
                </a:solidFill>
                <a:effectLst/>
                <a:latin typeface="Source Sans Pro" panose="020B0503030403020204" pitchFamily="34" charset="0"/>
              </a:rPr>
              <a:t> CQC (UK) and Joint Commission (US) has developed a typology of harms other than sentinel events, and that includes</a:t>
            </a:r>
            <a:endParaRPr lang="en-US" b="0" i="0" dirty="0">
              <a:solidFill>
                <a:srgbClr val="333333"/>
              </a:solidFill>
              <a:effectLst/>
              <a:latin typeface="OpenSans"/>
            </a:endParaRPr>
          </a:p>
          <a:p>
            <a:pPr marL="0" indent="0">
              <a:buNone/>
            </a:pP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 adverse event is a patient safety event that results in harm to a patient.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no harm event is a patient safety event that reaches the patient, but does not cause harm.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close call, or near miss, is a patient safety event that did not reach the patient.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hazardous condition is a circumstance other than the patient's own disease process, or condition that increases the probability of an adverse event.</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1014030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3DE6-E866-EBCA-86E8-48327711E2CB}"/>
              </a:ext>
            </a:extLst>
          </p:cNvPr>
          <p:cNvSpPr>
            <a:spLocks noGrp="1"/>
          </p:cNvSpPr>
          <p:nvPr>
            <p:ph type="title"/>
          </p:nvPr>
        </p:nvSpPr>
        <p:spPr/>
        <p:txBody>
          <a:bodyPr>
            <a:normAutofit fontScale="90000"/>
          </a:bodyPr>
          <a:lstStyle/>
          <a:p>
            <a:r>
              <a:rPr lang="en-US" b="0" i="0" dirty="0">
                <a:solidFill>
                  <a:srgbClr val="1F1F1F"/>
                </a:solidFill>
                <a:effectLst/>
                <a:latin typeface="Source Sans Pro" panose="020B0503030403020204" pitchFamily="34" charset="0"/>
              </a:rPr>
              <a:t>The Science of Patient Safety</a:t>
            </a:r>
            <a:br>
              <a:rPr lang="en-US" b="0" i="0" dirty="0">
                <a:solidFill>
                  <a:srgbClr val="1F1F1F"/>
                </a:solidFill>
                <a:effectLst/>
                <a:latin typeface="Source Sans Pro" panose="020B0503030403020204" pitchFamily="34" charset="0"/>
              </a:rPr>
            </a:br>
            <a:endParaRPr lang="en-GB" dirty="0"/>
          </a:p>
        </p:txBody>
      </p:sp>
      <p:pic>
        <p:nvPicPr>
          <p:cNvPr id="4" name="Content Placeholder 3">
            <a:extLst>
              <a:ext uri="{FF2B5EF4-FFF2-40B4-BE49-F238E27FC236}">
                <a16:creationId xmlns:a16="http://schemas.microsoft.com/office/drawing/2014/main" id="{16C91F22-4A35-90A8-74A9-12E6512BA647}"/>
              </a:ext>
            </a:extLst>
          </p:cNvPr>
          <p:cNvPicPr>
            <a:picLocks noGrp="1" noChangeAspect="1"/>
          </p:cNvPicPr>
          <p:nvPr>
            <p:ph idx="1"/>
          </p:nvPr>
        </p:nvPicPr>
        <p:blipFill>
          <a:blip r:embed="rId3"/>
          <a:stretch>
            <a:fillRect/>
          </a:stretch>
        </p:blipFill>
        <p:spPr>
          <a:xfrm>
            <a:off x="4141113" y="898950"/>
            <a:ext cx="3909774" cy="5060100"/>
          </a:xfrm>
          <a:prstGeom prst="rect">
            <a:avLst/>
          </a:prstGeom>
        </p:spPr>
      </p:pic>
    </p:spTree>
    <p:extLst>
      <p:ext uri="{BB962C8B-B14F-4D97-AF65-F5344CB8AC3E}">
        <p14:creationId xmlns:p14="http://schemas.microsoft.com/office/powerpoint/2010/main" val="42745967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0AD4-A2B6-E17B-254D-F8505D3ADF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A86140-F4FD-CB50-308C-4D140962E61A}"/>
              </a:ext>
            </a:extLst>
          </p:cNvPr>
          <p:cNvSpPr>
            <a:spLocks noGrp="1"/>
          </p:cNvSpPr>
          <p:nvPr>
            <p:ph idx="1"/>
          </p:nvPr>
        </p:nvSpPr>
        <p:spPr/>
        <p:txBody>
          <a:bodyPr/>
          <a:lstStyle/>
          <a:p>
            <a:pPr algn="ctr"/>
            <a:r>
              <a:rPr lang="en-GB" dirty="0"/>
              <a:t>Reflect to </a:t>
            </a:r>
            <a:r>
              <a:rPr lang="en-US" b="0" i="0" dirty="0">
                <a:solidFill>
                  <a:srgbClr val="1F1F1F"/>
                </a:solidFill>
                <a:effectLst/>
                <a:latin typeface="Source Sans Pro" panose="020B0503030403020204" pitchFamily="34" charset="0"/>
              </a:rPr>
              <a:t>Lewis Blackman story </a:t>
            </a:r>
            <a:endParaRPr lang="en-GB" dirty="0"/>
          </a:p>
        </p:txBody>
      </p:sp>
    </p:spTree>
    <p:extLst>
      <p:ext uri="{BB962C8B-B14F-4D97-AF65-F5344CB8AC3E}">
        <p14:creationId xmlns:p14="http://schemas.microsoft.com/office/powerpoint/2010/main" val="19347759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7C03-D6FD-AB3E-027F-A1505EA842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CC4D83-44E5-08DB-2248-0204C44D4D8B}"/>
              </a:ext>
            </a:extLst>
          </p:cNvPr>
          <p:cNvSpPr>
            <a:spLocks noGrp="1"/>
          </p:cNvSpPr>
          <p:nvPr>
            <p:ph idx="1"/>
          </p:nvPr>
        </p:nvSpPr>
        <p:spPr/>
        <p:txBody>
          <a:bodyPr>
            <a:normAutofit fontScale="47500" lnSpcReduction="20000"/>
          </a:bodyPr>
          <a:lstStyle/>
          <a:p>
            <a:pPr algn="l"/>
            <a:r>
              <a:rPr lang="en-US" b="1" i="0" dirty="0">
                <a:solidFill>
                  <a:srgbClr val="1F1F1F"/>
                </a:solidFill>
                <a:effectLst/>
                <a:latin typeface="unset"/>
              </a:rPr>
              <a:t>Required</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2"/>
              </a:rPr>
              <a:t>AHRQ. (2015). </a:t>
            </a:r>
            <a:r>
              <a:rPr lang="en-US" b="0" i="1" u="sng" dirty="0">
                <a:solidFill>
                  <a:srgbClr val="0056D2"/>
                </a:solidFill>
                <a:effectLst/>
                <a:latin typeface="Source Sans Pro" panose="020B0503030403020204" pitchFamily="34" charset="0"/>
                <a:hlinkClick r:id="rId2"/>
              </a:rPr>
              <a:t>Systems Approach</a:t>
            </a:r>
            <a:r>
              <a:rPr lang="en-US" b="0" i="0" u="sng" dirty="0">
                <a:solidFill>
                  <a:srgbClr val="0056D2"/>
                </a:solidFill>
                <a:effectLst/>
                <a:latin typeface="Source Sans Pro" panose="020B0503030403020204" pitchFamily="34" charset="0"/>
                <a:hlinkClick r:id="rId2"/>
              </a:rPr>
              <a:t>.</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3"/>
              </a:rPr>
              <a:t>Bataldan</a:t>
            </a:r>
            <a:r>
              <a:rPr lang="en-US" b="0" i="0" u="sng" dirty="0">
                <a:solidFill>
                  <a:srgbClr val="0056D2"/>
                </a:solidFill>
                <a:effectLst/>
                <a:latin typeface="Source Sans Pro" panose="020B0503030403020204" pitchFamily="34" charset="0"/>
                <a:hlinkClick r:id="rId3"/>
              </a:rPr>
              <a:t>, P. (2013). Leaders in Healthcare Management Symposium (Video).</a:t>
            </a:r>
            <a:r>
              <a:rPr lang="en-US" b="0" i="0" dirty="0">
                <a:solidFill>
                  <a:srgbClr val="1F1F1F"/>
                </a:solidFill>
                <a:effectLst/>
                <a:latin typeface="Source Sans Pro" panose="020B0503030403020204" pitchFamily="34" charset="0"/>
              </a:rPr>
              <a:t> </a:t>
            </a:r>
          </a:p>
          <a:p>
            <a:pPr algn="l"/>
            <a:r>
              <a:rPr lang="en-US" b="0" i="0" u="sng" dirty="0">
                <a:solidFill>
                  <a:srgbClr val="0056D2"/>
                </a:solidFill>
                <a:effectLst/>
                <a:latin typeface="Source Sans Pro" panose="020B0503030403020204" pitchFamily="34" charset="0"/>
                <a:hlinkClick r:id="rId4"/>
              </a:rPr>
              <a:t>President’s Council of Advisors on Science and Technology. (2014). </a:t>
            </a:r>
            <a:r>
              <a:rPr lang="en-US" b="0" i="1" u="sng" dirty="0">
                <a:solidFill>
                  <a:srgbClr val="0056D2"/>
                </a:solidFill>
                <a:effectLst/>
                <a:latin typeface="Source Sans Pro" panose="020B0503030403020204" pitchFamily="34" charset="0"/>
                <a:hlinkClick r:id="rId4"/>
              </a:rPr>
              <a:t>Report to the President Better Health Care at Lower Costs: Accelerating Improvement Through Systems Engineering</a:t>
            </a:r>
            <a:r>
              <a:rPr lang="en-US" b="0" i="0" u="sng" dirty="0">
                <a:solidFill>
                  <a:srgbClr val="0056D2"/>
                </a:solidFill>
                <a:effectLst/>
                <a:latin typeface="Source Sans Pro" panose="020B0503030403020204" pitchFamily="34" charset="0"/>
                <a:hlinkClick r:id="rId4"/>
              </a:rPr>
              <a: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5"/>
              </a:rPr>
              <a:t>World Health Organization. (2009). </a:t>
            </a:r>
            <a:r>
              <a:rPr lang="en-US" b="0" i="1" u="sng" dirty="0">
                <a:solidFill>
                  <a:srgbClr val="0056D2"/>
                </a:solidFill>
                <a:effectLst/>
                <a:latin typeface="Source Sans Pro" panose="020B0503030403020204" pitchFamily="34" charset="0"/>
                <a:hlinkClick r:id="rId5"/>
              </a:rPr>
              <a:t>Conceptual Framework for the International Classification for Patient Safety</a:t>
            </a:r>
            <a:r>
              <a:rPr lang="en-US" b="0" i="0" u="sng" dirty="0">
                <a:solidFill>
                  <a:srgbClr val="0056D2"/>
                </a:solidFill>
                <a:effectLst/>
                <a:latin typeface="Source Sans Pro" panose="020B0503030403020204" pitchFamily="34" charset="0"/>
                <a:hlinkClick r:id="rId5"/>
              </a:rPr>
              <a:t>.</a:t>
            </a:r>
            <a:endParaRPr lang="en-US" b="0" i="0" dirty="0">
              <a:solidFill>
                <a:srgbClr val="1F1F1F"/>
              </a:solidFill>
              <a:effectLst/>
              <a:latin typeface="Source Sans Pro" panose="020B0503030403020204" pitchFamily="34" charset="0"/>
            </a:endParaRPr>
          </a:p>
          <a:p>
            <a:pPr algn="l"/>
            <a:r>
              <a:rPr lang="en-US" b="1" i="0" dirty="0">
                <a:solidFill>
                  <a:srgbClr val="1F1F1F"/>
                </a:solidFill>
                <a:effectLst/>
                <a:latin typeface="unset"/>
              </a:rPr>
              <a:t>Recommended</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6"/>
              </a:rPr>
              <a:t>Australian Commission on Safety and Quality in Health Care. (2010). </a:t>
            </a:r>
            <a:r>
              <a:rPr lang="en-US" b="0" i="1" u="sng" dirty="0">
                <a:solidFill>
                  <a:srgbClr val="0056D2"/>
                </a:solidFill>
                <a:effectLst/>
                <a:latin typeface="Source Sans Pro" panose="020B0503030403020204" pitchFamily="34" charset="0"/>
                <a:hlinkClick r:id="rId6"/>
              </a:rPr>
              <a:t>Australian Safety and Quality Framework for Health Care.</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7"/>
              </a:rPr>
              <a:t>Council for Health Service Accreditation for Southern Africa. (2015). </a:t>
            </a:r>
            <a:r>
              <a:rPr lang="en-US" b="0" i="1" u="sng" dirty="0">
                <a:solidFill>
                  <a:srgbClr val="0056D2"/>
                </a:solidFill>
                <a:effectLst/>
                <a:latin typeface="Source Sans Pro" panose="020B0503030403020204" pitchFamily="34" charset="0"/>
                <a:hlinkClick r:id="rId7"/>
              </a:rPr>
              <a:t>Quality Improvement and Patient Safety </a:t>
            </a:r>
            <a:r>
              <a:rPr lang="en-US" b="0" i="1" u="sng" dirty="0" err="1">
                <a:solidFill>
                  <a:srgbClr val="0056D2"/>
                </a:solidFill>
                <a:effectLst/>
                <a:latin typeface="Source Sans Pro" panose="020B0503030403020204" pitchFamily="34" charset="0"/>
                <a:hlinkClick r:id="rId7"/>
              </a:rPr>
              <a:t>Programmes</a:t>
            </a:r>
            <a:r>
              <a:rPr lang="en-US" b="0" i="1" u="sng" dirty="0">
                <a:solidFill>
                  <a:srgbClr val="0056D2"/>
                </a:solidFill>
                <a:effectLst/>
                <a:latin typeface="Source Sans Pro" panose="020B0503030403020204" pitchFamily="34" charset="0"/>
                <a:hlinkClick r:id="rId7"/>
              </a:rPr>
              <a: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8"/>
              </a:rPr>
              <a:t>Joint Commission. (2012). </a:t>
            </a:r>
            <a:r>
              <a:rPr lang="en-US" b="0" i="1" u="sng" dirty="0">
                <a:solidFill>
                  <a:srgbClr val="0056D2"/>
                </a:solidFill>
                <a:effectLst/>
                <a:latin typeface="Source Sans Pro" panose="020B0503030403020204" pitchFamily="34" charset="0"/>
                <a:hlinkClick r:id="rId8"/>
              </a:rPr>
              <a:t>Creating a Safety Culture.</a:t>
            </a:r>
            <a:r>
              <a:rPr lang="en-US" b="0" i="1" dirty="0">
                <a:solidFill>
                  <a:srgbClr val="1F1F1F"/>
                </a:solidFill>
                <a:effectLst/>
                <a:latin typeface="Source Sans Pro" panose="020B0503030403020204" pitchFamily="34" charset="0"/>
              </a:rPr>
              <a:t> Video. Overview of the need for a culture of safety.</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9"/>
              </a:rPr>
              <a:t>Joint Commission. (2016). National Patient Safety Goals.</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Reason, J. (1990). </a:t>
            </a:r>
            <a:r>
              <a:rPr lang="en-US" b="0" i="1" dirty="0">
                <a:solidFill>
                  <a:srgbClr val="1F1F1F"/>
                </a:solidFill>
                <a:effectLst/>
                <a:latin typeface="Source Sans Pro" panose="020B0503030403020204" pitchFamily="34" charset="0"/>
              </a:rPr>
              <a:t>Human Error</a:t>
            </a:r>
            <a:r>
              <a:rPr lang="en-US" b="0" i="0" dirty="0">
                <a:solidFill>
                  <a:srgbClr val="1F1F1F"/>
                </a:solidFill>
                <a:effectLst/>
                <a:latin typeface="Source Sans Pro" panose="020B0503030403020204" pitchFamily="34" charset="0"/>
              </a:rPr>
              <a:t>. Cambridge University Press: Cambridge, United Kingdom. SBN-13: 978-0521314190. </a:t>
            </a:r>
            <a:r>
              <a:rPr lang="en-US" b="0" i="1" dirty="0">
                <a:solidFill>
                  <a:srgbClr val="1F1F1F"/>
                </a:solidFill>
                <a:effectLst/>
                <a:latin typeface="Source Sans Pro" panose="020B0503030403020204" pitchFamily="34" charset="0"/>
              </a:rPr>
              <a:t>A concise overview.</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10"/>
              </a:rPr>
              <a:t>Shappell</a:t>
            </a:r>
            <a:r>
              <a:rPr lang="en-US" b="0" i="0" u="sng" dirty="0">
                <a:solidFill>
                  <a:srgbClr val="0056D2"/>
                </a:solidFill>
                <a:effectLst/>
                <a:latin typeface="Source Sans Pro" panose="020B0503030403020204" pitchFamily="34" charset="0"/>
                <a:hlinkClick r:id="rId10"/>
              </a:rPr>
              <a:t>, S. A., &amp; </a:t>
            </a:r>
            <a:r>
              <a:rPr lang="en-US" b="0" i="0" u="sng" dirty="0" err="1">
                <a:solidFill>
                  <a:srgbClr val="0056D2"/>
                </a:solidFill>
                <a:effectLst/>
                <a:latin typeface="Source Sans Pro" panose="020B0503030403020204" pitchFamily="34" charset="0"/>
                <a:hlinkClick r:id="rId10"/>
              </a:rPr>
              <a:t>Wiegmann</a:t>
            </a:r>
            <a:r>
              <a:rPr lang="en-US" b="0" i="0" u="sng" dirty="0">
                <a:solidFill>
                  <a:srgbClr val="0056D2"/>
                </a:solidFill>
                <a:effectLst/>
                <a:latin typeface="Source Sans Pro" panose="020B0503030403020204" pitchFamily="34" charset="0"/>
                <a:hlinkClick r:id="rId10"/>
              </a:rPr>
              <a:t>, D. A. (2000). </a:t>
            </a:r>
            <a:r>
              <a:rPr lang="en-US" b="0" i="1" u="sng" dirty="0">
                <a:solidFill>
                  <a:srgbClr val="0056D2"/>
                </a:solidFill>
                <a:effectLst/>
                <a:latin typeface="Source Sans Pro" panose="020B0503030403020204" pitchFamily="34" charset="0"/>
                <a:hlinkClick r:id="rId10"/>
              </a:rPr>
              <a:t>The Human Factors Analysis Classification System</a:t>
            </a:r>
            <a:r>
              <a:rPr lang="en-US" b="0" i="1" dirty="0">
                <a:solidFill>
                  <a:srgbClr val="1F1F1F"/>
                </a:solidFill>
                <a:effectLst/>
                <a:latin typeface="Source Sans Pro" panose="020B0503030403020204" pitchFamily="34" charset="0"/>
              </a:rPr>
              <a:t>.</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11"/>
              </a:rPr>
              <a:t>Eurocontrol</a:t>
            </a:r>
            <a:r>
              <a:rPr lang="en-US" b="0" i="0" u="sng" dirty="0">
                <a:solidFill>
                  <a:srgbClr val="0056D2"/>
                </a:solidFill>
                <a:effectLst/>
                <a:latin typeface="Source Sans Pro" panose="020B0503030403020204" pitchFamily="34" charset="0"/>
                <a:hlinkClick r:id="rId11"/>
              </a:rPr>
              <a:t> Agency. (2006). </a:t>
            </a:r>
            <a:r>
              <a:rPr lang="en-US" b="0" i="1" u="sng" dirty="0">
                <a:solidFill>
                  <a:srgbClr val="0056D2"/>
                </a:solidFill>
                <a:effectLst/>
                <a:latin typeface="Source Sans Pro" panose="020B0503030403020204" pitchFamily="34" charset="0"/>
                <a:hlinkClick r:id="rId11"/>
              </a:rPr>
              <a:t>Revisiting the Swiss Cheese Model of Accidents</a:t>
            </a:r>
            <a:r>
              <a:rPr lang="en-US" b="0" i="0" u="sng" dirty="0">
                <a:solidFill>
                  <a:srgbClr val="0056D2"/>
                </a:solidFill>
                <a:effectLst/>
                <a:latin typeface="Source Sans Pro" panose="020B0503030403020204" pitchFamily="34" charset="0"/>
                <a:hlinkClick r:id="rId11"/>
              </a:rPr>
              <a:t>.</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Analysis of the useful of the Swiss Cheese Model to airline safety,</a:t>
            </a:r>
            <a:endParaRPr lang="en-US" b="0" i="0" dirty="0">
              <a:solidFill>
                <a:srgbClr val="1F1F1F"/>
              </a:solidFill>
              <a:effectLst/>
              <a:latin typeface="Source Sans Pro" panose="020B0503030403020204" pitchFamily="34" charset="0"/>
            </a:endParaRPr>
          </a:p>
          <a:p>
            <a:pPr marL="0" indent="0">
              <a:buNone/>
            </a:pPr>
            <a:endParaRPr lang="en-GB" dirty="0"/>
          </a:p>
        </p:txBody>
      </p:sp>
    </p:spTree>
    <p:extLst>
      <p:ext uri="{BB962C8B-B14F-4D97-AF65-F5344CB8AC3E}">
        <p14:creationId xmlns:p14="http://schemas.microsoft.com/office/powerpoint/2010/main" val="17139542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2784</TotalTime>
  <Words>3045</Words>
  <Application>Microsoft Office PowerPoint</Application>
  <PresentationFormat>Widescreen</PresentationFormat>
  <Paragraphs>319</Paragraphs>
  <Slides>58</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58</vt:i4>
      </vt:variant>
    </vt:vector>
  </HeadingPairs>
  <TitlesOfParts>
    <vt:vector size="68" baseType="lpstr">
      <vt:lpstr>Arial</vt:lpstr>
      <vt:lpstr>Calibri</vt:lpstr>
      <vt:lpstr>museo_sans</vt:lpstr>
      <vt:lpstr>Myriad Pro</vt:lpstr>
      <vt:lpstr>Open Sans</vt:lpstr>
      <vt:lpstr>OpenSans</vt:lpstr>
      <vt:lpstr>Rubik</vt:lpstr>
      <vt:lpstr>Source Sans Pro</vt:lpstr>
      <vt:lpstr>unset</vt:lpstr>
      <vt:lpstr>20140311PresentationUWTSDTemplate</vt:lpstr>
      <vt:lpstr>  Quality Assurance and Service Improvements     Dr Fahad Khan  </vt:lpstr>
      <vt:lpstr>Last week we learned about….</vt:lpstr>
      <vt:lpstr>PowerPoint Presentation</vt:lpstr>
      <vt:lpstr>PowerPoint Presentation</vt:lpstr>
      <vt:lpstr>PowerPoint Presentation</vt:lpstr>
      <vt:lpstr>Six Dimensions of Healthcare Quality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Medication Error </vt:lpstr>
      <vt:lpstr>PowerPoint Presentation</vt:lpstr>
      <vt:lpstr>PowerPoint Presentation</vt:lpstr>
      <vt:lpstr>Reasonable Answer</vt:lpstr>
      <vt:lpstr>PowerPoint Presentation</vt:lpstr>
      <vt:lpstr>Hospital Acquired Infections:</vt:lpstr>
      <vt:lpstr>PowerPoint Presentation</vt:lpstr>
      <vt:lpstr>PowerPoint Presentation</vt:lpstr>
      <vt:lpstr>PowerPoint Presentation</vt:lpstr>
      <vt:lpstr>PowerPoint Presentation</vt:lpstr>
      <vt:lpstr>PowerPoint Presentation</vt:lpstr>
      <vt:lpstr>PowerPoint Presentation</vt:lpstr>
      <vt:lpstr>Patient falls</vt:lpstr>
      <vt:lpstr>PowerPoint Presentation</vt:lpstr>
      <vt:lpstr>PowerPoint Presentation</vt:lpstr>
      <vt:lpstr>Unplanned Readmission</vt:lpstr>
      <vt:lpstr>PowerPoint Presentation</vt:lpstr>
      <vt:lpstr>PowerPoint Presentation</vt:lpstr>
      <vt:lpstr>PowerPoint Presentation</vt:lpstr>
      <vt:lpstr>Causes of Medical Error</vt:lpstr>
      <vt:lpstr>PowerPoint Presentation</vt:lpstr>
      <vt:lpstr>PowerPoint Presentation</vt:lpstr>
      <vt:lpstr>PowerPoint Presentation</vt:lpstr>
      <vt:lpstr>PowerPoint Presentation</vt:lpstr>
      <vt:lpstr>Activity</vt:lpstr>
      <vt:lpstr>Reasonable answer</vt:lpstr>
      <vt:lpstr>Models for Change</vt:lpstr>
      <vt:lpstr>Activity</vt:lpstr>
      <vt:lpstr>PowerPoint Presentation</vt:lpstr>
      <vt:lpstr>Activity </vt:lpstr>
      <vt:lpstr>Airlines AS AN example</vt:lpstr>
      <vt:lpstr>PowerPoint Presentation</vt:lpstr>
      <vt:lpstr>PowerPoint Presentation</vt:lpstr>
      <vt:lpstr>PowerPoint Presentation</vt:lpstr>
      <vt:lpstr>PowerPoint Presentation</vt:lpstr>
      <vt:lpstr>PowerPoint Presentation</vt:lpstr>
      <vt:lpstr>Dr Pronovost Checklist</vt:lpstr>
      <vt:lpstr>PowerPoint Presentation</vt:lpstr>
      <vt:lpstr>PowerPoint Presentation</vt:lpstr>
      <vt:lpstr>The Science of Patient Safety </vt:lpstr>
      <vt:lpstr>PowerPoint Presentation</vt:lpstr>
      <vt:lpstr>Kahoot!!!!!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dc:title>
  <dc:creator>Fahad Khan</dc:creator>
  <cp:lastModifiedBy>Fahad Khan</cp:lastModifiedBy>
  <cp:revision>57</cp:revision>
  <dcterms:created xsi:type="dcterms:W3CDTF">2023-01-21T11:09:35Z</dcterms:created>
  <dcterms:modified xsi:type="dcterms:W3CDTF">2023-01-24T06:26:28Z</dcterms:modified>
</cp:coreProperties>
</file>