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4"/>
  </p:sldMasterIdLst>
  <p:notesMasterIdLst>
    <p:notesMasterId r:id="rId23"/>
  </p:notesMasterIdLst>
  <p:handoutMasterIdLst>
    <p:handoutMasterId r:id="rId24"/>
  </p:handoutMasterIdLst>
  <p:sldIdLst>
    <p:sldId id="256" r:id="rId5"/>
    <p:sldId id="261" r:id="rId6"/>
    <p:sldId id="257" r:id="rId7"/>
    <p:sldId id="285" r:id="rId8"/>
    <p:sldId id="286" r:id="rId9"/>
    <p:sldId id="259" r:id="rId10"/>
    <p:sldId id="280" r:id="rId11"/>
    <p:sldId id="300" r:id="rId12"/>
    <p:sldId id="265" r:id="rId13"/>
    <p:sldId id="290" r:id="rId14"/>
    <p:sldId id="297" r:id="rId15"/>
    <p:sldId id="266" r:id="rId16"/>
    <p:sldId id="298" r:id="rId17"/>
    <p:sldId id="260" r:id="rId18"/>
    <p:sldId id="275" r:id="rId19"/>
    <p:sldId id="296" r:id="rId20"/>
    <p:sldId id="299" r:id="rId21"/>
    <p:sldId id="30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29" autoAdjust="0"/>
    <p:restoredTop sz="94634" autoAdjust="0"/>
  </p:normalViewPr>
  <p:slideViewPr>
    <p:cSldViewPr snapToGrid="0">
      <p:cViewPr varScale="1">
        <p:scale>
          <a:sx n="67" d="100"/>
          <a:sy n="67" d="100"/>
        </p:scale>
        <p:origin x="656" y="56"/>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0-06-04T10:39:59.622"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82EDB-152C-416A-A562-D3478B4852B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D51462F6-28B9-4095-A89B-993785E50505}">
      <dgm:prSet phldrT="[Text]" custT="1"/>
      <dgm:spPr>
        <a:solidFill>
          <a:srgbClr val="BFBFBF"/>
        </a:solidFill>
        <a:ln>
          <a:noFill/>
        </a:ln>
        <a:effectLst>
          <a:outerShdw blurRad="50800" dist="38100" dir="2700000" algn="tl" rotWithShape="0">
            <a:prstClr val="black">
              <a:alpha val="40000"/>
            </a:prstClr>
          </a:outerShdw>
        </a:effectLst>
      </dgm:spPr>
      <dgm:t>
        <a:bodyPr/>
        <a:lstStyle/>
        <a:p>
          <a:r>
            <a:rPr lang="en-US" sz="3600" b="1" dirty="0"/>
            <a:t>S</a:t>
          </a:r>
        </a:p>
      </dgm:t>
    </dgm:pt>
    <dgm:pt modelId="{20B93663-B6B4-41DE-86D6-78EEC5C7C2B4}" type="parTrans" cxnId="{D102D827-991F-44F0-A740-4B858943A669}">
      <dgm:prSet/>
      <dgm:spPr/>
      <dgm:t>
        <a:bodyPr/>
        <a:lstStyle/>
        <a:p>
          <a:endParaRPr lang="en-US"/>
        </a:p>
      </dgm:t>
    </dgm:pt>
    <dgm:pt modelId="{16769D66-C735-4872-8E6D-AA7CAA4C45E1}" type="sibTrans" cxnId="{D102D827-991F-44F0-A740-4B858943A669}">
      <dgm:prSet/>
      <dgm:spPr/>
      <dgm:t>
        <a:bodyPr/>
        <a:lstStyle/>
        <a:p>
          <a:endParaRPr lang="en-US"/>
        </a:p>
      </dgm:t>
    </dgm:pt>
    <dgm:pt modelId="{7049C50B-36E9-4FF4-AA33-7CA10265BF1F}">
      <dgm:prSet phldrT="[Text]" custT="1"/>
      <dgm:spPr>
        <a:solidFill>
          <a:schemeClr val="accent1">
            <a:lumMod val="75000"/>
          </a:schemeClr>
        </a:solidFill>
        <a:ln>
          <a:noFill/>
        </a:ln>
      </dgm:spPr>
      <dgm:t>
        <a:bodyPr rIns="274320"/>
        <a:lstStyle/>
        <a:p>
          <a:pPr algn="ctr"/>
          <a:r>
            <a:rPr lang="en-US" sz="2000" dirty="0">
              <a:solidFill>
                <a:srgbClr val="FFFFFF"/>
              </a:solidFill>
              <a:latin typeface="Arial" panose="020B0604020202020204" pitchFamily="34" charset="0"/>
              <a:cs typeface="Arial" panose="020B0604020202020204" pitchFamily="34" charset="0"/>
            </a:rPr>
            <a:t>STRENGTHS </a:t>
          </a:r>
        </a:p>
        <a:p>
          <a:pPr algn="ctr"/>
          <a:r>
            <a:rPr lang="en-US" sz="1600" dirty="0">
              <a:latin typeface="Arial" panose="020B0604020202020204" pitchFamily="34" charset="0"/>
              <a:cs typeface="Arial" panose="020B0604020202020204" pitchFamily="34" charset="0"/>
            </a:rPr>
            <a:t>Fast learning about responsibilities and duties                              </a:t>
          </a:r>
          <a:r>
            <a:rPr lang="en-GB" sz="1600" dirty="0">
              <a:latin typeface="Arial" panose="020B0604020202020204" pitchFamily="34" charset="0"/>
              <a:cs typeface="Arial" panose="020B0604020202020204" pitchFamily="34" charset="0"/>
            </a:rPr>
            <a:t>Understands the value of the customer                    </a:t>
          </a:r>
          <a:r>
            <a:rPr lang="en-US" sz="1600" dirty="0">
              <a:latin typeface="Arial" panose="020B0604020202020204" pitchFamily="34" charset="0"/>
              <a:cs typeface="Arial" panose="020B0604020202020204" pitchFamily="34" charset="0"/>
            </a:rPr>
            <a:t>Excellent location </a:t>
          </a:r>
          <a:r>
            <a:rPr lang="en-GB" sz="1600" dirty="0">
              <a:latin typeface="Arial" panose="020B0604020202020204" pitchFamily="34" charset="0"/>
              <a:cs typeface="Arial" panose="020B0604020202020204" pitchFamily="34" charset="0"/>
            </a:rPr>
            <a:t>with perfection oriented </a:t>
          </a:r>
          <a:endParaRPr lang="en-US" sz="1600" dirty="0">
            <a:latin typeface="Arial" panose="020B0604020202020204" pitchFamily="34" charset="0"/>
            <a:cs typeface="Arial" panose="020B0604020202020204" pitchFamily="34" charset="0"/>
          </a:endParaRPr>
        </a:p>
      </dgm:t>
    </dgm:pt>
    <dgm:pt modelId="{DB46852E-DC69-4686-A03B-720D4A5404B3}" type="parTrans" cxnId="{C4806651-84F2-477A-8A58-F821780738E0}">
      <dgm:prSet/>
      <dgm:spPr/>
      <dgm:t>
        <a:bodyPr/>
        <a:lstStyle/>
        <a:p>
          <a:endParaRPr lang="en-US"/>
        </a:p>
      </dgm:t>
    </dgm:pt>
    <dgm:pt modelId="{7E90867C-7092-4646-8E62-6B8CB0220464}" type="sibTrans" cxnId="{C4806651-84F2-477A-8A58-F821780738E0}">
      <dgm:prSet/>
      <dgm:spPr/>
      <dgm:t>
        <a:bodyPr/>
        <a:lstStyle/>
        <a:p>
          <a:endParaRPr lang="en-US"/>
        </a:p>
      </dgm:t>
    </dgm:pt>
    <dgm:pt modelId="{7B09E43F-4F2C-46FB-9889-01169F0AFAA3}">
      <dgm:prSet phldrT="[Text]" custT="1"/>
      <dgm:spPr>
        <a:solidFill>
          <a:srgbClr val="A6A6A6"/>
        </a:solidFill>
        <a:ln>
          <a:noFill/>
        </a:ln>
        <a:effectLst>
          <a:outerShdw blurRad="50800" dist="38100" dir="2700000" algn="tl" rotWithShape="0">
            <a:prstClr val="black">
              <a:alpha val="40000"/>
            </a:prstClr>
          </a:outerShdw>
        </a:effectLst>
      </dgm:spPr>
      <dgm:t>
        <a:bodyPr/>
        <a:lstStyle/>
        <a:p>
          <a:r>
            <a:rPr lang="en-US" sz="3600" b="1" dirty="0"/>
            <a:t>W</a:t>
          </a:r>
        </a:p>
      </dgm:t>
    </dgm:pt>
    <dgm:pt modelId="{CA2E8FC9-8363-49DF-BAB5-510F9BBC6FE9}" type="parTrans" cxnId="{BF0B4F65-B7F8-4FB3-888A-CAB3A6BE6CC3}">
      <dgm:prSet/>
      <dgm:spPr/>
      <dgm:t>
        <a:bodyPr/>
        <a:lstStyle/>
        <a:p>
          <a:endParaRPr lang="en-US"/>
        </a:p>
      </dgm:t>
    </dgm:pt>
    <dgm:pt modelId="{32B778DC-209A-486F-A808-C1529FD95646}" type="sibTrans" cxnId="{BF0B4F65-B7F8-4FB3-888A-CAB3A6BE6CC3}">
      <dgm:prSet/>
      <dgm:spPr/>
      <dgm:t>
        <a:bodyPr/>
        <a:lstStyle/>
        <a:p>
          <a:endParaRPr lang="en-US"/>
        </a:p>
      </dgm:t>
    </dgm:pt>
    <dgm:pt modelId="{21A54394-56DD-4181-BB97-BB470171AE39}">
      <dgm:prSet phldrT="[Text]" custT="1"/>
      <dgm:spPr>
        <a:solidFill>
          <a:schemeClr val="accent1">
            <a:lumMod val="50000"/>
          </a:schemeClr>
        </a:solidFill>
        <a:ln>
          <a:noFill/>
        </a:ln>
      </dgm:spPr>
      <dgm:t>
        <a:bodyPr rIns="274320"/>
        <a:lstStyle/>
        <a:p>
          <a:pPr algn="ctr"/>
          <a:r>
            <a:rPr lang="en-US" sz="2000" dirty="0">
              <a:solidFill>
                <a:srgbClr val="FFFFFF"/>
              </a:solidFill>
            </a:rPr>
            <a:t>WEAKNESSES </a:t>
          </a:r>
        </a:p>
        <a:p>
          <a:pPr algn="ctr"/>
          <a:r>
            <a:rPr lang="en-GB" sz="1600" dirty="0">
              <a:latin typeface="Arial" panose="020B0604020202020204" pitchFamily="34" charset="0"/>
              <a:cs typeface="Arial" panose="020B0604020202020204" pitchFamily="34" charset="0"/>
            </a:rPr>
            <a:t>No strong collaboration between staff members and communication is low when is needed.</a:t>
          </a:r>
          <a:endParaRPr lang="en-US" sz="1600" dirty="0"/>
        </a:p>
      </dgm:t>
    </dgm:pt>
    <dgm:pt modelId="{A0DEDE4F-0455-4E37-B464-6FA4CE794450}" type="parTrans" cxnId="{69D344CC-85A0-4838-8F5F-C1A98DCC502F}">
      <dgm:prSet/>
      <dgm:spPr/>
      <dgm:t>
        <a:bodyPr/>
        <a:lstStyle/>
        <a:p>
          <a:endParaRPr lang="en-US"/>
        </a:p>
      </dgm:t>
    </dgm:pt>
    <dgm:pt modelId="{80E99721-DEEC-4624-9AB6-3412D1B03FA1}" type="sibTrans" cxnId="{69D344CC-85A0-4838-8F5F-C1A98DCC502F}">
      <dgm:prSet/>
      <dgm:spPr/>
      <dgm:t>
        <a:bodyPr/>
        <a:lstStyle/>
        <a:p>
          <a:endParaRPr lang="en-US"/>
        </a:p>
      </dgm:t>
    </dgm:pt>
    <dgm:pt modelId="{B389E4E7-5C41-40E3-BFA8-34C9717011E0}">
      <dgm:prSet custT="1"/>
      <dgm:spPr>
        <a:solidFill>
          <a:srgbClr val="7F7F7F"/>
        </a:solidFill>
        <a:ln>
          <a:noFill/>
        </a:ln>
        <a:effectLst>
          <a:outerShdw blurRad="50800" dist="38100" dir="2700000" algn="tl" rotWithShape="0">
            <a:prstClr val="black">
              <a:alpha val="40000"/>
            </a:prstClr>
          </a:outerShdw>
        </a:effectLst>
      </dgm:spPr>
      <dgm:t>
        <a:bodyPr/>
        <a:lstStyle/>
        <a:p>
          <a:r>
            <a:rPr lang="en-US" sz="3600" b="1" dirty="0"/>
            <a:t>O</a:t>
          </a:r>
        </a:p>
      </dgm:t>
    </dgm:pt>
    <dgm:pt modelId="{6E107221-F1E8-40D5-B50F-779FE5D5C4A9}" type="parTrans" cxnId="{83975A53-541B-4F6B-9D93-E82DF997CD1D}">
      <dgm:prSet/>
      <dgm:spPr/>
      <dgm:t>
        <a:bodyPr/>
        <a:lstStyle/>
        <a:p>
          <a:endParaRPr lang="en-US"/>
        </a:p>
      </dgm:t>
    </dgm:pt>
    <dgm:pt modelId="{1CB656DD-F820-4E7C-A829-A7BF7FF9B84E}" type="sibTrans" cxnId="{83975A53-541B-4F6B-9D93-E82DF997CD1D}">
      <dgm:prSet/>
      <dgm:spPr/>
      <dgm:t>
        <a:bodyPr/>
        <a:lstStyle/>
        <a:p>
          <a:endParaRPr lang="en-US"/>
        </a:p>
      </dgm:t>
    </dgm:pt>
    <dgm:pt modelId="{DC03E4C6-CF03-4142-92CF-C0521F6E49C5}">
      <dgm:prSet custT="1"/>
      <dgm:spPr>
        <a:solidFill>
          <a:srgbClr val="595959"/>
        </a:solidFill>
        <a:ln>
          <a:noFill/>
        </a:ln>
        <a:effectLst>
          <a:outerShdw blurRad="50800" dist="38100" dir="2700000" algn="tl" rotWithShape="0">
            <a:prstClr val="black">
              <a:alpha val="40000"/>
            </a:prstClr>
          </a:outerShdw>
        </a:effectLst>
      </dgm:spPr>
      <dgm:t>
        <a:bodyPr/>
        <a:lstStyle/>
        <a:p>
          <a:r>
            <a:rPr lang="en-US" sz="3600" b="1" dirty="0"/>
            <a:t>T</a:t>
          </a:r>
        </a:p>
      </dgm:t>
    </dgm:pt>
    <dgm:pt modelId="{3F08C9B5-C168-4E6E-AC53-2F885459EAAE}" type="parTrans" cxnId="{E4BD15C6-BD80-41A7-9655-5ACE1DA054CD}">
      <dgm:prSet/>
      <dgm:spPr/>
      <dgm:t>
        <a:bodyPr/>
        <a:lstStyle/>
        <a:p>
          <a:endParaRPr lang="en-US"/>
        </a:p>
      </dgm:t>
    </dgm:pt>
    <dgm:pt modelId="{7E01305A-461D-4960-8FFC-F58703151891}" type="sibTrans" cxnId="{E4BD15C6-BD80-41A7-9655-5ACE1DA054CD}">
      <dgm:prSet/>
      <dgm:spPr/>
      <dgm:t>
        <a:bodyPr/>
        <a:lstStyle/>
        <a:p>
          <a:endParaRPr lang="en-US"/>
        </a:p>
      </dgm:t>
    </dgm:pt>
    <dgm:pt modelId="{4A1410C0-8F71-40B6-88E1-99D7E5715612}">
      <dgm:prSet custT="1"/>
      <dgm:spPr>
        <a:solidFill>
          <a:schemeClr val="accent2">
            <a:lumMod val="75000"/>
          </a:schemeClr>
        </a:solidFill>
        <a:ln>
          <a:noFill/>
        </a:ln>
        <a:effectLst/>
      </dgm:spPr>
      <dgm:t>
        <a:bodyPr rIns="274320"/>
        <a:lstStyle/>
        <a:p>
          <a:pPr algn="ctr"/>
          <a:r>
            <a:rPr lang="en-US" sz="2000" dirty="0">
              <a:solidFill>
                <a:srgbClr val="FFFFFF"/>
              </a:solidFill>
            </a:rPr>
            <a:t>OPPORTUNITIES </a:t>
          </a:r>
        </a:p>
        <a:p>
          <a:pPr algn="ctr"/>
          <a:r>
            <a:rPr lang="en-US" sz="1600" dirty="0"/>
            <a:t>Good opportunities in teaching and learning how this industry works and the ability to teach staff to see things from a different perspective.</a:t>
          </a:r>
          <a:r>
            <a:rPr lang="en-US" sz="1600" dirty="0">
              <a:solidFill>
                <a:schemeClr val="bg1"/>
              </a:solidFill>
            </a:rPr>
            <a:t>. </a:t>
          </a:r>
          <a:endParaRPr lang="en-US" sz="1600" b="1" dirty="0"/>
        </a:p>
      </dgm:t>
    </dgm:pt>
    <dgm:pt modelId="{6831A14A-9781-4DA3-9CAA-1A658F919C0F}" type="parTrans" cxnId="{DC658FC8-8357-4A00-8C3A-821FDD6B1383}">
      <dgm:prSet/>
      <dgm:spPr/>
      <dgm:t>
        <a:bodyPr/>
        <a:lstStyle/>
        <a:p>
          <a:endParaRPr lang="en-US"/>
        </a:p>
      </dgm:t>
    </dgm:pt>
    <dgm:pt modelId="{C835B916-C6FA-46BA-82FB-1300EF521EB2}" type="sibTrans" cxnId="{DC658FC8-8357-4A00-8C3A-821FDD6B1383}">
      <dgm:prSet/>
      <dgm:spPr/>
      <dgm:t>
        <a:bodyPr/>
        <a:lstStyle/>
        <a:p>
          <a:endParaRPr lang="en-US"/>
        </a:p>
      </dgm:t>
    </dgm:pt>
    <dgm:pt modelId="{AD5AE90F-13E7-40DC-A3F8-1C7F8D1A3675}">
      <dgm:prSet custT="1"/>
      <dgm:spPr>
        <a:solidFill>
          <a:srgbClr val="595959"/>
        </a:solidFill>
        <a:ln>
          <a:noFill/>
        </a:ln>
        <a:effectLst/>
      </dgm:spPr>
      <dgm:t>
        <a:bodyPr lIns="0" rIns="274320"/>
        <a:lstStyle/>
        <a:p>
          <a:pPr algn="ctr"/>
          <a:r>
            <a:rPr lang="en-US" sz="1400" b="0" dirty="0">
              <a:solidFill>
                <a:schemeClr val="bg1"/>
              </a:solidFill>
              <a:latin typeface="Arial" panose="020B0604020202020204" pitchFamily="34" charset="0"/>
              <a:cs typeface="Arial" panose="020B0604020202020204" pitchFamily="34" charset="0"/>
            </a:rPr>
            <a:t>THREATS </a:t>
          </a:r>
        </a:p>
        <a:p>
          <a:pPr algn="ctr"/>
          <a:r>
            <a:rPr lang="en-GB" sz="1400" b="0" dirty="0">
              <a:solidFill>
                <a:schemeClr val="bg1"/>
              </a:solidFill>
              <a:latin typeface="Arial" panose="020B0604020202020204" pitchFamily="34" charset="0"/>
              <a:cs typeface="Arial" panose="020B0604020202020204" pitchFamily="34" charset="0"/>
            </a:rPr>
            <a:t>Infrastructure</a:t>
          </a:r>
        </a:p>
        <a:p>
          <a:pPr algn="ctr"/>
          <a:r>
            <a:rPr lang="en-GB" sz="1400" b="0" dirty="0">
              <a:solidFill>
                <a:schemeClr val="bg1"/>
              </a:solidFill>
              <a:latin typeface="Arial" panose="020B0604020202020204" pitchFamily="34" charset="0"/>
              <a:cs typeface="Arial" panose="020B0604020202020204" pitchFamily="34" charset="0"/>
            </a:rPr>
            <a:t>Building requires massive improvements</a:t>
          </a:r>
        </a:p>
        <a:p>
          <a:pPr algn="ctr"/>
          <a:r>
            <a:rPr lang="en-GB" sz="1400" b="0" dirty="0">
              <a:solidFill>
                <a:schemeClr val="bg1"/>
              </a:solidFill>
              <a:latin typeface="Arial" panose="020B0604020202020204" pitchFamily="34" charset="0"/>
              <a:cs typeface="Arial" panose="020B0604020202020204" pitchFamily="34" charset="0"/>
            </a:rPr>
            <a:t>The rooms are having old equipment</a:t>
          </a:r>
        </a:p>
        <a:p>
          <a:pPr algn="ctr"/>
          <a:r>
            <a:rPr lang="en-GB" sz="1400" b="0" dirty="0">
              <a:solidFill>
                <a:schemeClr val="bg1"/>
              </a:solidFill>
              <a:latin typeface="Arial" panose="020B0604020202020204" pitchFamily="34" charset="0"/>
              <a:cs typeface="Arial" panose="020B0604020202020204" pitchFamily="34" charset="0"/>
            </a:rPr>
            <a:t>Heavy smell in the room</a:t>
          </a:r>
        </a:p>
        <a:p>
          <a:pPr algn="ctr"/>
          <a:r>
            <a:rPr lang="en-GB" sz="1400" dirty="0">
              <a:solidFill>
                <a:schemeClr val="bg1"/>
              </a:solidFill>
              <a:latin typeface="Arial" panose="020B0604020202020204" pitchFamily="34" charset="0"/>
              <a:cs typeface="Arial" panose="020B0604020202020204" pitchFamily="34" charset="0"/>
            </a:rPr>
            <a:t>Covid-19  Pandemic</a:t>
          </a:r>
        </a:p>
        <a:p>
          <a:pPr algn="ctr"/>
          <a:r>
            <a:rPr lang="en-GB" sz="1400" dirty="0">
              <a:solidFill>
                <a:schemeClr val="bg1"/>
              </a:solidFill>
              <a:latin typeface="Arial" panose="020B0604020202020204" pitchFamily="34" charset="0"/>
              <a:cs typeface="Arial" panose="020B0604020202020204" pitchFamily="34" charset="0"/>
            </a:rPr>
            <a:t>Many of the cutleries and glasses  have marks</a:t>
          </a:r>
          <a:endParaRPr lang="en-US" sz="1400" b="0" dirty="0">
            <a:solidFill>
              <a:schemeClr val="bg1"/>
            </a:solidFill>
            <a:latin typeface="Arial" panose="020B0604020202020204" pitchFamily="34" charset="0"/>
            <a:cs typeface="Arial" panose="020B0604020202020204" pitchFamily="34" charset="0"/>
          </a:endParaRPr>
        </a:p>
      </dgm:t>
    </dgm:pt>
    <dgm:pt modelId="{0732C778-815A-42FD-B155-45706C6C41DE}" type="parTrans" cxnId="{0D6B03A4-9428-485C-92EA-0B763D826AD0}">
      <dgm:prSet/>
      <dgm:spPr/>
      <dgm:t>
        <a:bodyPr/>
        <a:lstStyle/>
        <a:p>
          <a:endParaRPr lang="en-US"/>
        </a:p>
      </dgm:t>
    </dgm:pt>
    <dgm:pt modelId="{944729E1-FD8F-4AC1-AA6F-A91607ADDDC8}" type="sibTrans" cxnId="{0D6B03A4-9428-485C-92EA-0B763D826AD0}">
      <dgm:prSet/>
      <dgm:spPr/>
      <dgm:t>
        <a:bodyPr/>
        <a:lstStyle/>
        <a:p>
          <a:endParaRPr lang="en-US"/>
        </a:p>
      </dgm:t>
    </dgm:pt>
    <dgm:pt modelId="{0442B99F-FD5D-4C04-A395-09343BE58850}" type="pres">
      <dgm:prSet presAssocID="{D4682EDB-152C-416A-A562-D3478B4852BE}" presName="list" presStyleCnt="0">
        <dgm:presLayoutVars>
          <dgm:dir/>
          <dgm:animLvl val="lvl"/>
        </dgm:presLayoutVars>
      </dgm:prSet>
      <dgm:spPr/>
    </dgm:pt>
    <dgm:pt modelId="{151FA6CF-67CE-48D1-BAD8-3519B7476C74}" type="pres">
      <dgm:prSet presAssocID="{D51462F6-28B9-4095-A89B-993785E50505}" presName="posSpace" presStyleCnt="0"/>
      <dgm:spPr/>
    </dgm:pt>
    <dgm:pt modelId="{C4838C0C-7272-41F0-ACF9-5D882132519F}" type="pres">
      <dgm:prSet presAssocID="{D51462F6-28B9-4095-A89B-993785E50505}" presName="vertFlow" presStyleCnt="0"/>
      <dgm:spPr/>
    </dgm:pt>
    <dgm:pt modelId="{D8B20639-EF23-4621-898E-512369B26518}" type="pres">
      <dgm:prSet presAssocID="{D51462F6-28B9-4095-A89B-993785E50505}" presName="topSpace" presStyleCnt="0"/>
      <dgm:spPr/>
    </dgm:pt>
    <dgm:pt modelId="{B7ADD0E7-8118-4833-BD8E-8001AE1ACF9F}" type="pres">
      <dgm:prSet presAssocID="{D51462F6-28B9-4095-A89B-993785E50505}" presName="firstComp" presStyleCnt="0"/>
      <dgm:spPr/>
    </dgm:pt>
    <dgm:pt modelId="{8768483D-3B41-4C5B-8CA4-299C223B5DA1}" type="pres">
      <dgm:prSet presAssocID="{D51462F6-28B9-4095-A89B-993785E50505}" presName="firstChild" presStyleLbl="bgAccFollowNode1" presStyleIdx="0" presStyleCnt="4" custScaleX="135940" custScaleY="277712" custLinFactNeighborX="4670" custLinFactNeighborY="-11918"/>
      <dgm:spPr>
        <a:prstGeom prst="ellipse">
          <a:avLst/>
        </a:prstGeom>
      </dgm:spPr>
    </dgm:pt>
    <dgm:pt modelId="{4A60AA19-D4DE-43AF-9E27-0B483BB89C75}" type="pres">
      <dgm:prSet presAssocID="{D51462F6-28B9-4095-A89B-993785E50505}" presName="firstChildTx" presStyleLbl="bgAccFollowNode1" presStyleIdx="0" presStyleCnt="4">
        <dgm:presLayoutVars>
          <dgm:bulletEnabled val="1"/>
        </dgm:presLayoutVars>
      </dgm:prSet>
      <dgm:spPr/>
    </dgm:pt>
    <dgm:pt modelId="{B2E09C79-1434-4AC8-9D53-646DEB9C845C}" type="pres">
      <dgm:prSet presAssocID="{D51462F6-28B9-4095-A89B-993785E50505}" presName="negSpace" presStyleCnt="0"/>
      <dgm:spPr/>
    </dgm:pt>
    <dgm:pt modelId="{A51EEC41-7F68-4654-B787-F797CC89AE9A}" type="pres">
      <dgm:prSet presAssocID="{D51462F6-28B9-4095-A89B-993785E50505}" presName="circle" presStyleLbl="node1" presStyleIdx="0" presStyleCnt="4" custScaleX="79066" custScaleY="79066" custLinFactNeighborX="-1314" custLinFactNeighborY="-17871"/>
      <dgm:spPr/>
    </dgm:pt>
    <dgm:pt modelId="{AF2F7994-61E0-4572-B1BF-B562CD0CAAD6}" type="pres">
      <dgm:prSet presAssocID="{16769D66-C735-4872-8E6D-AA7CAA4C45E1}" presName="transSpace" presStyleCnt="0"/>
      <dgm:spPr/>
    </dgm:pt>
    <dgm:pt modelId="{987A2086-3F50-4660-96C5-AB1C127A7E06}" type="pres">
      <dgm:prSet presAssocID="{7B09E43F-4F2C-46FB-9889-01169F0AFAA3}" presName="posSpace" presStyleCnt="0"/>
      <dgm:spPr/>
    </dgm:pt>
    <dgm:pt modelId="{2432DD58-5943-4116-8B53-63BB9F237FB9}" type="pres">
      <dgm:prSet presAssocID="{7B09E43F-4F2C-46FB-9889-01169F0AFAA3}" presName="vertFlow" presStyleCnt="0"/>
      <dgm:spPr/>
    </dgm:pt>
    <dgm:pt modelId="{A69E01CA-24A1-4646-B05C-4FE43AFAB5F3}" type="pres">
      <dgm:prSet presAssocID="{7B09E43F-4F2C-46FB-9889-01169F0AFAA3}" presName="topSpace" presStyleCnt="0"/>
      <dgm:spPr/>
    </dgm:pt>
    <dgm:pt modelId="{2B418B5D-5B94-4A61-88CB-73489FE68DFA}" type="pres">
      <dgm:prSet presAssocID="{7B09E43F-4F2C-46FB-9889-01169F0AFAA3}" presName="firstComp" presStyleCnt="0"/>
      <dgm:spPr/>
    </dgm:pt>
    <dgm:pt modelId="{D71620C5-29E2-480A-A3E0-E1609382498C}" type="pres">
      <dgm:prSet presAssocID="{7B09E43F-4F2C-46FB-9889-01169F0AFAA3}" presName="firstChild" presStyleLbl="bgAccFollowNode1" presStyleIdx="1" presStyleCnt="4" custScaleX="135940" custScaleY="277712" custLinFactNeighborX="-32072" custLinFactNeighborY="-6734"/>
      <dgm:spPr>
        <a:prstGeom prst="ellipse">
          <a:avLst/>
        </a:prstGeom>
      </dgm:spPr>
    </dgm:pt>
    <dgm:pt modelId="{4BBD4029-38E6-44A3-81EB-451E621D4ED8}" type="pres">
      <dgm:prSet presAssocID="{7B09E43F-4F2C-46FB-9889-01169F0AFAA3}" presName="firstChildTx" presStyleLbl="bgAccFollowNode1" presStyleIdx="1" presStyleCnt="4">
        <dgm:presLayoutVars>
          <dgm:bulletEnabled val="1"/>
        </dgm:presLayoutVars>
      </dgm:prSet>
      <dgm:spPr/>
    </dgm:pt>
    <dgm:pt modelId="{2C9F294D-4E84-4F3F-B3CF-B99312184F10}" type="pres">
      <dgm:prSet presAssocID="{7B09E43F-4F2C-46FB-9889-01169F0AFAA3}" presName="negSpace" presStyleCnt="0"/>
      <dgm:spPr/>
    </dgm:pt>
    <dgm:pt modelId="{FCBD1CC0-A9BB-4778-BECA-345AE7E4BF3E}" type="pres">
      <dgm:prSet presAssocID="{7B09E43F-4F2C-46FB-9889-01169F0AFAA3}" presName="circle" presStyleLbl="node1" presStyleIdx="1" presStyleCnt="4" custScaleX="79066" custScaleY="79066" custLinFactNeighborX="-56862" custLinFactNeighborY="-658"/>
      <dgm:spPr/>
    </dgm:pt>
    <dgm:pt modelId="{B8AE3DC5-6AB3-4180-86C1-FDB5976C1308}" type="pres">
      <dgm:prSet presAssocID="{32B778DC-209A-486F-A808-C1529FD95646}" presName="transSpace" presStyleCnt="0"/>
      <dgm:spPr/>
    </dgm:pt>
    <dgm:pt modelId="{EFBFF9E4-317A-4F1B-AA83-11C9AED14514}" type="pres">
      <dgm:prSet presAssocID="{B389E4E7-5C41-40E3-BFA8-34C9717011E0}" presName="posSpace" presStyleCnt="0"/>
      <dgm:spPr/>
    </dgm:pt>
    <dgm:pt modelId="{82775B84-BAF3-4D3E-A34F-41996CCAE38D}" type="pres">
      <dgm:prSet presAssocID="{B389E4E7-5C41-40E3-BFA8-34C9717011E0}" presName="vertFlow" presStyleCnt="0"/>
      <dgm:spPr/>
    </dgm:pt>
    <dgm:pt modelId="{E46C0E7D-ADC7-4127-A857-AAF8BF8507C4}" type="pres">
      <dgm:prSet presAssocID="{B389E4E7-5C41-40E3-BFA8-34C9717011E0}" presName="topSpace" presStyleCnt="0"/>
      <dgm:spPr/>
    </dgm:pt>
    <dgm:pt modelId="{1ED751E1-6C6F-478F-B0A5-57F717ABAE4E}" type="pres">
      <dgm:prSet presAssocID="{B389E4E7-5C41-40E3-BFA8-34C9717011E0}" presName="firstComp" presStyleCnt="0"/>
      <dgm:spPr/>
    </dgm:pt>
    <dgm:pt modelId="{F92D1AF4-0E07-450D-BC35-F29C4B1AE32B}" type="pres">
      <dgm:prSet presAssocID="{B389E4E7-5C41-40E3-BFA8-34C9717011E0}" presName="firstChild" presStyleLbl="bgAccFollowNode1" presStyleIdx="2" presStyleCnt="4" custScaleX="135940" custScaleY="277712" custLinFactNeighborX="-67410" custLinFactNeighborY="-8094"/>
      <dgm:spPr>
        <a:prstGeom prst="ellipse">
          <a:avLst/>
        </a:prstGeom>
        <a:solidFill>
          <a:srgbClr val="7F7F7F"/>
        </a:solidFill>
        <a:ln>
          <a:noFill/>
        </a:ln>
      </dgm:spPr>
    </dgm:pt>
    <dgm:pt modelId="{245D7293-039F-43E7-93D8-690AC3954D1B}" type="pres">
      <dgm:prSet presAssocID="{B389E4E7-5C41-40E3-BFA8-34C9717011E0}" presName="firstChildTx" presStyleLbl="bgAccFollowNode1" presStyleIdx="2" presStyleCnt="4">
        <dgm:presLayoutVars>
          <dgm:bulletEnabled val="1"/>
        </dgm:presLayoutVars>
      </dgm:prSet>
      <dgm:spPr/>
    </dgm:pt>
    <dgm:pt modelId="{DDE3F8EF-C903-45B6-BAE7-40647C029A42}" type="pres">
      <dgm:prSet presAssocID="{B389E4E7-5C41-40E3-BFA8-34C9717011E0}" presName="negSpace" presStyleCnt="0"/>
      <dgm:spPr/>
    </dgm:pt>
    <dgm:pt modelId="{AF1592E9-5C53-449B-8018-5EB36BC01428}" type="pres">
      <dgm:prSet presAssocID="{B389E4E7-5C41-40E3-BFA8-34C9717011E0}" presName="circle" presStyleLbl="node1" presStyleIdx="2" presStyleCnt="4" custScaleX="79066" custScaleY="79066" custLinFactX="-13901" custLinFactNeighborX="-100000" custLinFactNeighborY="-5367"/>
      <dgm:spPr/>
    </dgm:pt>
    <dgm:pt modelId="{0CF503A4-61AE-4A48-BAAF-25E4C65B041C}" type="pres">
      <dgm:prSet presAssocID="{1CB656DD-F820-4E7C-A829-A7BF7FF9B84E}" presName="transSpace" presStyleCnt="0"/>
      <dgm:spPr/>
    </dgm:pt>
    <dgm:pt modelId="{A21BC69B-195A-4AE0-ACE3-8ADC8B0F0169}" type="pres">
      <dgm:prSet presAssocID="{DC03E4C6-CF03-4142-92CF-C0521F6E49C5}" presName="posSpace" presStyleCnt="0"/>
      <dgm:spPr/>
    </dgm:pt>
    <dgm:pt modelId="{C25F1C67-0F5E-435B-AA09-A6BC112A496F}" type="pres">
      <dgm:prSet presAssocID="{DC03E4C6-CF03-4142-92CF-C0521F6E49C5}" presName="vertFlow" presStyleCnt="0"/>
      <dgm:spPr/>
    </dgm:pt>
    <dgm:pt modelId="{A43E7997-EEC8-4159-A1AE-DF94D1BF67B3}" type="pres">
      <dgm:prSet presAssocID="{DC03E4C6-CF03-4142-92CF-C0521F6E49C5}" presName="topSpace" presStyleCnt="0"/>
      <dgm:spPr/>
    </dgm:pt>
    <dgm:pt modelId="{17F337AE-56EC-4282-9C14-715E286F0256}" type="pres">
      <dgm:prSet presAssocID="{DC03E4C6-CF03-4142-92CF-C0521F6E49C5}" presName="firstComp" presStyleCnt="0"/>
      <dgm:spPr/>
    </dgm:pt>
    <dgm:pt modelId="{DB3D7275-A85D-4283-83AA-4DBBDA0B820B}" type="pres">
      <dgm:prSet presAssocID="{DC03E4C6-CF03-4142-92CF-C0521F6E49C5}" presName="firstChild" presStyleLbl="bgAccFollowNode1" presStyleIdx="3" presStyleCnt="4" custScaleX="166489" custScaleY="319691" custLinFactNeighborX="-86235" custLinFactNeighborY="-32264"/>
      <dgm:spPr>
        <a:prstGeom prst="ellipse">
          <a:avLst/>
        </a:prstGeom>
        <a:solidFill>
          <a:srgbClr val="595959"/>
        </a:solidFill>
        <a:ln>
          <a:noFill/>
        </a:ln>
      </dgm:spPr>
    </dgm:pt>
    <dgm:pt modelId="{BBA46FF5-35DF-41A2-B52D-896E44278258}" type="pres">
      <dgm:prSet presAssocID="{DC03E4C6-CF03-4142-92CF-C0521F6E49C5}" presName="firstChildTx" presStyleLbl="bgAccFollowNode1" presStyleIdx="3" presStyleCnt="4">
        <dgm:presLayoutVars>
          <dgm:bulletEnabled val="1"/>
        </dgm:presLayoutVars>
      </dgm:prSet>
      <dgm:spPr/>
    </dgm:pt>
    <dgm:pt modelId="{FF85034E-F8BA-4043-8E89-38BA083A26CB}" type="pres">
      <dgm:prSet presAssocID="{DC03E4C6-CF03-4142-92CF-C0521F6E49C5}" presName="negSpace" presStyleCnt="0"/>
      <dgm:spPr/>
    </dgm:pt>
    <dgm:pt modelId="{909B06FC-AD69-4F04-8940-71D59CAD11A9}" type="pres">
      <dgm:prSet presAssocID="{DC03E4C6-CF03-4142-92CF-C0521F6E49C5}" presName="circle" presStyleLbl="node1" presStyleIdx="3" presStyleCnt="4" custScaleX="79066" custScaleY="79066" custLinFactX="-88009" custLinFactNeighborX="-100000" custLinFactNeighborY="-5036"/>
      <dgm:spPr/>
    </dgm:pt>
  </dgm:ptLst>
  <dgm:cxnLst>
    <dgm:cxn modelId="{D102D827-991F-44F0-A740-4B858943A669}" srcId="{D4682EDB-152C-416A-A562-D3478B4852BE}" destId="{D51462F6-28B9-4095-A89B-993785E50505}" srcOrd="0" destOrd="0" parTransId="{20B93663-B6B4-41DE-86D6-78EEC5C7C2B4}" sibTransId="{16769D66-C735-4872-8E6D-AA7CAA4C45E1}"/>
    <dgm:cxn modelId="{8532792A-24F2-415C-942B-779822E76449}" type="presOf" srcId="{7049C50B-36E9-4FF4-AA33-7CA10265BF1F}" destId="{8768483D-3B41-4C5B-8CA4-299C223B5DA1}" srcOrd="0" destOrd="0" presId="urn:microsoft.com/office/officeart/2005/8/layout/hList9"/>
    <dgm:cxn modelId="{1B40422B-1DC0-4BD7-A4DE-95E8B9871CA8}" type="presOf" srcId="{B389E4E7-5C41-40E3-BFA8-34C9717011E0}" destId="{AF1592E9-5C53-449B-8018-5EB36BC01428}" srcOrd="0" destOrd="0" presId="urn:microsoft.com/office/officeart/2005/8/layout/hList9"/>
    <dgm:cxn modelId="{6DAEC539-E14E-4705-9E8F-6D9AB9473C72}" type="presOf" srcId="{7049C50B-36E9-4FF4-AA33-7CA10265BF1F}" destId="{4A60AA19-D4DE-43AF-9E27-0B483BB89C75}" srcOrd="1" destOrd="0" presId="urn:microsoft.com/office/officeart/2005/8/layout/hList9"/>
    <dgm:cxn modelId="{96402142-7FF6-463F-A480-64445F5827CE}" type="presOf" srcId="{21A54394-56DD-4181-BB97-BB470171AE39}" destId="{D71620C5-29E2-480A-A3E0-E1609382498C}" srcOrd="0" destOrd="0" presId="urn:microsoft.com/office/officeart/2005/8/layout/hList9"/>
    <dgm:cxn modelId="{BF0B4F65-B7F8-4FB3-888A-CAB3A6BE6CC3}" srcId="{D4682EDB-152C-416A-A562-D3478B4852BE}" destId="{7B09E43F-4F2C-46FB-9889-01169F0AFAA3}" srcOrd="1" destOrd="0" parTransId="{CA2E8FC9-8363-49DF-BAB5-510F9BBC6FE9}" sibTransId="{32B778DC-209A-486F-A808-C1529FD95646}"/>
    <dgm:cxn modelId="{821A4848-88C6-4807-9F42-8AD6D213F680}" type="presOf" srcId="{DC03E4C6-CF03-4142-92CF-C0521F6E49C5}" destId="{909B06FC-AD69-4F04-8940-71D59CAD11A9}" srcOrd="0" destOrd="0" presId="urn:microsoft.com/office/officeart/2005/8/layout/hList9"/>
    <dgm:cxn modelId="{0C62B26F-88D1-494C-A1A9-C129B12C56C1}" type="presOf" srcId="{21A54394-56DD-4181-BB97-BB470171AE39}" destId="{4BBD4029-38E6-44A3-81EB-451E621D4ED8}" srcOrd="1" destOrd="0" presId="urn:microsoft.com/office/officeart/2005/8/layout/hList9"/>
    <dgm:cxn modelId="{C4806651-84F2-477A-8A58-F821780738E0}" srcId="{D51462F6-28B9-4095-A89B-993785E50505}" destId="{7049C50B-36E9-4FF4-AA33-7CA10265BF1F}" srcOrd="0" destOrd="0" parTransId="{DB46852E-DC69-4686-A03B-720D4A5404B3}" sibTransId="{7E90867C-7092-4646-8E62-6B8CB0220464}"/>
    <dgm:cxn modelId="{83975A53-541B-4F6B-9D93-E82DF997CD1D}" srcId="{D4682EDB-152C-416A-A562-D3478B4852BE}" destId="{B389E4E7-5C41-40E3-BFA8-34C9717011E0}" srcOrd="2" destOrd="0" parTransId="{6E107221-F1E8-40D5-B50F-779FE5D5C4A9}" sibTransId="{1CB656DD-F820-4E7C-A829-A7BF7FF9B84E}"/>
    <dgm:cxn modelId="{5370F07B-2183-46D6-AB92-4D8AC5A27C2D}" type="presOf" srcId="{AD5AE90F-13E7-40DC-A3F8-1C7F8D1A3675}" destId="{BBA46FF5-35DF-41A2-B52D-896E44278258}" srcOrd="1" destOrd="0" presId="urn:microsoft.com/office/officeart/2005/8/layout/hList9"/>
    <dgm:cxn modelId="{72BBA28F-39D1-484E-B46B-9BDCA14F78AC}" type="presOf" srcId="{D4682EDB-152C-416A-A562-D3478B4852BE}" destId="{0442B99F-FD5D-4C04-A395-09343BE58850}" srcOrd="0" destOrd="0" presId="urn:microsoft.com/office/officeart/2005/8/layout/hList9"/>
    <dgm:cxn modelId="{E7A17D97-D1DD-491A-A363-E8CCE3CF1B36}" type="presOf" srcId="{D51462F6-28B9-4095-A89B-993785E50505}" destId="{A51EEC41-7F68-4654-B787-F797CC89AE9A}" srcOrd="0" destOrd="0" presId="urn:microsoft.com/office/officeart/2005/8/layout/hList9"/>
    <dgm:cxn modelId="{0D6B03A4-9428-485C-92EA-0B763D826AD0}" srcId="{DC03E4C6-CF03-4142-92CF-C0521F6E49C5}" destId="{AD5AE90F-13E7-40DC-A3F8-1C7F8D1A3675}" srcOrd="0" destOrd="0" parTransId="{0732C778-815A-42FD-B155-45706C6C41DE}" sibTransId="{944729E1-FD8F-4AC1-AA6F-A91607ADDDC8}"/>
    <dgm:cxn modelId="{A6F12CB2-EB53-41B3-8F19-A5DDEFDA5B6B}" type="presOf" srcId="{4A1410C0-8F71-40B6-88E1-99D7E5715612}" destId="{245D7293-039F-43E7-93D8-690AC3954D1B}" srcOrd="1" destOrd="0" presId="urn:microsoft.com/office/officeart/2005/8/layout/hList9"/>
    <dgm:cxn modelId="{6FC782B7-B70C-425B-A9CF-5543145CBB11}" type="presOf" srcId="{7B09E43F-4F2C-46FB-9889-01169F0AFAA3}" destId="{FCBD1CC0-A9BB-4778-BECA-345AE7E4BF3E}" srcOrd="0" destOrd="0" presId="urn:microsoft.com/office/officeart/2005/8/layout/hList9"/>
    <dgm:cxn modelId="{23B625B8-1C34-4939-9DD9-897BD29ACFB0}" type="presOf" srcId="{AD5AE90F-13E7-40DC-A3F8-1C7F8D1A3675}" destId="{DB3D7275-A85D-4283-83AA-4DBBDA0B820B}" srcOrd="0" destOrd="0" presId="urn:microsoft.com/office/officeart/2005/8/layout/hList9"/>
    <dgm:cxn modelId="{E4BD15C6-BD80-41A7-9655-5ACE1DA054CD}" srcId="{D4682EDB-152C-416A-A562-D3478B4852BE}" destId="{DC03E4C6-CF03-4142-92CF-C0521F6E49C5}" srcOrd="3" destOrd="0" parTransId="{3F08C9B5-C168-4E6E-AC53-2F885459EAAE}" sibTransId="{7E01305A-461D-4960-8FFC-F58703151891}"/>
    <dgm:cxn modelId="{DC658FC8-8357-4A00-8C3A-821FDD6B1383}" srcId="{B389E4E7-5C41-40E3-BFA8-34C9717011E0}" destId="{4A1410C0-8F71-40B6-88E1-99D7E5715612}" srcOrd="0" destOrd="0" parTransId="{6831A14A-9781-4DA3-9CAA-1A658F919C0F}" sibTransId="{C835B916-C6FA-46BA-82FB-1300EF521EB2}"/>
    <dgm:cxn modelId="{69D344CC-85A0-4838-8F5F-C1A98DCC502F}" srcId="{7B09E43F-4F2C-46FB-9889-01169F0AFAA3}" destId="{21A54394-56DD-4181-BB97-BB470171AE39}" srcOrd="0" destOrd="0" parTransId="{A0DEDE4F-0455-4E37-B464-6FA4CE794450}" sibTransId="{80E99721-DEEC-4624-9AB6-3412D1B03FA1}"/>
    <dgm:cxn modelId="{46D8D9E7-178A-4FEA-8790-2A59FD36DF0D}" type="presOf" srcId="{4A1410C0-8F71-40B6-88E1-99D7E5715612}" destId="{F92D1AF4-0E07-450D-BC35-F29C4B1AE32B}" srcOrd="0" destOrd="0" presId="urn:microsoft.com/office/officeart/2005/8/layout/hList9"/>
    <dgm:cxn modelId="{2FCD26A4-BEDE-4096-9D47-E55B92786FE5}" type="presParOf" srcId="{0442B99F-FD5D-4C04-A395-09343BE58850}" destId="{151FA6CF-67CE-48D1-BAD8-3519B7476C74}" srcOrd="0" destOrd="0" presId="urn:microsoft.com/office/officeart/2005/8/layout/hList9"/>
    <dgm:cxn modelId="{EFCB500E-7113-4CF4-BF83-4219C3FAFCEA}" type="presParOf" srcId="{0442B99F-FD5D-4C04-A395-09343BE58850}" destId="{C4838C0C-7272-41F0-ACF9-5D882132519F}" srcOrd="1" destOrd="0" presId="urn:microsoft.com/office/officeart/2005/8/layout/hList9"/>
    <dgm:cxn modelId="{604F6E44-7FE0-4DEF-9647-D1D63DDC15FD}" type="presParOf" srcId="{C4838C0C-7272-41F0-ACF9-5D882132519F}" destId="{D8B20639-EF23-4621-898E-512369B26518}" srcOrd="0" destOrd="0" presId="urn:microsoft.com/office/officeart/2005/8/layout/hList9"/>
    <dgm:cxn modelId="{943BEFBA-7232-4636-9791-45E3269EB675}" type="presParOf" srcId="{C4838C0C-7272-41F0-ACF9-5D882132519F}" destId="{B7ADD0E7-8118-4833-BD8E-8001AE1ACF9F}" srcOrd="1" destOrd="0" presId="urn:microsoft.com/office/officeart/2005/8/layout/hList9"/>
    <dgm:cxn modelId="{9610FCD4-E20F-4DFD-B222-A6CC0F3EAFD1}" type="presParOf" srcId="{B7ADD0E7-8118-4833-BD8E-8001AE1ACF9F}" destId="{8768483D-3B41-4C5B-8CA4-299C223B5DA1}" srcOrd="0" destOrd="0" presId="urn:microsoft.com/office/officeart/2005/8/layout/hList9"/>
    <dgm:cxn modelId="{D5E855C0-6E77-4C18-AD99-D40499FD843C}" type="presParOf" srcId="{B7ADD0E7-8118-4833-BD8E-8001AE1ACF9F}" destId="{4A60AA19-D4DE-43AF-9E27-0B483BB89C75}" srcOrd="1" destOrd="0" presId="urn:microsoft.com/office/officeart/2005/8/layout/hList9"/>
    <dgm:cxn modelId="{B5A948B5-6D38-4E7C-8CC0-428694DC832D}" type="presParOf" srcId="{0442B99F-FD5D-4C04-A395-09343BE58850}" destId="{B2E09C79-1434-4AC8-9D53-646DEB9C845C}" srcOrd="2" destOrd="0" presId="urn:microsoft.com/office/officeart/2005/8/layout/hList9"/>
    <dgm:cxn modelId="{8B69057E-CECA-4B56-9F2C-CEAB11DE51CD}" type="presParOf" srcId="{0442B99F-FD5D-4C04-A395-09343BE58850}" destId="{A51EEC41-7F68-4654-B787-F797CC89AE9A}" srcOrd="3" destOrd="0" presId="urn:microsoft.com/office/officeart/2005/8/layout/hList9"/>
    <dgm:cxn modelId="{4859DC49-56C5-4561-A404-B7F14728A34A}" type="presParOf" srcId="{0442B99F-FD5D-4C04-A395-09343BE58850}" destId="{AF2F7994-61E0-4572-B1BF-B562CD0CAAD6}" srcOrd="4" destOrd="0" presId="urn:microsoft.com/office/officeart/2005/8/layout/hList9"/>
    <dgm:cxn modelId="{82C3A0F3-5B6E-438D-B077-5D52CFE6E8DD}" type="presParOf" srcId="{0442B99F-FD5D-4C04-A395-09343BE58850}" destId="{987A2086-3F50-4660-96C5-AB1C127A7E06}" srcOrd="5" destOrd="0" presId="urn:microsoft.com/office/officeart/2005/8/layout/hList9"/>
    <dgm:cxn modelId="{E9F39B20-C525-4797-ACC8-B6727424BEB2}" type="presParOf" srcId="{0442B99F-FD5D-4C04-A395-09343BE58850}" destId="{2432DD58-5943-4116-8B53-63BB9F237FB9}" srcOrd="6" destOrd="0" presId="urn:microsoft.com/office/officeart/2005/8/layout/hList9"/>
    <dgm:cxn modelId="{75E785A3-240C-45CC-BE62-901E454E059D}" type="presParOf" srcId="{2432DD58-5943-4116-8B53-63BB9F237FB9}" destId="{A69E01CA-24A1-4646-B05C-4FE43AFAB5F3}" srcOrd="0" destOrd="0" presId="urn:microsoft.com/office/officeart/2005/8/layout/hList9"/>
    <dgm:cxn modelId="{498B1B72-5E28-42CB-8D62-793B31697A64}" type="presParOf" srcId="{2432DD58-5943-4116-8B53-63BB9F237FB9}" destId="{2B418B5D-5B94-4A61-88CB-73489FE68DFA}" srcOrd="1" destOrd="0" presId="urn:microsoft.com/office/officeart/2005/8/layout/hList9"/>
    <dgm:cxn modelId="{D8F54763-2D4D-4AE4-B3DD-ED1AC6567ADA}" type="presParOf" srcId="{2B418B5D-5B94-4A61-88CB-73489FE68DFA}" destId="{D71620C5-29E2-480A-A3E0-E1609382498C}" srcOrd="0" destOrd="0" presId="urn:microsoft.com/office/officeart/2005/8/layout/hList9"/>
    <dgm:cxn modelId="{CBCBDE8D-A6D7-48C5-BD79-8F973245D862}" type="presParOf" srcId="{2B418B5D-5B94-4A61-88CB-73489FE68DFA}" destId="{4BBD4029-38E6-44A3-81EB-451E621D4ED8}" srcOrd="1" destOrd="0" presId="urn:microsoft.com/office/officeart/2005/8/layout/hList9"/>
    <dgm:cxn modelId="{AE09FDC2-9EA4-4349-8BDD-A36C281D9D17}" type="presParOf" srcId="{0442B99F-FD5D-4C04-A395-09343BE58850}" destId="{2C9F294D-4E84-4F3F-B3CF-B99312184F10}" srcOrd="7" destOrd="0" presId="urn:microsoft.com/office/officeart/2005/8/layout/hList9"/>
    <dgm:cxn modelId="{3F7F08F4-F71F-4747-990A-A1A9633F35A2}" type="presParOf" srcId="{0442B99F-FD5D-4C04-A395-09343BE58850}" destId="{FCBD1CC0-A9BB-4778-BECA-345AE7E4BF3E}" srcOrd="8" destOrd="0" presId="urn:microsoft.com/office/officeart/2005/8/layout/hList9"/>
    <dgm:cxn modelId="{833B1E23-482D-4176-8383-A9185A792CE1}" type="presParOf" srcId="{0442B99F-FD5D-4C04-A395-09343BE58850}" destId="{B8AE3DC5-6AB3-4180-86C1-FDB5976C1308}" srcOrd="9" destOrd="0" presId="urn:microsoft.com/office/officeart/2005/8/layout/hList9"/>
    <dgm:cxn modelId="{AAFDB58B-7FF9-4EA7-9DBC-B69D9908E71E}" type="presParOf" srcId="{0442B99F-FD5D-4C04-A395-09343BE58850}" destId="{EFBFF9E4-317A-4F1B-AA83-11C9AED14514}" srcOrd="10" destOrd="0" presId="urn:microsoft.com/office/officeart/2005/8/layout/hList9"/>
    <dgm:cxn modelId="{0C5EA2F4-465C-4684-A447-2EFD12E6EBC5}" type="presParOf" srcId="{0442B99F-FD5D-4C04-A395-09343BE58850}" destId="{82775B84-BAF3-4D3E-A34F-41996CCAE38D}" srcOrd="11" destOrd="0" presId="urn:microsoft.com/office/officeart/2005/8/layout/hList9"/>
    <dgm:cxn modelId="{C28095B8-0EBC-450D-90A1-9DCDCFC20C1B}" type="presParOf" srcId="{82775B84-BAF3-4D3E-A34F-41996CCAE38D}" destId="{E46C0E7D-ADC7-4127-A857-AAF8BF8507C4}" srcOrd="0" destOrd="0" presId="urn:microsoft.com/office/officeart/2005/8/layout/hList9"/>
    <dgm:cxn modelId="{1B85DD1B-2C9F-4303-834E-792DCAFE7502}" type="presParOf" srcId="{82775B84-BAF3-4D3E-A34F-41996CCAE38D}" destId="{1ED751E1-6C6F-478F-B0A5-57F717ABAE4E}" srcOrd="1" destOrd="0" presId="urn:microsoft.com/office/officeart/2005/8/layout/hList9"/>
    <dgm:cxn modelId="{107D4334-0A6F-4861-8DB5-87FEEEA0EA9A}" type="presParOf" srcId="{1ED751E1-6C6F-478F-B0A5-57F717ABAE4E}" destId="{F92D1AF4-0E07-450D-BC35-F29C4B1AE32B}" srcOrd="0" destOrd="0" presId="urn:microsoft.com/office/officeart/2005/8/layout/hList9"/>
    <dgm:cxn modelId="{51AEBDCD-BC41-4D46-9DE9-4BCD033296F2}" type="presParOf" srcId="{1ED751E1-6C6F-478F-B0A5-57F717ABAE4E}" destId="{245D7293-039F-43E7-93D8-690AC3954D1B}" srcOrd="1" destOrd="0" presId="urn:microsoft.com/office/officeart/2005/8/layout/hList9"/>
    <dgm:cxn modelId="{F3CBB522-1929-40A9-A5F1-89FAC7A49DFD}" type="presParOf" srcId="{0442B99F-FD5D-4C04-A395-09343BE58850}" destId="{DDE3F8EF-C903-45B6-BAE7-40647C029A42}" srcOrd="12" destOrd="0" presId="urn:microsoft.com/office/officeart/2005/8/layout/hList9"/>
    <dgm:cxn modelId="{CF2140E1-5951-4EE2-8B94-97D53AF6845F}" type="presParOf" srcId="{0442B99F-FD5D-4C04-A395-09343BE58850}" destId="{AF1592E9-5C53-449B-8018-5EB36BC01428}" srcOrd="13" destOrd="0" presId="urn:microsoft.com/office/officeart/2005/8/layout/hList9"/>
    <dgm:cxn modelId="{4D3C023C-259E-4650-A888-3DF679845137}" type="presParOf" srcId="{0442B99F-FD5D-4C04-A395-09343BE58850}" destId="{0CF503A4-61AE-4A48-BAAF-25E4C65B041C}" srcOrd="14" destOrd="0" presId="urn:microsoft.com/office/officeart/2005/8/layout/hList9"/>
    <dgm:cxn modelId="{D5B11C99-6605-48D3-94A9-3474E127FD81}" type="presParOf" srcId="{0442B99F-FD5D-4C04-A395-09343BE58850}" destId="{A21BC69B-195A-4AE0-ACE3-8ADC8B0F0169}" srcOrd="15" destOrd="0" presId="urn:microsoft.com/office/officeart/2005/8/layout/hList9"/>
    <dgm:cxn modelId="{24BB8240-CB90-4032-B683-4E88CBFD9968}" type="presParOf" srcId="{0442B99F-FD5D-4C04-A395-09343BE58850}" destId="{C25F1C67-0F5E-435B-AA09-A6BC112A496F}" srcOrd="16" destOrd="0" presId="urn:microsoft.com/office/officeart/2005/8/layout/hList9"/>
    <dgm:cxn modelId="{937748CE-D183-47CC-BF48-E1D78B6BC7FC}" type="presParOf" srcId="{C25F1C67-0F5E-435B-AA09-A6BC112A496F}" destId="{A43E7997-EEC8-4159-A1AE-DF94D1BF67B3}" srcOrd="0" destOrd="0" presId="urn:microsoft.com/office/officeart/2005/8/layout/hList9"/>
    <dgm:cxn modelId="{B2C989EA-EB5B-4DA7-9955-F317DA4B43DA}" type="presParOf" srcId="{C25F1C67-0F5E-435B-AA09-A6BC112A496F}" destId="{17F337AE-56EC-4282-9C14-715E286F0256}" srcOrd="1" destOrd="0" presId="urn:microsoft.com/office/officeart/2005/8/layout/hList9"/>
    <dgm:cxn modelId="{C1E124D6-EFC3-4EF1-A088-362F5340ABB8}" type="presParOf" srcId="{17F337AE-56EC-4282-9C14-715E286F0256}" destId="{DB3D7275-A85D-4283-83AA-4DBBDA0B820B}" srcOrd="0" destOrd="0" presId="urn:microsoft.com/office/officeart/2005/8/layout/hList9"/>
    <dgm:cxn modelId="{88766DEF-BAB0-4FA0-92DC-D25A6834F52A}" type="presParOf" srcId="{17F337AE-56EC-4282-9C14-715E286F0256}" destId="{BBA46FF5-35DF-41A2-B52D-896E44278258}" srcOrd="1" destOrd="0" presId="urn:microsoft.com/office/officeart/2005/8/layout/hList9"/>
    <dgm:cxn modelId="{D0B34C3F-EC3F-409A-AEF3-148D8ED3D220}" type="presParOf" srcId="{0442B99F-FD5D-4C04-A395-09343BE58850}" destId="{FF85034E-F8BA-4043-8E89-38BA083A26CB}" srcOrd="17" destOrd="0" presId="urn:microsoft.com/office/officeart/2005/8/layout/hList9"/>
    <dgm:cxn modelId="{DCEA2030-B5C2-45E5-AF2D-2A218DD33B80}" type="presParOf" srcId="{0442B99F-FD5D-4C04-A395-09343BE58850}" destId="{909B06FC-AD69-4F04-8940-71D59CAD11A9}" srcOrd="1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8483D-3B41-4C5B-8CA4-299C223B5DA1}">
      <dsp:nvSpPr>
        <dsp:cNvPr id="0" name=""/>
        <dsp:cNvSpPr/>
      </dsp:nvSpPr>
      <dsp:spPr>
        <a:xfrm>
          <a:off x="-999117" y="810342"/>
          <a:ext cx="2678278" cy="2684612"/>
        </a:xfrm>
        <a:prstGeom prst="ellipse">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latin typeface="Arial" panose="020B0604020202020204" pitchFamily="34" charset="0"/>
              <a:cs typeface="Arial" panose="020B0604020202020204" pitchFamily="34" charset="0"/>
            </a:rPr>
            <a:t>STRENGTHS </a:t>
          </a:r>
        </a:p>
        <a:p>
          <a:pPr marL="0" lvl="0" indent="0" algn="ctr" defTabSz="8890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Fast learning about responsibilities and duties                              </a:t>
          </a:r>
          <a:r>
            <a:rPr lang="en-GB" sz="1600" kern="1200" dirty="0">
              <a:latin typeface="Arial" panose="020B0604020202020204" pitchFamily="34" charset="0"/>
              <a:cs typeface="Arial" panose="020B0604020202020204" pitchFamily="34" charset="0"/>
            </a:rPr>
            <a:t>Understands the value of the customer                    </a:t>
          </a:r>
          <a:r>
            <a:rPr lang="en-US" sz="1600" kern="1200" dirty="0">
              <a:latin typeface="Arial" panose="020B0604020202020204" pitchFamily="34" charset="0"/>
              <a:cs typeface="Arial" panose="020B0604020202020204" pitchFamily="34" charset="0"/>
            </a:rPr>
            <a:t>Excellent location </a:t>
          </a:r>
          <a:r>
            <a:rPr lang="en-GB" sz="1600" kern="1200" dirty="0">
              <a:latin typeface="Arial" panose="020B0604020202020204" pitchFamily="34" charset="0"/>
              <a:cs typeface="Arial" panose="020B0604020202020204" pitchFamily="34" charset="0"/>
            </a:rPr>
            <a:t>with perfection oriented </a:t>
          </a:r>
          <a:endParaRPr lang="en-US" sz="1600" kern="1200" dirty="0">
            <a:latin typeface="Arial" panose="020B0604020202020204" pitchFamily="34" charset="0"/>
            <a:cs typeface="Arial" panose="020B0604020202020204" pitchFamily="34" charset="0"/>
          </a:endParaRPr>
        </a:p>
      </dsp:txBody>
      <dsp:txXfrm>
        <a:off x="-570592" y="810342"/>
        <a:ext cx="2249753" cy="2684612"/>
      </dsp:txXfrm>
    </dsp:sp>
    <dsp:sp modelId="{A51EEC41-7F68-4654-B787-F797CC89AE9A}">
      <dsp:nvSpPr>
        <dsp:cNvPr id="0" name=""/>
        <dsp:cNvSpPr/>
      </dsp:nvSpPr>
      <dsp:spPr>
        <a:xfrm>
          <a:off x="-635121" y="366399"/>
          <a:ext cx="763940" cy="763940"/>
        </a:xfrm>
        <a:prstGeom prst="ellipse">
          <a:avLst/>
        </a:prstGeom>
        <a:solidFill>
          <a:srgbClr val="BFBFB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S</a:t>
          </a:r>
        </a:p>
      </dsp:txBody>
      <dsp:txXfrm>
        <a:off x="-523245" y="478275"/>
        <a:ext cx="540188" cy="540188"/>
      </dsp:txXfrm>
    </dsp:sp>
    <dsp:sp modelId="{D71620C5-29E2-480A-A3E0-E1609382498C}">
      <dsp:nvSpPr>
        <dsp:cNvPr id="0" name=""/>
        <dsp:cNvSpPr/>
      </dsp:nvSpPr>
      <dsp:spPr>
        <a:xfrm>
          <a:off x="1719214" y="860455"/>
          <a:ext cx="2678278" cy="2684612"/>
        </a:xfrm>
        <a:prstGeom prst="ellipse">
          <a:avLst/>
        </a:prstGeom>
        <a:solidFill>
          <a:schemeClr val="accent1">
            <a:lumMod val="5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WEAKNESSES </a:t>
          </a:r>
        </a:p>
        <a:p>
          <a:pPr marL="0" lvl="0" indent="0" algn="ctr" defTabSz="8890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No strong collaboration between staff members and communication is low when is needed.</a:t>
          </a:r>
          <a:endParaRPr lang="en-US" sz="1600" kern="1200" dirty="0"/>
        </a:p>
      </dsp:txBody>
      <dsp:txXfrm>
        <a:off x="2147738" y="860455"/>
        <a:ext cx="2249753" cy="2684612"/>
      </dsp:txXfrm>
    </dsp:sp>
    <dsp:sp modelId="{FCBD1CC0-A9BB-4778-BECA-345AE7E4BF3E}">
      <dsp:nvSpPr>
        <dsp:cNvPr id="0" name=""/>
        <dsp:cNvSpPr/>
      </dsp:nvSpPr>
      <dsp:spPr>
        <a:xfrm>
          <a:off x="1982991" y="532712"/>
          <a:ext cx="763940" cy="763940"/>
        </a:xfrm>
        <a:prstGeom prst="ellipse">
          <a:avLst/>
        </a:prstGeom>
        <a:solidFill>
          <a:srgbClr val="A6A6A6"/>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W</a:t>
          </a:r>
        </a:p>
      </dsp:txBody>
      <dsp:txXfrm>
        <a:off x="2094867" y="644588"/>
        <a:ext cx="540188" cy="540188"/>
      </dsp:txXfrm>
    </dsp:sp>
    <dsp:sp modelId="{F92D1AF4-0E07-450D-BC35-F29C4B1AE32B}">
      <dsp:nvSpPr>
        <dsp:cNvPr id="0" name=""/>
        <dsp:cNvSpPr/>
      </dsp:nvSpPr>
      <dsp:spPr>
        <a:xfrm>
          <a:off x="4465207" y="847308"/>
          <a:ext cx="2678278" cy="2684612"/>
        </a:xfrm>
        <a:prstGeom prst="ellipse">
          <a:avLst/>
        </a:prstGeom>
        <a:solidFill>
          <a:srgbClr val="7F7F7F"/>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OPPORTUNITIES </a:t>
          </a:r>
        </a:p>
        <a:p>
          <a:pPr marL="0" lvl="0" indent="0" algn="ctr" defTabSz="889000">
            <a:lnSpc>
              <a:spcPct val="90000"/>
            </a:lnSpc>
            <a:spcBef>
              <a:spcPct val="0"/>
            </a:spcBef>
            <a:spcAft>
              <a:spcPct val="35000"/>
            </a:spcAft>
            <a:buNone/>
          </a:pPr>
          <a:r>
            <a:rPr lang="en-US" sz="1600" kern="1200" dirty="0"/>
            <a:t>Good opportunities in teaching and learning how this industry works and the ability to teach staff to see things from a different perspective.</a:t>
          </a:r>
          <a:r>
            <a:rPr lang="en-US" sz="1600" kern="1200" dirty="0">
              <a:solidFill>
                <a:schemeClr val="bg1"/>
              </a:solidFill>
            </a:rPr>
            <a:t>. </a:t>
          </a:r>
          <a:endParaRPr lang="en-US" sz="1600" b="1" kern="1200" dirty="0"/>
        </a:p>
      </dsp:txBody>
      <dsp:txXfrm>
        <a:off x="4893731" y="847308"/>
        <a:ext cx="2249753" cy="2684612"/>
      </dsp:txXfrm>
    </dsp:sp>
    <dsp:sp modelId="{AF1592E9-5C53-449B-8018-5EB36BC01428}">
      <dsp:nvSpPr>
        <dsp:cNvPr id="0" name=""/>
        <dsp:cNvSpPr/>
      </dsp:nvSpPr>
      <dsp:spPr>
        <a:xfrm>
          <a:off x="4665694" y="487213"/>
          <a:ext cx="763940" cy="763940"/>
        </a:xfrm>
        <a:prstGeom prst="ellipse">
          <a:avLst/>
        </a:prstGeom>
        <a:solidFill>
          <a:srgbClr val="7F7F7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O</a:t>
          </a:r>
        </a:p>
      </dsp:txBody>
      <dsp:txXfrm>
        <a:off x="4777570" y="599089"/>
        <a:ext cx="540188" cy="540188"/>
      </dsp:txXfrm>
    </dsp:sp>
    <dsp:sp modelId="{DB3D7275-A85D-4283-83AA-4DBBDA0B820B}">
      <dsp:nvSpPr>
        <dsp:cNvPr id="0" name=""/>
        <dsp:cNvSpPr/>
      </dsp:nvSpPr>
      <dsp:spPr>
        <a:xfrm>
          <a:off x="7154732" y="613659"/>
          <a:ext cx="4017281" cy="3090419"/>
        </a:xfrm>
        <a:prstGeom prst="ellipse">
          <a:avLst/>
        </a:prstGeom>
        <a:solidFill>
          <a:srgbClr val="595959"/>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274320" bIns="99568" numCol="1" spcCol="1270" anchor="ctr" anchorCtr="0">
          <a:noAutofit/>
        </a:bodyPr>
        <a:lstStyle/>
        <a:p>
          <a:pPr marL="0" lvl="0" indent="0" algn="ctr" defTabSz="622300">
            <a:lnSpc>
              <a:spcPct val="90000"/>
            </a:lnSpc>
            <a:spcBef>
              <a:spcPct val="0"/>
            </a:spcBef>
            <a:spcAft>
              <a:spcPct val="35000"/>
            </a:spcAft>
            <a:buNone/>
          </a:pPr>
          <a:r>
            <a:rPr lang="en-US" sz="1400" b="0" kern="1200" dirty="0">
              <a:solidFill>
                <a:schemeClr val="bg1"/>
              </a:solidFill>
              <a:latin typeface="Arial" panose="020B0604020202020204" pitchFamily="34" charset="0"/>
              <a:cs typeface="Arial" panose="020B0604020202020204" pitchFamily="34" charset="0"/>
            </a:rPr>
            <a:t>THREATS </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Infrastructure</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Building requires massive improvements</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The rooms are having old equipment</a:t>
          </a:r>
        </a:p>
        <a:p>
          <a:pPr marL="0" lvl="0" indent="0" algn="ctr" defTabSz="622300">
            <a:lnSpc>
              <a:spcPct val="90000"/>
            </a:lnSpc>
            <a:spcBef>
              <a:spcPct val="0"/>
            </a:spcBef>
            <a:spcAft>
              <a:spcPct val="35000"/>
            </a:spcAft>
            <a:buNone/>
          </a:pPr>
          <a:r>
            <a:rPr lang="en-GB" sz="1400" b="0" kern="1200" dirty="0">
              <a:solidFill>
                <a:schemeClr val="bg1"/>
              </a:solidFill>
              <a:latin typeface="Arial" panose="020B0604020202020204" pitchFamily="34" charset="0"/>
              <a:cs typeface="Arial" panose="020B0604020202020204" pitchFamily="34" charset="0"/>
            </a:rPr>
            <a:t>Heavy smell in the room</a:t>
          </a:r>
        </a:p>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Covid-19  Pandemic</a:t>
          </a:r>
        </a:p>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Many of the cutleries and glasses  have marks</a:t>
          </a:r>
          <a:endParaRPr lang="en-US" sz="1400" b="0" kern="1200" dirty="0">
            <a:solidFill>
              <a:schemeClr val="bg1"/>
            </a:solidFill>
            <a:latin typeface="Arial" panose="020B0604020202020204" pitchFamily="34" charset="0"/>
            <a:cs typeface="Arial" panose="020B0604020202020204" pitchFamily="34" charset="0"/>
          </a:endParaRPr>
        </a:p>
      </dsp:txBody>
      <dsp:txXfrm>
        <a:off x="7797497" y="613659"/>
        <a:ext cx="3374516" cy="3090419"/>
      </dsp:txXfrm>
    </dsp:sp>
    <dsp:sp modelId="{909B06FC-AD69-4F04-8940-71D59CAD11A9}">
      <dsp:nvSpPr>
        <dsp:cNvPr id="0" name=""/>
        <dsp:cNvSpPr/>
      </dsp:nvSpPr>
      <dsp:spPr>
        <a:xfrm>
          <a:off x="7957915" y="490411"/>
          <a:ext cx="763940" cy="763940"/>
        </a:xfrm>
        <a:prstGeom prst="ellipse">
          <a:avLst/>
        </a:prstGeom>
        <a:solidFill>
          <a:srgbClr val="595959"/>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US" sz="3600" b="1" kern="1200" dirty="0"/>
            <a:t>T</a:t>
          </a:r>
        </a:p>
      </dsp:txBody>
      <dsp:txXfrm>
        <a:off x="8069791" y="602287"/>
        <a:ext cx="540188" cy="540188"/>
      </dsp:txXfrm>
    </dsp:sp>
  </dsp:spTree>
</dsp:drawing>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6/10/2020</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6/10/2020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77205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253857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4</a:t>
            </a:fld>
            <a:endParaRPr lang="en-US" dirty="0"/>
          </a:p>
        </p:txBody>
      </p:sp>
    </p:spTree>
    <p:extLst>
      <p:ext uri="{BB962C8B-B14F-4D97-AF65-F5344CB8AC3E}">
        <p14:creationId xmlns:p14="http://schemas.microsoft.com/office/powerpoint/2010/main" val="3504555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5</a:t>
            </a:fld>
            <a:endParaRPr lang="en-US" dirty="0"/>
          </a:p>
        </p:txBody>
      </p:sp>
    </p:spTree>
    <p:extLst>
      <p:ext uri="{BB962C8B-B14F-4D97-AF65-F5344CB8AC3E}">
        <p14:creationId xmlns:p14="http://schemas.microsoft.com/office/powerpoint/2010/main" val="3044653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6</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7</a:t>
            </a:fld>
            <a:endParaRPr lang="en-US" dirty="0"/>
          </a:p>
        </p:txBody>
      </p:sp>
    </p:spTree>
    <p:extLst>
      <p:ext uri="{BB962C8B-B14F-4D97-AF65-F5344CB8AC3E}">
        <p14:creationId xmlns:p14="http://schemas.microsoft.com/office/powerpoint/2010/main" val="13934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8</a:t>
            </a:fld>
            <a:endParaRPr lang="en-US" dirty="0"/>
          </a:p>
        </p:txBody>
      </p:sp>
    </p:spTree>
    <p:extLst>
      <p:ext uri="{BB962C8B-B14F-4D97-AF65-F5344CB8AC3E}">
        <p14:creationId xmlns:p14="http://schemas.microsoft.com/office/powerpoint/2010/main" val="2775299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9</a:t>
            </a:fld>
            <a:endParaRPr lang="en-US" dirty="0"/>
          </a:p>
        </p:txBody>
      </p:sp>
    </p:spTree>
    <p:extLst>
      <p:ext uri="{BB962C8B-B14F-4D97-AF65-F5344CB8AC3E}">
        <p14:creationId xmlns:p14="http://schemas.microsoft.com/office/powerpoint/2010/main" val="1870142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10</a:t>
            </a:fld>
            <a:endParaRPr lang="en-US" dirty="0"/>
          </a:p>
        </p:txBody>
      </p:sp>
    </p:spTree>
    <p:extLst>
      <p:ext uri="{BB962C8B-B14F-4D97-AF65-F5344CB8AC3E}">
        <p14:creationId xmlns:p14="http://schemas.microsoft.com/office/powerpoint/2010/main" val="3622291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12</a:t>
            </a:fld>
            <a:endParaRPr lang="en-US" dirty="0"/>
          </a:p>
        </p:txBody>
      </p:sp>
    </p:spTree>
    <p:extLst>
      <p:ext uri="{BB962C8B-B14F-4D97-AF65-F5344CB8AC3E}">
        <p14:creationId xmlns:p14="http://schemas.microsoft.com/office/powerpoint/2010/main" val="3443024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13</a:t>
            </a:fld>
            <a:endParaRPr lang="en-US" dirty="0"/>
          </a:p>
        </p:txBody>
      </p:sp>
    </p:spTree>
    <p:extLst>
      <p:ext uri="{BB962C8B-B14F-4D97-AF65-F5344CB8AC3E}">
        <p14:creationId xmlns:p14="http://schemas.microsoft.com/office/powerpoint/2010/main" val="315636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14</a:t>
            </a:fld>
            <a:endParaRPr lang="en-US" dirty="0"/>
          </a:p>
        </p:txBody>
      </p:sp>
    </p:spTree>
    <p:extLst>
      <p:ext uri="{BB962C8B-B14F-4D97-AF65-F5344CB8AC3E}">
        <p14:creationId xmlns:p14="http://schemas.microsoft.com/office/powerpoint/2010/main" val="1280922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15</a:t>
            </a:fld>
            <a:endParaRPr lang="en-US" dirty="0"/>
          </a:p>
        </p:txBody>
      </p:sp>
    </p:spTree>
    <p:extLst>
      <p:ext uri="{BB962C8B-B14F-4D97-AF65-F5344CB8AC3E}">
        <p14:creationId xmlns:p14="http://schemas.microsoft.com/office/powerpoint/2010/main" val="1343329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16</a:t>
            </a:fld>
            <a:endParaRPr lang="en-US" dirty="0"/>
          </a:p>
        </p:txBody>
      </p:sp>
    </p:spTree>
    <p:extLst>
      <p:ext uri="{BB962C8B-B14F-4D97-AF65-F5344CB8AC3E}">
        <p14:creationId xmlns:p14="http://schemas.microsoft.com/office/powerpoint/2010/main" val="7897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6/10/2020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6/10/2020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6/10/2020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6/10/2020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6/10/2020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6/10/2020</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6/10/2020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6/10/2020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6/10/2020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6/10/2020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2495550" y="3848100"/>
            <a:ext cx="7227530" cy="1190625"/>
          </a:xfrm>
        </p:spPr>
        <p:txBody>
          <a:bodyPr vert="horz" lIns="91440" tIns="45720" rIns="91440" bIns="45720" rtlCol="0" anchor="t">
            <a:noAutofit/>
          </a:bodyPr>
          <a:lstStyle/>
          <a:p>
            <a:pPr algn="ctr"/>
            <a:br>
              <a:rPr lang="en-GB" b="1" dirty="0">
                <a:solidFill>
                  <a:schemeClr val="tx1"/>
                </a:solidFill>
                <a:latin typeface="Arial" panose="020B0604020202020204" pitchFamily="34" charset="0"/>
                <a:cs typeface="Arial" panose="020B0604020202020204" pitchFamily="34" charset="0"/>
              </a:rPr>
            </a:br>
            <a:r>
              <a:rPr lang="en-GB" b="1" dirty="0">
                <a:solidFill>
                  <a:schemeClr val="tx1"/>
                </a:solidFill>
                <a:latin typeface="Arial" panose="020B0604020202020204" pitchFamily="34" charset="0"/>
                <a:cs typeface="Arial" panose="020B0604020202020204" pitchFamily="34" charset="0"/>
              </a:rPr>
              <a:t>PID Presentation</a:t>
            </a:r>
            <a:br>
              <a:rPr lang="en-GB" dirty="0">
                <a:solidFill>
                  <a:schemeClr val="tx1"/>
                </a:solidFill>
                <a:latin typeface="Arial" panose="020B0604020202020204" pitchFamily="34" charset="0"/>
                <a:cs typeface="Arial" panose="020B0604020202020204" pitchFamily="34" charset="0"/>
              </a:rPr>
            </a:br>
            <a:br>
              <a:rPr lang="en-GB" dirty="0">
                <a:solidFill>
                  <a:schemeClr val="tx1"/>
                </a:solidFill>
                <a:latin typeface="Arial" panose="020B0604020202020204" pitchFamily="34" charset="0"/>
                <a:cs typeface="Arial" panose="020B0604020202020204" pitchFamily="34" charset="0"/>
              </a:rPr>
            </a:br>
            <a:endParaRPr lang="en-US" sz="4000" dirty="0">
              <a:solidFill>
                <a:schemeClr val="tx1"/>
              </a:solidFill>
              <a:latin typeface="Arial" panose="020B0604020202020204" pitchFamily="34" charset="0"/>
              <a:cs typeface="Arial" panose="020B0604020202020204" pitchFamily="34" charset="0"/>
            </a:endParaRPr>
          </a:p>
        </p:txBody>
      </p:sp>
      <p:sp>
        <p:nvSpPr>
          <p:cNvPr id="12" name="Title 7">
            <a:extLst>
              <a:ext uri="{FF2B5EF4-FFF2-40B4-BE49-F238E27FC236}">
                <a16:creationId xmlns:a16="http://schemas.microsoft.com/office/drawing/2014/main" id="{332F5013-E018-40BD-8EC7-5964EE25D1AD}"/>
              </a:ext>
            </a:extLst>
          </p:cNvPr>
          <p:cNvSpPr txBox="1">
            <a:spLocks/>
          </p:cNvSpPr>
          <p:nvPr/>
        </p:nvSpPr>
        <p:spPr>
          <a:xfrm>
            <a:off x="628065" y="5119595"/>
            <a:ext cx="7227530" cy="1190625"/>
          </a:xfrm>
          <a:prstGeom prst="rect">
            <a:avLst/>
          </a:prstGeom>
          <a:effectLst/>
        </p:spPr>
        <p:txBody>
          <a:bodyPr vert="horz" lIns="91440" tIns="45720" rIns="91440" bIns="45720" rtlCol="0" anchor="t">
            <a:noAutofit/>
          </a:bodyPr>
          <a:lstStyle>
            <a:lvl1pPr algn="l" defTabSz="457200" rtl="0" eaLnBrk="1" latinLnBrk="0" hangingPunct="1">
              <a:spcBef>
                <a:spcPct val="0"/>
              </a:spcBef>
              <a:buNone/>
              <a:defRPr sz="36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1400" b="1" dirty="0">
                <a:solidFill>
                  <a:schemeClr val="tx1"/>
                </a:solidFill>
                <a:latin typeface="Arial" panose="020B0604020202020204" pitchFamily="34" charset="0"/>
                <a:cs typeface="Arial" panose="020B0604020202020204" pitchFamily="34" charset="0"/>
              </a:rPr>
              <a:t>Student Name: Gabriel Bogdan </a:t>
            </a:r>
            <a:r>
              <a:rPr lang="en-GB" sz="1400" b="1" dirty="0" err="1">
                <a:solidFill>
                  <a:schemeClr val="tx1"/>
                </a:solidFill>
                <a:latin typeface="Arial" panose="020B0604020202020204" pitchFamily="34" charset="0"/>
                <a:cs typeface="Arial" panose="020B0604020202020204" pitchFamily="34" charset="0"/>
              </a:rPr>
              <a:t>Berchiu</a:t>
            </a:r>
            <a:r>
              <a:rPr lang="en-GB" sz="1400" b="1" dirty="0">
                <a:solidFill>
                  <a:schemeClr val="tx1"/>
                </a:solidFill>
                <a:latin typeface="Arial" panose="020B0604020202020204" pitchFamily="34" charset="0"/>
                <a:cs typeface="Arial" panose="020B0604020202020204" pitchFamily="34" charset="0"/>
              </a:rPr>
              <a:t> </a:t>
            </a:r>
            <a:br>
              <a:rPr lang="en-GB" sz="1400" dirty="0">
                <a:solidFill>
                  <a:schemeClr val="tx1"/>
                </a:solidFill>
                <a:latin typeface="Arial" panose="020B0604020202020204" pitchFamily="34" charset="0"/>
                <a:cs typeface="Arial" panose="020B0604020202020204" pitchFamily="34" charset="0"/>
              </a:rPr>
            </a:br>
            <a:r>
              <a:rPr lang="en-GB" sz="1400" b="1" dirty="0">
                <a:solidFill>
                  <a:schemeClr val="tx1"/>
                </a:solidFill>
                <a:latin typeface="Arial" panose="020B0604020202020204" pitchFamily="34" charset="0"/>
                <a:cs typeface="Arial" panose="020B0604020202020204" pitchFamily="34" charset="0"/>
              </a:rPr>
              <a:t>Student Number: 1813615 </a:t>
            </a:r>
            <a:br>
              <a:rPr lang="en-GB" sz="1400" dirty="0">
                <a:solidFill>
                  <a:schemeClr val="tx1"/>
                </a:solidFill>
                <a:latin typeface="Arial" panose="020B0604020202020204" pitchFamily="34" charset="0"/>
                <a:cs typeface="Arial" panose="020B0604020202020204" pitchFamily="34" charset="0"/>
              </a:rPr>
            </a:br>
            <a:r>
              <a:rPr lang="en-GB" sz="1400" b="1" dirty="0">
                <a:solidFill>
                  <a:schemeClr val="tx1"/>
                </a:solidFill>
                <a:latin typeface="Arial" panose="020B0604020202020204" pitchFamily="34" charset="0"/>
                <a:cs typeface="Arial" panose="020B0604020202020204" pitchFamily="34" charset="0"/>
              </a:rPr>
              <a:t>Programmes: BA International Hotel Management</a:t>
            </a:r>
            <a:br>
              <a:rPr lang="en-GB" sz="1400" dirty="0">
                <a:solidFill>
                  <a:schemeClr val="tx1"/>
                </a:solidFill>
                <a:latin typeface="Arial" panose="020B0604020202020204" pitchFamily="34" charset="0"/>
                <a:cs typeface="Arial" panose="020B0604020202020204" pitchFamily="34" charset="0"/>
              </a:rPr>
            </a:br>
            <a:r>
              <a:rPr lang="en-GB" sz="1400" b="1" dirty="0">
                <a:solidFill>
                  <a:schemeClr val="tx1"/>
                </a:solidFill>
                <a:latin typeface="Arial" panose="020B0604020202020204" pitchFamily="34" charset="0"/>
                <a:cs typeface="Arial" panose="020B0604020202020204" pitchFamily="34" charset="0"/>
              </a:rPr>
              <a:t>Module: Organisational Consultancy – PID Presentation</a:t>
            </a:r>
            <a:br>
              <a:rPr lang="en-GB" sz="1400" dirty="0">
                <a:solidFill>
                  <a:schemeClr val="tx1"/>
                </a:solidFill>
                <a:latin typeface="Arial" panose="020B0604020202020204" pitchFamily="34" charset="0"/>
                <a:cs typeface="Arial" panose="020B0604020202020204" pitchFamily="34" charset="0"/>
              </a:rPr>
            </a:br>
            <a:r>
              <a:rPr lang="en-GB" sz="1400" b="1" dirty="0">
                <a:solidFill>
                  <a:schemeClr val="tx1"/>
                </a:solidFill>
                <a:latin typeface="Arial" panose="020B0604020202020204" pitchFamily="34" charset="0"/>
                <a:cs typeface="Arial" panose="020B0604020202020204" pitchFamily="34" charset="0"/>
              </a:rPr>
              <a:t>Module Code: M6X01930</a:t>
            </a:r>
            <a:br>
              <a:rPr lang="en-GB" sz="1400" dirty="0">
                <a:solidFill>
                  <a:schemeClr val="tx1"/>
                </a:solidFill>
                <a:latin typeface="Arial" panose="020B0604020202020204" pitchFamily="34" charset="0"/>
                <a:cs typeface="Arial" panose="020B0604020202020204" pitchFamily="34" charset="0"/>
              </a:rPr>
            </a:br>
            <a:r>
              <a:rPr lang="en-GB" sz="1400" b="1" dirty="0">
                <a:solidFill>
                  <a:schemeClr val="tx1"/>
                </a:solidFill>
                <a:latin typeface="Arial" panose="020B0604020202020204" pitchFamily="34" charset="0"/>
                <a:cs typeface="Arial" panose="020B0604020202020204" pitchFamily="34" charset="0"/>
              </a:rPr>
              <a:t>Lecturer: </a:t>
            </a:r>
            <a:r>
              <a:rPr lang="en-GB" sz="1400" b="1" dirty="0" err="1">
                <a:solidFill>
                  <a:schemeClr val="tx1"/>
                </a:solidFill>
                <a:latin typeface="Arial" panose="020B0604020202020204" pitchFamily="34" charset="0"/>
                <a:cs typeface="Arial" panose="020B0604020202020204" pitchFamily="34" charset="0"/>
              </a:rPr>
              <a:t>Dr.</a:t>
            </a:r>
            <a:r>
              <a:rPr lang="en-GB" sz="1400" b="1" dirty="0">
                <a:solidFill>
                  <a:schemeClr val="tx1"/>
                </a:solidFill>
                <a:latin typeface="Arial" panose="020B0604020202020204" pitchFamily="34" charset="0"/>
                <a:cs typeface="Arial" panose="020B0604020202020204" pitchFamily="34" charset="0"/>
              </a:rPr>
              <a:t> </a:t>
            </a:r>
            <a:r>
              <a:rPr lang="en-GB" sz="1400" b="1" dirty="0" err="1">
                <a:solidFill>
                  <a:schemeClr val="tx1"/>
                </a:solidFill>
                <a:latin typeface="Arial" panose="020B0604020202020204" pitchFamily="34" charset="0"/>
                <a:cs typeface="Arial" panose="020B0604020202020204" pitchFamily="34" charset="0"/>
              </a:rPr>
              <a:t>Olu</a:t>
            </a:r>
            <a:r>
              <a:rPr lang="en-GB" sz="1400" b="1" dirty="0">
                <a:solidFill>
                  <a:schemeClr val="tx1"/>
                </a:solidFill>
                <a:latin typeface="Arial" panose="020B0604020202020204" pitchFamily="34" charset="0"/>
                <a:cs typeface="Arial" panose="020B0604020202020204" pitchFamily="34" charset="0"/>
              </a:rPr>
              <a:t> Adegbite</a:t>
            </a:r>
            <a:br>
              <a:rPr lang="en-GB" sz="1400" dirty="0">
                <a:solidFill>
                  <a:schemeClr val="tx1"/>
                </a:solidFill>
                <a:latin typeface="Arial" panose="020B0604020202020204" pitchFamily="34" charset="0"/>
                <a:cs typeface="Arial" panose="020B0604020202020204" pitchFamily="34" charset="0"/>
              </a:rPr>
            </a:br>
            <a:endParaRPr lang="en-US" sz="14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Content</a:t>
            </a:r>
          </a:p>
        </p:txBody>
      </p:sp>
      <p:sp>
        <p:nvSpPr>
          <p:cNvPr id="5" name="Content Placeholder 4"/>
          <p:cNvSpPr>
            <a:spLocks noGrp="1"/>
          </p:cNvSpPr>
          <p:nvPr>
            <p:ph idx="1"/>
          </p:nvPr>
        </p:nvSpPr>
        <p:spPr>
          <a:xfrm>
            <a:off x="5493808" y="595920"/>
            <a:ext cx="5286586" cy="5826033"/>
          </a:xfrm>
        </p:spPr>
        <p:txBody>
          <a:bodyPr>
            <a:noAutofit/>
          </a:bodyPr>
          <a:lstStyle/>
          <a:p>
            <a:r>
              <a:rPr lang="en-GB" sz="1800" dirty="0">
                <a:latin typeface="Arial" panose="020B0604020202020204" pitchFamily="34" charset="0"/>
                <a:cs typeface="Arial" panose="020B0604020202020204" pitchFamily="34" charset="0"/>
              </a:rPr>
              <a:t>PID Overview</a:t>
            </a:r>
          </a:p>
          <a:p>
            <a:r>
              <a:rPr lang="en-GB" sz="1800" dirty="0">
                <a:latin typeface="Arial" panose="020B0604020202020204" pitchFamily="34" charset="0"/>
                <a:cs typeface="Arial" panose="020B0604020202020204" pitchFamily="34" charset="0"/>
              </a:rPr>
              <a:t>Project Initiator </a:t>
            </a:r>
          </a:p>
          <a:p>
            <a:r>
              <a:rPr lang="en-GB" sz="1800" dirty="0">
                <a:latin typeface="Arial" panose="020B0604020202020204" pitchFamily="34" charset="0"/>
                <a:cs typeface="Arial" panose="020B0604020202020204" pitchFamily="34" charset="0"/>
              </a:rPr>
              <a:t>Sponsor</a:t>
            </a:r>
          </a:p>
          <a:p>
            <a:r>
              <a:rPr lang="en-GB" sz="1800" dirty="0">
                <a:latin typeface="Arial" panose="020B0604020202020204" pitchFamily="34" charset="0"/>
                <a:cs typeface="Arial" panose="020B0604020202020204" pitchFamily="34" charset="0"/>
              </a:rPr>
              <a:t>Duties                                           </a:t>
            </a:r>
          </a:p>
          <a:p>
            <a:r>
              <a:rPr lang="en-GB" sz="1800" dirty="0">
                <a:latin typeface="Arial" panose="020B0604020202020204" pitchFamily="34" charset="0"/>
                <a:cs typeface="Arial" panose="020B0604020202020204" pitchFamily="34" charset="0"/>
              </a:rPr>
              <a:t>General Objectives</a:t>
            </a:r>
          </a:p>
          <a:p>
            <a:r>
              <a:rPr lang="en-GB" sz="1800" dirty="0">
                <a:latin typeface="Arial" panose="020B0604020202020204" pitchFamily="34" charset="0"/>
                <a:cs typeface="Arial" panose="020B0604020202020204" pitchFamily="34" charset="0"/>
              </a:rPr>
              <a:t>Specific Objectives</a:t>
            </a:r>
          </a:p>
          <a:p>
            <a:r>
              <a:rPr lang="en-GB" sz="1800" dirty="0">
                <a:latin typeface="Arial" panose="020B0604020202020204" pitchFamily="34" charset="0"/>
                <a:cs typeface="Arial" panose="020B0604020202020204" pitchFamily="34" charset="0"/>
              </a:rPr>
              <a:t>Collaborators</a:t>
            </a:r>
          </a:p>
          <a:p>
            <a:r>
              <a:rPr lang="en-GB" sz="1800" dirty="0">
                <a:latin typeface="Arial" panose="020B0604020202020204" pitchFamily="34" charset="0"/>
                <a:cs typeface="Arial" panose="020B0604020202020204" pitchFamily="34" charset="0"/>
              </a:rPr>
              <a:t>SWOT Analysis</a:t>
            </a:r>
          </a:p>
          <a:p>
            <a:r>
              <a:rPr lang="en-GB" sz="1800" dirty="0">
                <a:latin typeface="Arial" panose="020B0604020202020204" pitchFamily="34" charset="0"/>
                <a:cs typeface="Arial" panose="020B0604020202020204" pitchFamily="34" charset="0"/>
              </a:rPr>
              <a:t>PESTLE Analysis</a:t>
            </a:r>
          </a:p>
          <a:p>
            <a:r>
              <a:rPr lang="en-GB" sz="1800" dirty="0">
                <a:latin typeface="Arial" panose="020B0604020202020204" pitchFamily="34" charset="0"/>
                <a:cs typeface="Arial" panose="020B0604020202020204" pitchFamily="34" charset="0"/>
              </a:rPr>
              <a:t>Stakeholders</a:t>
            </a:r>
          </a:p>
          <a:p>
            <a:r>
              <a:rPr lang="en-GB" sz="1800" dirty="0">
                <a:latin typeface="Arial" panose="020B0604020202020204" pitchFamily="34" charset="0"/>
                <a:cs typeface="Arial" panose="020B0604020202020204" pitchFamily="34" charset="0"/>
              </a:rPr>
              <a:t>Macroeconomy</a:t>
            </a:r>
          </a:p>
          <a:p>
            <a:r>
              <a:rPr lang="en-GB" sz="1800" dirty="0">
                <a:latin typeface="Arial" panose="020B0604020202020204" pitchFamily="34" charset="0"/>
                <a:cs typeface="Arial" panose="020B0604020202020204" pitchFamily="34" charset="0"/>
              </a:rPr>
              <a:t>Microeconomy</a:t>
            </a:r>
          </a:p>
          <a:p>
            <a:r>
              <a:rPr lang="en-GB" sz="1800" dirty="0">
                <a:latin typeface="Arial" panose="020B0604020202020204" pitchFamily="34" charset="0"/>
                <a:cs typeface="Arial" panose="020B0604020202020204" pitchFamily="34" charset="0"/>
              </a:rPr>
              <a:t>Conclusion</a:t>
            </a:r>
          </a:p>
          <a:p>
            <a:r>
              <a:rPr lang="en-GB" sz="1800" dirty="0">
                <a:latin typeface="Arial" panose="020B0604020202020204" pitchFamily="34" charset="0"/>
                <a:cs typeface="Arial" panose="020B0604020202020204" pitchFamily="34" charset="0"/>
              </a:rPr>
              <a:t>References</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66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648200" y="704850"/>
            <a:ext cx="6903719" cy="6038850"/>
          </a:xfrm>
        </p:spPr>
        <p:txBody>
          <a:bodyPr>
            <a:noAutofit/>
          </a:bodyPr>
          <a:lstStyle/>
          <a:p>
            <a:r>
              <a:rPr lang="en-GB" dirty="0">
                <a:latin typeface="Arial" panose="020B0604020202020204" pitchFamily="34" charset="0"/>
                <a:cs typeface="Arial" panose="020B0604020202020204" pitchFamily="34" charset="0"/>
              </a:rPr>
              <a:t>This plan intends to bring Marriot HOTEL, Forest of Arden complex, from four stars hotel to five stars. For this, the business must hire qualified personnel to bring the point of achieving the organizational norms regarding the category of the tourist reception structures (</a:t>
            </a:r>
            <a:r>
              <a:rPr lang="en-GB" b="1" dirty="0" err="1">
                <a:latin typeface="Arial" panose="020B0604020202020204" pitchFamily="34" charset="0"/>
                <a:cs typeface="Arial" panose="020B0604020202020204" pitchFamily="34" charset="0"/>
              </a:rPr>
              <a:t>Ceuşan</a:t>
            </a:r>
            <a:r>
              <a:rPr lang="en-GB" b="1" dirty="0">
                <a:latin typeface="Arial" panose="020B0604020202020204" pitchFamily="34" charset="0"/>
                <a:cs typeface="Arial" panose="020B0604020202020204" pitchFamily="34" charset="0"/>
              </a:rPr>
              <a:t>, 2019</a:t>
            </a:r>
            <a:r>
              <a:rPr lang="en-GB" dirty="0">
                <a:latin typeface="Arial" panose="020B0604020202020204" pitchFamily="34" charset="0"/>
                <a:cs typeface="Arial" panose="020B0604020202020204" pitchFamily="34" charset="0"/>
              </a:rPr>
              <a:t>). Works are needed to classify the construction of the hotel in order to meet the surface standards of the rooms and upgrading elevators, renovating the restaurant and bar, renovation and upgrading the treatment </a:t>
            </a:r>
            <a:r>
              <a:rPr lang="en-GB" dirty="0" err="1">
                <a:latin typeface="Arial" panose="020B0604020202020204" pitchFamily="34" charset="0"/>
                <a:cs typeface="Arial" panose="020B0604020202020204" pitchFamily="34" charset="0"/>
              </a:rPr>
              <a:t>center</a:t>
            </a:r>
            <a:r>
              <a:rPr lang="en-GB" dirty="0">
                <a:latin typeface="Arial" panose="020B0604020202020204" pitchFamily="34" charset="0"/>
                <a:cs typeface="Arial" panose="020B0604020202020204" pitchFamily="34" charset="0"/>
              </a:rPr>
              <a:t>, to rearrange the leisure area and the parking lot, introduction of new services offered to guests, renew the hotel management system, the rooms, halls, and reception (</a:t>
            </a:r>
            <a:r>
              <a:rPr lang="en-US" b="1" dirty="0">
                <a:latin typeface="Arial" panose="020B0604020202020204" pitchFamily="34" charset="0"/>
                <a:cs typeface="Arial" panose="020B0604020202020204" pitchFamily="34" charset="0"/>
              </a:rPr>
              <a:t>Chan, 2000).</a:t>
            </a:r>
            <a:endParaRPr lang="en-GB"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p:txBody>
          <a:bodyPr>
            <a:normAutofit/>
          </a:bodyPr>
          <a:lstStyle/>
          <a:p>
            <a:r>
              <a:rPr lang="en-US" sz="2000" b="1" i="1" dirty="0">
                <a:latin typeface="Arial" panose="020B0604020202020204" pitchFamily="34" charset="0"/>
                <a:cs typeface="Arial" panose="020B0604020202020204" pitchFamily="34" charset="0"/>
              </a:rPr>
              <a:t>PID Overview</a:t>
            </a:r>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40" descr="binoculars icon"/>
          <p:cNvGrpSpPr>
            <a:grpSpLocks noChangeAspect="1"/>
          </p:cNvGrpSpPr>
          <p:nvPr/>
        </p:nvGrpSpPr>
        <p:grpSpPr bwMode="auto">
          <a:xfrm>
            <a:off x="868680" y="2433209"/>
            <a:ext cx="530860" cy="491076"/>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0916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3730" y="2247900"/>
            <a:ext cx="11234035" cy="1819275"/>
          </a:xfrm>
        </p:spPr>
        <p:txBody>
          <a:bodyPr>
            <a:noAutofit/>
          </a:bodyPr>
          <a:lstStyle/>
          <a:p>
            <a:r>
              <a:rPr lang="en-GB" dirty="0"/>
              <a:t>The Project Manager implies the effective coordination of all projects activities in realising and achieving the purposes at the highest excellence values and is given full authority and responsibility (</a:t>
            </a:r>
            <a:r>
              <a:rPr lang="en-GB" b="1" dirty="0"/>
              <a:t>Investopedia, 2020</a:t>
            </a:r>
            <a:r>
              <a:rPr lang="en-GB" dirty="0"/>
              <a:t>).</a:t>
            </a:r>
          </a:p>
        </p:txBody>
      </p:sp>
      <p:sp>
        <p:nvSpPr>
          <p:cNvPr id="3" name="Title 4">
            <a:extLst>
              <a:ext uri="{FF2B5EF4-FFF2-40B4-BE49-F238E27FC236}">
                <a16:creationId xmlns:a16="http://schemas.microsoft.com/office/drawing/2014/main" id="{8BD49B90-D7F5-45F6-864F-ADF5360E92C3}"/>
              </a:ext>
            </a:extLst>
          </p:cNvPr>
          <p:cNvSpPr txBox="1">
            <a:spLocks/>
          </p:cNvSpPr>
          <p:nvPr/>
        </p:nvSpPr>
        <p:spPr>
          <a:xfrm>
            <a:off x="2663602" y="853610"/>
            <a:ext cx="6674293" cy="667964"/>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latin typeface="Arial" panose="020B0604020202020204" pitchFamily="34" charset="0"/>
                <a:cs typeface="Arial" panose="020B0604020202020204" pitchFamily="34" charset="0"/>
              </a:rPr>
              <a:t>Project Manager</a:t>
            </a:r>
            <a:endParaRPr lang="en-US" dirty="0">
              <a:latin typeface="Arial" panose="020B0604020202020204" pitchFamily="34" charset="0"/>
              <a:cs typeface="Arial" panose="020B0604020202020204" pitchFamily="34" charset="0"/>
            </a:endParaRPr>
          </a:p>
        </p:txBody>
      </p:sp>
      <p:sp>
        <p:nvSpPr>
          <p:cNvPr id="4" name="Title 4">
            <a:extLst>
              <a:ext uri="{FF2B5EF4-FFF2-40B4-BE49-F238E27FC236}">
                <a16:creationId xmlns:a16="http://schemas.microsoft.com/office/drawing/2014/main" id="{D19BF309-EF6D-4D28-8FE5-7514C74CC67E}"/>
              </a:ext>
            </a:extLst>
          </p:cNvPr>
          <p:cNvSpPr txBox="1">
            <a:spLocks/>
          </p:cNvSpPr>
          <p:nvPr/>
        </p:nvSpPr>
        <p:spPr>
          <a:xfrm>
            <a:off x="0" y="5212601"/>
            <a:ext cx="11491210" cy="1704975"/>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chemeClr val="tx1"/>
                </a:solidFill>
                <a:latin typeface="Arial" panose="020B0604020202020204" pitchFamily="34" charset="0"/>
                <a:cs typeface="Arial" panose="020B0604020202020204" pitchFamily="34" charset="0"/>
              </a:rPr>
              <a:t>Project title: Brand Standard Audit of Marriott Hotel, Forest of Arden                                                           Time Scale: 01/06/2020 - 01/05/2021                                                                                                                               Project initiator: General Manager of Marriott Hotel, Forest of Arden                                                                                  Project Manager: Gabriel </a:t>
            </a:r>
            <a:r>
              <a:rPr lang="en-GB" sz="1600" b="1" dirty="0" err="1">
                <a:solidFill>
                  <a:schemeClr val="tx1"/>
                </a:solidFill>
                <a:latin typeface="Arial" panose="020B0604020202020204" pitchFamily="34" charset="0"/>
                <a:cs typeface="Arial" panose="020B0604020202020204" pitchFamily="34" charset="0"/>
              </a:rPr>
              <a:t>Berchiu</a:t>
            </a:r>
            <a:r>
              <a:rPr lang="en-GB" sz="1600" b="1" dirty="0">
                <a:solidFill>
                  <a:schemeClr val="tx1"/>
                </a:solidFill>
                <a:latin typeface="Arial" panose="020B0604020202020204" pitchFamily="34" charset="0"/>
                <a:cs typeface="Arial" panose="020B0604020202020204" pitchFamily="34" charset="0"/>
              </a:rPr>
              <a:t>                                                                                                                                       Sponsor: MARRIOTT, Forest of Arden</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8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25" y="495300"/>
            <a:ext cx="11424535" cy="4552949"/>
          </a:xfrm>
        </p:spPr>
        <p:txBody>
          <a:bodyPr>
            <a:noAutofit/>
          </a:bodyPr>
          <a:lstStyle/>
          <a:p>
            <a:r>
              <a:rPr lang="en-GB" sz="2000" dirty="0">
                <a:latin typeface="Arial" panose="020B0604020202020204" pitchFamily="34" charset="0"/>
                <a:cs typeface="Arial" panose="020B0604020202020204" pitchFamily="34" charset="0"/>
              </a:rPr>
              <a:t>- gathering the project team;                                                                                                           - assigns roles and responsibilities;                                                                                                - organizes, coordinates, monitors and controls the teams' activity;                                             - leads regular workshops;                                                                                                                         - analyses reports from team leaders on the status of activities;                                                     - discuss the status of fulfilment phases of the project and reschedules the stages in case of unplanned events;                                                                                                            - prepares the reports and the final reports;                                                                                   - informs stakeholders about the status of the project and about the problems in the project;                                                                                                                                          - re-planning the stages in case of unplanned events, such as COVID-19 Pandemic, work accidents, weather conditions (</a:t>
            </a:r>
            <a:r>
              <a:rPr lang="en-US" sz="2000" b="1" dirty="0">
                <a:latin typeface="Arial" panose="020B0604020202020204" pitchFamily="34" charset="0"/>
                <a:cs typeface="Arial" panose="020B0604020202020204" pitchFamily="34" charset="0"/>
              </a:rPr>
              <a:t>Jamesfrancis.com, 2020</a:t>
            </a:r>
            <a:r>
              <a:rPr lang="en-US"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a:t>
            </a:r>
          </a:p>
        </p:txBody>
      </p:sp>
      <p:sp>
        <p:nvSpPr>
          <p:cNvPr id="4" name="Title 4">
            <a:extLst>
              <a:ext uri="{FF2B5EF4-FFF2-40B4-BE49-F238E27FC236}">
                <a16:creationId xmlns:a16="http://schemas.microsoft.com/office/drawing/2014/main" id="{1F4B81DB-6CA2-49E2-8C07-0473730EFA6B}"/>
              </a:ext>
            </a:extLst>
          </p:cNvPr>
          <p:cNvSpPr txBox="1">
            <a:spLocks/>
          </p:cNvSpPr>
          <p:nvPr/>
        </p:nvSpPr>
        <p:spPr>
          <a:xfrm>
            <a:off x="0" y="5217066"/>
            <a:ext cx="11262610" cy="1640934"/>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chemeClr val="tx1"/>
                </a:solidFill>
                <a:latin typeface="Arial" panose="020B0604020202020204" pitchFamily="34" charset="0"/>
                <a:cs typeface="Arial" panose="020B0604020202020204" pitchFamily="34" charset="0"/>
              </a:rPr>
              <a:t>Project title: Brand Standard Audit of Marriott Hotel, Forest of Arden                                                           Time Scale: 01/06/2020 - 01/05/2021                                                                                                                               Project initiator: General Manager of Marriott Hotel, Forest of Arden                                                                                  Project Manager: Gabriel </a:t>
            </a:r>
            <a:r>
              <a:rPr lang="en-GB" sz="1600" b="1" dirty="0" err="1">
                <a:solidFill>
                  <a:schemeClr val="tx1"/>
                </a:solidFill>
                <a:latin typeface="Arial" panose="020B0604020202020204" pitchFamily="34" charset="0"/>
                <a:cs typeface="Arial" panose="020B0604020202020204" pitchFamily="34" charset="0"/>
              </a:rPr>
              <a:t>Berchiu</a:t>
            </a:r>
            <a:r>
              <a:rPr lang="en-GB" sz="1600" b="1" dirty="0">
                <a:solidFill>
                  <a:schemeClr val="tx1"/>
                </a:solidFill>
                <a:latin typeface="Arial" panose="020B0604020202020204" pitchFamily="34" charset="0"/>
                <a:cs typeface="Arial" panose="020B0604020202020204" pitchFamily="34" charset="0"/>
              </a:rPr>
              <a:t>                                                                                                                                       Sponsor: MARRIOTT, Forest of Arden</a:t>
            </a:r>
            <a:endParaRPr lang="en-GB" sz="1600" dirty="0">
              <a:solidFill>
                <a:schemeClr val="tx1"/>
              </a:solidFill>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CB96E4E2-7452-4223-8F81-765D4E2EFD4E}"/>
              </a:ext>
            </a:extLst>
          </p:cNvPr>
          <p:cNvSpPr txBox="1">
            <a:spLocks/>
          </p:cNvSpPr>
          <p:nvPr/>
        </p:nvSpPr>
        <p:spPr>
          <a:xfrm>
            <a:off x="3780410" y="590550"/>
            <a:ext cx="4631179" cy="571500"/>
          </a:xfrm>
          <a:prstGeom prst="rect">
            <a:avLst/>
          </a:prstGeom>
        </p:spPr>
        <p:txBody>
          <a:bodyPr vert="horz" lIns="91440" tIns="45720" rIns="91440" bIns="45720" rtlCol="0" anchor="b">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b="1" u="sng" dirty="0">
                <a:latin typeface="Arial" panose="020B0604020202020204" pitchFamily="34" charset="0"/>
                <a:cs typeface="Arial" panose="020B0604020202020204" pitchFamily="34" charset="0"/>
              </a:rPr>
              <a:t>DUTIES</a:t>
            </a:r>
          </a:p>
        </p:txBody>
      </p:sp>
    </p:spTree>
    <p:extLst>
      <p:ext uri="{BB962C8B-B14F-4D97-AF65-F5344CB8AC3E}">
        <p14:creationId xmlns:p14="http://schemas.microsoft.com/office/powerpoint/2010/main" val="2297582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looking at tablet"/>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p:pic>
      <p:sp>
        <p:nvSpPr>
          <p:cNvPr id="5" name="Content Placeholder 4"/>
          <p:cNvSpPr>
            <a:spLocks noGrp="1"/>
          </p:cNvSpPr>
          <p:nvPr>
            <p:ph idx="1"/>
          </p:nvPr>
        </p:nvSpPr>
        <p:spPr>
          <a:xfrm>
            <a:off x="4321701" y="2390716"/>
            <a:ext cx="7760969" cy="3359958"/>
          </a:xfrm>
        </p:spPr>
        <p:txBody>
          <a:bodyPr>
            <a:normAutofit/>
          </a:bodyPr>
          <a:lstStyle/>
          <a:p>
            <a:r>
              <a:rPr lang="en-GB" dirty="0">
                <a:latin typeface="Arial" panose="020B0604020202020204" pitchFamily="34" charset="0"/>
                <a:cs typeface="Arial" panose="020B0604020202020204" pitchFamily="34" charset="0"/>
              </a:rPr>
              <a:t>Receiving the Classification Certificate for five stars hotel</a:t>
            </a:r>
          </a:p>
          <a:p>
            <a:r>
              <a:rPr lang="en-GB" dirty="0">
                <a:latin typeface="Arial" panose="020B0604020202020204" pitchFamily="34" charset="0"/>
                <a:cs typeface="Arial" panose="020B0604020202020204" pitchFamily="34" charset="0"/>
              </a:rPr>
              <a:t>Expansion the tourist occupancy and treatment, modernisation infrastructure;</a:t>
            </a:r>
          </a:p>
          <a:p>
            <a:r>
              <a:rPr lang="en-GB" dirty="0">
                <a:latin typeface="Arial" panose="020B0604020202020204" pitchFamily="34" charset="0"/>
                <a:cs typeface="Arial" panose="020B0604020202020204" pitchFamily="34" charset="0"/>
              </a:rPr>
              <a:t>Diversifying and improving the quality of tourist services offered by the five stars hotel;</a:t>
            </a:r>
          </a:p>
          <a:p>
            <a:r>
              <a:rPr lang="en-GB" dirty="0">
                <a:latin typeface="Arial" panose="020B0604020202020204" pitchFamily="34" charset="0"/>
                <a:cs typeface="Arial" panose="020B0604020202020204" pitchFamily="34" charset="0"/>
              </a:rPr>
              <a:t>Growing the use rate of the hotel (</a:t>
            </a:r>
            <a:r>
              <a:rPr lang="en-GB" b="1" dirty="0">
                <a:latin typeface="Arial" panose="020B0604020202020204" pitchFamily="34" charset="0"/>
                <a:cs typeface="Arial" panose="020B0604020202020204" pitchFamily="34" charset="0"/>
              </a:rPr>
              <a:t>Investopedia, 2020</a:t>
            </a:r>
            <a:r>
              <a:rPr lang="en-GB" dirty="0">
                <a:latin typeface="Arial" panose="020B0604020202020204" pitchFamily="34" charset="0"/>
                <a:cs typeface="Arial" panose="020B0604020202020204" pitchFamily="34" charset="0"/>
              </a:rPr>
              <a:t>)</a:t>
            </a:r>
          </a:p>
        </p:txBody>
      </p:sp>
      <p:sp>
        <p:nvSpPr>
          <p:cNvPr id="2" name="Rectangle 1">
            <a:extLst>
              <a:ext uri="{FF2B5EF4-FFF2-40B4-BE49-F238E27FC236}">
                <a16:creationId xmlns:a16="http://schemas.microsoft.com/office/drawing/2014/main" id="{331A8B72-1AB1-4119-AE45-D887A47C3CBF}"/>
              </a:ext>
            </a:extLst>
          </p:cNvPr>
          <p:cNvSpPr/>
          <p:nvPr/>
        </p:nvSpPr>
        <p:spPr>
          <a:xfrm>
            <a:off x="5844209" y="1107326"/>
            <a:ext cx="4232275" cy="405047"/>
          </a:xfrm>
          <a:prstGeom prst="rect">
            <a:avLst/>
          </a:prstGeom>
        </p:spPr>
        <p:txBody>
          <a:bodyPr wrap="square">
            <a:spAutoFit/>
          </a:bodyPr>
          <a:lstStyle/>
          <a:p>
            <a:pPr algn="ctr">
              <a:lnSpc>
                <a:spcPct val="107000"/>
              </a:lnSpc>
              <a:spcAft>
                <a:spcPts val="800"/>
              </a:spcAft>
            </a:pPr>
            <a:r>
              <a:rPr lang="en-GB" sz="2000" b="1" i="1" u="sng" dirty="0">
                <a:solidFill>
                  <a:schemeClr val="accent1"/>
                </a:solidFill>
                <a:latin typeface="Arial" panose="020B0604020202020204" pitchFamily="34" charset="0"/>
                <a:ea typeface="Calibri" panose="020F0502020204030204" pitchFamily="34" charset="0"/>
                <a:cs typeface="Times New Roman" panose="02020603050405020304" pitchFamily="18" charset="0"/>
              </a:rPr>
              <a:t>GENERAL OBJECTIVES</a:t>
            </a:r>
            <a:endParaRPr lang="en-GB" sz="20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F85306D4-0A66-447A-8FFC-49C3F65BD9E4}"/>
              </a:ext>
            </a:extLst>
          </p:cNvPr>
          <p:cNvSpPr/>
          <p:nvPr/>
        </p:nvSpPr>
        <p:spPr>
          <a:xfrm>
            <a:off x="9620250" y="6476999"/>
            <a:ext cx="2462420" cy="374270"/>
          </a:xfrm>
          <a:prstGeom prst="rect">
            <a:avLst/>
          </a:prstGeom>
        </p:spPr>
        <p:txBody>
          <a:bodyPr wrap="square">
            <a:spAutoFit/>
          </a:bodyPr>
          <a:lstStyle/>
          <a:p>
            <a:pPr algn="ctr">
              <a:lnSpc>
                <a:spcPct val="107000"/>
              </a:lnSpc>
              <a:spcAft>
                <a:spcPts val="800"/>
              </a:spcAft>
            </a:pPr>
            <a:r>
              <a:rPr lang="en-GB" b="1" dirty="0"/>
              <a:t>Investopedia. 2020</a:t>
            </a:r>
            <a:endParaRPr lang="en-GB" sz="20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228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00926" y="638157"/>
            <a:ext cx="6650991" cy="699407"/>
          </a:xfrm>
        </p:spPr>
        <p:txBody>
          <a:bodyPr>
            <a:noAutofit/>
          </a:bodyPr>
          <a:lstStyle/>
          <a:p>
            <a:pPr algn="ctr"/>
            <a:r>
              <a:rPr lang="en-GB" sz="2000" b="1" i="1" u="sng" dirty="0">
                <a:latin typeface="Arial" panose="020B0604020202020204" pitchFamily="34" charset="0"/>
                <a:cs typeface="Arial" panose="020B0604020202020204" pitchFamily="34" charset="0"/>
              </a:rPr>
              <a:t>Specific objectives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sp>
        <p:nvSpPr>
          <p:cNvPr id="4" name="Content Placeholder 3">
            <a:extLst>
              <a:ext uri="{FF2B5EF4-FFF2-40B4-BE49-F238E27FC236}">
                <a16:creationId xmlns:a16="http://schemas.microsoft.com/office/drawing/2014/main" id="{02318039-48AF-47FD-AA50-6626A0E33A05}"/>
              </a:ext>
            </a:extLst>
          </p:cNvPr>
          <p:cNvSpPr>
            <a:spLocks noGrp="1"/>
          </p:cNvSpPr>
          <p:nvPr>
            <p:ph idx="1"/>
          </p:nvPr>
        </p:nvSpPr>
        <p:spPr>
          <a:xfrm>
            <a:off x="4900926" y="1198416"/>
            <a:ext cx="6650991" cy="5520436"/>
          </a:xfrm>
        </p:spPr>
        <p:txBody>
          <a:bodyPr>
            <a:noAutofit/>
          </a:bodyPr>
          <a:lstStyle/>
          <a:p>
            <a:r>
              <a:rPr lang="en-GB" sz="1800" dirty="0">
                <a:latin typeface="Arial" panose="020B0604020202020204" pitchFamily="34" charset="0"/>
                <a:cs typeface="Arial" panose="020B0604020202020204" pitchFamily="34" charset="0"/>
              </a:rPr>
              <a:t>Equipping of every single room and the related bathroom at the level of the five stars hotel</a:t>
            </a:r>
          </a:p>
          <a:p>
            <a:r>
              <a:rPr lang="en-GB" sz="1800" dirty="0">
                <a:latin typeface="Arial" panose="020B0604020202020204" pitchFamily="34" charset="0"/>
                <a:cs typeface="Arial" panose="020B0604020202020204" pitchFamily="34" charset="0"/>
              </a:rPr>
              <a:t>Supplying each room with a radio and coffee machines</a:t>
            </a:r>
          </a:p>
          <a:p>
            <a:r>
              <a:rPr lang="en-GB" sz="1800" dirty="0">
                <a:latin typeface="Arial" panose="020B0604020202020204" pitchFamily="34" charset="0"/>
                <a:cs typeface="Arial" panose="020B0604020202020204" pitchFamily="34" charset="0"/>
              </a:rPr>
              <a:t>Introduction of new services of safety, guide, baggage transfer, ticket advance booking, room assistance, 24/7 reception</a:t>
            </a:r>
          </a:p>
          <a:p>
            <a:r>
              <a:rPr lang="en-GB" sz="1800" dirty="0">
                <a:latin typeface="Arial" panose="020B0604020202020204" pitchFamily="34" charset="0"/>
                <a:cs typeface="Arial" panose="020B0604020202020204" pitchFamily="34" charset="0"/>
              </a:rPr>
              <a:t>Application of a new high-performance IT scheme for hotel activity management</a:t>
            </a:r>
          </a:p>
          <a:p>
            <a:r>
              <a:rPr lang="en-GB" sz="1800" dirty="0">
                <a:latin typeface="Arial" panose="020B0604020202020204" pitchFamily="34" charset="0"/>
                <a:cs typeface="Arial" panose="020B0604020202020204" pitchFamily="34" charset="0"/>
              </a:rPr>
              <a:t>Rearrangement of the relaxation spaces such as, sauna, jacuzzi, tennis tables tennis, and billiard tables</a:t>
            </a:r>
          </a:p>
          <a:p>
            <a:r>
              <a:rPr lang="en-GB" sz="1800" dirty="0">
                <a:latin typeface="Arial" panose="020B0604020202020204" pitchFamily="34" charset="0"/>
                <a:cs typeface="Arial" panose="020B0604020202020204" pitchFamily="34" charset="0"/>
              </a:rPr>
              <a:t>Increasing the hotel staff with new employees, skilled, with experience, knowing at least two overseas languages ​​of world circulation</a:t>
            </a:r>
          </a:p>
          <a:p>
            <a:r>
              <a:rPr lang="en-GB" sz="1800" dirty="0">
                <a:latin typeface="Arial" panose="020B0604020202020204" pitchFamily="34" charset="0"/>
                <a:cs typeface="Arial" panose="020B0604020202020204" pitchFamily="34" charset="0"/>
              </a:rPr>
              <a:t>Introducing and installing ceiling freshening system, heating and air conditioning (</a:t>
            </a:r>
            <a:r>
              <a:rPr lang="en-US" sz="1800" b="1" dirty="0">
                <a:latin typeface="Arial" panose="020B0604020202020204" pitchFamily="34" charset="0"/>
                <a:cs typeface="Arial" panose="020B0604020202020204" pitchFamily="34" charset="0"/>
              </a:rPr>
              <a:t>Anon, 2020</a:t>
            </a:r>
            <a:r>
              <a:rPr lang="en-US" sz="1800"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41421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1464" y="3337548"/>
            <a:ext cx="2866218" cy="813143"/>
          </a:xfrm>
        </p:spPr>
        <p:txBody>
          <a:bodyPr>
            <a:normAutofit/>
          </a:bodyPr>
          <a:lstStyle/>
          <a:p>
            <a:pPr algn="ctr"/>
            <a:r>
              <a:rPr lang="en-GB" sz="2000" b="1" dirty="0">
                <a:latin typeface="Arial" panose="020B0604020202020204" pitchFamily="34" charset="0"/>
                <a:cs typeface="Arial" panose="020B0604020202020204" pitchFamily="34" charset="0"/>
              </a:rPr>
              <a:t>estimated Costs</a:t>
            </a:r>
            <a:br>
              <a:rPr lang="en-GB"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grpSp>
        <p:nvGrpSpPr>
          <p:cNvPr id="6" name="Group 60" descr="up trending graph icon"/>
          <p:cNvGrpSpPr>
            <a:grpSpLocks noChangeAspect="1"/>
          </p:cNvGrpSpPr>
          <p:nvPr/>
        </p:nvGrpSpPr>
        <p:grpSpPr bwMode="auto">
          <a:xfrm>
            <a:off x="876869" y="2475798"/>
            <a:ext cx="594983" cy="581018"/>
            <a:chOff x="6726" y="600"/>
            <a:chExt cx="426" cy="416"/>
          </a:xfrm>
          <a:solidFill>
            <a:schemeClr val="accent1"/>
          </a:solidFill>
        </p:grpSpPr>
        <p:sp>
          <p:nvSpPr>
            <p:cNvPr id="7"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5" name="Content Placeholder 4">
            <a:extLst>
              <a:ext uri="{FF2B5EF4-FFF2-40B4-BE49-F238E27FC236}">
                <a16:creationId xmlns:a16="http://schemas.microsoft.com/office/drawing/2014/main" id="{B97D1357-E3B2-43EF-A9E0-D6245CAFF190}"/>
              </a:ext>
            </a:extLst>
          </p:cNvPr>
          <p:cNvGraphicFramePr>
            <a:graphicFrameLocks noGrp="1"/>
          </p:cNvGraphicFramePr>
          <p:nvPr>
            <p:ph idx="1"/>
            <p:extLst>
              <p:ext uri="{D42A27DB-BD31-4B8C-83A1-F6EECF244321}">
                <p14:modId xmlns:p14="http://schemas.microsoft.com/office/powerpoint/2010/main" val="4003194562"/>
              </p:ext>
            </p:extLst>
          </p:nvPr>
        </p:nvGraphicFramePr>
        <p:xfrm>
          <a:off x="4976032" y="1129278"/>
          <a:ext cx="6554503" cy="4509719"/>
        </p:xfrm>
        <a:graphic>
          <a:graphicData uri="http://schemas.openxmlformats.org/drawingml/2006/table">
            <a:tbl>
              <a:tblPr firstRow="1" firstCol="1" bandRow="1">
                <a:tableStyleId>{5C22544A-7EE6-4342-B048-85BDC9FD1C3A}</a:tableStyleId>
              </a:tblPr>
              <a:tblGrid>
                <a:gridCol w="5348969">
                  <a:extLst>
                    <a:ext uri="{9D8B030D-6E8A-4147-A177-3AD203B41FA5}">
                      <a16:colId xmlns:a16="http://schemas.microsoft.com/office/drawing/2014/main" val="4047081953"/>
                    </a:ext>
                  </a:extLst>
                </a:gridCol>
                <a:gridCol w="1205534">
                  <a:extLst>
                    <a:ext uri="{9D8B030D-6E8A-4147-A177-3AD203B41FA5}">
                      <a16:colId xmlns:a16="http://schemas.microsoft.com/office/drawing/2014/main" val="1579947439"/>
                    </a:ext>
                  </a:extLst>
                </a:gridCol>
              </a:tblGrid>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Prime costs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61628695"/>
                  </a:ext>
                </a:extLst>
              </a:tr>
              <a:tr h="390722">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Materials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20000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59611523"/>
                  </a:ext>
                </a:extLst>
              </a:tr>
              <a:tr h="30860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Labour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18000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34420239"/>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Production overheads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97066157"/>
                  </a:ext>
                </a:extLst>
              </a:tr>
              <a:tr h="30460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Machinery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3000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45352988"/>
                  </a:ext>
                </a:extLst>
              </a:tr>
              <a:tr h="304406">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Project Supervisor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1500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53189181"/>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Administrative Costs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73360316"/>
                  </a:ext>
                </a:extLst>
              </a:tr>
              <a:tr h="390722">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Renting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2500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51746021"/>
                  </a:ext>
                </a:extLst>
              </a:tr>
              <a:tr h="295275">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Electricity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800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1432714"/>
                  </a:ext>
                </a:extLst>
              </a:tr>
              <a:tr h="257175">
                <a:tc>
                  <a:txBody>
                    <a:bodyPr/>
                    <a:lstStyle/>
                    <a:p>
                      <a:pPr>
                        <a:lnSpc>
                          <a:spcPct val="107000"/>
                        </a:lnSpc>
                        <a:spcAft>
                          <a:spcPts val="0"/>
                        </a:spcAft>
                      </a:pPr>
                      <a:r>
                        <a:rPr lang="en-GB" sz="1800">
                          <a:effectLst/>
                          <a:latin typeface="Arial" panose="020B0604020202020204" pitchFamily="34" charset="0"/>
                          <a:cs typeface="Arial" panose="020B0604020202020204" pitchFamily="34" charset="0"/>
                        </a:rPr>
                        <a:t>     Insurance </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1100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48668599"/>
                  </a:ext>
                </a:extLst>
              </a:tr>
              <a:tr h="390722">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Distribution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387936"/>
                  </a:ext>
                </a:extLst>
              </a:tr>
              <a:tr h="289553">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General Expenses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a:solidFill>
                            <a:schemeClr val="tx1"/>
                          </a:solidFill>
                          <a:effectLst/>
                          <a:latin typeface="Arial" panose="020B0604020202020204" pitchFamily="34" charset="0"/>
                          <a:ea typeface="Calibri" panose="020F0502020204030204" pitchFamily="34" charset="0"/>
                          <a:cs typeface="Arial" panose="020B0604020202020204" pitchFamily="34" charset="0"/>
                        </a:rPr>
                        <a:t>600</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95328499"/>
                  </a:ext>
                </a:extLst>
              </a:tr>
              <a:tr h="390722">
                <a:tc>
                  <a:txBody>
                    <a:bodyPr/>
                    <a:lstStyle/>
                    <a:p>
                      <a:pPr>
                        <a:lnSpc>
                          <a:spcPct val="107000"/>
                        </a:lnSpc>
                        <a:spcAft>
                          <a:spcPts val="0"/>
                        </a:spcAft>
                      </a:pPr>
                      <a:r>
                        <a:rPr lang="en-GB" sz="1800" dirty="0">
                          <a:effectLst/>
                          <a:latin typeface="Arial" panose="020B0604020202020204" pitchFamily="34" charset="0"/>
                          <a:cs typeface="Arial" panose="020B0604020202020204" pitchFamily="34" charset="0"/>
                        </a:rPr>
                        <a:t>     Commission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GB" sz="1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1100</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81879052"/>
                  </a:ext>
                </a:extLst>
              </a:tr>
            </a:tbl>
          </a:graphicData>
        </a:graphic>
      </p:graphicFrame>
    </p:spTree>
    <p:extLst>
      <p:ext uri="{BB962C8B-B14F-4D97-AF65-F5344CB8AC3E}">
        <p14:creationId xmlns:p14="http://schemas.microsoft.com/office/powerpoint/2010/main" val="247047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12366" y="1179829"/>
            <a:ext cx="7039554" cy="4658216"/>
          </a:xfrm>
        </p:spPr>
        <p:txBody>
          <a:bodyPr>
            <a:normAutofit/>
          </a:bodyPr>
          <a:lstStyle/>
          <a:p>
            <a:r>
              <a:rPr lang="en-GB" dirty="0">
                <a:latin typeface="Arial" panose="020B0604020202020204" pitchFamily="34" charset="0"/>
                <a:cs typeface="Arial" panose="020B0604020202020204" pitchFamily="34" charset="0"/>
              </a:rPr>
              <a:t>World Tourism Organization (WTO) </a:t>
            </a:r>
          </a:p>
          <a:p>
            <a:r>
              <a:rPr lang="en-GB" dirty="0">
                <a:latin typeface="Arial" panose="020B0604020202020204" pitchFamily="34" charset="0"/>
                <a:cs typeface="Arial" panose="020B0604020202020204" pitchFamily="34" charset="0"/>
              </a:rPr>
              <a:t>Ministry of Enterprises Small and Medium Businesses</a:t>
            </a:r>
          </a:p>
          <a:p>
            <a:r>
              <a:rPr lang="en-GB" dirty="0">
                <a:latin typeface="Arial" panose="020B0604020202020204" pitchFamily="34" charset="0"/>
                <a:cs typeface="Arial" panose="020B0604020202020204" pitchFamily="34" charset="0"/>
              </a:rPr>
              <a:t>Accredited body for the certification of quality management systems </a:t>
            </a:r>
          </a:p>
          <a:p>
            <a:r>
              <a:rPr lang="en-GB" dirty="0">
                <a:latin typeface="Arial" panose="020B0604020202020204" pitchFamily="34" charset="0"/>
                <a:cs typeface="Arial" panose="020B0604020202020204" pitchFamily="34" charset="0"/>
              </a:rPr>
              <a:t>Local Council - Department of Architecture and Urbanism</a:t>
            </a:r>
          </a:p>
          <a:p>
            <a:r>
              <a:rPr lang="en-GB" dirty="0">
                <a:latin typeface="Arial" panose="020B0604020202020204" pitchFamily="34" charset="0"/>
                <a:cs typeface="Arial" panose="020B0604020202020204" pitchFamily="34" charset="0"/>
              </a:rPr>
              <a:t>ALSA TECH SERVICES IT Company</a:t>
            </a:r>
          </a:p>
          <a:p>
            <a:r>
              <a:rPr lang="en-GB" dirty="0">
                <a:latin typeface="Arial" panose="020B0604020202020204" pitchFamily="34" charset="0"/>
                <a:cs typeface="Arial" panose="020B0604020202020204" pitchFamily="34" charset="0"/>
              </a:rPr>
              <a:t>RJ Lift Services LTD</a:t>
            </a:r>
          </a:p>
          <a:p>
            <a:r>
              <a:rPr lang="en-GB" dirty="0">
                <a:latin typeface="Arial" panose="020B0604020202020204" pitchFamily="34" charset="0"/>
                <a:cs typeface="Arial" panose="020B0604020202020204" pitchFamily="34" charset="0"/>
              </a:rPr>
              <a:t>IKEA Design company</a:t>
            </a:r>
          </a:p>
          <a:p>
            <a:r>
              <a:rPr lang="en-GB" dirty="0" err="1">
                <a:latin typeface="Arial" panose="020B0604020202020204" pitchFamily="34" charset="0"/>
                <a:cs typeface="Arial" panose="020B0604020202020204" pitchFamily="34" charset="0"/>
              </a:rPr>
              <a:t>iBuild</a:t>
            </a:r>
            <a:r>
              <a:rPr lang="en-GB" dirty="0">
                <a:latin typeface="Arial" panose="020B0604020202020204" pitchFamily="34" charset="0"/>
                <a:cs typeface="Arial" panose="020B0604020202020204" pitchFamily="34" charset="0"/>
              </a:rPr>
              <a:t> and Renovate Construction firm</a:t>
            </a:r>
          </a:p>
          <a:p>
            <a:r>
              <a:rPr lang="en-GB" dirty="0">
                <a:latin typeface="Arial" panose="020B0604020202020204" pitchFamily="34" charset="0"/>
                <a:cs typeface="Arial" panose="020B0604020202020204" pitchFamily="34" charset="0"/>
              </a:rPr>
              <a:t>MADE Furniture company / store </a:t>
            </a:r>
          </a:p>
        </p:txBody>
      </p:sp>
      <p:sp>
        <p:nvSpPr>
          <p:cNvPr id="4" name="Title 3"/>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Collaborators</a:t>
            </a:r>
            <a:endParaRPr lang="en-GB" sz="2000" dirty="0">
              <a:latin typeface="Arial" panose="020B0604020202020204" pitchFamily="34" charset="0"/>
              <a:cs typeface="Arial" panose="020B0604020202020204" pitchFamily="34" charset="0"/>
            </a:endParaRPr>
          </a:p>
        </p:txBody>
      </p:sp>
      <p:sp>
        <p:nvSpPr>
          <p:cNvPr id="6" name="Freeform 5" descr="arrows icon"/>
          <p:cNvSpPr>
            <a:spLocks noChangeAspect="1" noEditPoints="1"/>
          </p:cNvSpPr>
          <p:nvPr/>
        </p:nvSpPr>
        <p:spPr bwMode="auto">
          <a:xfrm>
            <a:off x="767857" y="2442269"/>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 name="Title 3">
            <a:extLst>
              <a:ext uri="{FF2B5EF4-FFF2-40B4-BE49-F238E27FC236}">
                <a16:creationId xmlns:a16="http://schemas.microsoft.com/office/drawing/2014/main" id="{B73249B3-3D69-4DD0-AE79-AC3F335EAE26}"/>
              </a:ext>
            </a:extLst>
          </p:cNvPr>
          <p:cNvSpPr txBox="1">
            <a:spLocks/>
          </p:cNvSpPr>
          <p:nvPr/>
        </p:nvSpPr>
        <p:spPr>
          <a:xfrm>
            <a:off x="9525000" y="6143625"/>
            <a:ext cx="2577652" cy="605305"/>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b="1" dirty="0">
                <a:solidFill>
                  <a:schemeClr val="tx1"/>
                </a:solidFill>
                <a:latin typeface="Arial" panose="020B0604020202020204" pitchFamily="34" charset="0"/>
                <a:cs typeface="Arial" panose="020B0604020202020204" pitchFamily="34" charset="0"/>
              </a:rPr>
              <a:t>GOV.UK, 2020</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88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descr="SmartArt Graphic"/>
          <p:cNvGraphicFramePr/>
          <p:nvPr>
            <p:extLst>
              <p:ext uri="{D42A27DB-BD31-4B8C-83A1-F6EECF244321}">
                <p14:modId xmlns:p14="http://schemas.microsoft.com/office/powerpoint/2010/main" val="1821477998"/>
              </p:ext>
            </p:extLst>
          </p:nvPr>
        </p:nvGraphicFramePr>
        <p:xfrm>
          <a:off x="1019175" y="1800225"/>
          <a:ext cx="11388724" cy="4555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6"/>
          <p:cNvSpPr>
            <a:spLocks noGrp="1"/>
          </p:cNvSpPr>
          <p:nvPr>
            <p:ph type="title"/>
          </p:nvPr>
        </p:nvSpPr>
        <p:spPr>
          <a:xfrm>
            <a:off x="4212782" y="939208"/>
            <a:ext cx="3766435" cy="499067"/>
          </a:xfrm>
        </p:spPr>
        <p:txBody>
          <a:bodyPr>
            <a:normAutofit/>
          </a:bodyPr>
          <a:lstStyle/>
          <a:p>
            <a:pPr algn="ctr"/>
            <a:r>
              <a:rPr lang="en-US" sz="2000" b="1" dirty="0">
                <a:latin typeface="Arial" panose="020B0604020202020204" pitchFamily="34" charset="0"/>
                <a:cs typeface="Arial" panose="020B0604020202020204" pitchFamily="34" charset="0"/>
              </a:rPr>
              <a:t>SWOT Analysis</a:t>
            </a:r>
          </a:p>
        </p:txBody>
      </p:sp>
    </p:spTree>
    <p:extLst>
      <p:ext uri="{BB962C8B-B14F-4D97-AF65-F5344CB8AC3E}">
        <p14:creationId xmlns:p14="http://schemas.microsoft.com/office/powerpoint/2010/main" val="3274253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57D6-9BAD-4C59-8F20-B5CA36FC39D4}"/>
              </a:ext>
            </a:extLst>
          </p:cNvPr>
          <p:cNvSpPr>
            <a:spLocks noGrp="1"/>
          </p:cNvSpPr>
          <p:nvPr>
            <p:ph type="title"/>
          </p:nvPr>
        </p:nvSpPr>
        <p:spPr>
          <a:xfrm>
            <a:off x="4494931" y="729658"/>
            <a:ext cx="3202137" cy="477817"/>
          </a:xfrm>
        </p:spPr>
        <p:txBody>
          <a:bodyPr>
            <a:normAutofit/>
          </a:bodyPr>
          <a:lstStyle/>
          <a:p>
            <a:pPr algn="ctr"/>
            <a:r>
              <a:rPr lang="en-GB" sz="2000" b="1" dirty="0">
                <a:latin typeface="Arial" panose="020B0604020202020204" pitchFamily="34" charset="0"/>
                <a:cs typeface="Arial" panose="020B0604020202020204" pitchFamily="34" charset="0"/>
              </a:rPr>
              <a:t>PESTLE Analysis </a:t>
            </a:r>
          </a:p>
        </p:txBody>
      </p:sp>
      <p:sp>
        <p:nvSpPr>
          <p:cNvPr id="3" name="Text Placeholder 2">
            <a:extLst>
              <a:ext uri="{FF2B5EF4-FFF2-40B4-BE49-F238E27FC236}">
                <a16:creationId xmlns:a16="http://schemas.microsoft.com/office/drawing/2014/main" id="{C7CD0B95-5F11-4CDC-A781-2F47BC37E952}"/>
              </a:ext>
            </a:extLst>
          </p:cNvPr>
          <p:cNvSpPr>
            <a:spLocks noGrp="1"/>
          </p:cNvSpPr>
          <p:nvPr>
            <p:ph type="body" idx="1"/>
          </p:nvPr>
        </p:nvSpPr>
        <p:spPr>
          <a:xfrm>
            <a:off x="744201" y="729657"/>
            <a:ext cx="3004019" cy="477817"/>
          </a:xfrm>
        </p:spPr>
        <p:txBody>
          <a:bodyPr/>
          <a:lstStyle/>
          <a:p>
            <a:endParaRPr lang="en-US" i="1" u="sng" dirty="0"/>
          </a:p>
          <a:p>
            <a:pPr algn="ctr"/>
            <a:r>
              <a:rPr lang="en-US" sz="2000" i="1" u="sng" dirty="0">
                <a:latin typeface="Arial" panose="020B0604020202020204" pitchFamily="34" charset="0"/>
                <a:cs typeface="Arial" panose="020B0604020202020204" pitchFamily="34" charset="0"/>
              </a:rPr>
              <a:t>Political</a:t>
            </a:r>
            <a:endParaRPr lang="en-GB" sz="20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9E332D8-3829-4324-B0C9-C09AA584F2AC}"/>
              </a:ext>
            </a:extLst>
          </p:cNvPr>
          <p:cNvSpPr>
            <a:spLocks noGrp="1"/>
          </p:cNvSpPr>
          <p:nvPr>
            <p:ph sz="half" idx="2"/>
          </p:nvPr>
        </p:nvSpPr>
        <p:spPr>
          <a:xfrm>
            <a:off x="238126" y="1391042"/>
            <a:ext cx="4072311" cy="1418833"/>
          </a:xfrm>
        </p:spPr>
        <p:txBody>
          <a:bodyPr>
            <a:no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diplomatic factors influence the financial outcomes which are influential, and party-political activities have main concern all around financial ones nearly all the time </a:t>
            </a:r>
            <a:r>
              <a:rPr lang="en-US" sz="1600" dirty="0"/>
              <a:t>(</a:t>
            </a:r>
            <a:r>
              <a:rPr lang="en-US" sz="1600" b="1" dirty="0"/>
              <a:t>GOV.UK, 2020</a:t>
            </a:r>
            <a:r>
              <a:rPr lang="en-US" sz="1600" dirty="0"/>
              <a:t>)</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7" name="Text Placeholder 2">
            <a:extLst>
              <a:ext uri="{FF2B5EF4-FFF2-40B4-BE49-F238E27FC236}">
                <a16:creationId xmlns:a16="http://schemas.microsoft.com/office/drawing/2014/main" id="{9923F564-A791-4F28-B761-782400FD520F}"/>
              </a:ext>
            </a:extLst>
          </p:cNvPr>
          <p:cNvSpPr txBox="1">
            <a:spLocks/>
          </p:cNvSpPr>
          <p:nvPr/>
        </p:nvSpPr>
        <p:spPr>
          <a:xfrm>
            <a:off x="926179" y="2799958"/>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Economical</a:t>
            </a:r>
            <a:endParaRPr lang="en-GB" sz="2000" dirty="0">
              <a:latin typeface="Arial" panose="020B0604020202020204" pitchFamily="34" charset="0"/>
              <a:cs typeface="Arial" panose="020B0604020202020204" pitchFamily="34" charset="0"/>
            </a:endParaRPr>
          </a:p>
        </p:txBody>
      </p:sp>
      <p:sp>
        <p:nvSpPr>
          <p:cNvPr id="9" name="Content Placeholder 4">
            <a:extLst>
              <a:ext uri="{FF2B5EF4-FFF2-40B4-BE49-F238E27FC236}">
                <a16:creationId xmlns:a16="http://schemas.microsoft.com/office/drawing/2014/main" id="{77BBE49F-E6CC-4E22-BF2F-97D14A420123}"/>
              </a:ext>
            </a:extLst>
          </p:cNvPr>
          <p:cNvSpPr txBox="1">
            <a:spLocks/>
          </p:cNvSpPr>
          <p:nvPr/>
        </p:nvSpPr>
        <p:spPr>
          <a:xfrm>
            <a:off x="238126" y="3429000"/>
            <a:ext cx="4072309" cy="164782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The revenue of the residents is moderate, depends on the purpose of the visit. The amount of improvement may well be excessive, the hotel is bordered by numerous tourist temptations and forest </a:t>
            </a:r>
            <a:r>
              <a:rPr lang="en-US" sz="1600" dirty="0">
                <a:solidFill>
                  <a:schemeClr val="tx1"/>
                </a:solidFill>
                <a:latin typeface="Arial" panose="020B0604020202020204" pitchFamily="34" charset="0"/>
                <a:cs typeface="Arial" panose="020B0604020202020204" pitchFamily="34" charset="0"/>
              </a:rPr>
              <a:t>(Forbes.com, 2020)</a:t>
            </a:r>
            <a:r>
              <a:rPr lang="en-US" sz="1600" b="0" dirty="0">
                <a:solidFill>
                  <a:schemeClr val="tx1"/>
                </a:solidFill>
                <a:latin typeface="Arial" panose="020B0604020202020204" pitchFamily="34" charset="0"/>
                <a:cs typeface="Arial" panose="020B0604020202020204" pitchFamily="34" charset="0"/>
              </a:rPr>
              <a:t>.</a:t>
            </a:r>
            <a:endParaRPr lang="en-GB" sz="1600" b="0" dirty="0">
              <a:solidFill>
                <a:schemeClr val="tx1"/>
              </a:solidFill>
              <a:latin typeface="Arial" panose="020B0604020202020204" pitchFamily="34" charset="0"/>
              <a:cs typeface="Arial" panose="020B0604020202020204" pitchFamily="34" charset="0"/>
            </a:endParaRPr>
          </a:p>
        </p:txBody>
      </p:sp>
      <p:sp>
        <p:nvSpPr>
          <p:cNvPr id="12" name="Text Placeholder 2">
            <a:extLst>
              <a:ext uri="{FF2B5EF4-FFF2-40B4-BE49-F238E27FC236}">
                <a16:creationId xmlns:a16="http://schemas.microsoft.com/office/drawing/2014/main" id="{46A9C081-6484-4B0B-A1E9-0652040B66B3}"/>
              </a:ext>
            </a:extLst>
          </p:cNvPr>
          <p:cNvSpPr txBox="1">
            <a:spLocks/>
          </p:cNvSpPr>
          <p:nvPr/>
        </p:nvSpPr>
        <p:spPr>
          <a:xfrm>
            <a:off x="744200" y="5076825"/>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Social</a:t>
            </a:r>
            <a:endParaRPr lang="en-GB" sz="2000" dirty="0">
              <a:latin typeface="Arial" panose="020B0604020202020204" pitchFamily="34" charset="0"/>
              <a:cs typeface="Arial" panose="020B0604020202020204" pitchFamily="34" charset="0"/>
            </a:endParaRPr>
          </a:p>
        </p:txBody>
      </p:sp>
      <p:sp>
        <p:nvSpPr>
          <p:cNvPr id="13" name="Content Placeholder 4">
            <a:extLst>
              <a:ext uri="{FF2B5EF4-FFF2-40B4-BE49-F238E27FC236}">
                <a16:creationId xmlns:a16="http://schemas.microsoft.com/office/drawing/2014/main" id="{28A67D96-2F79-4E90-BA6D-EA984C538507}"/>
              </a:ext>
            </a:extLst>
          </p:cNvPr>
          <p:cNvSpPr txBox="1">
            <a:spLocks/>
          </p:cNvSpPr>
          <p:nvPr/>
        </p:nvSpPr>
        <p:spPr>
          <a:xfrm>
            <a:off x="238126" y="5561033"/>
            <a:ext cx="4772024" cy="1307333"/>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The societal and educational situation is a deciding element in service sector. For many worldwide tourists, UK is one the preference of individuals who decide to have their holidays in this country </a:t>
            </a:r>
            <a:r>
              <a:rPr lang="en-US" sz="1600" dirty="0">
                <a:solidFill>
                  <a:schemeClr val="tx1"/>
                </a:solidFill>
                <a:latin typeface="Arial" panose="020B0604020202020204" pitchFamily="34" charset="0"/>
                <a:cs typeface="Arial" panose="020B0604020202020204" pitchFamily="34" charset="0"/>
              </a:rPr>
              <a:t>(GOV.UK, 2020)</a:t>
            </a:r>
            <a:r>
              <a:rPr lang="en-US" sz="1600" b="0" dirty="0">
                <a:solidFill>
                  <a:schemeClr val="tx1"/>
                </a:solidFill>
                <a:latin typeface="Arial" panose="020B0604020202020204" pitchFamily="34" charset="0"/>
                <a:cs typeface="Arial" panose="020B0604020202020204" pitchFamily="34" charset="0"/>
              </a:rPr>
              <a:t>. </a:t>
            </a:r>
            <a:endParaRPr lang="en-GB" sz="1600" b="0" dirty="0">
              <a:solidFill>
                <a:schemeClr val="tx1"/>
              </a:solidFill>
              <a:latin typeface="Arial" panose="020B0604020202020204" pitchFamily="34" charset="0"/>
              <a:cs typeface="Arial" panose="020B0604020202020204" pitchFamily="34" charset="0"/>
            </a:endParaRPr>
          </a:p>
        </p:txBody>
      </p:sp>
      <p:sp>
        <p:nvSpPr>
          <p:cNvPr id="14" name="Content Placeholder 4">
            <a:extLst>
              <a:ext uri="{FF2B5EF4-FFF2-40B4-BE49-F238E27FC236}">
                <a16:creationId xmlns:a16="http://schemas.microsoft.com/office/drawing/2014/main" id="{FF6C8C7E-B8D3-49DB-BA44-449D606FB09B}"/>
              </a:ext>
            </a:extLst>
          </p:cNvPr>
          <p:cNvSpPr txBox="1">
            <a:spLocks/>
          </p:cNvSpPr>
          <p:nvPr/>
        </p:nvSpPr>
        <p:spPr>
          <a:xfrm>
            <a:off x="7981950" y="1378610"/>
            <a:ext cx="4210050" cy="143126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In a very developed country as UK, the internet is the important key factor for interaction. The connections and the communication of data sandwiched between the customer services are conducted out via automated method </a:t>
            </a:r>
            <a:r>
              <a:rPr lang="en-US" sz="1600" dirty="0">
                <a:solidFill>
                  <a:schemeClr val="tx1"/>
                </a:solidFill>
                <a:latin typeface="Arial" panose="020B0604020202020204" pitchFamily="34" charset="0"/>
                <a:cs typeface="Arial" panose="020B0604020202020204" pitchFamily="34" charset="0"/>
              </a:rPr>
              <a:t>Ons.gov.uk, 2020)</a:t>
            </a:r>
            <a:endParaRPr lang="en-GB" sz="1600" b="0" dirty="0">
              <a:solidFill>
                <a:schemeClr val="tx1"/>
              </a:solidFill>
              <a:latin typeface="Arial" panose="020B0604020202020204" pitchFamily="34" charset="0"/>
              <a:cs typeface="Arial" panose="020B0604020202020204" pitchFamily="34" charset="0"/>
            </a:endParaRPr>
          </a:p>
        </p:txBody>
      </p:sp>
      <p:sp>
        <p:nvSpPr>
          <p:cNvPr id="15" name="Text Placeholder 2">
            <a:extLst>
              <a:ext uri="{FF2B5EF4-FFF2-40B4-BE49-F238E27FC236}">
                <a16:creationId xmlns:a16="http://schemas.microsoft.com/office/drawing/2014/main" id="{1D274496-26EE-4E2C-9849-CC4A8284CEDD}"/>
              </a:ext>
            </a:extLst>
          </p:cNvPr>
          <p:cNvSpPr txBox="1">
            <a:spLocks/>
          </p:cNvSpPr>
          <p:nvPr/>
        </p:nvSpPr>
        <p:spPr>
          <a:xfrm>
            <a:off x="8831175" y="731795"/>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Technological</a:t>
            </a:r>
            <a:endParaRPr lang="en-GB" sz="2000" dirty="0">
              <a:latin typeface="Arial" panose="020B0604020202020204" pitchFamily="34" charset="0"/>
              <a:cs typeface="Arial" panose="020B0604020202020204" pitchFamily="34" charset="0"/>
            </a:endParaRPr>
          </a:p>
        </p:txBody>
      </p:sp>
      <p:sp>
        <p:nvSpPr>
          <p:cNvPr id="16" name="Text Placeholder 2">
            <a:extLst>
              <a:ext uri="{FF2B5EF4-FFF2-40B4-BE49-F238E27FC236}">
                <a16:creationId xmlns:a16="http://schemas.microsoft.com/office/drawing/2014/main" id="{D45EB923-68D3-435D-B222-062A6AD67B46}"/>
              </a:ext>
            </a:extLst>
          </p:cNvPr>
          <p:cNvSpPr txBox="1">
            <a:spLocks/>
          </p:cNvSpPr>
          <p:nvPr/>
        </p:nvSpPr>
        <p:spPr>
          <a:xfrm>
            <a:off x="8869275" y="2923823"/>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p:txBody>
      </p:sp>
      <p:sp>
        <p:nvSpPr>
          <p:cNvPr id="17" name="Text Placeholder 2">
            <a:extLst>
              <a:ext uri="{FF2B5EF4-FFF2-40B4-BE49-F238E27FC236}">
                <a16:creationId xmlns:a16="http://schemas.microsoft.com/office/drawing/2014/main" id="{9CB34F8E-CE63-4096-8295-2D497471B110}"/>
              </a:ext>
            </a:extLst>
          </p:cNvPr>
          <p:cNvSpPr txBox="1">
            <a:spLocks/>
          </p:cNvSpPr>
          <p:nvPr/>
        </p:nvSpPr>
        <p:spPr>
          <a:xfrm>
            <a:off x="8912138" y="4912131"/>
            <a:ext cx="3004019" cy="477817"/>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algn="ctr"/>
            <a:r>
              <a:rPr lang="en-US" sz="2000" i="1" u="sng" dirty="0">
                <a:latin typeface="Arial" panose="020B0604020202020204" pitchFamily="34" charset="0"/>
                <a:cs typeface="Arial" panose="020B0604020202020204" pitchFamily="34" charset="0"/>
              </a:rPr>
              <a:t>Environmental</a:t>
            </a:r>
            <a:endParaRPr lang="en-GB" sz="2000" dirty="0">
              <a:latin typeface="Arial" panose="020B0604020202020204" pitchFamily="34" charset="0"/>
              <a:cs typeface="Arial" panose="020B0604020202020204" pitchFamily="34" charset="0"/>
            </a:endParaRPr>
          </a:p>
        </p:txBody>
      </p:sp>
      <p:sp>
        <p:nvSpPr>
          <p:cNvPr id="18" name="Content Placeholder 4">
            <a:extLst>
              <a:ext uri="{FF2B5EF4-FFF2-40B4-BE49-F238E27FC236}">
                <a16:creationId xmlns:a16="http://schemas.microsoft.com/office/drawing/2014/main" id="{0421F187-CFC6-4314-91D2-F4774093D357}"/>
              </a:ext>
            </a:extLst>
          </p:cNvPr>
          <p:cNvSpPr txBox="1">
            <a:spLocks/>
          </p:cNvSpPr>
          <p:nvPr/>
        </p:nvSpPr>
        <p:spPr>
          <a:xfrm>
            <a:off x="7981950" y="3401640"/>
            <a:ext cx="4295776" cy="1431265"/>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Many sections of the ecological environment are part of service sector resources,</a:t>
            </a:r>
            <a:r>
              <a:rPr lang="en-GB" sz="1600" b="0" dirty="0">
                <a:solidFill>
                  <a:schemeClr val="tx1"/>
                </a:solidFill>
                <a:latin typeface="Arial" panose="020B0604020202020204" pitchFamily="34" charset="0"/>
                <a:cs typeface="Arial" panose="020B0604020202020204" pitchFamily="34" charset="0"/>
              </a:rPr>
              <a:t> and </a:t>
            </a:r>
            <a:r>
              <a:rPr lang="en-US" sz="1600" b="0" dirty="0">
                <a:solidFill>
                  <a:schemeClr val="tx1"/>
                </a:solidFill>
                <a:latin typeface="Arial" panose="020B0604020202020204" pitchFamily="34" charset="0"/>
                <a:cs typeface="Arial" panose="020B0604020202020204" pitchFamily="34" charset="0"/>
              </a:rPr>
              <a:t>patrimony. Tourism resources are the aim to achieve the valor via travel events </a:t>
            </a:r>
            <a:r>
              <a:rPr lang="en-US" sz="1600" dirty="0">
                <a:solidFill>
                  <a:schemeClr val="tx1"/>
                </a:solidFill>
                <a:latin typeface="Arial" panose="020B0604020202020204" pitchFamily="34" charset="0"/>
                <a:cs typeface="Arial" panose="020B0604020202020204" pitchFamily="34" charset="0"/>
              </a:rPr>
              <a:t>(GOV.UK, 2020)</a:t>
            </a:r>
            <a:r>
              <a:rPr lang="en-GB" sz="1600" b="0" dirty="0">
                <a:solidFill>
                  <a:schemeClr val="tx1"/>
                </a:solidFill>
                <a:latin typeface="Arial" panose="020B0604020202020204" pitchFamily="34" charset="0"/>
                <a:cs typeface="Arial" panose="020B0604020202020204" pitchFamily="34" charset="0"/>
              </a:rPr>
              <a:t>. </a:t>
            </a:r>
          </a:p>
        </p:txBody>
      </p:sp>
      <p:sp>
        <p:nvSpPr>
          <p:cNvPr id="19" name="Content Placeholder 4">
            <a:extLst>
              <a:ext uri="{FF2B5EF4-FFF2-40B4-BE49-F238E27FC236}">
                <a16:creationId xmlns:a16="http://schemas.microsoft.com/office/drawing/2014/main" id="{7514F203-4C8E-4F08-823B-0C89544695BA}"/>
              </a:ext>
            </a:extLst>
          </p:cNvPr>
          <p:cNvSpPr txBox="1">
            <a:spLocks/>
          </p:cNvSpPr>
          <p:nvPr/>
        </p:nvSpPr>
        <p:spPr>
          <a:xfrm>
            <a:off x="7981950" y="5453585"/>
            <a:ext cx="4210050" cy="1307334"/>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pPr marL="285750" indent="-285750">
              <a:buFont typeface="Wingdings" panose="05000000000000000000" pitchFamily="2" charset="2"/>
              <a:buChar char="q"/>
            </a:pPr>
            <a:r>
              <a:rPr lang="en-US" sz="1600" b="0" dirty="0">
                <a:solidFill>
                  <a:schemeClr val="tx1"/>
                </a:solidFill>
                <a:latin typeface="Arial" panose="020B0604020202020204" pitchFamily="34" charset="0"/>
                <a:cs typeface="Arial" panose="020B0604020202020204" pitchFamily="34" charset="0"/>
              </a:rPr>
              <a:t>Water safety</a:t>
            </a:r>
            <a:r>
              <a:rPr lang="en-GB" sz="1600" b="0" dirty="0">
                <a:solidFill>
                  <a:schemeClr val="tx1"/>
                </a:solidFill>
                <a:latin typeface="Arial" panose="020B0604020202020204" pitchFamily="34" charset="0"/>
                <a:cs typeface="Arial" panose="020B0604020202020204" pitchFamily="34" charset="0"/>
              </a:rPr>
              <a:t> is especially important </a:t>
            </a:r>
            <a:r>
              <a:rPr lang="en-US" sz="1600" b="0" dirty="0">
                <a:solidFill>
                  <a:schemeClr val="tx1"/>
                </a:solidFill>
                <a:latin typeface="Arial" panose="020B0604020202020204" pitchFamily="34" charset="0"/>
                <a:cs typeface="Arial" panose="020B0604020202020204" pitchFamily="34" charset="0"/>
              </a:rPr>
              <a:t>Protecting the atmosphere                                Protecting the soil</a:t>
            </a:r>
            <a:r>
              <a:rPr lang="en-GB" sz="1600" b="0" dirty="0">
                <a:solidFill>
                  <a:schemeClr val="tx1"/>
                </a:solidFill>
                <a:latin typeface="Arial" panose="020B0604020202020204" pitchFamily="34" charset="0"/>
                <a:cs typeface="Arial" panose="020B0604020202020204" pitchFamily="34" charset="0"/>
              </a:rPr>
              <a:t>                                                         </a:t>
            </a:r>
            <a:r>
              <a:rPr lang="en-US" sz="1600" b="0" dirty="0">
                <a:solidFill>
                  <a:schemeClr val="tx1"/>
                </a:solidFill>
                <a:latin typeface="Arial" panose="020B0604020202020204" pitchFamily="34" charset="0"/>
                <a:cs typeface="Arial" panose="020B0604020202020204" pitchFamily="34" charset="0"/>
              </a:rPr>
              <a:t>Wastes and residues need to be more friendly with the environment </a:t>
            </a:r>
            <a:r>
              <a:rPr lang="en-US" sz="1600" dirty="0">
                <a:solidFill>
                  <a:schemeClr val="tx1"/>
                </a:solidFill>
                <a:latin typeface="Arial" panose="020B0604020202020204" pitchFamily="34" charset="0"/>
                <a:cs typeface="Arial" panose="020B0604020202020204" pitchFamily="34" charset="0"/>
              </a:rPr>
              <a:t>(GOV.UK, 2020)</a:t>
            </a:r>
            <a:r>
              <a:rPr lang="en-US" sz="1600" b="0" dirty="0">
                <a:solidFill>
                  <a:schemeClr val="tx1"/>
                </a:solidFill>
                <a:latin typeface="Arial" panose="020B0604020202020204" pitchFamily="34" charset="0"/>
                <a:cs typeface="Arial" panose="020B0604020202020204" pitchFamily="34" charset="0"/>
              </a:rPr>
              <a:t>.</a:t>
            </a:r>
            <a:endParaRPr lang="en-GB" sz="1600" b="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4814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Marriott reaction to Macroeconomy fluctuations changes strategies in the challenge of the recession due to pandemic of COVID 19. Marriott current supply expansion is in self-control in this difficult financial time, Marriott is even now competent to develop around all current hotels and it retains numerous names that work in various divisions. Marriott is expanding abroad, mostly in Europe and Asia (</a:t>
            </a:r>
            <a:r>
              <a:rPr lang="en-US" b="1" dirty="0" err="1">
                <a:latin typeface="Arial" panose="020B0604020202020204" pitchFamily="34" charset="0"/>
                <a:cs typeface="Arial" panose="020B0604020202020204" pitchFamily="34" charset="0"/>
              </a:rPr>
              <a:t>Gadiesh</a:t>
            </a:r>
            <a:r>
              <a:rPr lang="en-US" b="1" dirty="0">
                <a:latin typeface="Arial" panose="020B0604020202020204" pitchFamily="34" charset="0"/>
                <a:cs typeface="Arial" panose="020B0604020202020204" pitchFamily="34" charset="0"/>
              </a:rPr>
              <a:t>, Orit, and Gilbert, 2008).</a:t>
            </a:r>
            <a:endParaRPr lang="en-GB"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796306" y="2843225"/>
            <a:ext cx="3096379" cy="1023561"/>
          </a:xfrm>
        </p:spPr>
        <p:txBody>
          <a:bodyPr>
            <a:normAutofit/>
          </a:bodyPr>
          <a:lstStyle/>
          <a:p>
            <a:r>
              <a:rPr lang="en-GB" sz="2000" b="1" dirty="0">
                <a:latin typeface="Arial" panose="020B0604020202020204" pitchFamily="34" charset="0"/>
                <a:cs typeface="Arial" panose="020B0604020202020204" pitchFamily="34" charset="0"/>
              </a:rPr>
              <a:t>Macroeconomy</a:t>
            </a:r>
            <a:endParaRPr lang="en-GB" sz="2000" dirty="0">
              <a:latin typeface="Arial" panose="020B0604020202020204" pitchFamily="34" charset="0"/>
              <a:cs typeface="Arial" panose="020B0604020202020204" pitchFamily="34" charset="0"/>
            </a:endParaRPr>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8" name="Group 89" descr="checklist with pencil icon"/>
          <p:cNvGrpSpPr>
            <a:grpSpLocks noChangeAspect="1"/>
          </p:cNvGrpSpPr>
          <p:nvPr/>
        </p:nvGrpSpPr>
        <p:grpSpPr bwMode="auto">
          <a:xfrm>
            <a:off x="6296025" y="1001361"/>
            <a:ext cx="5579886" cy="5579886"/>
            <a:chOff x="6539" y="440"/>
            <a:chExt cx="426" cy="426"/>
          </a:xfrm>
          <a:solidFill>
            <a:schemeClr val="bg1">
              <a:alpha val="50000"/>
            </a:schemeClr>
          </a:solidFill>
        </p:grpSpPr>
        <p:sp>
          <p:nvSpPr>
            <p:cNvPr id="1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8" name="Title 3">
            <a:extLst>
              <a:ext uri="{FF2B5EF4-FFF2-40B4-BE49-F238E27FC236}">
                <a16:creationId xmlns:a16="http://schemas.microsoft.com/office/drawing/2014/main" id="{E4E802D6-DBAA-461B-938D-90FB35307EA9}"/>
              </a:ext>
            </a:extLst>
          </p:cNvPr>
          <p:cNvSpPr txBox="1">
            <a:spLocks/>
          </p:cNvSpPr>
          <p:nvPr/>
        </p:nvSpPr>
        <p:spPr>
          <a:xfrm>
            <a:off x="8182184" y="6212196"/>
            <a:ext cx="3968792" cy="528528"/>
          </a:xfrm>
          <a:prstGeom prst="rect">
            <a:avLst/>
          </a:prstGeom>
        </p:spPr>
        <p:txBody>
          <a:bodyPr vert="horz" lIns="91440" tIns="45720" rIns="91440" bIns="45720" rtlCol="0" anchor="ctr">
            <a:no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600" b="1" dirty="0" err="1">
                <a:solidFill>
                  <a:schemeClr val="tx1"/>
                </a:solidFill>
                <a:latin typeface="Arial" panose="020B0604020202020204" pitchFamily="34" charset="0"/>
                <a:cs typeface="Arial" panose="020B0604020202020204" pitchFamily="34" charset="0"/>
              </a:rPr>
              <a:t>Gadiesh</a:t>
            </a:r>
            <a:r>
              <a:rPr lang="en-US" sz="1600" b="1" dirty="0">
                <a:solidFill>
                  <a:schemeClr val="tx1"/>
                </a:solidFill>
                <a:latin typeface="Arial" panose="020B0604020202020204" pitchFamily="34" charset="0"/>
                <a:cs typeface="Arial" panose="020B0604020202020204" pitchFamily="34" charset="0"/>
              </a:rPr>
              <a:t>, Orit, and Gilbert, (2008)</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9125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Microeconomics concentrates on trade and demand and other forces that determine the price levels. Marriott Hotel explores the economy, in other words, the brand tries to comprehend human choices, choices and distributes resources and forces that should take place in the marketplace. It also tries to explain what happens when there are changes in specific circumstances (</a:t>
            </a:r>
            <a:r>
              <a:rPr lang="en-US" b="1" dirty="0">
                <a:latin typeface="Arial" panose="020B0604020202020204" pitchFamily="34" charset="0"/>
                <a:cs typeface="Arial" panose="020B0604020202020204" pitchFamily="34" charset="0"/>
              </a:rPr>
              <a:t>Legislation.gov.uk, 2020</a:t>
            </a: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t>
            </a:r>
          </a:p>
        </p:txBody>
      </p:sp>
      <p:sp>
        <p:nvSpPr>
          <p:cNvPr id="4" name="Title 3"/>
          <p:cNvSpPr>
            <a:spLocks noGrp="1"/>
          </p:cNvSpPr>
          <p:nvPr>
            <p:ph type="title"/>
          </p:nvPr>
        </p:nvSpPr>
        <p:spPr>
          <a:xfrm>
            <a:off x="803479" y="2833658"/>
            <a:ext cx="3096379" cy="1023561"/>
          </a:xfrm>
        </p:spPr>
        <p:txBody>
          <a:bodyPr/>
          <a:lstStyle/>
          <a:p>
            <a:r>
              <a:rPr lang="en-GB" sz="2000" b="1" dirty="0">
                <a:latin typeface="Arial" panose="020B0604020202020204" pitchFamily="34" charset="0"/>
                <a:cs typeface="Arial" panose="020B0604020202020204" pitchFamily="34" charset="0"/>
              </a:rPr>
              <a:t>Microeconomy</a:t>
            </a:r>
            <a:r>
              <a:rPr lang="en-GB" b="1" i="1" u="sng" dirty="0"/>
              <a:t> </a:t>
            </a:r>
            <a:endParaRPr lang="en-GB" dirty="0"/>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89" descr="checklist with pencil icon">
            <a:extLst>
              <a:ext uri="{FF2B5EF4-FFF2-40B4-BE49-F238E27FC236}">
                <a16:creationId xmlns:a16="http://schemas.microsoft.com/office/drawing/2014/main" id="{02B43A06-13AA-4A8A-85A7-83E36A618F99}"/>
              </a:ext>
            </a:extLst>
          </p:cNvPr>
          <p:cNvGrpSpPr>
            <a:grpSpLocks noChangeAspect="1"/>
          </p:cNvGrpSpPr>
          <p:nvPr/>
        </p:nvGrpSpPr>
        <p:grpSpPr bwMode="auto">
          <a:xfrm>
            <a:off x="6296025" y="1001361"/>
            <a:ext cx="5579886" cy="5579886"/>
            <a:chOff x="6539" y="440"/>
            <a:chExt cx="426" cy="426"/>
          </a:xfrm>
          <a:solidFill>
            <a:schemeClr val="bg1">
              <a:alpha val="50000"/>
            </a:schemeClr>
          </a:solidFill>
        </p:grpSpPr>
        <p:sp>
          <p:nvSpPr>
            <p:cNvPr id="29" name="Freeform 90">
              <a:extLst>
                <a:ext uri="{FF2B5EF4-FFF2-40B4-BE49-F238E27FC236}">
                  <a16:creationId xmlns:a16="http://schemas.microsoft.com/office/drawing/2014/main" id="{E55316B5-93BD-4CB6-8B9B-8FAFCCBED7A6}"/>
                </a:ext>
              </a:extLst>
            </p:cNvPr>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91">
              <a:extLst>
                <a:ext uri="{FF2B5EF4-FFF2-40B4-BE49-F238E27FC236}">
                  <a16:creationId xmlns:a16="http://schemas.microsoft.com/office/drawing/2014/main" id="{C8B07830-5998-4E72-9449-729B7DAAFB1F}"/>
                </a:ext>
              </a:extLst>
            </p:cNvPr>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92">
              <a:extLst>
                <a:ext uri="{FF2B5EF4-FFF2-40B4-BE49-F238E27FC236}">
                  <a16:creationId xmlns:a16="http://schemas.microsoft.com/office/drawing/2014/main" id="{623DD834-F2F4-4923-8F3A-D99031582295}"/>
                </a:ext>
              </a:extLst>
            </p:cNvPr>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93">
              <a:extLst>
                <a:ext uri="{FF2B5EF4-FFF2-40B4-BE49-F238E27FC236}">
                  <a16:creationId xmlns:a16="http://schemas.microsoft.com/office/drawing/2014/main" id="{D86E096D-879C-44E8-82D1-25F72EA3BCDF}"/>
                </a:ext>
              </a:extLst>
            </p:cNvPr>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94">
              <a:extLst>
                <a:ext uri="{FF2B5EF4-FFF2-40B4-BE49-F238E27FC236}">
                  <a16:creationId xmlns:a16="http://schemas.microsoft.com/office/drawing/2014/main" id="{1FCED4D2-F7DA-4EEB-BA57-D6E860D8DECE}"/>
                </a:ext>
              </a:extLst>
            </p:cNvPr>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95">
              <a:extLst>
                <a:ext uri="{FF2B5EF4-FFF2-40B4-BE49-F238E27FC236}">
                  <a16:creationId xmlns:a16="http://schemas.microsoft.com/office/drawing/2014/main" id="{9FDB3E02-828E-44CC-ACF5-D90307E783A6}"/>
                </a:ext>
              </a:extLst>
            </p:cNvPr>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96">
              <a:extLst>
                <a:ext uri="{FF2B5EF4-FFF2-40B4-BE49-F238E27FC236}">
                  <a16:creationId xmlns:a16="http://schemas.microsoft.com/office/drawing/2014/main" id="{802CA8B7-776D-49A4-91D1-5B40502E7F26}"/>
                </a:ext>
              </a:extLst>
            </p:cNvPr>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97">
              <a:extLst>
                <a:ext uri="{FF2B5EF4-FFF2-40B4-BE49-F238E27FC236}">
                  <a16:creationId xmlns:a16="http://schemas.microsoft.com/office/drawing/2014/main" id="{E0384662-1FB4-4257-828E-468B33E27CE5}"/>
                </a:ext>
              </a:extLst>
            </p:cNvPr>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98">
              <a:extLst>
                <a:ext uri="{FF2B5EF4-FFF2-40B4-BE49-F238E27FC236}">
                  <a16:creationId xmlns:a16="http://schemas.microsoft.com/office/drawing/2014/main" id="{C12EAE9E-0821-495B-BEF9-43395CA5E4EA}"/>
                </a:ext>
              </a:extLst>
            </p:cNvPr>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4" name="Title 3">
            <a:extLst>
              <a:ext uri="{FF2B5EF4-FFF2-40B4-BE49-F238E27FC236}">
                <a16:creationId xmlns:a16="http://schemas.microsoft.com/office/drawing/2014/main" id="{228AF688-CC7C-43F4-AAA9-96E80FAD9220}"/>
              </a:ext>
            </a:extLst>
          </p:cNvPr>
          <p:cNvSpPr txBox="1">
            <a:spLocks/>
          </p:cNvSpPr>
          <p:nvPr/>
        </p:nvSpPr>
        <p:spPr>
          <a:xfrm>
            <a:off x="8347601" y="6227593"/>
            <a:ext cx="3808236" cy="53355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dirty="0">
                <a:solidFill>
                  <a:schemeClr val="tx1"/>
                </a:solidFill>
                <a:latin typeface="Arial" panose="020B0604020202020204" pitchFamily="34" charset="0"/>
                <a:cs typeface="Arial" panose="020B0604020202020204" pitchFamily="34" charset="0"/>
              </a:rPr>
              <a:t>(</a:t>
            </a:r>
            <a:r>
              <a:rPr lang="en-US" sz="2000" b="1" dirty="0">
                <a:solidFill>
                  <a:schemeClr val="tx1"/>
                </a:solidFill>
                <a:latin typeface="Arial" panose="020B0604020202020204" pitchFamily="34" charset="0"/>
                <a:cs typeface="Arial" panose="020B0604020202020204" pitchFamily="34" charset="0"/>
              </a:rPr>
              <a:t>Legislation.gov.uk, 2020</a:t>
            </a:r>
            <a:r>
              <a:rPr lang="en-US" sz="2000" dirty="0">
                <a:solidFill>
                  <a:schemeClr val="tx1"/>
                </a:solidFill>
                <a:latin typeface="Arial" panose="020B0604020202020204" pitchFamily="34"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7609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1464" y="3337548"/>
            <a:ext cx="2866218" cy="813143"/>
          </a:xfrm>
        </p:spPr>
        <p:txBody>
          <a:bodyPr>
            <a:normAutofit/>
          </a:bodyPr>
          <a:lstStyle/>
          <a:p>
            <a:pPr algn="ctr"/>
            <a:r>
              <a:rPr lang="en-GB" sz="2000" b="1" dirty="0">
                <a:latin typeface="Arial" panose="020B0604020202020204" pitchFamily="34" charset="0"/>
                <a:cs typeface="Arial" panose="020B0604020202020204" pitchFamily="34" charset="0"/>
              </a:rPr>
              <a:t>Stakeholder</a:t>
            </a:r>
            <a:br>
              <a:rPr lang="en-GB" sz="2000" b="1" dirty="0">
                <a:latin typeface="Arial" panose="020B0604020202020204" pitchFamily="34" charset="0"/>
                <a:cs typeface="Arial" panose="020B0604020202020204" pitchFamily="34" charset="0"/>
              </a:rPr>
            </a:br>
            <a:endParaRPr lang="en-US" sz="2000" b="1" dirty="0">
              <a:latin typeface="Arial" panose="020B0604020202020204" pitchFamily="34" charset="0"/>
              <a:cs typeface="Arial" panose="020B0604020202020204" pitchFamily="34" charset="0"/>
            </a:endParaRPr>
          </a:p>
        </p:txBody>
      </p:sp>
      <p:grpSp>
        <p:nvGrpSpPr>
          <p:cNvPr id="6" name="Group 60" descr="up trending graph icon"/>
          <p:cNvGrpSpPr>
            <a:grpSpLocks noChangeAspect="1"/>
          </p:cNvGrpSpPr>
          <p:nvPr/>
        </p:nvGrpSpPr>
        <p:grpSpPr bwMode="auto">
          <a:xfrm>
            <a:off x="876869" y="2475798"/>
            <a:ext cx="594983" cy="581018"/>
            <a:chOff x="6726" y="600"/>
            <a:chExt cx="426" cy="416"/>
          </a:xfrm>
          <a:solidFill>
            <a:schemeClr val="accent1"/>
          </a:solidFill>
        </p:grpSpPr>
        <p:sp>
          <p:nvSpPr>
            <p:cNvPr id="7"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0" name="Group 60" descr="up trending graph icon"/>
          <p:cNvGrpSpPr>
            <a:grpSpLocks noChangeAspect="1"/>
          </p:cNvGrpSpPr>
          <p:nvPr/>
        </p:nvGrpSpPr>
        <p:grpSpPr bwMode="auto">
          <a:xfrm>
            <a:off x="8737775" y="3443111"/>
            <a:ext cx="3213563" cy="3138136"/>
            <a:chOff x="6726" y="600"/>
            <a:chExt cx="426" cy="416"/>
          </a:xfrm>
          <a:solidFill>
            <a:schemeClr val="bg1">
              <a:alpha val="50000"/>
            </a:schemeClr>
          </a:solidFill>
        </p:grpSpPr>
        <p:sp>
          <p:nvSpPr>
            <p:cNvPr id="21"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8"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9"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34" name="Content Placeholder 4">
            <a:extLst>
              <a:ext uri="{FF2B5EF4-FFF2-40B4-BE49-F238E27FC236}">
                <a16:creationId xmlns:a16="http://schemas.microsoft.com/office/drawing/2014/main" id="{C776F4CB-6EEE-4170-98F0-1D5CEC0F0B27}"/>
              </a:ext>
            </a:extLst>
          </p:cNvPr>
          <p:cNvSpPr>
            <a:spLocks noGrp="1"/>
          </p:cNvSpPr>
          <p:nvPr>
            <p:ph idx="1"/>
          </p:nvPr>
        </p:nvSpPr>
        <p:spPr>
          <a:xfrm>
            <a:off x="4669567" y="710149"/>
            <a:ext cx="6860969" cy="5437702"/>
          </a:xfrm>
        </p:spPr>
        <p:txBody>
          <a:bodyPr>
            <a:normAutofit/>
          </a:bodyPr>
          <a:lstStyle/>
          <a:p>
            <a:pPr marL="0" indent="0">
              <a:buNone/>
            </a:pPr>
            <a:endParaRPr lang="en-GB" dirty="0"/>
          </a:p>
          <a:p>
            <a:r>
              <a:rPr lang="en-GB" dirty="0"/>
              <a:t>Tourists who will spend their stays in the hotel </a:t>
            </a:r>
          </a:p>
          <a:p>
            <a:r>
              <a:rPr lang="en-GB" dirty="0"/>
              <a:t>Authorities </a:t>
            </a:r>
          </a:p>
          <a:p>
            <a:r>
              <a:rPr lang="en-GB" dirty="0"/>
              <a:t>The council </a:t>
            </a:r>
          </a:p>
          <a:p>
            <a:r>
              <a:rPr lang="en-GB" dirty="0"/>
              <a:t>The residents of the area</a:t>
            </a:r>
          </a:p>
          <a:p>
            <a:r>
              <a:rPr lang="en-GB" dirty="0"/>
              <a:t>Employees </a:t>
            </a:r>
          </a:p>
          <a:p>
            <a:r>
              <a:rPr lang="en-GB" dirty="0"/>
              <a:t>Associates </a:t>
            </a:r>
          </a:p>
          <a:p>
            <a:r>
              <a:rPr lang="en-GB" dirty="0"/>
              <a:t>Investors</a:t>
            </a:r>
          </a:p>
          <a:p>
            <a:r>
              <a:rPr lang="en-GB" dirty="0"/>
              <a:t>Stock chain</a:t>
            </a:r>
          </a:p>
          <a:p>
            <a:r>
              <a:rPr lang="en-GB" dirty="0"/>
              <a:t>Landlords and Franchise license </a:t>
            </a:r>
          </a:p>
          <a:p>
            <a:r>
              <a:rPr lang="en-GB" dirty="0"/>
              <a:t>Bureaucratic administrations </a:t>
            </a:r>
          </a:p>
          <a:p>
            <a:r>
              <a:rPr lang="en-GB" dirty="0"/>
              <a:t>Political unit</a:t>
            </a:r>
          </a:p>
        </p:txBody>
      </p:sp>
      <p:sp>
        <p:nvSpPr>
          <p:cNvPr id="33" name="Title 3">
            <a:extLst>
              <a:ext uri="{FF2B5EF4-FFF2-40B4-BE49-F238E27FC236}">
                <a16:creationId xmlns:a16="http://schemas.microsoft.com/office/drawing/2014/main" id="{14A164ED-3007-46C3-9492-0DD07BF24113}"/>
              </a:ext>
            </a:extLst>
          </p:cNvPr>
          <p:cNvSpPr txBox="1">
            <a:spLocks/>
          </p:cNvSpPr>
          <p:nvPr/>
        </p:nvSpPr>
        <p:spPr>
          <a:xfrm>
            <a:off x="6638926" y="6188980"/>
            <a:ext cx="5403392" cy="552527"/>
          </a:xfrm>
          <a:prstGeom prst="rect">
            <a:avLst/>
          </a:prstGeom>
        </p:spPr>
        <p:txBody>
          <a:bodyPr vert="horz" lIns="91440" tIns="45720" rIns="91440" bIns="45720" rtlCol="0" anchor="ctr">
            <a:noAutofit/>
          </a:bodyPr>
          <a:lstStyle>
            <a:lvl1pPr algn="l" defTabSz="457200" rtl="0" eaLnBrk="1" latinLnBrk="0" hangingPunct="1">
              <a:spcBef>
                <a:spcPct val="0"/>
              </a:spcBef>
              <a:buNone/>
              <a:defRPr sz="2400" b="0" kern="1200" cap="all">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600" b="1" dirty="0">
                <a:solidFill>
                  <a:schemeClr val="tx1"/>
                </a:solidFill>
                <a:latin typeface="Arial" panose="020B0604020202020204" pitchFamily="34" charset="0"/>
                <a:cs typeface="Arial" panose="020B0604020202020204" pitchFamily="34" charset="0"/>
              </a:rPr>
              <a:t>Translation.babylon-software.com, (2020)</a:t>
            </a:r>
            <a:r>
              <a:rPr lang="en-GB" sz="1600" dirty="0">
                <a:solidFill>
                  <a:schemeClr val="tx1"/>
                </a:solidFill>
                <a:latin typeface="Arial" panose="020B0604020202020204" pitchFamily="34" charset="0"/>
                <a:cs typeface="Arial" panose="020B0604020202020204" pitchFamily="34" charset="0"/>
              </a:rPr>
              <a:t>.</a:t>
            </a:r>
            <a:endParaRPr lang="en-US" sz="1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91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two people collaborating at computer screen"/>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sp>
        <p:nvSpPr>
          <p:cNvPr id="3" name="Title 2"/>
          <p:cNvSpPr>
            <a:spLocks noGrp="1"/>
          </p:cNvSpPr>
          <p:nvPr>
            <p:ph type="title"/>
          </p:nvPr>
        </p:nvSpPr>
        <p:spPr/>
        <p:txBody>
          <a:bodyPr anchor="ctr">
            <a:normAutofit/>
          </a:bodyPr>
          <a:lstStyle/>
          <a:p>
            <a:pPr algn="ctr"/>
            <a:r>
              <a:rPr lang="en-US" sz="2000" b="1" dirty="0">
                <a:latin typeface="Arial" panose="020B0604020202020204" pitchFamily="34" charset="0"/>
                <a:cs typeface="Arial" panose="020B0604020202020204" pitchFamily="34" charset="0"/>
              </a:rPr>
              <a:t>Conclusion</a:t>
            </a:r>
            <a:endParaRPr lang="en-GB" sz="20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4900928" y="1632856"/>
            <a:ext cx="6650991" cy="5046239"/>
          </a:xfrm>
        </p:spPr>
        <p:txBody>
          <a:bodyPr>
            <a:normAutofit lnSpcReduction="10000"/>
          </a:bodyPr>
          <a:lstStyle/>
          <a:p>
            <a:r>
              <a:rPr lang="en-GB" dirty="0">
                <a:latin typeface="Arial" panose="020B0604020202020204" pitchFamily="34" charset="0"/>
                <a:cs typeface="Arial" panose="020B0604020202020204" pitchFamily="34" charset="0"/>
              </a:rPr>
              <a:t>The objectives mentioned above must be communicate very clearly to all those involved for the project to be successful. From a technical, scientific and organizational point of view it would be hard if every person will not be involved in this project and will not know evidently what are the aims to achieve the goals. Technologically and administrative points are huge and methodically set (</a:t>
            </a:r>
            <a:r>
              <a:rPr lang="en-GB" b="1" dirty="0"/>
              <a:t>babylon-software.com, 2020</a:t>
            </a:r>
            <a:r>
              <a:rPr lang="en-GB" dirty="0"/>
              <a:t>)</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project is a separate entity from the organizational structure of the companies involved, having its own organization, its own administration, its own staff. The connections with the involved companies are made by direct communication, by official correspondence, and with the beneficiary company through periodic reports provided in the contract (</a:t>
            </a:r>
            <a:r>
              <a:rPr lang="en-US" b="1" dirty="0">
                <a:latin typeface="Arial" panose="020B0604020202020204" pitchFamily="34" charset="0"/>
                <a:cs typeface="Arial" panose="020B0604020202020204" pitchFamily="34" charset="0"/>
              </a:rPr>
              <a:t>Chan, 2000</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0674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1893715" y="708498"/>
            <a:ext cx="7574507" cy="3330055"/>
          </a:xfrm>
        </p:spPr>
        <p:txBody>
          <a:bodyPr anchor="ctr">
            <a:normAutofit/>
          </a:bodyPr>
          <a:lstStyle/>
          <a:p>
            <a:r>
              <a:rPr lang="en-US" sz="6000" dirty="0">
                <a:solidFill>
                  <a:srgbClr val="FFFFFF"/>
                </a:solidFill>
              </a:rPr>
              <a:t>Thank you</a:t>
            </a:r>
          </a:p>
        </p:txBody>
      </p:sp>
      <p:sp>
        <p:nvSpPr>
          <p:cNvPr id="20" name="Rectangle 19">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9" name="Subtitle 8"/>
          <p:cNvSpPr>
            <a:spLocks noGrp="1"/>
          </p:cNvSpPr>
          <p:nvPr>
            <p:ph type="subTitle" idx="1"/>
          </p:nvPr>
        </p:nvSpPr>
        <p:spPr>
          <a:xfrm>
            <a:off x="1893715" y="4502576"/>
            <a:ext cx="7574507" cy="1640983"/>
          </a:xfrm>
        </p:spPr>
        <p:txBody>
          <a:bodyPr anchor="b">
            <a:normAutofit fontScale="85000" lnSpcReduction="10000"/>
          </a:bodyPr>
          <a:lstStyle/>
          <a:p>
            <a:pPr>
              <a:lnSpc>
                <a:spcPct val="90000"/>
              </a:lnSpc>
            </a:pPr>
            <a:r>
              <a:rPr lang="en-GB" sz="2000" b="1" dirty="0">
                <a:solidFill>
                  <a:schemeClr val="tx1"/>
                </a:solidFill>
                <a:latin typeface="Arial" panose="020B0604020202020204" pitchFamily="34" charset="0"/>
                <a:cs typeface="Arial" panose="020B0604020202020204" pitchFamily="34" charset="0"/>
              </a:rPr>
              <a:t>Student Name: Gabriel Bogdan Berchiu </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Student Number: 1813615 </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Programmes: BA International Hotel Management</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Organisational Consultancy – PID Presentation</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Code: M6X01930</a:t>
            </a: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Lecturer: </a:t>
            </a:r>
            <a:r>
              <a:rPr lang="en-GB" sz="2000" b="1" dirty="0" err="1">
                <a:solidFill>
                  <a:schemeClr val="tx1"/>
                </a:solidFill>
                <a:latin typeface="Arial" panose="020B0604020202020204" pitchFamily="34" charset="0"/>
                <a:cs typeface="Arial" panose="020B0604020202020204" pitchFamily="34" charset="0"/>
              </a:rPr>
              <a:t>Dr.</a:t>
            </a:r>
            <a:r>
              <a:rPr lang="en-GB" sz="2000" b="1" dirty="0">
                <a:solidFill>
                  <a:schemeClr val="tx1"/>
                </a:solidFill>
                <a:latin typeface="Arial" panose="020B0604020202020204" pitchFamily="34" charset="0"/>
                <a:cs typeface="Arial" panose="020B0604020202020204" pitchFamily="34" charset="0"/>
              </a:rPr>
              <a:t> </a:t>
            </a:r>
            <a:r>
              <a:rPr lang="en-GB" sz="2000" b="1" dirty="0" err="1">
                <a:solidFill>
                  <a:schemeClr val="tx1"/>
                </a:solidFill>
                <a:latin typeface="Arial" panose="020B0604020202020204" pitchFamily="34" charset="0"/>
                <a:cs typeface="Arial" panose="020B0604020202020204" pitchFamily="34" charset="0"/>
              </a:rPr>
              <a:t>Olu</a:t>
            </a:r>
            <a:r>
              <a:rPr lang="en-GB" sz="2000" b="1" dirty="0">
                <a:solidFill>
                  <a:schemeClr val="tx1"/>
                </a:solidFill>
                <a:latin typeface="Arial" panose="020B0604020202020204" pitchFamily="34" charset="0"/>
                <a:cs typeface="Arial" panose="020B0604020202020204" pitchFamily="34" charset="0"/>
              </a:rPr>
              <a:t> Adegbite</a:t>
            </a:r>
            <a:br>
              <a:rPr lang="en-GB" sz="2000" dirty="0">
                <a:solidFill>
                  <a:schemeClr val="tx1"/>
                </a:solidFill>
                <a:latin typeface="Arial" panose="020B0604020202020204" pitchFamily="34" charset="0"/>
                <a:cs typeface="Arial" panose="020B0604020202020204" pitchFamily="34" charset="0"/>
              </a:rPr>
            </a:br>
            <a:endParaRPr lang="en-US" sz="2000" dirty="0">
              <a:solidFill>
                <a:srgbClr val="FFFFFF"/>
              </a:solidFill>
            </a:endParaRPr>
          </a:p>
        </p:txBody>
      </p:sp>
    </p:spTree>
    <p:extLst>
      <p:ext uri="{BB962C8B-B14F-4D97-AF65-F5344CB8AC3E}">
        <p14:creationId xmlns:p14="http://schemas.microsoft.com/office/powerpoint/2010/main" val="92594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515-8C8B-43DD-95AB-DA2626780861}"/>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A753F8C-C99B-4705-AF10-032C013D9B7A}"/>
              </a:ext>
            </a:extLst>
          </p:cNvPr>
          <p:cNvSpPr>
            <a:spLocks noGrp="1"/>
          </p:cNvSpPr>
          <p:nvPr>
            <p:ph idx="1"/>
          </p:nvPr>
        </p:nvSpPr>
        <p:spPr>
          <a:xfrm>
            <a:off x="4519928" y="619125"/>
            <a:ext cx="7586347" cy="5657070"/>
          </a:xfrm>
        </p:spPr>
        <p:txBody>
          <a:bodyPr>
            <a:normAutofit fontScale="85000" lnSpcReduction="20000"/>
          </a:bodyPr>
          <a:lstStyle/>
          <a:p>
            <a:pPr lvl="0"/>
            <a:r>
              <a:rPr lang="en-GB" sz="1400" dirty="0" err="1">
                <a:latin typeface="Arial" panose="020B0604020202020204" pitchFamily="34" charset="0"/>
                <a:cs typeface="Arial" panose="020B0604020202020204" pitchFamily="34" charset="0"/>
              </a:rPr>
              <a:t>Ceuşan</a:t>
            </a:r>
            <a:r>
              <a:rPr lang="en-GB" sz="1400" dirty="0">
                <a:latin typeface="Arial" panose="020B0604020202020204" pitchFamily="34" charset="0"/>
                <a:cs typeface="Arial" panose="020B0604020202020204" pitchFamily="34" charset="0"/>
              </a:rPr>
              <a:t>, A., 2019. </a:t>
            </a:r>
            <a:r>
              <a:rPr lang="en-GB" sz="1400" i="1" dirty="0">
                <a:latin typeface="Arial" panose="020B0604020202020204" pitchFamily="34" charset="0"/>
                <a:cs typeface="Arial" panose="020B0604020202020204" pitchFamily="34" charset="0"/>
              </a:rPr>
              <a:t>Interview</a:t>
            </a:r>
            <a:r>
              <a:rPr lang="en-GB" sz="1400" dirty="0">
                <a:latin typeface="Arial" panose="020B0604020202020204" pitchFamily="34" charset="0"/>
                <a:cs typeface="Arial" panose="020B0604020202020204" pitchFamily="34" charset="0"/>
              </a:rPr>
              <a:t>. [online] Cosmopolitan.ro. Available at: &lt;https://www.cosmopolitan.ro/cosmo-star/interviu-cu-alina-ceusan&gt; [Accessed 10 June 2020];</a:t>
            </a:r>
          </a:p>
          <a:p>
            <a:pPr lvl="0"/>
            <a:r>
              <a:rPr lang="en-US" sz="1400" dirty="0">
                <a:latin typeface="Arial" panose="020B0604020202020204" pitchFamily="34" charset="0"/>
                <a:cs typeface="Arial" panose="020B0604020202020204" pitchFamily="34" charset="0"/>
              </a:rPr>
              <a:t>Jamesfrancis.s3.amazonaws.com. (2020). [online] Available at: https://jamesfrancis.s3.amazonaws.com/downloads/12-Profitable-Niches.pdf [Accessed 06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a:t>
            </a:r>
            <a:r>
              <a:rPr lang="en-US" sz="1400" i="1" dirty="0">
                <a:latin typeface="Arial" panose="020B0604020202020204" pitchFamily="34" charset="0"/>
                <a:cs typeface="Arial" panose="020B0604020202020204" pitchFamily="34" charset="0"/>
              </a:rPr>
              <a:t>Marketing standards for fresh fruit and vegetables</a:t>
            </a:r>
            <a:r>
              <a:rPr lang="en-US" sz="1400" dirty="0">
                <a:latin typeface="Arial" panose="020B0604020202020204" pitchFamily="34" charset="0"/>
                <a:cs typeface="Arial" panose="020B0604020202020204" pitchFamily="34" charset="0"/>
              </a:rPr>
              <a:t>. [online] Available at: https://www.gov.uk/guidance/comply-with-marketing-standards-for-fresh-fruit-and-vegetables [Accessed 05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Anon, (2020). [online] Available at: https://www.nutrition.org.uk/healthyliving/hew/bnfhew19.html [Accessed 23 Feb. 2020];</a:t>
            </a:r>
            <a:endParaRPr lang="en-GB" sz="1400" dirty="0">
              <a:latin typeface="Arial" panose="020B0604020202020204" pitchFamily="34" charset="0"/>
              <a:cs typeface="Arial" panose="020B0604020202020204" pitchFamily="34" charset="0"/>
            </a:endParaRPr>
          </a:p>
          <a:p>
            <a:pPr lvl="0"/>
            <a:r>
              <a:rPr lang="en-US" sz="1400" dirty="0" err="1">
                <a:latin typeface="Arial" panose="020B0604020202020204" pitchFamily="34" charset="0"/>
                <a:cs typeface="Arial" panose="020B0604020202020204" pitchFamily="34" charset="0"/>
              </a:rPr>
              <a:t>Baršauskas</a:t>
            </a:r>
            <a:r>
              <a:rPr lang="en-US" sz="1400" dirty="0">
                <a:latin typeface="Arial" panose="020B0604020202020204" pitchFamily="34" charset="0"/>
                <a:cs typeface="Arial" panose="020B0604020202020204" pitchFamily="34" charset="0"/>
              </a:rPr>
              <a:t>, P., </a:t>
            </a:r>
            <a:r>
              <a:rPr lang="en-US" sz="1400" dirty="0" err="1">
                <a:latin typeface="Arial" panose="020B0604020202020204" pitchFamily="34" charset="0"/>
                <a:cs typeface="Arial" panose="020B0604020202020204" pitchFamily="34" charset="0"/>
              </a:rPr>
              <a:t>Šarapovas</a:t>
            </a:r>
            <a:r>
              <a:rPr lang="en-US" sz="1400" dirty="0">
                <a:latin typeface="Arial" panose="020B0604020202020204" pitchFamily="34" charset="0"/>
                <a:cs typeface="Arial" panose="020B0604020202020204" pitchFamily="34" charset="0"/>
              </a:rPr>
              <a:t>, T. and </a:t>
            </a:r>
            <a:r>
              <a:rPr lang="en-US" sz="1400" dirty="0" err="1">
                <a:latin typeface="Arial" panose="020B0604020202020204" pitchFamily="34" charset="0"/>
                <a:cs typeface="Arial" panose="020B0604020202020204" pitchFamily="34" charset="0"/>
              </a:rPr>
              <a:t>Cvilikas</a:t>
            </a:r>
            <a:r>
              <a:rPr lang="en-US" sz="1400" dirty="0">
                <a:latin typeface="Arial" panose="020B0604020202020204" pitchFamily="34" charset="0"/>
                <a:cs typeface="Arial" panose="020B0604020202020204" pitchFamily="34" charset="0"/>
              </a:rPr>
              <a:t>, A. (2008). The evaluation of e‐commerce impact on business efficiency. </a:t>
            </a:r>
            <a:r>
              <a:rPr lang="en-US" sz="1400" i="1" dirty="0">
                <a:latin typeface="Arial" panose="020B0604020202020204" pitchFamily="34" charset="0"/>
                <a:cs typeface="Arial" panose="020B0604020202020204" pitchFamily="34" charset="0"/>
              </a:rPr>
              <a:t>Baltic Journal of Management</a:t>
            </a:r>
            <a:r>
              <a:rPr lang="en-US" sz="1400" dirty="0">
                <a:latin typeface="Arial" panose="020B0604020202020204" pitchFamily="34" charset="0"/>
                <a:cs typeface="Arial" panose="020B0604020202020204" pitchFamily="34" charset="0"/>
              </a:rPr>
              <a:t>, 3(1), pp.71-91;</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BBC News. (2020). </a:t>
            </a:r>
            <a:r>
              <a:rPr lang="en-US" sz="1400" i="1" dirty="0">
                <a:latin typeface="Arial" panose="020B0604020202020204" pitchFamily="34" charset="0"/>
                <a:cs typeface="Arial" panose="020B0604020202020204" pitchFamily="34" charset="0"/>
              </a:rPr>
              <a:t>What does the UK sell to the rest of the world?</a:t>
            </a:r>
            <a:r>
              <a:rPr lang="en-US" sz="1400" dirty="0">
                <a:latin typeface="Arial" panose="020B0604020202020204" pitchFamily="34" charset="0"/>
                <a:cs typeface="Arial" panose="020B0604020202020204" pitchFamily="34" charset="0"/>
              </a:rPr>
              <a:t> [online] Available at: https://www.bbc.co.uk/news/uk-47213842 [Accessed 02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Chan, S. (2000). Information technology in business processes. Business Process Management Journal, 6(3), pp.224-237;</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Food Standards Agency. (2020). </a:t>
            </a:r>
            <a:r>
              <a:rPr lang="en-US" sz="1400" i="1" dirty="0">
                <a:latin typeface="Arial" panose="020B0604020202020204" pitchFamily="34" charset="0"/>
                <a:cs typeface="Arial" panose="020B0604020202020204" pitchFamily="34" charset="0"/>
              </a:rPr>
              <a:t>Food Hygiene Rating Scheme</a:t>
            </a:r>
            <a:r>
              <a:rPr lang="en-US" sz="1400" dirty="0">
                <a:latin typeface="Arial" panose="020B0604020202020204" pitchFamily="34" charset="0"/>
                <a:cs typeface="Arial" panose="020B0604020202020204" pitchFamily="34" charset="0"/>
              </a:rPr>
              <a:t>. [online] Available at: https://www.food.gov.uk/safety-hygiene/food-hygiene-rating-scheme [Accessed 03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Food Standards Agency. (2020). </a:t>
            </a:r>
            <a:r>
              <a:rPr lang="en-US" sz="1400" i="1" dirty="0">
                <a:latin typeface="Arial" panose="020B0604020202020204" pitchFamily="34" charset="0"/>
                <a:cs typeface="Arial" panose="020B0604020202020204" pitchFamily="34" charset="0"/>
              </a:rPr>
              <a:t>Homepage</a:t>
            </a:r>
            <a:r>
              <a:rPr lang="en-US" sz="1400" dirty="0">
                <a:latin typeface="Arial" panose="020B0604020202020204" pitchFamily="34" charset="0"/>
                <a:cs typeface="Arial" panose="020B0604020202020204" pitchFamily="34" charset="0"/>
              </a:rPr>
              <a:t>. [online] Available at: https://www.food.gov.uk [Accessed 03 June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Forbes.com. (2020). </a:t>
            </a:r>
            <a:r>
              <a:rPr lang="en-US" sz="1400" i="1" dirty="0">
                <a:latin typeface="Arial" panose="020B0604020202020204" pitchFamily="34" charset="0"/>
                <a:cs typeface="Arial" panose="020B0604020202020204" pitchFamily="34" charset="0"/>
              </a:rPr>
              <a:t>Consumer Trends in Health and Wellness</a:t>
            </a:r>
            <a:r>
              <a:rPr lang="en-US" sz="1400" dirty="0">
                <a:latin typeface="Arial" panose="020B0604020202020204" pitchFamily="34" charset="0"/>
                <a:cs typeface="Arial" panose="020B0604020202020204" pitchFamily="34" charset="0"/>
              </a:rPr>
              <a:t>. [online] Available at: https://www.forbes.com/sites/thehartmangroup/2015/11/19/consumer-trends-in-health-and-wellness/ [Accessed 01 June 2020];</a:t>
            </a:r>
          </a:p>
          <a:p>
            <a:pPr lvl="0"/>
            <a:r>
              <a:rPr lang="en-US" sz="1400" dirty="0">
                <a:latin typeface="Arial" panose="020B0604020202020204" pitchFamily="34" charset="0"/>
                <a:cs typeface="Arial" panose="020B0604020202020204" pitchFamily="34" charset="0"/>
              </a:rPr>
              <a:t>GOV.UK. (2020). 25 Year Environment Plan. [online] Available at: https://www.gov.uk/government/publications/25-year-environment-plan [Accessed 30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National Minimum Wage and National Living Wage rates. [online] Available at: https://www.gov.uk/national-minimum-wage-rates [Accessed 30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GOV.UK. (2020). Plastic packaging tax. [online] Available at: https://www.gov.uk/government/consultations/plastic-packaging-tax [Accessed 20 May 2020];</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2989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515-8C8B-43DD-95AB-DA2626780861}"/>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A753F8C-C99B-4705-AF10-032C013D9B7A}"/>
              </a:ext>
            </a:extLst>
          </p:cNvPr>
          <p:cNvSpPr>
            <a:spLocks noGrp="1"/>
          </p:cNvSpPr>
          <p:nvPr>
            <p:ph idx="1"/>
          </p:nvPr>
        </p:nvSpPr>
        <p:spPr>
          <a:xfrm>
            <a:off x="4519928" y="619125"/>
            <a:ext cx="7586347" cy="5657070"/>
          </a:xfrm>
        </p:spPr>
        <p:txBody>
          <a:bodyPr>
            <a:noAutofit/>
          </a:bodyPr>
          <a:lstStyle/>
          <a:p>
            <a:pPr lvl="0"/>
            <a:r>
              <a:rPr lang="en-US" sz="1400" dirty="0">
                <a:latin typeface="Arial" panose="020B0604020202020204" pitchFamily="34" charset="0"/>
                <a:cs typeface="Arial" panose="020B0604020202020204" pitchFamily="34" charset="0"/>
              </a:rPr>
              <a:t>GOV.UK. (2020). The transition period. [online] Available at: https://www.gov.uk/transition?gclid=Cj0KCQiA4sjyBRC5ARIsAEHsELGFDScAD7QRack7QJnPh8ob21avs8icDtLRnSZOMubHX99zfrT8NwcaAkXbEALw_wcB&amp;gclsrc=aw.ds [Accessed 29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Legislation.gov.uk. (2020). The Soft Drinks Industry Levy Regulations 2018. [online] Available at: http://www.legislation.gov.uk/uksi/2018/41/made [Accessed 29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Ons.gov.uk. (2020). Inflation and price indices - Office for National Statistics. [online] Available at: https://www.ons.gov.uk/economy/inflationandpriceindices [Accessed 24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Ons.gov.uk. (2020). Unemployment - Office for National Statistics. [online] Available at: https://www.ons.gov.uk/employmentandlabourmarket/peoplenotinwork/unemployment [Accessed 23 May 2020];</a:t>
            </a:r>
            <a:endParaRPr lang="en-GB"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Wainwright, N., Surtees, P., Welch, A., </a:t>
            </a:r>
            <a:r>
              <a:rPr lang="en-US" sz="1400" dirty="0" err="1">
                <a:latin typeface="Arial" panose="020B0604020202020204" pitchFamily="34" charset="0"/>
                <a:cs typeface="Arial" panose="020B0604020202020204" pitchFamily="34" charset="0"/>
              </a:rPr>
              <a:t>Luben</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Khaw</a:t>
            </a:r>
            <a:r>
              <a:rPr lang="en-US" sz="1400" dirty="0">
                <a:latin typeface="Arial" panose="020B0604020202020204" pitchFamily="34" charset="0"/>
                <a:cs typeface="Arial" panose="020B0604020202020204" pitchFamily="34" charset="0"/>
              </a:rPr>
              <a:t>, K. and Bingham, S., 2007. Healthy lifestyle choices: could sense of coherence aid health promotion?. </a:t>
            </a:r>
            <a:r>
              <a:rPr lang="en-GB" sz="1400" dirty="0">
                <a:latin typeface="Arial" panose="020B0604020202020204" pitchFamily="34" charset="0"/>
                <a:cs typeface="Arial" panose="020B0604020202020204" pitchFamily="34" charset="0"/>
              </a:rPr>
              <a:t>Journal of Epidemiology &amp;amp; Community Health, 61(10), pp.871-876;</a:t>
            </a:r>
          </a:p>
          <a:p>
            <a:pPr lvl="0"/>
            <a:r>
              <a:rPr lang="en-US" sz="1400" dirty="0">
                <a:latin typeface="Arial" panose="020B0604020202020204" pitchFamily="34" charset="0"/>
                <a:cs typeface="Arial" panose="020B0604020202020204" pitchFamily="34" charset="0"/>
              </a:rPr>
              <a:t>Wainwright, N., Surtees, P., Welch, A., </a:t>
            </a:r>
            <a:r>
              <a:rPr lang="en-US" sz="1400" dirty="0" err="1">
                <a:latin typeface="Arial" panose="020B0604020202020204" pitchFamily="34" charset="0"/>
                <a:cs typeface="Arial" panose="020B0604020202020204" pitchFamily="34" charset="0"/>
              </a:rPr>
              <a:t>Luben</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Khaw</a:t>
            </a:r>
            <a:r>
              <a:rPr lang="en-US" sz="1400" dirty="0">
                <a:latin typeface="Arial" panose="020B0604020202020204" pitchFamily="34" charset="0"/>
                <a:cs typeface="Arial" panose="020B0604020202020204" pitchFamily="34" charset="0"/>
              </a:rPr>
              <a:t>, K. and Bingham, S., 2007. Healthy lifestyle choices: could sense of coherence aid health promotion?. Journal of Epidemiology &amp;amp; Community Health, 61(10), pp.871-876;</a:t>
            </a:r>
            <a:endParaRPr lang="en-GB" sz="1400" dirty="0">
              <a:latin typeface="Arial" panose="020B0604020202020204" pitchFamily="34" charset="0"/>
              <a:cs typeface="Arial" panose="020B0604020202020204" pitchFamily="34" charset="0"/>
            </a:endParaRPr>
          </a:p>
          <a:p>
            <a:pPr lvl="0"/>
            <a:r>
              <a:rPr lang="en-US" sz="1400" dirty="0" err="1">
                <a:latin typeface="Arial" panose="020B0604020202020204" pitchFamily="34" charset="0"/>
                <a:cs typeface="Arial" panose="020B0604020202020204" pitchFamily="34" charset="0"/>
              </a:rPr>
              <a:t>Gadiesh</a:t>
            </a:r>
            <a:r>
              <a:rPr lang="en-US" sz="1400" dirty="0">
                <a:latin typeface="Arial" panose="020B0604020202020204" pitchFamily="34" charset="0"/>
                <a:cs typeface="Arial" panose="020B0604020202020204" pitchFamily="34" charset="0"/>
              </a:rPr>
              <a:t>, Orit, and James L. Gilbert. "Profit pools: a fresh look at strategy." </a:t>
            </a:r>
            <a:r>
              <a:rPr lang="en-GB" sz="1400" dirty="0">
                <a:latin typeface="Arial" panose="020B0604020202020204" pitchFamily="34" charset="0"/>
                <a:cs typeface="Arial" panose="020B0604020202020204" pitchFamily="34" charset="0"/>
              </a:rPr>
              <a:t>Harvard Business Review, Gale Academic OneFile, [Accessed 28 May 2020];</a:t>
            </a:r>
          </a:p>
          <a:p>
            <a:pPr lvl="0"/>
            <a:r>
              <a:rPr lang="en-GB" sz="1400" dirty="0">
                <a:latin typeface="Arial" panose="020B0604020202020204" pitchFamily="34" charset="0"/>
                <a:cs typeface="Arial" panose="020B0604020202020204" pitchFamily="34" charset="0"/>
              </a:rPr>
              <a:t>Investopedia. 2020. What Is Project Management?. [online] Available at: &lt;https://www.investopedia.com/terms/p/project-management.asp&gt; [Accessed 9 June 2020]; </a:t>
            </a:r>
          </a:p>
          <a:p>
            <a:pPr lvl="0"/>
            <a:r>
              <a:rPr lang="en-GB" sz="1400" dirty="0">
                <a:latin typeface="Arial" panose="020B0604020202020204" pitchFamily="34" charset="0"/>
                <a:cs typeface="Arial" panose="020B0604020202020204" pitchFamily="34" charset="0"/>
              </a:rPr>
              <a:t>Translation.babylon-software.com. 2020. [online] Available at: &lt;https://translation.babylon-software.com/english/stakeholder/#:~:text=English%20to%20English%20translation%20of,the%20media,%20politicians,%20government%20etc.&gt; [Accessed 10 June 2020].</a:t>
            </a:r>
          </a:p>
        </p:txBody>
      </p:sp>
    </p:spTree>
    <p:extLst>
      <p:ext uri="{BB962C8B-B14F-4D97-AF65-F5344CB8AC3E}">
        <p14:creationId xmlns:p14="http://schemas.microsoft.com/office/powerpoint/2010/main" val="1639586639"/>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0</TotalTime>
  <Words>2310</Words>
  <Application>Microsoft Office PowerPoint</Application>
  <PresentationFormat>Widescreen</PresentationFormat>
  <Paragraphs>173</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Wingdings</vt:lpstr>
      <vt:lpstr>Wingdings 2</vt:lpstr>
      <vt:lpstr>DividendVTI</vt:lpstr>
      <vt:lpstr> PID Presentation  </vt:lpstr>
      <vt:lpstr>Content</vt:lpstr>
      <vt:lpstr>PID Overview</vt:lpstr>
      <vt:lpstr>The Project Manager implies the effective coordination of all projects activities in realising and achieving the purposes at the highest excellence values and is given full authority and responsibility (Investopedia, 2020).</vt:lpstr>
      <vt:lpstr>- gathering the project team;                                                                                                           - assigns roles and responsibilities;                                                                                                - organizes, coordinates, monitors and controls the teams' activity;                                             - leads regular workshops;                                                                                                                         - analyses reports from team leaders on the status of activities;                                                     - discuss the status of fulfilment phases of the project and reschedules the stages in case of unplanned events;                                                                                                            - prepares the reports and the final reports;                                                                                   - informs stakeholders about the status of the project and about the problems in the project;                                                                                                                                          - re-planning the stages in case of unplanned events, such as COVID-19 Pandemic, work accidents, weather conditions (Jamesfrancis.com, 2020).</vt:lpstr>
      <vt:lpstr>PowerPoint Presentation</vt:lpstr>
      <vt:lpstr>Specific objectives </vt:lpstr>
      <vt:lpstr>estimated Costs </vt:lpstr>
      <vt:lpstr>Collaborators</vt:lpstr>
      <vt:lpstr>SWOT Analysis</vt:lpstr>
      <vt:lpstr>PESTLE Analysis </vt:lpstr>
      <vt:lpstr>Macroeconomy</vt:lpstr>
      <vt:lpstr>Microeconomy </vt:lpstr>
      <vt:lpstr>Stakeholder </vt:lpstr>
      <vt:lpstr>Conclusion</vt:lpstr>
      <vt:lpstr>Thank you</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2020-06-02T12:26:18Z</dcterms:created>
  <dcterms:modified xsi:type="dcterms:W3CDTF">2020-06-10T11:07:53Z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