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5113000" cy="213741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29" d="100"/>
          <a:sy n="29" d="100"/>
        </p:scale>
        <p:origin x="-576" y="-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interSettings" Target="printerSettings/printerSettings1.bin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16/01/23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16/01/23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16/01/23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16/01/23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16/01/23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16/01/23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16/01/23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16/01/23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16/01/23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16/01/23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16/01/23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16/01/23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5.png"/><Relationship Id="rId7" Type="http://schemas.openxmlformats.org/officeDocument/2006/relationships/image" Target="../media/image6.png"/><Relationship Id="rId8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rot="-10800000">
            <a:off x="0" y="8969526"/>
            <a:ext cx="8433911" cy="6302301"/>
          </a:xfrm>
          <a:prstGeom prst="rect">
            <a:avLst/>
          </a:prstGeom>
          <a:solidFill>
            <a:srgbClr val="F97EB4"/>
          </a:solidFill>
        </p:spPr>
      </p:sp>
      <p:sp>
        <p:nvSpPr>
          <p:cNvPr id="3" name="AutoShape 3"/>
          <p:cNvSpPr/>
          <p:nvPr/>
        </p:nvSpPr>
        <p:spPr>
          <a:xfrm>
            <a:off x="0" y="1502503"/>
            <a:ext cx="5507199" cy="7438448"/>
          </a:xfrm>
          <a:prstGeom prst="rect">
            <a:avLst/>
          </a:prstGeom>
          <a:solidFill>
            <a:srgbClr val="F6E2D9"/>
          </a:solidFill>
        </p:spPr>
      </p:sp>
      <p:sp>
        <p:nvSpPr>
          <p:cNvPr id="4" name="AutoShape 4"/>
          <p:cNvSpPr/>
          <p:nvPr/>
        </p:nvSpPr>
        <p:spPr>
          <a:xfrm>
            <a:off x="5507199" y="1512761"/>
            <a:ext cx="9612801" cy="7487546"/>
          </a:xfrm>
          <a:prstGeom prst="rect">
            <a:avLst/>
          </a:prstGeom>
          <a:solidFill>
            <a:srgbClr val="F97EB4"/>
          </a:solidFill>
        </p:spPr>
      </p:sp>
      <p:sp>
        <p:nvSpPr>
          <p:cNvPr id="5" name="AutoShape 5"/>
          <p:cNvSpPr/>
          <p:nvPr/>
        </p:nvSpPr>
        <p:spPr>
          <a:xfrm>
            <a:off x="6764089" y="15271827"/>
            <a:ext cx="8355911" cy="6112173"/>
          </a:xfrm>
          <a:prstGeom prst="rect">
            <a:avLst/>
          </a:prstGeom>
          <a:solidFill>
            <a:srgbClr val="F6E2D9"/>
          </a:solidFill>
        </p:spPr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759" b="42997"/>
          <a:stretch>
            <a:fillRect/>
          </a:stretch>
        </p:blipFill>
        <p:spPr>
          <a:xfrm>
            <a:off x="11380821" y="1512000"/>
            <a:ext cx="3606223" cy="1813352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1500048" y="4669907"/>
            <a:ext cx="3367768" cy="1907525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48" t="8701" r="2048"/>
          <a:stretch>
            <a:fillRect/>
          </a:stretch>
        </p:blipFill>
        <p:spPr>
          <a:xfrm>
            <a:off x="4016425" y="9691114"/>
            <a:ext cx="4417486" cy="1314172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711" b="17743"/>
          <a:stretch>
            <a:fillRect/>
          </a:stretch>
        </p:blipFill>
        <p:spPr>
          <a:xfrm>
            <a:off x="8433911" y="13627888"/>
            <a:ext cx="5174089" cy="1643939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6"/>
          <a:srcRect t="1613" b="22801"/>
          <a:stretch>
            <a:fillRect/>
          </a:stretch>
        </p:blipFill>
        <p:spPr>
          <a:xfrm>
            <a:off x="0" y="6534951"/>
            <a:ext cx="5507199" cy="2406000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7"/>
          <a:srcRect t="23383" r="32431" b="19046"/>
          <a:stretch>
            <a:fillRect/>
          </a:stretch>
        </p:blipFill>
        <p:spPr>
          <a:xfrm>
            <a:off x="6837150" y="20022429"/>
            <a:ext cx="2454468" cy="1361571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8"/>
          <a:srcRect t="7599" b="51006"/>
          <a:stretch>
            <a:fillRect/>
          </a:stretch>
        </p:blipFill>
        <p:spPr>
          <a:xfrm>
            <a:off x="308252" y="19996393"/>
            <a:ext cx="6347401" cy="1387607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1011461" y="111384"/>
            <a:ext cx="13110872" cy="1209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039"/>
              </a:lnSpc>
            </a:pPr>
            <a:r>
              <a:rPr lang="en-US" sz="6699">
                <a:solidFill>
                  <a:srgbClr val="F97EB4"/>
                </a:solidFill>
                <a:latin typeface="Agrandir Black"/>
              </a:rPr>
              <a:t>START AT MY FEET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02841" y="1129546"/>
            <a:ext cx="4741434" cy="2967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98"/>
              </a:lnSpc>
              <a:spcBef>
                <a:spcPct val="0"/>
              </a:spcBef>
            </a:pPr>
            <a:r>
              <a:rPr lang="en-US" sz="1816" spc="36">
                <a:solidFill>
                  <a:srgbClr val="000000"/>
                </a:solidFill>
                <a:latin typeface="Agrandir Black"/>
              </a:rPr>
              <a:t>BY HOLLY DAVIES 2203801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8276" y="1667216"/>
            <a:ext cx="5177179" cy="3600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07"/>
              </a:lnSpc>
              <a:spcBef>
                <a:spcPct val="0"/>
              </a:spcBef>
            </a:pPr>
            <a:r>
              <a:rPr lang="en-US" sz="2098" spc="41">
                <a:solidFill>
                  <a:srgbClr val="F97EB4"/>
                </a:solidFill>
                <a:latin typeface="Agrandir Black"/>
              </a:rPr>
              <a:t>POSTER OVERVIEW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0" y="1989137"/>
            <a:ext cx="5428923" cy="44424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</a:rPr>
              <a:t>Throughout my time at school X, i have witnessed many ways in which the school ensures to maintain beneficial relationships, with both learners and the local community. </a:t>
            </a:r>
          </a:p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</a:rPr>
              <a:t>Within this poster presentation i will be discussing the nature of the community with regards to culture, language, faith and socio-economic status and how the school maintains a relationship with learners and families within the community.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556498" y="1435800"/>
            <a:ext cx="5477725" cy="6464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19"/>
              </a:lnSpc>
              <a:spcBef>
                <a:spcPct val="0"/>
              </a:spcBef>
            </a:pPr>
            <a:r>
              <a:rPr lang="en-US" sz="3799" spc="75">
                <a:solidFill>
                  <a:srgbClr val="F6E2D9"/>
                </a:solidFill>
                <a:latin typeface="Open Sans"/>
              </a:rPr>
              <a:t>Help yourself trolley's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424941" y="2225107"/>
            <a:ext cx="4541299" cy="15894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6564" lvl="1" indent="-248282" algn="ctr">
              <a:lnSpc>
                <a:spcPts val="3219"/>
              </a:lnSpc>
              <a:spcBef>
                <a:spcPct val="0"/>
              </a:spcBef>
              <a:buFont typeface="Arial"/>
              <a:buChar char="•"/>
            </a:pPr>
            <a:r>
              <a:rPr lang="en-US" sz="2299" spc="45">
                <a:solidFill>
                  <a:srgbClr val="000000"/>
                </a:solidFill>
                <a:latin typeface="Open Sans"/>
              </a:rPr>
              <a:t>School X provides basic essentials for members of the community to help themselves too.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556498" y="3880297"/>
            <a:ext cx="8794016" cy="11623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82988" lvl="1" indent="-241494" algn="ctr">
              <a:lnSpc>
                <a:spcPts val="3131"/>
              </a:lnSpc>
              <a:spcBef>
                <a:spcPct val="0"/>
              </a:spcBef>
              <a:buFont typeface="Arial"/>
              <a:buChar char="•"/>
            </a:pPr>
            <a:r>
              <a:rPr lang="en-US" sz="2237" spc="44">
                <a:solidFill>
                  <a:srgbClr val="000000"/>
                </a:solidFill>
                <a:latin typeface="Open Sans"/>
              </a:rPr>
              <a:t>Items can range from personal hygiene products, baby formula, clothes and general household items such as dish soap and laundry detergent. 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07199" y="5251764"/>
            <a:ext cx="4329018" cy="14289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47953" lvl="1" indent="-223976" algn="ctr">
              <a:lnSpc>
                <a:spcPts val="2904"/>
              </a:lnSpc>
              <a:spcBef>
                <a:spcPct val="0"/>
              </a:spcBef>
              <a:buFont typeface="Arial"/>
              <a:buChar char="•"/>
            </a:pPr>
            <a:r>
              <a:rPr lang="en-US" sz="2074" spc="41">
                <a:solidFill>
                  <a:srgbClr val="000000"/>
                </a:solidFill>
                <a:latin typeface="Open Sans"/>
              </a:rPr>
              <a:t>The trolley is accessible to the local community during school hours, two days per week.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5507199" y="6729831"/>
            <a:ext cx="9612801" cy="1066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6514" lvl="1" indent="-218257" algn="ctr">
              <a:lnSpc>
                <a:spcPts val="2830"/>
              </a:lnSpc>
              <a:spcBef>
                <a:spcPct val="0"/>
              </a:spcBef>
              <a:buFont typeface="Arial"/>
              <a:buChar char="•"/>
            </a:pPr>
            <a:r>
              <a:rPr lang="en-US" sz="2021" spc="40">
                <a:solidFill>
                  <a:srgbClr val="000000"/>
                </a:solidFill>
                <a:latin typeface="Open Sans"/>
              </a:rPr>
              <a:t>The location of school X is in a highly deprived area. The help yourself trolley is just one example of how the school works to aid the local community.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491995" y="7787156"/>
            <a:ext cx="9628005" cy="11537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5" lvl="1" indent="-237487" algn="ctr">
              <a:lnSpc>
                <a:spcPts val="3079"/>
              </a:lnSpc>
              <a:spcBef>
                <a:spcPct val="0"/>
              </a:spcBef>
              <a:buFont typeface="Arial"/>
              <a:buChar char="•"/>
            </a:pPr>
            <a:r>
              <a:rPr lang="en-US" sz="2199" spc="43">
                <a:solidFill>
                  <a:srgbClr val="000000"/>
                </a:solidFill>
                <a:latin typeface="Open Sans"/>
              </a:rPr>
              <a:t>There are also trolleys in each class, for children to take. These trolleys include items such as, body spray for the older children and hats and scarfs for reception classes.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-1265648" y="8688025"/>
            <a:ext cx="7518275" cy="11772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662"/>
              </a:lnSpc>
            </a:pPr>
            <a:r>
              <a:rPr lang="en-US" sz="6901">
                <a:solidFill>
                  <a:srgbClr val="F6E2D9"/>
                </a:solidFill>
                <a:latin typeface="Canva Sans Bold"/>
              </a:rPr>
              <a:t>Plant Dewi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-216526" y="9994378"/>
            <a:ext cx="4090076" cy="12173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01874" lvl="1" indent="-250937" algn="ctr">
              <a:lnSpc>
                <a:spcPts val="3254"/>
              </a:lnSpc>
              <a:spcBef>
                <a:spcPct val="0"/>
              </a:spcBef>
              <a:buFont typeface="Arial"/>
              <a:buChar char="•"/>
            </a:pPr>
            <a:r>
              <a:rPr lang="en-US" sz="2324" spc="46">
                <a:solidFill>
                  <a:srgbClr val="000000"/>
                </a:solidFill>
                <a:latin typeface="Open Sans"/>
              </a:rPr>
              <a:t>School X follow a program known as 'Plant Dewi'.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0" y="11192634"/>
            <a:ext cx="6152671" cy="1189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6564" lvl="1" indent="-248282" algn="ctr">
              <a:lnSpc>
                <a:spcPts val="3219"/>
              </a:lnSpc>
              <a:spcBef>
                <a:spcPct val="0"/>
              </a:spcBef>
              <a:buFont typeface="Arial"/>
              <a:buChar char="•"/>
            </a:pPr>
            <a:r>
              <a:rPr lang="en-US" sz="2299" spc="45">
                <a:solidFill>
                  <a:srgbClr val="000000"/>
                </a:solidFill>
                <a:latin typeface="Open Sans"/>
              </a:rPr>
              <a:t>Plant Dewi aims to nurture families in need and strengthen local communities.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8276" y="12324840"/>
            <a:ext cx="7593432" cy="1180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89410" lvl="1" indent="-244705" algn="ctr">
              <a:lnSpc>
                <a:spcPts val="3173"/>
              </a:lnSpc>
              <a:spcBef>
                <a:spcPct val="0"/>
              </a:spcBef>
              <a:buFont typeface="Arial"/>
              <a:buChar char="•"/>
            </a:pPr>
            <a:r>
              <a:rPr lang="en-US" sz="2266" spc="45">
                <a:solidFill>
                  <a:srgbClr val="000000"/>
                </a:solidFill>
                <a:latin typeface="Open Sans"/>
              </a:rPr>
              <a:t>School X offer sessions where parents interact with their children through activities, such as a 'Dads lego club'.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17124" y="10720006"/>
            <a:ext cx="1485751" cy="198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79"/>
              </a:lnSpc>
              <a:spcBef>
                <a:spcPct val="0"/>
              </a:spcBef>
            </a:pPr>
            <a:r>
              <a:rPr lang="en-US" sz="1200" spc="24">
                <a:solidFill>
                  <a:srgbClr val="000000"/>
                </a:solidFill>
                <a:latin typeface="Open Sans"/>
              </a:rPr>
              <a:t>Your paragraph text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08252" y="13495987"/>
            <a:ext cx="7387339" cy="14706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85" lvl="1" indent="-226693" algn="ctr">
              <a:lnSpc>
                <a:spcPts val="2939"/>
              </a:lnSpc>
              <a:spcBef>
                <a:spcPct val="0"/>
              </a:spcBef>
              <a:buFont typeface="Arial"/>
              <a:buChar char="•"/>
            </a:pPr>
            <a:r>
              <a:rPr lang="en-US" sz="2099" spc="41">
                <a:solidFill>
                  <a:srgbClr val="000000"/>
                </a:solidFill>
                <a:latin typeface="Open Sans"/>
              </a:rPr>
              <a:t>This program allows parents to have an insight into school X's values. It also helps change parents perceptions on school if they did not have a good experience them selves.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045898" y="8993184"/>
            <a:ext cx="5641777" cy="6721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77"/>
              </a:lnSpc>
            </a:pPr>
            <a:r>
              <a:rPr lang="en-US" sz="3912">
                <a:solidFill>
                  <a:srgbClr val="CB6CE6"/>
                </a:solidFill>
                <a:latin typeface="Canva Sans Bold"/>
              </a:rPr>
              <a:t>Family support officers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433911" y="9653014"/>
            <a:ext cx="6686089" cy="7386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8534" lvl="1" indent="-229267" algn="ctr">
              <a:lnSpc>
                <a:spcPts val="2973"/>
              </a:lnSpc>
              <a:spcBef>
                <a:spcPct val="0"/>
              </a:spcBef>
              <a:buFont typeface="Arial"/>
              <a:buChar char="•"/>
            </a:pPr>
            <a:r>
              <a:rPr lang="en-US" sz="2123" spc="42">
                <a:solidFill>
                  <a:srgbClr val="000000"/>
                </a:solidFill>
                <a:latin typeface="Open Sans"/>
              </a:rPr>
              <a:t>There are two full time family support officers present at school X.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433911" y="10410709"/>
            <a:ext cx="6686089" cy="651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02499" lvl="1" indent="-201249" algn="ctr">
              <a:lnSpc>
                <a:spcPts val="2609"/>
              </a:lnSpc>
              <a:spcBef>
                <a:spcPct val="0"/>
              </a:spcBef>
              <a:buFont typeface="Arial"/>
              <a:buChar char="•"/>
            </a:pPr>
            <a:r>
              <a:rPr lang="en-US" sz="1864" spc="37">
                <a:solidFill>
                  <a:srgbClr val="000000"/>
                </a:solidFill>
                <a:latin typeface="Open Sans"/>
              </a:rPr>
              <a:t>The family support officer has many roles throughout the school. One being 'family ELSA'.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433911" y="11090658"/>
            <a:ext cx="6686089" cy="10449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28358" lvl="1" indent="-214179" algn="ctr">
              <a:lnSpc>
                <a:spcPts val="2777"/>
              </a:lnSpc>
              <a:spcBef>
                <a:spcPct val="0"/>
              </a:spcBef>
              <a:buFont typeface="Arial"/>
              <a:buChar char="•"/>
            </a:pPr>
            <a:r>
              <a:rPr lang="en-US" sz="1984" spc="39">
                <a:solidFill>
                  <a:srgbClr val="000000"/>
                </a:solidFill>
                <a:latin typeface="Open Sans"/>
              </a:rPr>
              <a:t>Family ELSA  provides families with techniques on how to deal with loss, anxiety, financial struggles and behaviour issues. 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433911" y="12164213"/>
            <a:ext cx="6553133" cy="13970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796" lvl="1" indent="-215898" algn="ctr">
              <a:lnSpc>
                <a:spcPts val="2799"/>
              </a:lnSpc>
              <a:spcBef>
                <a:spcPct val="0"/>
              </a:spcBef>
              <a:buFont typeface="Arial"/>
              <a:buChar char="•"/>
            </a:pPr>
            <a:r>
              <a:rPr lang="en-US" sz="1999" spc="39">
                <a:solidFill>
                  <a:srgbClr val="000000"/>
                </a:solidFill>
                <a:latin typeface="Open Sans"/>
              </a:rPr>
              <a:t>The family support officers also provide a bus service each morning, for the parents without transport or who struggle to follow a morning routine. This is free of charge. 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764089" y="15157527"/>
            <a:ext cx="7045685" cy="9626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42"/>
              </a:lnSpc>
            </a:pPr>
            <a:r>
              <a:rPr lang="en-US" sz="5601">
                <a:solidFill>
                  <a:srgbClr val="F97EB4"/>
                </a:solidFill>
                <a:latin typeface="Canva Sans"/>
              </a:rPr>
              <a:t>Vulnerble children 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789" y="15128573"/>
            <a:ext cx="6719300" cy="705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20"/>
              </a:lnSpc>
            </a:pPr>
            <a:r>
              <a:rPr lang="en-US" sz="4157">
                <a:solidFill>
                  <a:srgbClr val="CB6CE6"/>
                </a:solidFill>
                <a:latin typeface="Canva Sans"/>
              </a:rPr>
              <a:t>Community consultations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17124" y="16033827"/>
            <a:ext cx="7305208" cy="12401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17" lvl="1" indent="-194308" algn="ctr">
              <a:lnSpc>
                <a:spcPts val="2519"/>
              </a:lnSpc>
              <a:spcBef>
                <a:spcPct val="0"/>
              </a:spcBef>
              <a:buFont typeface="Arial"/>
              <a:buChar char="•"/>
            </a:pPr>
            <a:r>
              <a:rPr lang="en-US" sz="1799" spc="35">
                <a:solidFill>
                  <a:srgbClr val="000000"/>
                </a:solidFill>
                <a:latin typeface="Open Sans"/>
              </a:rPr>
              <a:t>There are four groups identified to be vulnerable children within school X. These include young carers, military children, multi-lingual children and those with additional learning needs.  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655653" y="17359708"/>
            <a:ext cx="8464347" cy="9256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90542" lvl="1" indent="-195271" algn="ctr">
              <a:lnSpc>
                <a:spcPts val="2532"/>
              </a:lnSpc>
              <a:spcBef>
                <a:spcPct val="0"/>
              </a:spcBef>
              <a:buFont typeface="Arial"/>
              <a:buChar char="•"/>
            </a:pPr>
            <a:r>
              <a:rPr lang="en-US" sz="1808" spc="36">
                <a:solidFill>
                  <a:srgbClr val="000000"/>
                </a:solidFill>
                <a:latin typeface="Open Sans"/>
              </a:rPr>
              <a:t>School X currently have eight children from Ukraine and Syria. Interventions are held with these families every two weeks to work on relationship building with language barriers.. 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655653" y="18323411"/>
            <a:ext cx="8331391" cy="9255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90688" lvl="1" indent="-195344" algn="ctr">
              <a:lnSpc>
                <a:spcPts val="2533"/>
              </a:lnSpc>
              <a:spcBef>
                <a:spcPct val="0"/>
              </a:spcBef>
              <a:buFont typeface="Arial"/>
              <a:buChar char="•"/>
            </a:pPr>
            <a:r>
              <a:rPr lang="en-US" sz="1809" spc="36">
                <a:solidFill>
                  <a:srgbClr val="000000"/>
                </a:solidFill>
                <a:latin typeface="Open Sans"/>
              </a:rPr>
              <a:t>One way in which school X embraces diverse culture is through cooking activities with the Ukrainian families. Cooking skills are shared to allow the families to feel a sense of belonging. 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772574" y="19315673"/>
            <a:ext cx="7915101" cy="61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17" lvl="1" indent="-194308" algn="ctr">
              <a:lnSpc>
                <a:spcPts val="2519"/>
              </a:lnSpc>
              <a:spcBef>
                <a:spcPct val="0"/>
              </a:spcBef>
              <a:buFont typeface="Arial"/>
              <a:buChar char="•"/>
            </a:pPr>
            <a:r>
              <a:rPr lang="en-US" sz="1799" spc="35">
                <a:solidFill>
                  <a:srgbClr val="000000"/>
                </a:solidFill>
                <a:latin typeface="Open Sans"/>
              </a:rPr>
              <a:t>The school holds regular day trips for these children and families so they are given equal learning opportunities 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0" y="15872292"/>
            <a:ext cx="6655653" cy="6560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14805" lvl="1" indent="-207402" algn="ctr">
              <a:lnSpc>
                <a:spcPts val="2689"/>
              </a:lnSpc>
              <a:spcBef>
                <a:spcPct val="0"/>
              </a:spcBef>
              <a:buFont typeface="Arial"/>
              <a:buChar char="•"/>
            </a:pPr>
            <a:r>
              <a:rPr lang="en-US" sz="1921" spc="38">
                <a:solidFill>
                  <a:srgbClr val="000000"/>
                </a:solidFill>
                <a:latin typeface="Open Sans"/>
              </a:rPr>
              <a:t>Every two weeks school X hold coffee mornings, free of charge. 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0" y="16499767"/>
            <a:ext cx="6655653" cy="925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17" lvl="1" indent="-194308" algn="ctr">
              <a:lnSpc>
                <a:spcPts val="2519"/>
              </a:lnSpc>
              <a:spcBef>
                <a:spcPct val="0"/>
              </a:spcBef>
              <a:buFont typeface="Arial"/>
              <a:buChar char="•"/>
            </a:pPr>
            <a:r>
              <a:rPr lang="en-US" sz="1799" spc="35">
                <a:solidFill>
                  <a:srgbClr val="000000"/>
                </a:solidFill>
                <a:latin typeface="Open Sans"/>
              </a:rPr>
              <a:t>These meetings are used to ask members of the community what they may require. This could be anything from household items to food bank vouchers. 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0" y="17587522"/>
            <a:ext cx="6764089" cy="8810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73695" lvl="1" indent="-186847" algn="ctr">
              <a:lnSpc>
                <a:spcPts val="2423"/>
              </a:lnSpc>
              <a:spcBef>
                <a:spcPct val="0"/>
              </a:spcBef>
              <a:buFont typeface="Arial"/>
              <a:buChar char="•"/>
            </a:pPr>
            <a:r>
              <a:rPr lang="en-US" sz="1730" spc="34">
                <a:solidFill>
                  <a:srgbClr val="000000"/>
                </a:solidFill>
                <a:latin typeface="Open Sans"/>
              </a:rPr>
              <a:t>During these meetings parents are also asked what they wish for their child to achieve by the time they leave in year  six. 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548473" y="20146254"/>
            <a:ext cx="4802042" cy="575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7027" lvl="1" indent="-183514" algn="ctr">
              <a:lnSpc>
                <a:spcPts val="2379"/>
              </a:lnSpc>
              <a:spcBef>
                <a:spcPct val="0"/>
              </a:spcBef>
              <a:buFont typeface="Arial"/>
              <a:buChar char="•"/>
            </a:pPr>
            <a:r>
              <a:rPr lang="en-US" sz="1699" spc="33">
                <a:solidFill>
                  <a:srgbClr val="000000"/>
                </a:solidFill>
                <a:latin typeface="Open Sans"/>
              </a:rPr>
              <a:t>Day trips include, pumpkin path picking, beach walks and forest schooling. 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6941" y="18473028"/>
            <a:ext cx="6568711" cy="8712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7027" lvl="1" indent="-183514" algn="ctr">
              <a:lnSpc>
                <a:spcPts val="2379"/>
              </a:lnSpc>
              <a:spcBef>
                <a:spcPct val="0"/>
              </a:spcBef>
              <a:buFont typeface="Arial"/>
              <a:buChar char="•"/>
            </a:pPr>
            <a:r>
              <a:rPr lang="en-US" sz="1699" spc="33">
                <a:solidFill>
                  <a:srgbClr val="000000"/>
                </a:solidFill>
                <a:latin typeface="Open Sans"/>
              </a:rPr>
              <a:t>From these coffee mornings the school have created a list of 50 different things to achieve by the time a child moves up to secondary school. 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4789" y="19391873"/>
            <a:ext cx="6264232" cy="575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7027" lvl="1" indent="-183514" algn="ctr">
              <a:lnSpc>
                <a:spcPts val="2379"/>
              </a:lnSpc>
              <a:spcBef>
                <a:spcPct val="0"/>
              </a:spcBef>
              <a:buFont typeface="Arial"/>
              <a:buChar char="•"/>
            </a:pPr>
            <a:r>
              <a:rPr lang="en-US" sz="1699" spc="33">
                <a:solidFill>
                  <a:srgbClr val="000000"/>
                </a:solidFill>
                <a:latin typeface="Open Sans"/>
              </a:rPr>
              <a:t>This is just one example of how the school works with the individual child and the community.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616</Words>
  <Application>Microsoft Macintosh PowerPoint</Application>
  <PresentationFormat>Custom</PresentationFormat>
  <Paragraphs>34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6" baseType="lpstr">
      <vt:lpstr>Open Sans</vt:lpstr>
      <vt:lpstr>Open Sans Bold</vt:lpstr>
      <vt:lpstr>Open Sans Italics</vt:lpstr>
      <vt:lpstr>Open Sans Bold Italics</vt:lpstr>
      <vt:lpstr>Arimo</vt:lpstr>
      <vt:lpstr>Arimo Bold</vt:lpstr>
      <vt:lpstr>Arimo Italics</vt:lpstr>
      <vt:lpstr>Arimo Bold Italics</vt:lpstr>
      <vt:lpstr>Agrandir Black</vt:lpstr>
      <vt:lpstr>Agrandir Black Italics</vt:lpstr>
      <vt:lpstr>Canva Sans</vt:lpstr>
      <vt:lpstr>Canva Sans Bold</vt:lpstr>
      <vt:lpstr>Canva Sans Italics</vt:lpstr>
      <vt:lpstr>Canva Sans Bold Italics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start at my feet</dc:title>
  <cp:lastModifiedBy>Holly Davies</cp:lastModifiedBy>
  <cp:revision>1</cp:revision>
  <dcterms:created xsi:type="dcterms:W3CDTF">2006-08-16T00:00:00Z</dcterms:created>
  <dcterms:modified xsi:type="dcterms:W3CDTF">2023-01-16T10:29:11Z</dcterms:modified>
  <dc:identifier>DAFXQnMSSg0</dc:identifier>
</cp:coreProperties>
</file>