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0" r:id="rId6"/>
    <p:sldId id="261" r:id="rId7"/>
    <p:sldId id="263" r:id="rId8"/>
    <p:sldId id="262" r:id="rId9"/>
    <p:sldId id="264" r:id="rId10"/>
    <p:sldId id="265" r:id="rId11"/>
    <p:sldId id="267" r:id="rId12"/>
    <p:sldId id="268" r:id="rId13"/>
    <p:sldId id="266"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4"/>
    <p:restoredTop sz="82553"/>
  </p:normalViewPr>
  <p:slideViewPr>
    <p:cSldViewPr snapToGrid="0" snapToObjects="1">
      <p:cViewPr varScale="1">
        <p:scale>
          <a:sx n="87" d="100"/>
          <a:sy n="87" d="100"/>
        </p:scale>
        <p:origin x="1528" y="184"/>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1" d="100"/>
          <a:sy n="81" d="100"/>
        </p:scale>
        <p:origin x="400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4864C-8EF5-A749-8172-DCE5F4CCE26C}" type="datetimeFigureOut">
              <a:rPr lang="en-US" smtClean="0"/>
              <a:t>10/16/22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B5095B-0674-D649-AEBC-996B5D782786}" type="slidenum">
              <a:rPr lang="en-US" smtClean="0"/>
              <a:t>‹#›</a:t>
            </a:fld>
            <a:endParaRPr lang="en-US"/>
          </a:p>
        </p:txBody>
      </p:sp>
    </p:spTree>
    <p:extLst>
      <p:ext uri="{BB962C8B-B14F-4D97-AF65-F5344CB8AC3E}">
        <p14:creationId xmlns:p14="http://schemas.microsoft.com/office/powerpoint/2010/main" val="3675160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FEI Foods is a food manufacturer that produces the 2 minute microwavable rice pouches that you see in nearly all of the UK’s supermarkets. This is the business that the research report has been conducted on and the chosen topic is employee engagement.</a:t>
            </a:r>
          </a:p>
        </p:txBody>
      </p:sp>
      <p:sp>
        <p:nvSpPr>
          <p:cNvPr id="4" name="Slide Number Placeholder 3"/>
          <p:cNvSpPr>
            <a:spLocks noGrp="1"/>
          </p:cNvSpPr>
          <p:nvPr>
            <p:ph type="sldNum" sz="quarter" idx="5"/>
          </p:nvPr>
        </p:nvSpPr>
        <p:spPr/>
        <p:txBody>
          <a:bodyPr/>
          <a:lstStyle/>
          <a:p>
            <a:fld id="{6BB5095B-0674-D649-AEBC-996B5D782786}" type="slidenum">
              <a:rPr lang="en-US" smtClean="0"/>
              <a:t>1</a:t>
            </a:fld>
            <a:endParaRPr lang="en-US"/>
          </a:p>
        </p:txBody>
      </p:sp>
    </p:spTree>
    <p:extLst>
      <p:ext uri="{BB962C8B-B14F-4D97-AF65-F5344CB8AC3E}">
        <p14:creationId xmlns:p14="http://schemas.microsoft.com/office/powerpoint/2010/main" val="2483100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 engagement is important to an organisation as, if the employee feels satisfied in their role, it can encourage them to help and support the company for future progression (Sunil, 2019).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2</a:t>
            </a:fld>
            <a:endParaRPr lang="en-US"/>
          </a:p>
        </p:txBody>
      </p:sp>
    </p:spTree>
    <p:extLst>
      <p:ext uri="{BB962C8B-B14F-4D97-AF65-F5344CB8AC3E}">
        <p14:creationId xmlns:p14="http://schemas.microsoft.com/office/powerpoint/2010/main" val="96350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US" dirty="0"/>
              <a:t>After conducting primary research, I have identified three recommendations that can help FEI Foods increase their employee engagement. If they follow these, they could reduce their staff turnover, boost morale and potentially increase productivity within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3</a:t>
            </a:fld>
            <a:endParaRPr lang="en-US"/>
          </a:p>
        </p:txBody>
      </p:sp>
    </p:spTree>
    <p:extLst>
      <p:ext uri="{BB962C8B-B14F-4D97-AF65-F5344CB8AC3E}">
        <p14:creationId xmlns:p14="http://schemas.microsoft.com/office/powerpoint/2010/main" val="3630897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recommendation that has come from the research study is that FEI Foods need to improve their levels of communication both in the factory as well as ensuring employees are getting to know about the wider business. This is something that became apparent in the questionnaire.</a:t>
            </a:r>
          </a:p>
        </p:txBody>
      </p:sp>
      <p:sp>
        <p:nvSpPr>
          <p:cNvPr id="4" name="Slide Number Placeholder 3"/>
          <p:cNvSpPr>
            <a:spLocks noGrp="1"/>
          </p:cNvSpPr>
          <p:nvPr>
            <p:ph type="sldNum" sz="quarter" idx="5"/>
          </p:nvPr>
        </p:nvSpPr>
        <p:spPr/>
        <p:txBody>
          <a:bodyPr/>
          <a:lstStyle/>
          <a:p>
            <a:fld id="{6BB5095B-0674-D649-AEBC-996B5D782786}" type="slidenum">
              <a:rPr lang="en-US" smtClean="0"/>
              <a:t>4</a:t>
            </a:fld>
            <a:endParaRPr lang="en-US"/>
          </a:p>
        </p:txBody>
      </p:sp>
    </p:spTree>
    <p:extLst>
      <p:ext uri="{BB962C8B-B14F-4D97-AF65-F5344CB8AC3E}">
        <p14:creationId xmlns:p14="http://schemas.microsoft.com/office/powerpoint/2010/main" val="4079259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why do FEI Foods need to improve their communication? Based on the questionnaire, almost 50% of employees felt that the communication that is on shift is poor with 43% of employees saying that they do not hear about the wide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5</a:t>
            </a:fld>
            <a:endParaRPr lang="en-US"/>
          </a:p>
        </p:txBody>
      </p:sp>
    </p:spTree>
    <p:extLst>
      <p:ext uri="{BB962C8B-B14F-4D97-AF65-F5344CB8AC3E}">
        <p14:creationId xmlns:p14="http://schemas.microsoft.com/office/powerpoint/2010/main" val="24970751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improving the communication channels, the employees, management team and the business as a whole will be benefitted as they should feel as though they are included and therefore more engaged at work. </a:t>
            </a:r>
          </a:p>
        </p:txBody>
      </p:sp>
      <p:sp>
        <p:nvSpPr>
          <p:cNvPr id="4" name="Slide Number Placeholder 3"/>
          <p:cNvSpPr>
            <a:spLocks noGrp="1"/>
          </p:cNvSpPr>
          <p:nvPr>
            <p:ph type="sldNum" sz="quarter" idx="5"/>
          </p:nvPr>
        </p:nvSpPr>
        <p:spPr/>
        <p:txBody>
          <a:bodyPr/>
          <a:lstStyle/>
          <a:p>
            <a:fld id="{6BB5095B-0674-D649-AEBC-996B5D782786}" type="slidenum">
              <a:rPr lang="en-US" smtClean="0"/>
              <a:t>6</a:t>
            </a:fld>
            <a:endParaRPr lang="en-US"/>
          </a:p>
        </p:txBody>
      </p:sp>
    </p:spTree>
    <p:extLst>
      <p:ext uri="{BB962C8B-B14F-4D97-AF65-F5344CB8AC3E}">
        <p14:creationId xmlns:p14="http://schemas.microsoft.com/office/powerpoint/2010/main" val="24477870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Improving communication will be done by offering more frequent meetings with staff on shift so they are aware of any changes within the business. This can be done in the form of a 20 minute meeting on a Monday and a Wednesday to ensure the business captures all shifts. The business will also need to issue more frequent newsletters from the board so that employees can hear about the wider business.</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7</a:t>
            </a:fld>
            <a:endParaRPr lang="en-US"/>
          </a:p>
        </p:txBody>
      </p:sp>
    </p:spTree>
    <p:extLst>
      <p:ext uri="{BB962C8B-B14F-4D97-AF65-F5344CB8AC3E}">
        <p14:creationId xmlns:p14="http://schemas.microsoft.com/office/powerpoint/2010/main" val="3708794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cost analysis for improving communication for the business will be minimal as the costs incurred would predominantly be of manager’s time by delivering more frequent meetings to the staff. </a:t>
            </a:r>
          </a:p>
        </p:txBody>
      </p:sp>
      <p:sp>
        <p:nvSpPr>
          <p:cNvPr id="4" name="Slide Number Placeholder 3"/>
          <p:cNvSpPr>
            <a:spLocks noGrp="1"/>
          </p:cNvSpPr>
          <p:nvPr>
            <p:ph type="sldNum" sz="quarter" idx="5"/>
          </p:nvPr>
        </p:nvSpPr>
        <p:spPr/>
        <p:txBody>
          <a:bodyPr/>
          <a:lstStyle/>
          <a:p>
            <a:fld id="{6BB5095B-0674-D649-AEBC-996B5D782786}" type="slidenum">
              <a:rPr lang="en-US" smtClean="0"/>
              <a:t>8</a:t>
            </a:fld>
            <a:endParaRPr lang="en-US"/>
          </a:p>
        </p:txBody>
      </p:sp>
    </p:spTree>
    <p:extLst>
      <p:ext uri="{BB962C8B-B14F-4D97-AF65-F5344CB8AC3E}">
        <p14:creationId xmlns:p14="http://schemas.microsoft.com/office/powerpoint/2010/main" val="280631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recommendation for FEI Foods to increase their employee engagement is install air conditioning into the factory. This is something that was raised during the qualitative question during the primary research.</a:t>
            </a:r>
          </a:p>
        </p:txBody>
      </p:sp>
      <p:sp>
        <p:nvSpPr>
          <p:cNvPr id="4" name="Slide Number Placeholder 3"/>
          <p:cNvSpPr>
            <a:spLocks noGrp="1"/>
          </p:cNvSpPr>
          <p:nvPr>
            <p:ph type="sldNum" sz="quarter" idx="5"/>
          </p:nvPr>
        </p:nvSpPr>
        <p:spPr/>
        <p:txBody>
          <a:bodyPr/>
          <a:lstStyle/>
          <a:p>
            <a:fld id="{6BB5095B-0674-D649-AEBC-996B5D782786}" type="slidenum">
              <a:rPr lang="en-US" smtClean="0"/>
              <a:t>9</a:t>
            </a:fld>
            <a:endParaRPr lang="en-US"/>
          </a:p>
        </p:txBody>
      </p:sp>
    </p:spTree>
    <p:extLst>
      <p:ext uri="{BB962C8B-B14F-4D97-AF65-F5344CB8AC3E}">
        <p14:creationId xmlns:p14="http://schemas.microsoft.com/office/powerpoint/2010/main" val="850420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During the qualitative question of name three things FEI Foods can do to improve, air conditioning was one of the most prominent answers. With the factory being relatively warm all year round, the business would likely see an increase in engagement with this.</a:t>
            </a:r>
          </a:p>
        </p:txBody>
      </p:sp>
      <p:sp>
        <p:nvSpPr>
          <p:cNvPr id="4" name="Slide Number Placeholder 3"/>
          <p:cNvSpPr>
            <a:spLocks noGrp="1"/>
          </p:cNvSpPr>
          <p:nvPr>
            <p:ph type="sldNum" sz="quarter" idx="5"/>
          </p:nvPr>
        </p:nvSpPr>
        <p:spPr/>
        <p:txBody>
          <a:bodyPr/>
          <a:lstStyle/>
          <a:p>
            <a:fld id="{6BB5095B-0674-D649-AEBC-996B5D782786}" type="slidenum">
              <a:rPr lang="en-US" smtClean="0"/>
              <a:t>10</a:t>
            </a:fld>
            <a:endParaRPr lang="en-US"/>
          </a:p>
        </p:txBody>
      </p:sp>
    </p:spTree>
    <p:extLst>
      <p:ext uri="{BB962C8B-B14F-4D97-AF65-F5344CB8AC3E}">
        <p14:creationId xmlns:p14="http://schemas.microsoft.com/office/powerpoint/2010/main" val="28368779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By investing in air conditioning, the factory employees will feel more comfortable in their working conditions and therefore more satisfied in their jobs.</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11</a:t>
            </a:fld>
            <a:endParaRPr lang="en-US"/>
          </a:p>
        </p:txBody>
      </p:sp>
    </p:spTree>
    <p:extLst>
      <p:ext uri="{BB962C8B-B14F-4D97-AF65-F5344CB8AC3E}">
        <p14:creationId xmlns:p14="http://schemas.microsoft.com/office/powerpoint/2010/main" val="292850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engineering department will identify areas of the factory that will require air conditioning and obtain quotes. Once delivered, the engineering department will install into the areas requiring air conditioning.</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12</a:t>
            </a:fld>
            <a:endParaRPr lang="en-US"/>
          </a:p>
        </p:txBody>
      </p:sp>
    </p:spTree>
    <p:extLst>
      <p:ext uri="{BB962C8B-B14F-4D97-AF65-F5344CB8AC3E}">
        <p14:creationId xmlns:p14="http://schemas.microsoft.com/office/powerpoint/2010/main" val="40549590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recommendation comes more costly to the business. From speaking with the engineering department, I have discovered that the business would be looking at around £3000 per air conditioning unit. Taking into consideration the size of the factory, the business would need approximately 5 units costing a total of around £15000.</a:t>
            </a:r>
          </a:p>
        </p:txBody>
      </p:sp>
      <p:sp>
        <p:nvSpPr>
          <p:cNvPr id="4" name="Slide Number Placeholder 3"/>
          <p:cNvSpPr>
            <a:spLocks noGrp="1"/>
          </p:cNvSpPr>
          <p:nvPr>
            <p:ph type="sldNum" sz="quarter" idx="5"/>
          </p:nvPr>
        </p:nvSpPr>
        <p:spPr/>
        <p:txBody>
          <a:bodyPr/>
          <a:lstStyle/>
          <a:p>
            <a:fld id="{6BB5095B-0674-D649-AEBC-996B5D782786}" type="slidenum">
              <a:rPr lang="en-US" smtClean="0"/>
              <a:t>13</a:t>
            </a:fld>
            <a:endParaRPr lang="en-US"/>
          </a:p>
        </p:txBody>
      </p:sp>
    </p:spTree>
    <p:extLst>
      <p:ext uri="{BB962C8B-B14F-4D97-AF65-F5344CB8AC3E}">
        <p14:creationId xmlns:p14="http://schemas.microsoft.com/office/powerpoint/2010/main" val="1389928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third and final recommendation to FEI Foods would be that their managers need to be more engaging with their staff and encourage internal development as it was identified within the primary research.</a:t>
            </a:r>
          </a:p>
          <a:p>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14</a:t>
            </a:fld>
            <a:endParaRPr lang="en-US"/>
          </a:p>
        </p:txBody>
      </p:sp>
    </p:spTree>
    <p:extLst>
      <p:ext uri="{BB962C8B-B14F-4D97-AF65-F5344CB8AC3E}">
        <p14:creationId xmlns:p14="http://schemas.microsoft.com/office/powerpoint/2010/main" val="3190648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reason this recommendation has been made is because only 31% of employees feel their manager helps them progress within the business. This has risen from the primary research that was conducted.</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15</a:t>
            </a:fld>
            <a:endParaRPr lang="en-US"/>
          </a:p>
        </p:txBody>
      </p:sp>
    </p:spTree>
    <p:extLst>
      <p:ext uri="{BB962C8B-B14F-4D97-AF65-F5344CB8AC3E}">
        <p14:creationId xmlns:p14="http://schemas.microsoft.com/office/powerpoint/2010/main" val="34775526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Employees will feel more satisfied in their role if their manager is willing to help them progress within the company, giving them development aspirations and potential exciting new prospects.</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16</a:t>
            </a:fld>
            <a:endParaRPr lang="en-US"/>
          </a:p>
        </p:txBody>
      </p:sp>
    </p:spTree>
    <p:extLst>
      <p:ext uri="{BB962C8B-B14F-4D97-AF65-F5344CB8AC3E}">
        <p14:creationId xmlns:p14="http://schemas.microsoft.com/office/powerpoint/2010/main" val="2208885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HR will create an informative presentation on the importance of being a shift manager and their roles and responsibilities. This will also include the benefits to them as managers and the business of having engaged employees.</a:t>
            </a:r>
            <a:r>
              <a:rPr lang="en-GB" dirty="0">
                <a:effectLst/>
              </a:rPr>
              <a:t> </a:t>
            </a:r>
            <a:endParaRPr lang="en-US" dirty="0"/>
          </a:p>
        </p:txBody>
      </p:sp>
      <p:sp>
        <p:nvSpPr>
          <p:cNvPr id="4" name="Slide Number Placeholder 3"/>
          <p:cNvSpPr>
            <a:spLocks noGrp="1"/>
          </p:cNvSpPr>
          <p:nvPr>
            <p:ph type="sldNum" sz="quarter" idx="5"/>
          </p:nvPr>
        </p:nvSpPr>
        <p:spPr/>
        <p:txBody>
          <a:bodyPr/>
          <a:lstStyle/>
          <a:p>
            <a:fld id="{6BB5095B-0674-D649-AEBC-996B5D782786}" type="slidenum">
              <a:rPr lang="en-US" smtClean="0"/>
              <a:t>17</a:t>
            </a:fld>
            <a:endParaRPr lang="en-US"/>
          </a:p>
        </p:txBody>
      </p:sp>
    </p:spTree>
    <p:extLst>
      <p:ext uri="{BB962C8B-B14F-4D97-AF65-F5344CB8AC3E}">
        <p14:creationId xmlns:p14="http://schemas.microsoft.com/office/powerpoint/2010/main" val="3123163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Similarly to the first recommendation, with the HR department producing a presentation to deliver to the managers, the cost to the business is mostly time. The time creating the presentation and also the delivering of the sessions to the management team.</a:t>
            </a:r>
          </a:p>
        </p:txBody>
      </p:sp>
      <p:sp>
        <p:nvSpPr>
          <p:cNvPr id="4" name="Slide Number Placeholder 3"/>
          <p:cNvSpPr>
            <a:spLocks noGrp="1"/>
          </p:cNvSpPr>
          <p:nvPr>
            <p:ph type="sldNum" sz="quarter" idx="5"/>
          </p:nvPr>
        </p:nvSpPr>
        <p:spPr/>
        <p:txBody>
          <a:bodyPr/>
          <a:lstStyle/>
          <a:p>
            <a:fld id="{6BB5095B-0674-D649-AEBC-996B5D782786}" type="slidenum">
              <a:rPr lang="en-US" smtClean="0"/>
              <a:t>18</a:t>
            </a:fld>
            <a:endParaRPr lang="en-US"/>
          </a:p>
        </p:txBody>
      </p:sp>
    </p:spTree>
    <p:extLst>
      <p:ext uri="{BB962C8B-B14F-4D97-AF65-F5344CB8AC3E}">
        <p14:creationId xmlns:p14="http://schemas.microsoft.com/office/powerpoint/2010/main" val="24314150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focusing on the recommendations that I have made based on the research report and results from the questionnaire from employees at the company, FEI Foods should start to see a decrease in their staff turnover and an increase in their attraction and retention within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19</a:t>
            </a:fld>
            <a:endParaRPr lang="en-US"/>
          </a:p>
        </p:txBody>
      </p:sp>
    </p:spTree>
    <p:extLst>
      <p:ext uri="{BB962C8B-B14F-4D97-AF65-F5344CB8AC3E}">
        <p14:creationId xmlns:p14="http://schemas.microsoft.com/office/powerpoint/2010/main" val="22997964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Following on from that, completion of the three recommendations means that the employees at FEI Foods should be more engaged and therefore satisfied within their roles resulting in overall better productivity for the business. </a:t>
            </a:r>
          </a:p>
        </p:txBody>
      </p:sp>
      <p:sp>
        <p:nvSpPr>
          <p:cNvPr id="4" name="Slide Number Placeholder 3"/>
          <p:cNvSpPr>
            <a:spLocks noGrp="1"/>
          </p:cNvSpPr>
          <p:nvPr>
            <p:ph type="sldNum" sz="quarter" idx="5"/>
          </p:nvPr>
        </p:nvSpPr>
        <p:spPr/>
        <p:txBody>
          <a:bodyPr/>
          <a:lstStyle/>
          <a:p>
            <a:fld id="{6BB5095B-0674-D649-AEBC-996B5D782786}" type="slidenum">
              <a:rPr lang="en-US" smtClean="0"/>
              <a:t>20</a:t>
            </a:fld>
            <a:endParaRPr lang="en-US"/>
          </a:p>
        </p:txBody>
      </p:sp>
    </p:spTree>
    <p:extLst>
      <p:ext uri="{BB962C8B-B14F-4D97-AF65-F5344CB8AC3E}">
        <p14:creationId xmlns:p14="http://schemas.microsoft.com/office/powerpoint/2010/main" val="2624579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CAA92-746A-2D49-8BB9-E67E6C5AF2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09EF529-F46C-E94F-A187-3113874F53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25C3C99-DDF9-7E45-9DDC-26ABDA3C773C}"/>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26B107E3-0E6D-7C45-BD79-94F8A2B49C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358381-33D8-4342-A352-1798B6CE2D95}"/>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593404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868F5-5C5B-EE4A-9013-348ED49316C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ADFF11E-CF34-1145-836B-D9C09D612F6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CD6EA6-B644-6144-AC27-5A7E3C7DCC8B}"/>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74C9277A-7237-5C43-A5B4-29615A74C4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28A89-3123-7347-8EBE-E278441492A4}"/>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340559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EBF1-BC6C-9E41-B9C0-9C36E2E0C5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28F7A11-DADE-094C-A7B2-D4770B9C56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D8FFA29-7D9C-834E-B4B3-34CB05D7D35C}"/>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6D190FBE-5569-FF48-8EB5-E26A111A2A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2BDB04-81FF-2F49-9E9A-41F209F2829C}"/>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3629724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A2037-1370-B94F-931F-F6D7EC3418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C55A79-737D-BE4D-BE9E-F7B2AFB2AF2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E3E466-2AF9-A346-896C-097F041E708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B36515-787D-6444-B33C-EF3894A1D12C}"/>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6" name="Footer Placeholder 5">
            <a:extLst>
              <a:ext uri="{FF2B5EF4-FFF2-40B4-BE49-F238E27FC236}">
                <a16:creationId xmlns:a16="http://schemas.microsoft.com/office/drawing/2014/main" id="{74A3F6E2-C88B-2C43-B514-2EC8AD97FA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74B809-5DBE-E446-9363-90E759427F0A}"/>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138752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B423-0433-5D4D-A820-7908BCA7C4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20987FA-BD48-F440-A21B-7CB6305078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18E041E-E58D-3D49-AD2C-082E402B31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1C183B5-344C-0A40-932E-5096B2BFE5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B4EA7F9-0FE7-424F-9ACD-23890868102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AF42AE4-860B-694F-8EC0-C65627E380D2}"/>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8" name="Footer Placeholder 7">
            <a:extLst>
              <a:ext uri="{FF2B5EF4-FFF2-40B4-BE49-F238E27FC236}">
                <a16:creationId xmlns:a16="http://schemas.microsoft.com/office/drawing/2014/main" id="{699FCCB9-2C40-364E-AB94-23B32590888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4881158-8FAF-F649-A193-EEBCCAD6D21D}"/>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394454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21E3-BFE9-0D48-9948-140C00D42A8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356876-28B9-964A-BF8E-E7C95C156BB1}"/>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4" name="Footer Placeholder 3">
            <a:extLst>
              <a:ext uri="{FF2B5EF4-FFF2-40B4-BE49-F238E27FC236}">
                <a16:creationId xmlns:a16="http://schemas.microsoft.com/office/drawing/2014/main" id="{D4DB1582-035C-E94B-97CE-0870685FA4A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29CED0B-070F-A240-BE41-5F217D8E5A08}"/>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733606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DEECB-10EB-2042-A7EB-7C6CC0FC059E}"/>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3" name="Footer Placeholder 2">
            <a:extLst>
              <a:ext uri="{FF2B5EF4-FFF2-40B4-BE49-F238E27FC236}">
                <a16:creationId xmlns:a16="http://schemas.microsoft.com/office/drawing/2014/main" id="{1DFCC199-C883-F449-8376-0682FBAAF1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B92461-A67D-FF44-9414-176913B6F171}"/>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50955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5FB7-0AE8-EF45-991B-B1E0233AB5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B57C3D-3C83-BC4C-A8D5-F6425C53BA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6CF37F4-E1A7-0C40-BE4F-562F3D1E2A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508BA74-9DC6-CC40-9A05-A5F544F3AB6E}"/>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6" name="Footer Placeholder 5">
            <a:extLst>
              <a:ext uri="{FF2B5EF4-FFF2-40B4-BE49-F238E27FC236}">
                <a16:creationId xmlns:a16="http://schemas.microsoft.com/office/drawing/2014/main" id="{9B7D5E67-F2D4-A643-A9AD-C5C7CF48FB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296AE0-26FA-CA40-B525-0D2E67B7A909}"/>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1375359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12F9-9BC9-C545-88A8-2DC96802EC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C77D73F-87A7-1D49-9E70-BF28F9CFE6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8B817E-9DA4-A046-ADBF-26E20D746E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79ABCA1-7E13-FF44-8D37-0874923FD0C7}"/>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6" name="Footer Placeholder 5">
            <a:extLst>
              <a:ext uri="{FF2B5EF4-FFF2-40B4-BE49-F238E27FC236}">
                <a16:creationId xmlns:a16="http://schemas.microsoft.com/office/drawing/2014/main" id="{88802052-120D-AA45-8230-96257E890C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16F3C1D-DADB-6A44-8F64-AECA00B208E4}"/>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587431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AA05A-2F94-6D43-9B8B-77E1EA6B6A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0F0C20E-A3FC-A144-AA02-6D0FB7E8404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7D9F2CC-E4D9-C641-8627-8FB7E5B4B2D9}"/>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6843C99A-13C2-7040-95E0-15AC1D2FB3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5C6C43-D366-9E45-9327-3D2FB05FFAE5}"/>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2138338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5FDA40-29E6-7A4D-B77B-4F3E785A4A9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71542B5-4443-AD4B-880C-0FD6BB64F86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51ED66-33C9-D24B-949B-F2A3B2CD965A}"/>
              </a:ext>
            </a:extLst>
          </p:cNvPr>
          <p:cNvSpPr>
            <a:spLocks noGrp="1"/>
          </p:cNvSpPr>
          <p:nvPr>
            <p:ph type="dt" sz="half" idx="10"/>
          </p:nvPr>
        </p:nvSpPr>
        <p:spPr/>
        <p:txBody>
          <a:body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3AFA0A5F-DB0C-9144-85BD-2A48F9F909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25C84A-05CA-FB47-AB63-16F39554827F}"/>
              </a:ext>
            </a:extLst>
          </p:cNvPr>
          <p:cNvSpPr>
            <a:spLocks noGrp="1"/>
          </p:cNvSpPr>
          <p:nvPr>
            <p:ph type="sldNum" sz="quarter" idx="12"/>
          </p:nvPr>
        </p:nvSpPr>
        <p:spPr/>
        <p:txBody>
          <a:bodyPr/>
          <a:lstStyle/>
          <a:p>
            <a:fld id="{21F640B5-C48A-CE41-8528-15BC9D9A3E84}" type="slidenum">
              <a:rPr lang="en-US" smtClean="0"/>
              <a:t>‹#›</a:t>
            </a:fld>
            <a:endParaRPr lang="en-US"/>
          </a:p>
        </p:txBody>
      </p:sp>
    </p:spTree>
    <p:extLst>
      <p:ext uri="{BB962C8B-B14F-4D97-AF65-F5344CB8AC3E}">
        <p14:creationId xmlns:p14="http://schemas.microsoft.com/office/powerpoint/2010/main" val="3459215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5290C5-CA3C-404B-A2EC-73B565289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570734B-3255-C342-83B2-688845E44F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5728B2-6C16-1D45-9584-158876601A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DEDF1C-87F9-ED4C-9B63-E1934E3D1A18}" type="datetimeFigureOut">
              <a:rPr lang="en-US" smtClean="0"/>
              <a:t>10/16/22</a:t>
            </a:fld>
            <a:endParaRPr lang="en-US"/>
          </a:p>
        </p:txBody>
      </p:sp>
      <p:sp>
        <p:nvSpPr>
          <p:cNvPr id="5" name="Footer Placeholder 4">
            <a:extLst>
              <a:ext uri="{FF2B5EF4-FFF2-40B4-BE49-F238E27FC236}">
                <a16:creationId xmlns:a16="http://schemas.microsoft.com/office/drawing/2014/main" id="{1B0A6291-6869-3B48-B3BA-D9FE3D2589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925FF4-9645-6B42-B87C-9B7D744C56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F640B5-C48A-CE41-8528-15BC9D9A3E84}" type="slidenum">
              <a:rPr lang="en-US" smtClean="0"/>
              <a:t>‹#›</a:t>
            </a:fld>
            <a:endParaRPr lang="en-US"/>
          </a:p>
        </p:txBody>
      </p:sp>
    </p:spTree>
    <p:extLst>
      <p:ext uri="{BB962C8B-B14F-4D97-AF65-F5344CB8AC3E}">
        <p14:creationId xmlns:p14="http://schemas.microsoft.com/office/powerpoint/2010/main" val="30244250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315496"/>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0923069"/>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0875187"/>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7000" b="-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4767612"/>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07C0DFE-BD12-EB48-82BE-6D8C920A88E8}"/>
              </a:ext>
            </a:extLst>
          </p:cNvPr>
          <p:cNvPicPr>
            <a:picLocks noChangeAspect="1"/>
          </p:cNvPicPr>
          <p:nvPr/>
        </p:nvPicPr>
        <p:blipFill>
          <a:blip r:embed="rId3"/>
          <a:stretch>
            <a:fillRect/>
          </a:stretch>
        </p:blipFill>
        <p:spPr>
          <a:xfrm>
            <a:off x="2280674" y="-20074"/>
            <a:ext cx="6878074" cy="6878074"/>
          </a:xfrm>
          <a:prstGeom prst="rect">
            <a:avLst/>
          </a:prstGeom>
        </p:spPr>
      </p:pic>
    </p:spTree>
    <p:extLst>
      <p:ext uri="{BB962C8B-B14F-4D97-AF65-F5344CB8AC3E}">
        <p14:creationId xmlns:p14="http://schemas.microsoft.com/office/powerpoint/2010/main" val="2810018535"/>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4000" r="-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8659954"/>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96968148"/>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1665191"/>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16868864"/>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4565776"/>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13773828"/>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79908426"/>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22000" b="-22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2737147"/>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6657623"/>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1182150"/>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6000" r="-6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406521"/>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8000" b="-18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7214817"/>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7606370"/>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234755-42AD-DB4D-8163-75FE6DAD7DFA}"/>
              </a:ext>
            </a:extLst>
          </p:cNvPr>
          <p:cNvSpPr>
            <a:spLocks noGrp="1"/>
          </p:cNvSpPr>
          <p:nvPr>
            <p:ph type="title"/>
          </p:nvPr>
        </p:nvSpPr>
        <p:spPr/>
        <p:txBody>
          <a:bodyPr/>
          <a:lstStyle/>
          <a:p>
            <a:endParaRPr lang="en-US" dirty="0"/>
          </a:p>
        </p:txBody>
      </p:sp>
      <p:pic>
        <p:nvPicPr>
          <p:cNvPr id="2052" name="Picture 4" descr="Premium Vector | Business financial crisis of businesspeople vector.  businessman and businesswoman trying to stop down decrease arrow, financial  crisis and bankruptcy. characters flat cartoon illustration">
            <a:extLst>
              <a:ext uri="{FF2B5EF4-FFF2-40B4-BE49-F238E27FC236}">
                <a16:creationId xmlns:a16="http://schemas.microsoft.com/office/drawing/2014/main" id="{950D2CE5-7E88-2147-ABAF-69717ADEB7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9315456"/>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0" b="-10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9326002"/>
      </p:ext>
    </p:extLst>
  </p:cSld>
  <p:clrMapOvr>
    <a:masterClrMapping/>
  </p:clrMapOvr>
  <mc:AlternateContent xmlns:mc="http://schemas.openxmlformats.org/markup-compatibility/2006">
    <mc:Choice xmlns:p14="http://schemas.microsoft.com/office/powerpoint/2010/main" Requires="p14">
      <p:transition spd="slow" p14:dur="2000" advClick="0" advTm="20000"/>
    </mc:Choice>
    <mc:Fallback>
      <p:transition spd="slow" advClick="0" advTm="2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1755</TotalTime>
  <Words>845</Words>
  <Application>Microsoft Macintosh PowerPoint</Application>
  <PresentationFormat>Widescreen</PresentationFormat>
  <Paragraphs>40</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Collins</dc:creator>
  <cp:lastModifiedBy>Amy Collins</cp:lastModifiedBy>
  <cp:revision>27</cp:revision>
  <dcterms:created xsi:type="dcterms:W3CDTF">2022-10-16T16:38:40Z</dcterms:created>
  <dcterms:modified xsi:type="dcterms:W3CDTF">2022-10-17T21:54:07Z</dcterms:modified>
</cp:coreProperties>
</file>