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2"/>
  </p:notesMasterIdLst>
  <p:sldIdLst>
    <p:sldId id="256" r:id="rId2"/>
    <p:sldId id="258" r:id="rId3"/>
    <p:sldId id="462" r:id="rId4"/>
    <p:sldId id="463" r:id="rId5"/>
    <p:sldId id="482" r:id="rId6"/>
    <p:sldId id="481" r:id="rId7"/>
    <p:sldId id="390" r:id="rId8"/>
    <p:sldId id="374" r:id="rId9"/>
    <p:sldId id="295" r:id="rId10"/>
    <p:sldId id="483" r:id="rId11"/>
    <p:sldId id="484" r:id="rId12"/>
    <p:sldId id="300" r:id="rId13"/>
    <p:sldId id="294" r:id="rId14"/>
    <p:sldId id="393" r:id="rId15"/>
    <p:sldId id="394" r:id="rId16"/>
    <p:sldId id="352" r:id="rId17"/>
    <p:sldId id="353" r:id="rId18"/>
    <p:sldId id="391" r:id="rId19"/>
    <p:sldId id="343" r:id="rId20"/>
    <p:sldId id="400" r:id="rId21"/>
    <p:sldId id="469" r:id="rId22"/>
    <p:sldId id="404" r:id="rId23"/>
    <p:sldId id="370" r:id="rId24"/>
    <p:sldId id="468" r:id="rId25"/>
    <p:sldId id="278" r:id="rId26"/>
    <p:sldId id="405" r:id="rId27"/>
    <p:sldId id="466" r:id="rId28"/>
    <p:sldId id="467" r:id="rId29"/>
    <p:sldId id="281" r:id="rId30"/>
    <p:sldId id="410" r:id="rId31"/>
    <p:sldId id="415" r:id="rId32"/>
    <p:sldId id="414" r:id="rId33"/>
    <p:sldId id="473" r:id="rId34"/>
    <p:sldId id="474" r:id="rId35"/>
    <p:sldId id="476" r:id="rId36"/>
    <p:sldId id="479" r:id="rId37"/>
    <p:sldId id="480" r:id="rId38"/>
    <p:sldId id="372" r:id="rId39"/>
    <p:sldId id="351" r:id="rId40"/>
    <p:sldId id="321" r:id="rId41"/>
  </p:sldIdLst>
  <p:sldSz cx="9144000" cy="6858000" type="screen4x3"/>
  <p:notesSz cx="6886575" cy="10017125"/>
  <p:embeddedFontLst>
    <p:embeddedFont>
      <p:font typeface="Calibri" panose="020F0502020204030204" pitchFamily="34" charset="0"/>
      <p:regular r:id="rId43"/>
      <p:bold r:id="rId44"/>
      <p:italic r:id="rId45"/>
      <p:boldItalic r:id="rId46"/>
    </p:embeddedFont>
    <p:embeddedFont>
      <p:font typeface="Trebuchet MS" panose="020B0603020202020204" pitchFamily="34" charset="0"/>
      <p:regular r:id="rId47"/>
      <p:bold r:id="rId48"/>
      <p:italic r:id="rId49"/>
      <p:boldItalic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5"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Thomas" initials="JT" lastIdx="2" clrIdx="0">
    <p:extLst>
      <p:ext uri="{19B8F6BF-5375-455C-9EA6-DF929625EA0E}">
        <p15:presenceInfo xmlns:p15="http://schemas.microsoft.com/office/powerpoint/2012/main" userId="S::j.thomas@uwtsd.ac.uk::ece06c1e-1fe5-4526-9740-3b5872e790d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76" autoAdjust="0"/>
    <p:restoredTop sz="61967" autoAdjust="0"/>
  </p:normalViewPr>
  <p:slideViewPr>
    <p:cSldViewPr>
      <p:cViewPr varScale="1">
        <p:scale>
          <a:sx n="44" d="100"/>
          <a:sy n="44" d="100"/>
        </p:scale>
        <p:origin x="2316" y="60"/>
      </p:cViewPr>
      <p:guideLst>
        <p:guide orient="horz" pos="2160"/>
        <p:guide pos="288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3155"/>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commentAuthors" Target="commentAuthors.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2958001" y="3731867"/>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4133584" y="2352257"/>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5309168" y="972646"/>
          <a:ext cx="204026" cy="893832"/>
        </a:xfrm>
        <a:custGeom>
          <a:avLst/>
          <a:gdLst/>
          <a:ahLst/>
          <a:cxnLst/>
          <a:rect l="0" t="0" r="0" b="0"/>
          <a:pathLst>
            <a:path>
              <a:moveTo>
                <a:pt x="204026" y="0"/>
              </a:moveTo>
              <a:lnTo>
                <a:pt x="204026" y="893832"/>
              </a:lnTo>
              <a:lnTo>
                <a:pt x="0" y="89383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4541638" y="1089"/>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Behaviour</a:t>
          </a:r>
        </a:p>
      </dsp:txBody>
      <dsp:txXfrm>
        <a:off x="4541638" y="1089"/>
        <a:ext cx="1943113" cy="971556"/>
      </dsp:txXfrm>
    </dsp:sp>
    <dsp:sp modelId="{01FB48DC-EE3D-47AE-838B-3244F11FEA35}">
      <dsp:nvSpPr>
        <dsp:cNvPr id="0" name=""/>
        <dsp:cNvSpPr/>
      </dsp:nvSpPr>
      <dsp:spPr>
        <a:xfrm>
          <a:off x="3366055" y="1380700"/>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Attitude</a:t>
          </a:r>
        </a:p>
      </dsp:txBody>
      <dsp:txXfrm>
        <a:off x="3366055" y="1380700"/>
        <a:ext cx="1943113" cy="971556"/>
      </dsp:txXfrm>
    </dsp:sp>
    <dsp:sp modelId="{CD827D91-80D8-46DE-9B5A-CA18E1DB4480}">
      <dsp:nvSpPr>
        <dsp:cNvPr id="0" name=""/>
        <dsp:cNvSpPr/>
      </dsp:nvSpPr>
      <dsp:spPr>
        <a:xfrm>
          <a:off x="2190471" y="2760310"/>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Values</a:t>
          </a:r>
        </a:p>
      </dsp:txBody>
      <dsp:txXfrm>
        <a:off x="2190471" y="2760310"/>
        <a:ext cx="1943113" cy="971556"/>
      </dsp:txXfrm>
    </dsp:sp>
    <dsp:sp modelId="{236CA91E-83E1-4726-9AA9-B95A406F2844}">
      <dsp:nvSpPr>
        <dsp:cNvPr id="0" name=""/>
        <dsp:cNvSpPr/>
      </dsp:nvSpPr>
      <dsp:spPr>
        <a:xfrm>
          <a:off x="1014887" y="4139921"/>
          <a:ext cx="1943113" cy="971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1511300">
            <a:lnSpc>
              <a:spcPct val="90000"/>
            </a:lnSpc>
            <a:spcBef>
              <a:spcPct val="0"/>
            </a:spcBef>
            <a:spcAft>
              <a:spcPct val="35000"/>
            </a:spcAft>
            <a:buNone/>
          </a:pPr>
          <a:r>
            <a:rPr lang="en-GB" sz="3400" kern="1200" dirty="0"/>
            <a:t>Beliefs</a:t>
          </a:r>
        </a:p>
      </dsp:txBody>
      <dsp:txXfrm>
        <a:off x="1014887" y="4139921"/>
        <a:ext cx="1943113" cy="9715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b" anchorCtr="0">
          <a:noAutofit/>
        </a:bodyPr>
        <a:lstStyle/>
        <a:p>
          <a:pPr marL="0" lvl="0" indent="0" algn="ctr" defTabSz="1111250">
            <a:lnSpc>
              <a:spcPct val="90000"/>
            </a:lnSpc>
            <a:spcBef>
              <a:spcPct val="0"/>
            </a:spcBef>
            <a:spcAft>
              <a:spcPct val="35000"/>
            </a:spcAft>
            <a:buNone/>
          </a:pPr>
          <a:r>
            <a:rPr lang="en-GB" sz="2500" kern="1200" dirty="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t" anchorCtr="0">
          <a:noAutofit/>
        </a:bodyPr>
        <a:lstStyle/>
        <a:p>
          <a:pPr marL="0" lvl="0" indent="0" algn="ctr" defTabSz="1111250">
            <a:lnSpc>
              <a:spcPct val="90000"/>
            </a:lnSpc>
            <a:spcBef>
              <a:spcPct val="0"/>
            </a:spcBef>
            <a:spcAft>
              <a:spcPct val="35000"/>
            </a:spcAft>
            <a:buNone/>
          </a:pPr>
          <a:endParaRPr lang="en-GB" sz="2500" kern="1200" dirty="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b" anchorCtr="0">
          <a:noAutofit/>
        </a:bodyPr>
        <a:lstStyle/>
        <a:p>
          <a:pPr marL="0" lvl="0" indent="0" algn="ctr" defTabSz="1111250">
            <a:lnSpc>
              <a:spcPct val="90000"/>
            </a:lnSpc>
            <a:spcBef>
              <a:spcPct val="0"/>
            </a:spcBef>
            <a:spcAft>
              <a:spcPct val="35000"/>
            </a:spcAft>
            <a:buNone/>
          </a:pPr>
          <a:r>
            <a:rPr lang="en-GB" sz="2500" kern="1200" dirty="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2" cy="502596"/>
          </a:xfrm>
          <a:prstGeom prst="rect">
            <a:avLst/>
          </a:prstGeom>
        </p:spPr>
        <p:txBody>
          <a:bodyPr vert="horz" lIns="94110" tIns="47055" rIns="94110" bIns="47055" rtlCol="0"/>
          <a:lstStyle>
            <a:lvl1pPr algn="l">
              <a:defRPr sz="1200"/>
            </a:lvl1pPr>
          </a:lstStyle>
          <a:p>
            <a:endParaRPr lang="en-GB" dirty="0"/>
          </a:p>
        </p:txBody>
      </p:sp>
      <p:sp>
        <p:nvSpPr>
          <p:cNvPr id="3" name="Date Placeholder 2"/>
          <p:cNvSpPr>
            <a:spLocks noGrp="1"/>
          </p:cNvSpPr>
          <p:nvPr>
            <p:ph type="dt" idx="1"/>
          </p:nvPr>
        </p:nvSpPr>
        <p:spPr>
          <a:xfrm>
            <a:off x="3900799" y="0"/>
            <a:ext cx="2984182" cy="502596"/>
          </a:xfrm>
          <a:prstGeom prst="rect">
            <a:avLst/>
          </a:prstGeom>
        </p:spPr>
        <p:txBody>
          <a:bodyPr vert="horz" lIns="94110" tIns="47055" rIns="94110" bIns="47055" rtlCol="0"/>
          <a:lstStyle>
            <a:lvl1pPr algn="r">
              <a:defRPr sz="1200"/>
            </a:lvl1pPr>
          </a:lstStyle>
          <a:p>
            <a:fld id="{B23F606D-748E-48FE-92BB-8DFD9BD51C67}" type="datetimeFigureOut">
              <a:rPr lang="en-GB" smtClean="0"/>
              <a:t>08/11/2021</a:t>
            </a:fld>
            <a:endParaRPr lang="en-GB" dirty="0"/>
          </a:p>
        </p:txBody>
      </p:sp>
      <p:sp>
        <p:nvSpPr>
          <p:cNvPr id="4" name="Slide Image Placeholder 3"/>
          <p:cNvSpPr>
            <a:spLocks noGrp="1" noRot="1" noChangeAspect="1"/>
          </p:cNvSpPr>
          <p:nvPr>
            <p:ph type="sldImg" idx="2"/>
          </p:nvPr>
        </p:nvSpPr>
        <p:spPr>
          <a:xfrm>
            <a:off x="1189038" y="1252538"/>
            <a:ext cx="4508500" cy="3381375"/>
          </a:xfrm>
          <a:prstGeom prst="rect">
            <a:avLst/>
          </a:prstGeom>
          <a:noFill/>
          <a:ln w="12700">
            <a:solidFill>
              <a:prstClr val="black"/>
            </a:solidFill>
          </a:ln>
        </p:spPr>
        <p:txBody>
          <a:bodyPr vert="horz" lIns="94110" tIns="47055" rIns="94110" bIns="47055" rtlCol="0" anchor="ctr"/>
          <a:lstStyle/>
          <a:p>
            <a:endParaRPr lang="en-GB" dirty="0"/>
          </a:p>
        </p:txBody>
      </p:sp>
      <p:sp>
        <p:nvSpPr>
          <p:cNvPr id="5" name="Notes Placeholder 4"/>
          <p:cNvSpPr>
            <a:spLocks noGrp="1"/>
          </p:cNvSpPr>
          <p:nvPr>
            <p:ph type="body" sz="quarter" idx="3"/>
          </p:nvPr>
        </p:nvSpPr>
        <p:spPr>
          <a:xfrm>
            <a:off x="688658" y="4820741"/>
            <a:ext cx="5509260" cy="3944243"/>
          </a:xfrm>
          <a:prstGeom prst="rect">
            <a:avLst/>
          </a:prstGeom>
        </p:spPr>
        <p:txBody>
          <a:bodyPr vert="horz" lIns="94110" tIns="47055" rIns="94110" bIns="4705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4532"/>
            <a:ext cx="2984182" cy="502595"/>
          </a:xfrm>
          <a:prstGeom prst="rect">
            <a:avLst/>
          </a:prstGeom>
        </p:spPr>
        <p:txBody>
          <a:bodyPr vert="horz" lIns="94110" tIns="47055" rIns="94110" bIns="47055" rtlCol="0" anchor="b"/>
          <a:lstStyle>
            <a:lvl1pPr algn="l">
              <a:defRPr sz="1200"/>
            </a:lvl1pPr>
          </a:lstStyle>
          <a:p>
            <a:endParaRPr lang="en-GB" dirty="0"/>
          </a:p>
        </p:txBody>
      </p:sp>
      <p:sp>
        <p:nvSpPr>
          <p:cNvPr id="7" name="Slide Number Placeholder 6"/>
          <p:cNvSpPr>
            <a:spLocks noGrp="1"/>
          </p:cNvSpPr>
          <p:nvPr>
            <p:ph type="sldNum" sz="quarter" idx="5"/>
          </p:nvPr>
        </p:nvSpPr>
        <p:spPr>
          <a:xfrm>
            <a:off x="3900799" y="9514532"/>
            <a:ext cx="2984182" cy="502595"/>
          </a:xfrm>
          <a:prstGeom prst="rect">
            <a:avLst/>
          </a:prstGeom>
        </p:spPr>
        <p:txBody>
          <a:bodyPr vert="horz" lIns="94110" tIns="47055" rIns="94110" bIns="47055" rtlCol="0" anchor="b"/>
          <a:lstStyle>
            <a:lvl1pPr algn="r">
              <a:defRPr sz="1200"/>
            </a:lvl1pPr>
          </a:lstStyle>
          <a:p>
            <a:fld id="{4DE0FC52-B713-423C-9F36-BA4B041A2061}" type="slidenum">
              <a:rPr lang="en-GB" smtClean="0"/>
              <a:t>‹#›</a:t>
            </a:fld>
            <a:endParaRPr lang="en-GB" dirty="0"/>
          </a:p>
        </p:txBody>
      </p:sp>
    </p:spTree>
    <p:extLst>
      <p:ext uri="{BB962C8B-B14F-4D97-AF65-F5344CB8AC3E}">
        <p14:creationId xmlns:p14="http://schemas.microsoft.com/office/powerpoint/2010/main" val="2268238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a:t>
            </a:fld>
            <a:endParaRPr lang="en-GB" dirty="0"/>
          </a:p>
        </p:txBody>
      </p:sp>
    </p:spTree>
    <p:extLst>
      <p:ext uri="{BB962C8B-B14F-4D97-AF65-F5344CB8AC3E}">
        <p14:creationId xmlns:p14="http://schemas.microsoft.com/office/powerpoint/2010/main" val="1816545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a:t>
            </a:fld>
            <a:endParaRPr lang="en-GB" dirty="0"/>
          </a:p>
        </p:txBody>
      </p:sp>
    </p:spTree>
    <p:extLst>
      <p:ext uri="{BB962C8B-B14F-4D97-AF65-F5344CB8AC3E}">
        <p14:creationId xmlns:p14="http://schemas.microsoft.com/office/powerpoint/2010/main" val="275288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5</a:t>
            </a:fld>
            <a:endParaRPr lang="en-GB" dirty="0"/>
          </a:p>
        </p:txBody>
      </p:sp>
    </p:spTree>
    <p:extLst>
      <p:ext uri="{BB962C8B-B14F-4D97-AF65-F5344CB8AC3E}">
        <p14:creationId xmlns:p14="http://schemas.microsoft.com/office/powerpoint/2010/main" val="2540472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Act recognises that people may suffer discrimination and be disadvantaged for many reasons. These groups above are called protected characteristic under the Act. Protected from discrimination. </a:t>
            </a:r>
          </a:p>
          <a:p>
            <a:endParaRPr lang="en-GB" dirty="0"/>
          </a:p>
          <a:p>
            <a:r>
              <a:rPr lang="en-GB" dirty="0"/>
              <a:t>A person has a disability if they have a physical or mental impairment which had a substantial and long term effect on that persons ability to carryout normal activities, include conditions such as AIDS and cancer.</a:t>
            </a:r>
          </a:p>
          <a:p>
            <a:r>
              <a:rPr lang="en-GB" dirty="0"/>
              <a:t>Refers to group of people defined by their race, colour, nationality include gypsy and traveller communities.  </a:t>
            </a:r>
          </a:p>
          <a:p>
            <a:r>
              <a:rPr lang="en-GB" dirty="0"/>
              <a:t>Belief includes religious beliefs including lack of beliefs (atheism). A belief should affect the way you live your life for it to be included under the definition. </a:t>
            </a:r>
          </a:p>
          <a:p>
            <a:endParaRPr lang="en-GB" dirty="0"/>
          </a:p>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6</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7</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Barriers  - Like most of these Iceberg models it is the hidden element of our differences that can effect a diverse society. </a:t>
            </a:r>
          </a:p>
          <a:p>
            <a:r>
              <a:rPr lang="en-GB" dirty="0"/>
              <a:t>Trying to understand these unseen differences will always be a challenge for many police officers. Our actions &amp; behaviour has to take into account the differences in people. </a:t>
            </a:r>
          </a:p>
          <a:p>
            <a:r>
              <a:rPr lang="en-GB" dirty="0"/>
              <a:t>Inclusion is not just about what we can see it is valuing all our differences including the ‘hidden’ elements.</a:t>
            </a:r>
          </a:p>
        </p:txBody>
      </p:sp>
      <p:sp>
        <p:nvSpPr>
          <p:cNvPr id="4" name="Slide Number Placeholder 3"/>
          <p:cNvSpPr>
            <a:spLocks noGrp="1"/>
          </p:cNvSpPr>
          <p:nvPr>
            <p:ph type="sldNum" sz="quarter" idx="5"/>
          </p:nvPr>
        </p:nvSpPr>
        <p:spPr/>
        <p:txBody>
          <a:bodyPr/>
          <a:lstStyle/>
          <a:p>
            <a:fld id="{4DE0FC52-B713-423C-9F36-BA4B041A2061}" type="slidenum">
              <a:rPr lang="en-GB" smtClean="0"/>
              <a:t>8</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is one of those things everyone thinks they understand, but most don’t. </a:t>
            </a:r>
          </a:p>
          <a:p>
            <a:r>
              <a:rPr lang="en-GB" dirty="0"/>
              <a:t>Gender isn’t binary (meaning 2 things/parts).</a:t>
            </a:r>
          </a:p>
          <a:p>
            <a:r>
              <a:rPr lang="en-GB" dirty="0"/>
              <a:t>It is not either/or and in many cases it’s both/and. A bit of this and a dash of that. </a:t>
            </a:r>
          </a:p>
          <a:p>
            <a:r>
              <a:rPr lang="en-GB" dirty="0"/>
              <a:t>Class discussion on their understanding of gender. </a:t>
            </a:r>
          </a:p>
          <a:p>
            <a:endParaRPr lang="en-GB" dirty="0"/>
          </a:p>
          <a:p>
            <a:r>
              <a:rPr lang="en-GB" dirty="0"/>
              <a:t>Sexual orientation as a barrier  - as stated above gender is not binary it can be a bit of everything.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9</a:t>
            </a:fld>
            <a:endParaRPr lang="en-GB" dirty="0"/>
          </a:p>
        </p:txBody>
      </p:sp>
    </p:spTree>
    <p:extLst>
      <p:ext uri="{BB962C8B-B14F-4D97-AF65-F5344CB8AC3E}">
        <p14:creationId xmlns:p14="http://schemas.microsoft.com/office/powerpoint/2010/main" val="436918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https://www.gov.uk/government/statistics/hate-crime-england-and-wales-2020-to-2021/hate-crime-england-and-wales-2020-to-2021</a:t>
            </a:r>
          </a:p>
        </p:txBody>
      </p:sp>
      <p:sp>
        <p:nvSpPr>
          <p:cNvPr id="4" name="Slide Number Placeholder 3"/>
          <p:cNvSpPr>
            <a:spLocks noGrp="1"/>
          </p:cNvSpPr>
          <p:nvPr>
            <p:ph type="sldNum" sz="quarter" idx="5"/>
          </p:nvPr>
        </p:nvSpPr>
        <p:spPr/>
        <p:txBody>
          <a:bodyPr/>
          <a:lstStyle/>
          <a:p>
            <a:fld id="{4DE0FC52-B713-423C-9F36-BA4B041A2061}" type="slidenum">
              <a:rPr lang="en-GB" smtClean="0"/>
              <a:t>10</a:t>
            </a:fld>
            <a:endParaRPr lang="en-GB" dirty="0"/>
          </a:p>
        </p:txBody>
      </p:sp>
    </p:spTree>
    <p:extLst>
      <p:ext uri="{BB962C8B-B14F-4D97-AF65-F5344CB8AC3E}">
        <p14:creationId xmlns:p14="http://schemas.microsoft.com/office/powerpoint/2010/main" val="249785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12</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The UK has not always agreed to same sex relationships and up until 1967 it was an illegal act between two men. Decriminalising happen on 27 July 1967, as part of the Sexual Offences Act 1967.</a:t>
            </a:r>
            <a:r>
              <a:rPr lang="en-GB" b="1" dirty="0"/>
              <a:t> </a:t>
            </a:r>
          </a:p>
          <a:p>
            <a:pPr defTabSz="941100">
              <a:defRPr/>
            </a:pPr>
            <a:r>
              <a:rPr lang="en-GB" dirty="0"/>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dirty="0"/>
          </a:p>
          <a:p>
            <a:pPr defTabSz="941100">
              <a:defRPr/>
            </a:pPr>
            <a:r>
              <a:rPr lang="en-GB" dirty="0"/>
              <a:t>After the Act the age of consent was set at 21 for sex between men, compared with 16 for sex between men and women. </a:t>
            </a:r>
          </a:p>
          <a:p>
            <a:pPr defTabSz="941100">
              <a:defRPr/>
            </a:pPr>
            <a:r>
              <a:rPr lang="en-GB" dirty="0"/>
              <a:t>There was also a decision that pandered to the homophobic notion that young men are seduced and corrupted by older men. The punishment for a man over 21 having non-anal sex with a man aged 16-21 was increased from two to five years.</a:t>
            </a:r>
          </a:p>
          <a:p>
            <a:r>
              <a:rPr lang="en-GB" dirty="0"/>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dirty="0"/>
              <a:t>Alan Turing died in 1954 and was pardoned of his offence in 2013. </a:t>
            </a:r>
          </a:p>
          <a:p>
            <a:r>
              <a:rPr lang="en-GB" b="1" dirty="0"/>
              <a:t>2000 -</a:t>
            </a:r>
            <a:r>
              <a:rPr lang="en-GB" dirty="0"/>
              <a:t> A law was changed which allowed gay and bisexual people to be in the armed forces.</a:t>
            </a:r>
          </a:p>
          <a:p>
            <a:r>
              <a:rPr lang="en-GB" b="1" dirty="0"/>
              <a:t>2002 - </a:t>
            </a:r>
            <a:r>
              <a:rPr lang="en-GB" dirty="0"/>
              <a:t>A law was changed to allow gay people (and also unmarried couples) to adopt children.</a:t>
            </a:r>
          </a:p>
          <a:p>
            <a:r>
              <a:rPr lang="en-GB" b="1" dirty="0"/>
              <a:t>2003 - </a:t>
            </a:r>
            <a:r>
              <a:rPr lang="en-GB" dirty="0"/>
              <a:t>The ban on 'promoting' homosexuality in schools (Section 28) was overturned.</a:t>
            </a:r>
          </a:p>
          <a:p>
            <a:r>
              <a:rPr lang="en-GB" b="1" dirty="0"/>
              <a:t>2004 - </a:t>
            </a:r>
            <a:r>
              <a:rPr lang="en-GB" dirty="0"/>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dirty="0"/>
              <a:t>2008 -</a:t>
            </a:r>
            <a:r>
              <a:rPr lang="en-GB" dirty="0"/>
              <a:t> It became illegal to encourage homophobic hatred. Last year, more than 7,000 hate crimes were reported against gay men and women in the UK.</a:t>
            </a:r>
          </a:p>
          <a:p>
            <a:r>
              <a:rPr lang="en-GB" b="1" dirty="0"/>
              <a:t>2013 -</a:t>
            </a:r>
            <a:r>
              <a:rPr lang="en-GB" dirty="0"/>
              <a:t> Gay marriage was made legal in England and Wales, and later in Scotland. In Northern Ireland 2020.</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13</a:t>
            </a:fld>
            <a:endParaRPr lang="en-GB" dirty="0"/>
          </a:p>
        </p:txBody>
      </p:sp>
    </p:spTree>
    <p:extLst>
      <p:ext uri="{BB962C8B-B14F-4D97-AF65-F5344CB8AC3E}">
        <p14:creationId xmlns:p14="http://schemas.microsoft.com/office/powerpoint/2010/main" val="1928167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an understanding of what the acronym LGBTQ+ means - </a:t>
            </a:r>
          </a:p>
          <a:p>
            <a:r>
              <a:rPr lang="en-GB" dirty="0"/>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dirty="0"/>
          </a:p>
          <a:p>
            <a:r>
              <a:rPr lang="en-GB" dirty="0"/>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14</a:t>
            </a:fld>
            <a:endParaRPr lang="en-GB" dirty="0"/>
          </a:p>
        </p:txBody>
      </p:sp>
    </p:spTree>
    <p:extLst>
      <p:ext uri="{BB962C8B-B14F-4D97-AF65-F5344CB8AC3E}">
        <p14:creationId xmlns:p14="http://schemas.microsoft.com/office/powerpoint/2010/main" val="1977616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towards same sex partnerships have changed over the years. </a:t>
            </a:r>
          </a:p>
          <a:p>
            <a:r>
              <a:rPr lang="en-GB" dirty="0"/>
              <a:t>During the 80’s society was changing with lots of influences such as MTV; Sport clothing Nike/Reebok/Adidas; Coke V’s Pepsi.</a:t>
            </a:r>
          </a:p>
          <a:p>
            <a:r>
              <a:rPr lang="en-GB" dirty="0"/>
              <a:t>Change in music styles being different cultures.</a:t>
            </a:r>
          </a:p>
          <a:p>
            <a:r>
              <a:rPr lang="en-GB" dirty="0"/>
              <a:t>Computers being accessible to homes as they were cheaper but no home internet.</a:t>
            </a:r>
          </a:p>
          <a:p>
            <a:r>
              <a:rPr lang="en-GB" dirty="0"/>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dirty="0"/>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dirty="0"/>
          </a:p>
          <a:p>
            <a:r>
              <a:rPr lang="en-GB" dirty="0"/>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15</a:t>
            </a:fld>
            <a:endParaRPr lang="en-GB" dirty="0"/>
          </a:p>
        </p:txBody>
      </p:sp>
    </p:spTree>
    <p:extLst>
      <p:ext uri="{BB962C8B-B14F-4D97-AF65-F5344CB8AC3E}">
        <p14:creationId xmlns:p14="http://schemas.microsoft.com/office/powerpoint/2010/main" val="40180580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does being different mean to them?</a:t>
            </a:r>
          </a:p>
          <a:p>
            <a:r>
              <a:rPr lang="en-GB" dirty="0"/>
              <a:t>People who are different find themselves not to be inclusion </a:t>
            </a:r>
          </a:p>
          <a:p>
            <a:r>
              <a:rPr lang="en-GB" dirty="0"/>
              <a:t>Looking/dressing different examples = Punk, Goth, Emo any difference they can think of</a:t>
            </a:r>
          </a:p>
          <a:p>
            <a:r>
              <a:rPr lang="en-GB" dirty="0"/>
              <a:t>Not conforming – travellers &amp; their communities</a:t>
            </a:r>
          </a:p>
          <a:p>
            <a:r>
              <a:rPr lang="en-GB" dirty="0"/>
              <a:t>Being different and vulnerable  =individuals who may be homeless.</a:t>
            </a:r>
          </a:p>
          <a:p>
            <a:r>
              <a:rPr lang="en-GB" dirty="0"/>
              <a:t>People with learning needs how do they process information if you where to see them in the line of duty?</a:t>
            </a:r>
          </a:p>
          <a:p>
            <a:r>
              <a:rPr lang="en-GB" dirty="0"/>
              <a:t>What about language barriers?</a:t>
            </a:r>
          </a:p>
          <a:p>
            <a:r>
              <a:rPr lang="en-GB" dirty="0"/>
              <a:t> </a:t>
            </a:r>
          </a:p>
          <a:p>
            <a:r>
              <a:rPr lang="en-GB" dirty="0"/>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16</a:t>
            </a:fld>
            <a:endParaRPr lang="en-GB" dirty="0"/>
          </a:p>
        </p:txBody>
      </p:sp>
    </p:spTree>
    <p:extLst>
      <p:ext uri="{BB962C8B-B14F-4D97-AF65-F5344CB8AC3E}">
        <p14:creationId xmlns:p14="http://schemas.microsoft.com/office/powerpoint/2010/main" val="1787272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dirty="0"/>
              <a:t>Both Sophie &amp; boyfriend Rob (who was attacked) both looked ‘different’ as Goths. </a:t>
            </a:r>
          </a:p>
          <a:p>
            <a:r>
              <a:rPr lang="en-GB" dirty="0"/>
              <a:t>Stephen Herbert, 16 and Brendan Harris, 15, committed the offence. They repeatedly stamped upon Sophie’s head as she lay semi-conscious</a:t>
            </a:r>
          </a:p>
          <a:p>
            <a:r>
              <a:rPr lang="en-GB" dirty="0"/>
              <a:t>Their only motive was that the couple were both dressed as Goths. </a:t>
            </a:r>
          </a:p>
          <a:p>
            <a:r>
              <a:rPr lang="en-GB" dirty="0"/>
              <a:t>Det. Supt Mick Gradwell  - "The only thing these lads think they have done wrong is to be caught. It was almost as though they were laughing and joking about what they had done". </a:t>
            </a:r>
          </a:p>
          <a:p>
            <a:pPr defTabSz="941100">
              <a:defRPr/>
            </a:pPr>
            <a:endParaRPr lang="en-GB" dirty="0"/>
          </a:p>
          <a:p>
            <a:pPr defTabSz="941100">
              <a:defRPr/>
            </a:pPr>
            <a:endParaRPr lang="en-GB" dirty="0"/>
          </a:p>
          <a:p>
            <a:pPr defTabSz="941100">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17</a:t>
            </a:fld>
            <a:endParaRPr lang="en-GB" dirty="0"/>
          </a:p>
        </p:txBody>
      </p:sp>
    </p:spTree>
    <p:extLst>
      <p:ext uri="{BB962C8B-B14F-4D97-AF65-F5344CB8AC3E}">
        <p14:creationId xmlns:p14="http://schemas.microsoft.com/office/powerpoint/2010/main" val="36058262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18</a:t>
            </a:fld>
            <a:endParaRPr lang="en-GB" dirty="0"/>
          </a:p>
        </p:txBody>
      </p:sp>
    </p:spTree>
    <p:extLst>
      <p:ext uri="{BB962C8B-B14F-4D97-AF65-F5344CB8AC3E}">
        <p14:creationId xmlns:p14="http://schemas.microsoft.com/office/powerpoint/2010/main" val="20760088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Challenged his sexuality when he ’came out’ but a few years later the media was going to expose his HIV status. </a:t>
            </a:r>
          </a:p>
          <a:p>
            <a:r>
              <a:rPr lang="en-GB" dirty="0"/>
              <a:t>Thus made him release TV programme of him telling family and friends before the papers. </a:t>
            </a:r>
          </a:p>
          <a:p>
            <a:r>
              <a:rPr lang="en-GB" dirty="0"/>
              <a:t>Was worried in being treated ‘different’ and misrepresented and how would family and the public react to this news.  </a:t>
            </a:r>
          </a:p>
          <a:p>
            <a:r>
              <a:rPr lang="en-GB" dirty="0"/>
              <a:t>Spoken about "shame" and "fear“ but day after the announcement he completed the Iron Man cheered on by crowds.</a:t>
            </a:r>
          </a:p>
          <a:p>
            <a:endParaRPr lang="en-GB" dirty="0"/>
          </a:p>
          <a:p>
            <a:r>
              <a:rPr lang="en-GB" dirty="0"/>
              <a:t>Class discussion – why do we feel we need to justify ourselves if we are different?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19</a:t>
            </a:fld>
            <a:endParaRPr lang="en-GB" dirty="0"/>
          </a:p>
        </p:txBody>
      </p:sp>
    </p:spTree>
    <p:extLst>
      <p:ext uri="{BB962C8B-B14F-4D97-AF65-F5344CB8AC3E}">
        <p14:creationId xmlns:p14="http://schemas.microsoft.com/office/powerpoint/2010/main" val="905811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dirty="0"/>
              <a:t>Consider that there are people who do not speak English or very little English and certainly not enough if one was in trouble or needed help.  That is where misunderstandings and misinterpretations can happen. </a:t>
            </a:r>
          </a:p>
          <a:p>
            <a:r>
              <a:rPr lang="en-GB" dirty="0"/>
              <a:t>For those who are victims of crime they may not report the crime due to frustration, being afraid in trying to explaining the facts. Imagine how hard it must be trying to explain you have been attacked in a foreign language?</a:t>
            </a:r>
          </a:p>
          <a:p>
            <a:r>
              <a:rPr lang="en-GB" dirty="0"/>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dirty="0"/>
              <a:t>http://www.bbk.ac.uk/news/language-barriers-in-the-criminal-justice-system</a:t>
            </a:r>
          </a:p>
          <a:p>
            <a:r>
              <a:rPr lang="en-GB" dirty="0"/>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20</a:t>
            </a:fld>
            <a:endParaRPr lang="en-GB" dirty="0"/>
          </a:p>
        </p:txBody>
      </p:sp>
    </p:spTree>
    <p:extLst>
      <p:ext uri="{BB962C8B-B14F-4D97-AF65-F5344CB8AC3E}">
        <p14:creationId xmlns:p14="http://schemas.microsoft.com/office/powerpoint/2010/main" val="633319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 vital day to day sense. When an incident happens if officers are not able to communicate properly it can lead to various misinterpretations and problems.  </a:t>
            </a:r>
          </a:p>
          <a:p>
            <a:r>
              <a:rPr lang="en-GB" dirty="0"/>
              <a:t>It is essential to consider everyone's needs.  Improved communication allows for better outcomes when it comes to public safety and it encourages and builds stronger relationships between officer, individuals and communities. </a:t>
            </a:r>
          </a:p>
          <a:p>
            <a:r>
              <a:rPr lang="en-GB" dirty="0"/>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21</a:t>
            </a:fld>
            <a:endParaRPr lang="en-GB" dirty="0"/>
          </a:p>
        </p:txBody>
      </p:sp>
    </p:spTree>
    <p:extLst>
      <p:ext uri="{BB962C8B-B14F-4D97-AF65-F5344CB8AC3E}">
        <p14:creationId xmlns:p14="http://schemas.microsoft.com/office/powerpoint/2010/main" val="36334037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22</a:t>
            </a:fld>
            <a:endParaRPr lang="en-GB" dirty="0"/>
          </a:p>
        </p:txBody>
      </p:sp>
    </p:spTree>
    <p:extLst>
      <p:ext uri="{BB962C8B-B14F-4D97-AF65-F5344CB8AC3E}">
        <p14:creationId xmlns:p14="http://schemas.microsoft.com/office/powerpoint/2010/main" val="3001035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Class discussion on knowledge of religious practices - from Friday prayers, Giving something up for Lent, vegetarianism, fire walking, wiping yet some practices are wrong.</a:t>
            </a:r>
          </a:p>
          <a:p>
            <a:r>
              <a:rPr lang="en-GB" b="1" dirty="0"/>
              <a:t>Baby tossing -</a:t>
            </a:r>
            <a:r>
              <a:rPr lang="en-GB" dirty="0"/>
              <a:t> India has been in practise since the past 700 years. Babies in the month of December are tossed from the top of a temple roof to a group of men standing below with a cloth meant to catch the babies. Brings good luck for the community.</a:t>
            </a:r>
          </a:p>
          <a:p>
            <a:r>
              <a:rPr lang="en-GB" b="1" dirty="0"/>
              <a:t>Finger amputation – </a:t>
            </a:r>
            <a:r>
              <a:rPr lang="en-GB" dirty="0"/>
              <a:t>Banned but practiced in Indonesia and in Japan. Portions of one's finger is chopped off by others to mourn for the deceased of member of family.</a:t>
            </a:r>
          </a:p>
          <a:p>
            <a:r>
              <a:rPr lang="en-GB" b="1" dirty="0"/>
              <a:t>Human Sacrifice - </a:t>
            </a:r>
            <a:r>
              <a:rPr lang="en-GB" dirty="0"/>
              <a:t>parts of India and Africa where fellow human beings are offered to God to express their gratitude.</a:t>
            </a:r>
          </a:p>
          <a:p>
            <a:r>
              <a:rPr lang="en-GB" b="1" dirty="0"/>
              <a:t>Honour killing </a:t>
            </a:r>
            <a:r>
              <a:rPr lang="en-GB" dirty="0"/>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dirty="0"/>
          </a:p>
          <a:p>
            <a:r>
              <a:rPr lang="en-GB" dirty="0"/>
              <a:t>Female Genital Mutilation (FGM) refers to procedures which intentionally alter, mutilate, or cause injury to the female genital organs for non-medical reasons. </a:t>
            </a:r>
          </a:p>
          <a:p>
            <a:r>
              <a:rPr lang="en-GB" dirty="0"/>
              <a:t>FGM is medically unnecessary and can have serious health consequences, both at the time it is carried out and in later life. </a:t>
            </a:r>
          </a:p>
          <a:p>
            <a:r>
              <a:rPr lang="en-GB" dirty="0"/>
              <a:t>FGM is prevalent in 28 African countries and areas of the Middle and Far East, but it is increasingly practiced in the UK, in communities with larger populations of first-generation immigrants, refugees, and asylum seekers. </a:t>
            </a:r>
          </a:p>
          <a:p>
            <a:r>
              <a:rPr lang="en-GB" dirty="0"/>
              <a:t>FGM is deeply embedded in some communities and is performed for cultural and social reasons. It is usually carried out on girls before they reach puberty, but in some cases it is performed on new-born infants or on women before marriage or pregnancy. </a:t>
            </a:r>
          </a:p>
          <a:p>
            <a:r>
              <a:rPr lang="en-GB" dirty="0"/>
              <a:t>It is often justified by the belief that it is beneficial for the girl or woman, but FGM is an extremely harmful practice which violates basic human rights. </a:t>
            </a:r>
          </a:p>
          <a:p>
            <a:endParaRPr lang="en-GB" dirty="0"/>
          </a:p>
          <a:p>
            <a:r>
              <a:rPr lang="en-GB" dirty="0"/>
              <a:t>http://sro.sussex.ac.uk/id/eprint/73458/1/__smbhome.uscs.susx.ac.uk_lsu53_Documents_My%20Documents_Leverhulme%20Project_Sussex%20Hate%20Crime%20Project%20Report.pdf</a:t>
            </a:r>
          </a:p>
          <a:p>
            <a:pPr defTabSz="941100">
              <a:defRPr/>
            </a:pPr>
            <a:r>
              <a:rPr lang="en-GB" dirty="0"/>
              <a:t>Due to the hidden nature of FGM, it is difficult to estimate how many girls and women it actually affects in the UK and worldwide, but it is generally recognised to be more common than previously thought. </a:t>
            </a:r>
          </a:p>
          <a:p>
            <a:pPr defTabSz="941100">
              <a:defRPr/>
            </a:pPr>
            <a:r>
              <a:rPr lang="en-GB" dirty="0"/>
              <a:t>Training for schools, youth workers, social workers and community workers to report potential young girls who may go away to visit family might have had the procedure. </a:t>
            </a:r>
          </a:p>
          <a:p>
            <a:pPr defTabSz="941100">
              <a:defRPr/>
            </a:pPr>
            <a:endParaRPr lang="en-GB" dirty="0"/>
          </a:p>
          <a:p>
            <a:pPr defTabSz="941100">
              <a:defRPr/>
            </a:pPr>
            <a:r>
              <a:rPr lang="en-GB" dirty="0"/>
              <a:t>The most significant risk factor for girls and young women is coming from a community where FGM is known to be practised and/or where a mother, sister, or other female family member has been subjected to FGM. </a:t>
            </a:r>
          </a:p>
          <a:p>
            <a:pPr defTabSz="941100">
              <a:defRPr/>
            </a:pPr>
            <a:endParaRPr lang="en-GB" dirty="0"/>
          </a:p>
          <a:p>
            <a:pPr defTabSz="941100">
              <a:defRPr/>
            </a:pPr>
            <a:r>
              <a:rPr lang="en-GB" dirty="0"/>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dirty="0"/>
          </a:p>
          <a:p>
            <a:r>
              <a:rPr lang="en-GB" dirty="0"/>
              <a:t>https://publications.parliament.uk/pa/cm201415/cmselect/cmhaff/201/20105.htm</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23</a:t>
            </a:fld>
            <a:endParaRPr lang="en-GB" dirty="0"/>
          </a:p>
        </p:txBody>
      </p:sp>
    </p:spTree>
    <p:extLst>
      <p:ext uri="{BB962C8B-B14F-4D97-AF65-F5344CB8AC3E}">
        <p14:creationId xmlns:p14="http://schemas.microsoft.com/office/powerpoint/2010/main" val="125753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ethnic minority groups also emerged as being most likely to be victims of crime, at 19 per cent compared with 15 per cent of their white counterparts.</a:t>
            </a:r>
          </a:p>
          <a:p>
            <a:pPr fontAlgn="base"/>
            <a:r>
              <a:rPr lang="en-GB" dirty="0"/>
              <a:t>Although the proportion of white adults experiencing at least one crime fell from 17 per cent to 15 per cent in the three years to 2016, there was no significant change for ethnic minorities.</a:t>
            </a:r>
          </a:p>
          <a:p>
            <a:r>
              <a:rPr lang="en-GB" dirty="0"/>
              <a:t>higher chances of them falling victims to crime also has to do with the areas in which they live – ethnic minorities are more likely to live in deprived areas where there is more crime taking place.</a:t>
            </a:r>
          </a:p>
          <a:p>
            <a:pPr fontAlgn="base"/>
            <a:r>
              <a:rPr lang="en-GB" dirty="0"/>
              <a:t>Police officers from non-white groups were more concentrated in lower ranks</a:t>
            </a:r>
          </a:p>
          <a:p>
            <a:pPr fontAlgn="base"/>
            <a:r>
              <a:rPr lang="en-GB" dirty="0"/>
              <a:t>Around one in 10 Army personnel are from an ethnic minority background but the figure falls to just one in 50 for the RAF</a:t>
            </a:r>
          </a:p>
          <a:p>
            <a:pPr fontAlgn="base"/>
            <a:endParaRPr lang="en-GB" dirty="0"/>
          </a:p>
          <a:p>
            <a:pPr marL="176456" indent="-176456">
              <a:buFont typeface="Arial" panose="020B0604020202020204" pitchFamily="34" charset="0"/>
              <a:buChar char="•"/>
            </a:pPr>
            <a:r>
              <a:rPr lang="en-GB" dirty="0"/>
              <a:t>https://assets.publishing.service.gov.uk/government/uploads/system/uploads/attachment_data/file/839172/hate-crime-1819-hosb2419.pdf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t>https://assets.publishing.service.gov.uk/government/uploads/system/uploads/attachment_data/file/849201/race-cjs-2018-infographic.pdf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hlinkClick r:id="rId3"/>
              </a:rPr>
              <a:t>http://library.college.police.uk/docs/homeoffice/Experiences-of-young-black-men-as-victims-of-crime.pdf</a:t>
            </a:r>
            <a:endParaRPr lang="en-GB" dirty="0"/>
          </a:p>
          <a:p>
            <a:pPr marL="176456" indent="-176456">
              <a:buFont typeface="Arial" panose="020B0604020202020204" pitchFamily="34" charset="0"/>
              <a:buChar char="•"/>
            </a:pPr>
            <a:endParaRPr lang="en-GB" dirty="0"/>
          </a:p>
          <a:p>
            <a:pPr fontAlgn="base"/>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24</a:t>
            </a:fld>
            <a:endParaRPr lang="en-GB" dirty="0"/>
          </a:p>
        </p:txBody>
      </p:sp>
    </p:spTree>
    <p:extLst>
      <p:ext uri="{BB962C8B-B14F-4D97-AF65-F5344CB8AC3E}">
        <p14:creationId xmlns:p14="http://schemas.microsoft.com/office/powerpoint/2010/main" val="26227854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Rosa Louise McCauley Parks was arrested for sitting in a ‘whites’ seat on a bus. This started the civil rights movement Montgomery Bus Boycott. </a:t>
            </a:r>
          </a:p>
          <a:p>
            <a:r>
              <a:rPr lang="en-GB" dirty="0"/>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dirty="0"/>
              <a:t>The show is about a time travel wanted to change Parks actions and not have a change in American Civil Rights and segregation.</a:t>
            </a:r>
          </a:p>
          <a:p>
            <a:endParaRPr lang="en-GB" dirty="0"/>
          </a:p>
          <a:p>
            <a:r>
              <a:rPr lang="en-GB" dirty="0"/>
              <a:t>The United States Congress has called her "the first lady of civil rights" and "the mother of the freedom movement".</a:t>
            </a:r>
          </a:p>
          <a:p>
            <a:pPr defTabSz="941100">
              <a:defRPr/>
            </a:pPr>
            <a:endParaRPr lang="en-GB" dirty="0"/>
          </a:p>
          <a:p>
            <a:pPr defTabSz="941100">
              <a:defRPr/>
            </a:pPr>
            <a:endParaRPr lang="en-GB" dirty="0"/>
          </a:p>
          <a:p>
            <a:r>
              <a:rPr lang="en-GB" dirty="0"/>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dirty="0"/>
          </a:p>
          <a:p>
            <a:pPr defTabSz="941100">
              <a:defRPr/>
            </a:pPr>
            <a:r>
              <a:rPr lang="en-GB" dirty="0"/>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dirty="0"/>
          </a:p>
          <a:p>
            <a:pPr defTabSz="941100">
              <a:defRPr/>
            </a:pPr>
            <a:r>
              <a:rPr lang="en-GB" dirty="0"/>
              <a:t>63 years on similar incident.</a:t>
            </a:r>
          </a:p>
          <a:p>
            <a:pPr defTabSz="941100">
              <a:defRPr/>
            </a:pPr>
            <a:endParaRPr lang="en-GB" dirty="0"/>
          </a:p>
          <a:p>
            <a:pPr defTabSz="941100">
              <a:defRPr/>
            </a:pP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25</a:t>
            </a:fld>
            <a:endParaRPr lang="en-GB" dirty="0"/>
          </a:p>
        </p:txBody>
      </p:sp>
    </p:spTree>
    <p:extLst>
      <p:ext uri="{BB962C8B-B14F-4D97-AF65-F5344CB8AC3E}">
        <p14:creationId xmlns:p14="http://schemas.microsoft.com/office/powerpoint/2010/main" val="7906650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Why hate crime?  </a:t>
            </a:r>
          </a:p>
          <a:p>
            <a:pPr defTabSz="941100">
              <a:defRPr/>
            </a:pPr>
            <a:r>
              <a:rPr lang="en-GB" dirty="0"/>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dirty="0"/>
          </a:p>
          <a:p>
            <a:pPr defTabSz="941100">
              <a:defRPr/>
            </a:pPr>
            <a:r>
              <a:rPr lang="en-GB" dirty="0"/>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dirty="0"/>
          </a:p>
          <a:p>
            <a:r>
              <a:rPr lang="en-GB" dirty="0"/>
              <a:t>Revenge - target members of the racial or religious group who they believe committed the original crime - even if the victims had nothing to do with it. perpetrator(s) only want revenge and they will travel to the victims' territory to enact it. </a:t>
            </a:r>
          </a:p>
          <a:p>
            <a:r>
              <a:rPr lang="en-GB" dirty="0"/>
              <a:t>These eye-for-an-eye attacks spike after acts of terrorism 9/11 USA, 7/7 London and Paris attacks in 2015.</a:t>
            </a:r>
          </a:p>
          <a:p>
            <a:endParaRPr lang="en-GB" dirty="0"/>
          </a:p>
          <a:p>
            <a:r>
              <a:rPr lang="en-GB" dirty="0"/>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dirty="0"/>
              <a:t>Mission offenders write lengthy manifestos explaining their views, visit websites steeped in hate speech and violent imagery, and travel to target symbolically significant sites while seeking to maximize carnage.</a:t>
            </a:r>
          </a:p>
          <a:p>
            <a:r>
              <a:rPr lang="en-GB" dirty="0"/>
              <a:t>Mission offenders believe that the system is rigged against them, which means that they can justify excessive violence against the innocent.</a:t>
            </a:r>
          </a:p>
          <a:p>
            <a:r>
              <a:rPr lang="en-GB" dirty="0"/>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dirty="0"/>
          </a:p>
          <a:p>
            <a:pPr defTabSz="941100">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26</a:t>
            </a:fld>
            <a:endParaRPr lang="en-GB" dirty="0"/>
          </a:p>
        </p:txBody>
      </p:sp>
    </p:spTree>
    <p:extLst>
      <p:ext uri="{BB962C8B-B14F-4D97-AF65-F5344CB8AC3E}">
        <p14:creationId xmlns:p14="http://schemas.microsoft.com/office/powerpoint/2010/main" val="301143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27</a:t>
            </a:fld>
            <a:endParaRPr lang="en-GB" dirty="0"/>
          </a:p>
        </p:txBody>
      </p:sp>
    </p:spTree>
    <p:extLst>
      <p:ext uri="{BB962C8B-B14F-4D97-AF65-F5344CB8AC3E}">
        <p14:creationId xmlns:p14="http://schemas.microsoft.com/office/powerpoint/2010/main" val="36538646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 more details please read the link: https://www.gov.uk/discrimination-your-rights</a:t>
            </a:r>
            <a:endParaRPr lang="en-GB" dirty="0"/>
          </a:p>
          <a:p>
            <a:pPr fontAlgn="base"/>
            <a:r>
              <a:rPr lang="en-GB" sz="1200" b="1" i="0" kern="1200" dirty="0">
                <a:solidFill>
                  <a:schemeClr val="tx1"/>
                </a:solidFill>
                <a:effectLst/>
                <a:latin typeface="+mn-lt"/>
                <a:ea typeface="+mn-ea"/>
                <a:cs typeface="+mn-cs"/>
              </a:rPr>
              <a:t>Types of discrimination ('protected characteristics')</a:t>
            </a:r>
          </a:p>
          <a:p>
            <a:pPr fontAlgn="base"/>
            <a:r>
              <a:rPr lang="en-GB" sz="1200" b="0" i="0" kern="1200" dirty="0">
                <a:solidFill>
                  <a:schemeClr val="tx1"/>
                </a:solidFill>
                <a:effectLst/>
                <a:latin typeface="+mn-lt"/>
                <a:ea typeface="+mn-ea"/>
                <a:cs typeface="+mn-cs"/>
              </a:rPr>
              <a:t>It is against the law to discriminate against anyone because of:</a:t>
            </a:r>
          </a:p>
          <a:p>
            <a:pPr fontAlgn="base"/>
            <a:r>
              <a:rPr lang="en-GB" sz="1200" b="0" i="0" kern="1200" dirty="0">
                <a:solidFill>
                  <a:schemeClr val="tx1"/>
                </a:solidFill>
                <a:effectLst/>
                <a:latin typeface="+mn-lt"/>
                <a:ea typeface="+mn-ea"/>
                <a:cs typeface="+mn-cs"/>
              </a:rPr>
              <a:t>age</a:t>
            </a:r>
          </a:p>
          <a:p>
            <a:pPr fontAlgn="base"/>
            <a:r>
              <a:rPr lang="en-GB" sz="1200" b="0" i="0" kern="1200" dirty="0">
                <a:solidFill>
                  <a:schemeClr val="tx1"/>
                </a:solidFill>
                <a:effectLst/>
                <a:latin typeface="+mn-lt"/>
                <a:ea typeface="+mn-ea"/>
                <a:cs typeface="+mn-cs"/>
              </a:rPr>
              <a:t>gender reassignment</a:t>
            </a:r>
          </a:p>
          <a:p>
            <a:pPr fontAlgn="base"/>
            <a:r>
              <a:rPr lang="en-GB" sz="1200" b="0" i="0" kern="1200" dirty="0">
                <a:solidFill>
                  <a:schemeClr val="tx1"/>
                </a:solidFill>
                <a:effectLst/>
                <a:latin typeface="+mn-lt"/>
                <a:ea typeface="+mn-ea"/>
                <a:cs typeface="+mn-cs"/>
              </a:rPr>
              <a:t>being married or in a civil partnership</a:t>
            </a:r>
          </a:p>
          <a:p>
            <a:pPr fontAlgn="base"/>
            <a:r>
              <a:rPr lang="en-GB" sz="1200" b="0" i="0" kern="1200" dirty="0">
                <a:solidFill>
                  <a:schemeClr val="tx1"/>
                </a:solidFill>
                <a:effectLst/>
                <a:latin typeface="+mn-lt"/>
                <a:ea typeface="+mn-ea"/>
                <a:cs typeface="+mn-cs"/>
              </a:rPr>
              <a:t>being </a:t>
            </a:r>
            <a:r>
              <a:rPr lang="en-GB" sz="1200" b="0" i="0" kern="1200" dirty="0">
                <a:solidFill>
                  <a:schemeClr val="tx1"/>
                </a:solidFill>
                <a:effectLst/>
                <a:latin typeface="+mn-lt"/>
                <a:ea typeface="+mn-ea"/>
                <a:cs typeface="+mn-cs"/>
                <a:hlinkClick r:id="rId4"/>
              </a:rPr>
              <a:t>pregnant</a:t>
            </a:r>
            <a:r>
              <a:rPr lang="en-GB" sz="1200" b="0" i="0" kern="1200" dirty="0">
                <a:solidFill>
                  <a:schemeClr val="tx1"/>
                </a:solidFill>
                <a:effectLst/>
                <a:latin typeface="+mn-lt"/>
                <a:ea typeface="+mn-ea"/>
                <a:cs typeface="+mn-cs"/>
              </a:rPr>
              <a:t> or on maternity leave</a:t>
            </a:r>
          </a:p>
          <a:p>
            <a:pPr fontAlgn="base"/>
            <a:r>
              <a:rPr lang="en-GB" sz="1200" b="0" i="0" kern="1200" dirty="0">
                <a:solidFill>
                  <a:schemeClr val="tx1"/>
                </a:solidFill>
                <a:effectLst/>
                <a:latin typeface="+mn-lt"/>
                <a:ea typeface="+mn-ea"/>
                <a:cs typeface="+mn-cs"/>
                <a:hlinkClick r:id="rId5"/>
              </a:rPr>
              <a:t>disability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race including colour, nationality, ethnic or national origin</a:t>
            </a:r>
          </a:p>
          <a:p>
            <a:pPr fontAlgn="base"/>
            <a:r>
              <a:rPr lang="en-GB" sz="1200" b="0" i="0" kern="1200" dirty="0">
                <a:solidFill>
                  <a:schemeClr val="tx1"/>
                </a:solidFill>
                <a:effectLst/>
                <a:latin typeface="+mn-lt"/>
                <a:ea typeface="+mn-ea"/>
                <a:cs typeface="+mn-cs"/>
              </a:rPr>
              <a:t>religion or belief</a:t>
            </a:r>
          </a:p>
          <a:p>
            <a:pPr fontAlgn="base"/>
            <a:r>
              <a:rPr lang="en-GB" sz="1200" b="0" i="0" kern="1200" dirty="0">
                <a:solidFill>
                  <a:schemeClr val="tx1"/>
                </a:solidFill>
                <a:effectLst/>
                <a:latin typeface="+mn-lt"/>
                <a:ea typeface="+mn-ea"/>
                <a:cs typeface="+mn-cs"/>
              </a:rPr>
              <a:t>sex</a:t>
            </a:r>
          </a:p>
          <a:p>
            <a:pPr fontAlgn="base"/>
            <a:r>
              <a:rPr lang="en-GB" sz="1200" b="0" i="0" kern="1200" dirty="0">
                <a:solidFill>
                  <a:schemeClr val="tx1"/>
                </a:solidFill>
                <a:effectLst/>
                <a:latin typeface="+mn-lt"/>
                <a:ea typeface="+mn-ea"/>
                <a:cs typeface="+mn-cs"/>
              </a:rPr>
              <a:t>sexual orientation</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28</a:t>
            </a:fld>
            <a:endParaRPr lang="en-GB" dirty="0"/>
          </a:p>
        </p:txBody>
      </p:sp>
    </p:spTree>
    <p:extLst>
      <p:ext uri="{BB962C8B-B14F-4D97-AF65-F5344CB8AC3E}">
        <p14:creationId xmlns:p14="http://schemas.microsoft.com/office/powerpoint/2010/main" val="35813722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4699" indent="0">
              <a:buFont typeface="+mj-lt"/>
              <a:buNone/>
            </a:pPr>
            <a:r>
              <a:rPr lang="en-GB" dirty="0"/>
              <a:t>Protected Characteristics – Age, Disability, Gender reassignment, Marriage and civil partnership, Pregnancy and maternity, Race, Religion and belief, Sex, Sexual orientation</a:t>
            </a:r>
          </a:p>
          <a:p>
            <a:pPr marL="84699"/>
            <a:endParaRPr lang="en-GB" dirty="0"/>
          </a:p>
          <a:p>
            <a:pPr marL="84699"/>
            <a:r>
              <a:rPr lang="en-GB" dirty="0"/>
              <a:t>As well as the Equality Act there is also </a:t>
            </a:r>
            <a:r>
              <a:rPr lang="en-GB" b="1" u="sng" dirty="0"/>
              <a:t>a  Public Sector Equality Duty </a:t>
            </a:r>
            <a:r>
              <a:rPr lang="en-GB" b="0" u="none" dirty="0"/>
              <a:t>which means that </a:t>
            </a:r>
            <a:r>
              <a:rPr lang="en-GB" dirty="0"/>
              <a:t>public bodies, such as local authorities, hospital trusts and police authorities now have to prevent discrimination. </a:t>
            </a:r>
          </a:p>
          <a:p>
            <a:endParaRPr lang="en-GB" dirty="0"/>
          </a:p>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29</a:t>
            </a:fld>
            <a:endParaRPr lang="en-GB" dirty="0"/>
          </a:p>
        </p:txBody>
      </p:sp>
    </p:spTree>
    <p:extLst>
      <p:ext uri="{BB962C8B-B14F-4D97-AF65-F5344CB8AC3E}">
        <p14:creationId xmlns:p14="http://schemas.microsoft.com/office/powerpoint/2010/main" val="37438839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30</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31</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32</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We can have legislations to policies in place to protect individuals, helps society keep rules in place and also for those in public bodies to understand their role and behaviour with a public responsibility. Rules can be broken and also disrespected by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Inclusiveness &amp; Professional working means that the police are doing a good job. Measured by public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Four key elements that measure confidence in the police ---perceptions of police effectiveness, fairness of personal treatment, the level of police engagement with the community, and local people’s concerns about local disorder---have strongly significant effects on ‘overall’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British Crime Survey (BCS) is a face-to-face victimisation survey in which people are asked about their experiences of crime in the last 12 months. In addition, respondents are asked about their attitudes towards different crime-related issues. For example, the BCS has always included measures of public perceptions of the police. These questions have ranged from ratings of how good a job the local police do, to perceptions of specific aspects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https://www.ons.gov.uk/peoplepopulationandcommunity/crimeandjustice/adhocs/11445trustinpoliceamongadultsaged16andoverinenglandandwalesandlondonyearendingmarch2016toyearendingmarch2019csew</a:t>
            </a:r>
          </a:p>
          <a:p>
            <a:endParaRPr lang="en-GB" dirty="0"/>
          </a:p>
          <a:p>
            <a:r>
              <a:rPr lang="en-GB" dirty="0"/>
              <a:t>https://assets.publishing.service.gov.uk/government/uploads/system/uploads/attachment_data/file/115729/hosb1910.pdf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dirty="0"/>
          </a:p>
        </p:txBody>
      </p:sp>
    </p:spTree>
    <p:extLst>
      <p:ext uri="{BB962C8B-B14F-4D97-AF65-F5344CB8AC3E}">
        <p14:creationId xmlns:p14="http://schemas.microsoft.com/office/powerpoint/2010/main" val="31253726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asks various questions around these main areas.</a:t>
            </a:r>
          </a:p>
          <a:p>
            <a:r>
              <a:rPr lang="en-GB" dirty="0"/>
              <a:t>E.g. Police visibility – how many times have you seen police in car or on foot patrol, Satisfaction with the frequency of visible police officers, change of frequency etc. </a:t>
            </a:r>
          </a:p>
        </p:txBody>
      </p:sp>
      <p:sp>
        <p:nvSpPr>
          <p:cNvPr id="4" name="Slide Number Placeholder 3"/>
          <p:cNvSpPr>
            <a:spLocks noGrp="1"/>
          </p:cNvSpPr>
          <p:nvPr>
            <p:ph type="sldNum" sz="quarter" idx="5"/>
          </p:nvPr>
        </p:nvSpPr>
        <p:spPr/>
        <p:txBody>
          <a:bodyPr/>
          <a:lstStyle/>
          <a:p>
            <a:fld id="{4DE0FC52-B713-423C-9F36-BA4B041A2061}" type="slidenum">
              <a:rPr lang="en-GB" smtClean="0"/>
              <a:t>34</a:t>
            </a:fld>
            <a:endParaRPr lang="en-GB" dirty="0"/>
          </a:p>
        </p:txBody>
      </p:sp>
    </p:spTree>
    <p:extLst>
      <p:ext uri="{BB962C8B-B14F-4D97-AF65-F5344CB8AC3E}">
        <p14:creationId xmlns:p14="http://schemas.microsoft.com/office/powerpoint/2010/main" val="26169179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 all satisfaction with Police - </a:t>
            </a:r>
          </a:p>
          <a:p>
            <a:r>
              <a:rPr lang="en-GB" dirty="0"/>
              <a:t>This section looks into respondents’ overall satisfaction with their local police force and perceptions of their reputation and performance over the past 12 months. Generally, respondents are satisfied with their local police 61% are either very (19%) or fairy (42%) satisfied, 24% are neither stratified or unsatisfied. 9% fairly dissatisfied,  3%Very dissatisfied  &amp; 3%Don't know</a:t>
            </a:r>
          </a:p>
          <a:p>
            <a:r>
              <a:rPr lang="en-GB" dirty="0"/>
              <a:t>The most common reasons given for satisfaction with the local police were general perceptions that the police are doing a good job, despite budget cuts, pressure, and that it is a difficult job. The police were spoken highly of and there was a feeling that police are hardworking.</a:t>
            </a:r>
          </a:p>
          <a:p>
            <a:r>
              <a:rPr lang="en-GB" dirty="0"/>
              <a:t>However, responses of those who are dissatisfied include the police do not take action, non or lack of police presence, lack of resources or staff to negative personal experiences with the police and perceptions of unfair treatment.  </a:t>
            </a:r>
          </a:p>
          <a:p>
            <a:endParaRPr lang="en-GB" dirty="0"/>
          </a:p>
          <a:p>
            <a:r>
              <a:rPr lang="en-GB" b="1" dirty="0"/>
              <a:t>Contact with the Police - </a:t>
            </a:r>
            <a:r>
              <a:rPr lang="en-GB" dirty="0"/>
              <a:t>This section covers the amount of contact respondents have with the police. In all, 29% of respondents report having some form of contact (no matter how informal) with the police in the last year compared to 60% who have not. (11% either did not know or had just moved to the area).</a:t>
            </a:r>
          </a:p>
          <a:p>
            <a:r>
              <a:rPr lang="en-GB" b="0" dirty="0"/>
              <a:t>Identified that the younger generation would report interaction but from aged 45+ these reported the higher no interaction figures.  Main reason for interaction was being victim of crime or reporting ASB.</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Legitimacy of the police</a:t>
            </a:r>
            <a:r>
              <a:rPr lang="en-GB" dirty="0"/>
              <a:t> - This section reviews respondents’ attitudes towards police legitimacy, covering attitudes towards the use of physical force, stop and search, and the police’s conduct. Perceptions of local police forces are relatively positive with over half of respondents now saying that their local police have a good reputation all or most of the time 52%. This has improved by ten percentage points compared to the 2017 survey (42%). 27% believed that police were legitimate some of the time; 9% hardly ever; 3% never &amp; 11% don’t know.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Police Responsibilities &amp; Priorities - </a:t>
            </a:r>
            <a:r>
              <a:rPr lang="en-GB" dirty="0"/>
              <a:t>covers respondents’ perceptions of the responsibilities and priorities of the local police force. Who is responsible for ‘looking after’ different vulnerable groups. The police or other organisations? The police force was the service selected most only for victims of stalking and harassment (65%), missing people (58%) and victims of domestic abuse (43%). For other vulnerable groups other organisations are more likely to be seen as more responsible for. Age identified different attitudes towards certain crimes. </a:t>
            </a:r>
            <a:endParaRPr lang="en-GB" b="0" dirty="0"/>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dirty="0"/>
          </a:p>
        </p:txBody>
      </p:sp>
    </p:spTree>
    <p:extLst>
      <p:ext uri="{BB962C8B-B14F-4D97-AF65-F5344CB8AC3E}">
        <p14:creationId xmlns:p14="http://schemas.microsoft.com/office/powerpoint/2010/main" val="108692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develop an inclusive working practice that embraces equality and difference? We need:</a:t>
            </a:r>
          </a:p>
          <a:p>
            <a:r>
              <a:rPr lang="en-GB" dirty="0"/>
              <a:t>Inclusive Culture &amp; diverse workforce -  There is a need to build a fairer and more diverse workplace which reflects the diverse committees if serves. A proactive approach is needed when there is clearly underrepresentation within a workforce. Value individuals irrelevant backgrounds or characteristics within a workforce and society. </a:t>
            </a:r>
          </a:p>
          <a:p>
            <a:endParaRPr lang="en-GB" dirty="0"/>
          </a:p>
          <a:p>
            <a:r>
              <a:rPr lang="en-GB" dirty="0"/>
              <a:t>Inclusive practices – To ensure that policies, processes and practices at every level are recognised and meet in the delivery of a service. Regular training ensuring that workforces understand inclusive practices and that they are embedded in day to day performances.  meeting or exceeding recognised standards against which these will be benchmarked </a:t>
            </a:r>
          </a:p>
          <a:p>
            <a:endParaRPr lang="en-GB" dirty="0"/>
          </a:p>
          <a:p>
            <a:r>
              <a:rPr lang="en-GB" dirty="0"/>
              <a:t>Inclusive services - To ensure greater fairness and respect in treatment and outcomes for individuals. To tackling prejudice, unintended bias and reducing inequalities in any service delivery.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Community engagement – by engaging with diverse communities it will set a better understand and relationship with communities. Thus, building stronger relations, trust and confidence in policing and contributing to a more inclusive society.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5969413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It’s the right thing to do - </a:t>
            </a:r>
            <a:r>
              <a:rPr lang="en-GB" sz="1200" kern="1200" dirty="0">
                <a:solidFill>
                  <a:schemeClr val="tx1"/>
                </a:solidFill>
                <a:effectLst/>
                <a:latin typeface="+mn-lt"/>
                <a:ea typeface="+mn-ea"/>
                <a:cs typeface="+mn-cs"/>
              </a:rPr>
              <a:t> Valuing people as individuals is purely the right thing to do. Everyone deserves to be treated fairly and respectfully and that means that no one should suffer any disadvantage, discrimination or harassment because of who they are. Due to policies and legislation as a police officer you should credit in the benefits of inclusion and diversity.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Building community relationships, trust and confidence</a:t>
            </a:r>
            <a:r>
              <a:rPr lang="en-GB" sz="1200" kern="1200" dirty="0">
                <a:solidFill>
                  <a:schemeClr val="tx1"/>
                </a:solidFill>
                <a:effectLst/>
                <a:latin typeface="+mn-lt"/>
                <a:ea typeface="+mn-ea"/>
                <a:cs typeface="+mn-cs"/>
              </a:rPr>
              <a:t>  - People expect police and those in public services to behave and act in they way the standards request those in the police and public services (policing principles and PS principles). When this is done and done successfully the perception and satisfaction of policing improves as the public are more  trustworthy of the police.  Effective policing is dependent on cooperative and engagement with the public and that can only be done by building relations with all communities.    Getting this right will build on the trust, openness &amp; confidence that will form so that an effective and legitimate service can be delivered.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Needs to be done through engagement, listening and partnership work so services can meet communities needs  and sometimes expectations thus, empowering communities.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Enhanced workforce with different experiences - </a:t>
            </a:r>
            <a:r>
              <a:rPr lang="en-GB" sz="1200" kern="1200" dirty="0">
                <a:solidFill>
                  <a:schemeClr val="tx1"/>
                </a:solidFill>
                <a:effectLst/>
                <a:latin typeface="+mn-lt"/>
                <a:ea typeface="+mn-ea"/>
                <a:cs typeface="+mn-cs"/>
              </a:rPr>
              <a:t>staff need to feel included in working environments. They are happier, produce more productive &amp; effective than an environment that is harmful and intimidating.  Inclusion also can bring learning of each others differences, looking after each other and eliminate assumptions or stereotypes.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Experiences having a diverse workforce can bring different experiences &amp; knowledge. Seeing the world through different eyes &amp; knowledge which can only improve services for individuals and communities.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Attracting people from different backgrounds and with different personal circumstances brings a wider range of experiences and perspectives which enables a better performance.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8907826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29032900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39</a:t>
            </a:fld>
            <a:endParaRPr lang="en-GB" dirty="0"/>
          </a:p>
        </p:txBody>
      </p:sp>
    </p:spTree>
    <p:extLst>
      <p:ext uri="{BB962C8B-B14F-4D97-AF65-F5344CB8AC3E}">
        <p14:creationId xmlns:p14="http://schemas.microsoft.com/office/powerpoint/2010/main" val="16280031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7091B1-B671-4E27-AB62-C4E471D265EA}" type="slidenum">
              <a:rPr lang="en-GB" smtClean="0"/>
              <a:t>40</a:t>
            </a:fld>
            <a:endParaRPr lang="en-GB" dirty="0"/>
          </a:p>
        </p:txBody>
      </p:sp>
    </p:spTree>
    <p:extLst>
      <p:ext uri="{BB962C8B-B14F-4D97-AF65-F5344CB8AC3E}">
        <p14:creationId xmlns:p14="http://schemas.microsoft.com/office/powerpoint/2010/main" val="3290550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08/11/2021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7226392" y="6492876"/>
            <a:ext cx="512504"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346106" y="478565"/>
            <a:ext cx="8434698"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7669244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hyperlink" Target="https://www.youtube.com/watch?app=desktop&amp;v=7H3OpRcWpeQ&amp;feature=youtu.b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2.xml"/><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2.png"/><Relationship Id="rId4" Type="http://schemas.openxmlformats.org/officeDocument/2006/relationships/hyperlink" Target="https://www.youtube.com/watch?v=Bq4QqxnWlLg" TargetMode="External"/><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npcc.police.uk/documents/edhr/2018/NPCC%20Diversity%20Equality%20Inclusion%20Strategy%20May%202018.pdf" TargetMode="External"/><Relationship Id="rId7" Type="http://schemas.openxmlformats.org/officeDocument/2006/relationships/hyperlink" Target="http://www.legislation.gov.uk/ukpga/1967/60/pdfs/ukpga_19670060_en.pdf"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scholarlycommons.law.northwestern.edu/cgi/viewcontent.cgi?article=7302&amp;context=jclc" TargetMode="External"/><Relationship Id="rId5" Type="http://schemas.openxmlformats.org/officeDocument/2006/relationships/hyperlink" Target="https://www.app.college.police.uk/app-content/engagement-and-communication/engaging-with-communities/" TargetMode="External"/><Relationship Id="rId4" Type="http://schemas.openxmlformats.org/officeDocument/2006/relationships/hyperlink" Target="https://www.college.police.uk/what-we-do/support/equality/documents/valuing_difference_and_inclusion_consultation.pdf"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www.utilitarianism.com/" TargetMode="External"/><Relationship Id="rId3" Type="http://schemas.openxmlformats.org/officeDocument/2006/relationships/hyperlink" Target="http://www.app.college.police.uk/" TargetMode="External"/><Relationship Id="rId7" Type="http://schemas.openxmlformats.org/officeDocument/2006/relationships/hyperlink" Target="http://www.stonewall.org.uk/"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gov.uk/government/organisations/home-office/about/equality-and-diversity" TargetMode="External"/><Relationship Id="rId5" Type="http://schemas.openxmlformats.org/officeDocument/2006/relationships/hyperlink" Target="https://www.equalityhumanrights.com/en/our-work/publications-library" TargetMode="External"/><Relationship Id="rId4" Type="http://schemas.openxmlformats.org/officeDocument/2006/relationships/hyperlink" Target="https://www.equalityhumanrights.com/en" TargetMode="External"/><Relationship Id="rId9" Type="http://schemas.openxmlformats.org/officeDocument/2006/relationships/hyperlink" Target="https://www.gov.uk/government/policies/equ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Valuing Difference &amp; Inclusion </a:t>
            </a:r>
          </a:p>
        </p:txBody>
      </p:sp>
      <p:sp>
        <p:nvSpPr>
          <p:cNvPr id="3" name="Subtitle 2"/>
          <p:cNvSpPr>
            <a:spLocks noGrp="1"/>
          </p:cNvSpPr>
          <p:nvPr>
            <p:ph type="subTitle" idx="1"/>
          </p:nvPr>
        </p:nvSpPr>
        <p:spPr/>
        <p:txBody>
          <a:bodyPr>
            <a:normAutofit/>
          </a:bodyPr>
          <a:lstStyle/>
          <a:p>
            <a:r>
              <a:rPr lang="en-GB" sz="1800" dirty="0"/>
              <a:t>j.Thomas@uwtsd.ac.uk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80158"/>
            <a:ext cx="2620772" cy="3697685"/>
          </a:xfrm>
        </p:spPr>
        <p:txBody>
          <a:bodyPr>
            <a:normAutofit/>
          </a:bodyPr>
          <a:lstStyle/>
          <a:p>
            <a:pPr algn="r"/>
            <a:r>
              <a:rPr lang="en-GB" b="1" dirty="0">
                <a:solidFill>
                  <a:schemeClr val="accent1"/>
                </a:solidFill>
              </a:rPr>
              <a:t>What is your Module all about?</a:t>
            </a:r>
            <a:endParaRPr lang="en-GB" dirty="0">
              <a:solidFill>
                <a:schemeClr val="accent1"/>
              </a:solidFill>
            </a:endParaRPr>
          </a:p>
        </p:txBody>
      </p:sp>
      <p:sp>
        <p:nvSpPr>
          <p:cNvPr id="15" name="Content Placeholder 2"/>
          <p:cNvSpPr>
            <a:spLocks noGrp="1"/>
          </p:cNvSpPr>
          <p:nvPr>
            <p:ph idx="1"/>
          </p:nvPr>
        </p:nvSpPr>
        <p:spPr>
          <a:xfrm>
            <a:off x="3732024" y="980728"/>
            <a:ext cx="4783327" cy="4297115"/>
          </a:xfrm>
        </p:spPr>
        <p:txBody>
          <a:bodyPr anchor="ctr">
            <a:normAutofit fontScale="77500" lnSpcReduction="20000"/>
          </a:bodyPr>
          <a:lstStyle/>
          <a:p>
            <a:endParaRPr lang="en-GB" b="1" dirty="0"/>
          </a:p>
          <a:p>
            <a:r>
              <a:rPr lang="en-GB" b="1" dirty="0"/>
              <a:t>The aim of this module is to – </a:t>
            </a:r>
          </a:p>
          <a:p>
            <a:r>
              <a:rPr lang="en-GB" b="1" dirty="0"/>
              <a:t>Enable students to gain an understand the nature and extend of inclusion</a:t>
            </a:r>
          </a:p>
          <a:p>
            <a:r>
              <a:rPr lang="en-GB" b="1" dirty="0"/>
              <a:t>Impact’s of being different</a:t>
            </a:r>
          </a:p>
          <a:p>
            <a:r>
              <a:rPr lang="en-GB" b="1" dirty="0"/>
              <a:t>Equality Act 2010</a:t>
            </a:r>
          </a:p>
          <a:p>
            <a:r>
              <a:rPr lang="en-GB" b="1" dirty="0"/>
              <a:t>Hate Crime</a:t>
            </a:r>
          </a:p>
          <a:p>
            <a:r>
              <a:rPr lang="en-GB" b="1" dirty="0"/>
              <a:t>How to work better within communities</a:t>
            </a:r>
          </a:p>
          <a:p>
            <a:endParaRPr lang="en-GB" sz="1800" b="1" dirty="0"/>
          </a:p>
          <a:p>
            <a:endParaRPr lang="en-GB" sz="1800" dirty="0"/>
          </a:p>
        </p:txBody>
      </p:sp>
    </p:spTree>
    <p:extLst>
      <p:ext uri="{BB962C8B-B14F-4D97-AF65-F5344CB8AC3E}">
        <p14:creationId xmlns:p14="http://schemas.microsoft.com/office/powerpoint/2010/main" val="354809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457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457200" y="1052736"/>
            <a:ext cx="8251202" cy="4500803"/>
          </a:xfrm>
        </p:spPr>
        <p:txBody>
          <a:bodyPr>
            <a:noAutofit/>
          </a:bodyPr>
          <a:lstStyle/>
          <a:p>
            <a:pPr marL="622506" lvl="1">
              <a:buFont typeface="Wingdings" panose="05000000000000000000" pitchFamily="2" charset="2"/>
              <a:buChar char="Ø"/>
            </a:pPr>
            <a:r>
              <a:rPr lang="en-US" sz="1800" dirty="0"/>
              <a:t>Diversity is simply a </a:t>
            </a:r>
            <a:r>
              <a:rPr lang="en-US" sz="1800" dirty="0">
                <a:solidFill>
                  <a:schemeClr val="tx1">
                    <a:lumMod val="95000"/>
                    <a:lumOff val="5000"/>
                  </a:schemeClr>
                </a:solidFill>
              </a:rPr>
              <a:t>representation of many different types of people focusing on the differences</a:t>
            </a:r>
            <a:br>
              <a:rPr lang="en-US" sz="1800" dirty="0">
                <a:solidFill>
                  <a:srgbClr val="1696E6"/>
                </a:solidFill>
              </a:rPr>
            </a:br>
            <a:endParaRPr lang="en-US" sz="1800" dirty="0">
              <a:solidFill>
                <a:srgbClr val="1696E6"/>
              </a:solidFill>
            </a:endParaRPr>
          </a:p>
          <a:p>
            <a:pPr marL="622506" lvl="1">
              <a:buFont typeface="Wingdings" panose="05000000000000000000" pitchFamily="2" charset="2"/>
              <a:buChar char="Ø"/>
            </a:pPr>
            <a:r>
              <a:rPr lang="en-US" sz="1800" dirty="0"/>
              <a:t>Inclusion is the act of welcoming a </a:t>
            </a:r>
            <a:r>
              <a:rPr lang="en-GB" sz="1800" dirty="0"/>
              <a:t>person that is included within that environment  - </a:t>
            </a:r>
            <a:r>
              <a:rPr lang="en-US" sz="1800" dirty="0"/>
              <a:t>where all different kinds of people can thrive and succeed. </a:t>
            </a:r>
          </a:p>
          <a:p>
            <a:pPr marL="408194" lvl="1" indent="0">
              <a:buNone/>
            </a:pPr>
            <a:endParaRPr lang="en-US" sz="1800" dirty="0"/>
          </a:p>
          <a:p>
            <a:pPr marL="622506" lvl="1">
              <a:buFont typeface="Wingdings" panose="05000000000000000000" pitchFamily="2" charset="2"/>
              <a:buChar char="Ø"/>
            </a:pPr>
            <a:r>
              <a:rPr lang="en-US" sz="1800" dirty="0"/>
              <a:t>Inclusion is the act of giving </a:t>
            </a:r>
            <a:r>
              <a:rPr lang="en-GB" sz="1800" dirty="0"/>
              <a:t>equal access to opportunities and resources for people who might otherwise be excluded or marginalized</a:t>
            </a:r>
            <a:r>
              <a:rPr lang="en-US" sz="1800" dirty="0"/>
              <a:t> </a:t>
            </a:r>
            <a:endParaRPr lang="en-US" sz="1800" dirty="0">
              <a:solidFill>
                <a:srgbClr val="1696E6"/>
              </a:solidFill>
            </a:endParaRPr>
          </a:p>
          <a:p>
            <a:pPr marL="622506" lvl="1">
              <a:buFont typeface="Wingdings" panose="05000000000000000000" pitchFamily="2" charset="2"/>
              <a:buChar char="Ø"/>
            </a:pPr>
            <a:endParaRPr lang="en-US" sz="1800" dirty="0">
              <a:solidFill>
                <a:srgbClr val="1696E6"/>
              </a:solidFill>
            </a:endParaRPr>
          </a:p>
          <a:p>
            <a:pPr marL="622506" lvl="1">
              <a:buFont typeface="Wingdings" panose="05000000000000000000" pitchFamily="2" charset="2"/>
              <a:buChar char="Ø"/>
            </a:pPr>
            <a:r>
              <a:rPr lang="en-US" sz="1800" dirty="0"/>
              <a:t>Diversity is </a:t>
            </a:r>
            <a:r>
              <a:rPr lang="en-US" sz="1800" dirty="0">
                <a:solidFill>
                  <a:srgbClr val="1696E6"/>
                </a:solidFill>
              </a:rPr>
              <a:t>what you have</a:t>
            </a:r>
            <a:r>
              <a:rPr lang="en-US" sz="1800" dirty="0"/>
              <a:t>. Inclusion is </a:t>
            </a:r>
            <a:r>
              <a:rPr lang="en-US" sz="1800" dirty="0">
                <a:solidFill>
                  <a:srgbClr val="1696E6"/>
                </a:solidFill>
              </a:rPr>
              <a:t>what you do</a:t>
            </a:r>
            <a:r>
              <a:rPr lang="en-US" sz="1800" dirty="0"/>
              <a:t>. </a:t>
            </a:r>
          </a:p>
          <a:p>
            <a:pPr marL="922544" lvl="2">
              <a:buFont typeface="Wingdings" panose="05000000000000000000" pitchFamily="2" charset="2"/>
              <a:buChar char="Ø"/>
            </a:pPr>
            <a:r>
              <a:rPr lang="en-US" sz="1800" dirty="0"/>
              <a:t>Simply having a diverse workforce is not enough. </a:t>
            </a:r>
          </a:p>
          <a:p>
            <a:pPr marL="922544" lvl="2">
              <a:buFont typeface="Wingdings" panose="05000000000000000000" pitchFamily="2" charset="2"/>
              <a:buChar char="Ø"/>
            </a:pPr>
            <a:r>
              <a:rPr lang="en-US" sz="1800" dirty="0"/>
              <a:t>Everyone should be encouraged to fully participate and share equally.  </a:t>
            </a:r>
            <a:br>
              <a:rPr lang="en-US" sz="1800" dirty="0"/>
            </a:br>
            <a:endParaRPr lang="en-US" sz="1800" dirty="0"/>
          </a:p>
        </p:txBody>
      </p:sp>
    </p:spTree>
    <p:extLst>
      <p:ext uri="{BB962C8B-B14F-4D97-AF65-F5344CB8AC3E}">
        <p14:creationId xmlns:p14="http://schemas.microsoft.com/office/powerpoint/2010/main" val="58807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457200" y="274638"/>
            <a:ext cx="8229600" cy="634082"/>
          </a:xfrm>
        </p:spPr>
        <p:txBody>
          <a:bodyPr>
            <a:normAutofit/>
          </a:bodyPr>
          <a:lstStyle/>
          <a:p>
            <a:r>
              <a:rPr lang="en-US" sz="3200" dirty="0"/>
              <a:t>Why Does Diversity Matter?</a:t>
            </a:r>
            <a:endParaRPr lang="en-GB" sz="3200"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57200" y="908720"/>
            <a:ext cx="8229600" cy="4608513"/>
          </a:xfrm>
        </p:spPr>
        <p:txBody>
          <a:bodyPr>
            <a:normAutofit/>
          </a:bodyPr>
          <a:lstStyle/>
          <a:p>
            <a:r>
              <a:rPr lang="en-US" dirty="0"/>
              <a:t>Diversity expands experiences &amp; knowledge.  </a:t>
            </a:r>
          </a:p>
          <a:p>
            <a:r>
              <a:rPr lang="en-US" dirty="0">
                <a:solidFill>
                  <a:schemeClr val="tx1">
                    <a:lumMod val="95000"/>
                    <a:lumOff val="5000"/>
                  </a:schemeClr>
                </a:solidFill>
              </a:rPr>
              <a:t>Enhances social development.</a:t>
            </a:r>
          </a:p>
          <a:p>
            <a:r>
              <a:rPr lang="en-US" dirty="0"/>
              <a:t>Successful performance in role</a:t>
            </a:r>
          </a:p>
          <a:p>
            <a:r>
              <a:rPr lang="en-US" dirty="0"/>
              <a:t>Expands your capacity for viewing problems</a:t>
            </a:r>
          </a:p>
          <a:p>
            <a:r>
              <a:rPr lang="en-US" dirty="0">
                <a:solidFill>
                  <a:schemeClr val="tx1">
                    <a:lumMod val="95000"/>
                    <a:lumOff val="5000"/>
                  </a:schemeClr>
                </a:solidFill>
              </a:rPr>
              <a:t>Enriches the multiple perspectives</a:t>
            </a:r>
          </a:p>
        </p:txBody>
      </p:sp>
    </p:spTree>
    <p:extLst>
      <p:ext uri="{BB962C8B-B14F-4D97-AF65-F5344CB8AC3E}">
        <p14:creationId xmlns:p14="http://schemas.microsoft.com/office/powerpoint/2010/main" val="2162293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457200" y="274638"/>
            <a:ext cx="8229600" cy="418058"/>
          </a:xfrm>
        </p:spPr>
        <p:txBody>
          <a:bodyPr>
            <a:normAutofit fontScale="90000"/>
          </a:bodyPr>
          <a:lstStyle/>
          <a:p>
            <a:r>
              <a:rPr lang="en-GB" sz="3600" dirty="0"/>
              <a:t>Equality Act 2010</a:t>
            </a:r>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457200" y="1268760"/>
            <a:ext cx="8229600" cy="4248473"/>
          </a:xfrm>
        </p:spPr>
        <p:txBody>
          <a:bodyPr>
            <a:normAutofit fontScale="70000" lnSpcReduction="20000"/>
          </a:bodyPr>
          <a:lstStyle/>
          <a:p>
            <a:r>
              <a:rPr lang="en-GB" dirty="0"/>
              <a:t>October 2010</a:t>
            </a:r>
          </a:p>
          <a:p>
            <a:r>
              <a:rPr lang="en-GB" dirty="0"/>
              <a:t>Protects individuals from discriminatory and unfair treatment</a:t>
            </a:r>
          </a:p>
          <a:p>
            <a:r>
              <a:rPr lang="en-GB" dirty="0"/>
              <a:t> 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pPr marL="0" indent="0" algn="ctr">
              <a:buNone/>
            </a:pPr>
            <a:r>
              <a:rPr lang="en-GB" b="1" dirty="0"/>
              <a:t>What are the protected Characteristic’s?</a:t>
            </a:r>
          </a:p>
          <a:p>
            <a:endParaRPr lang="en-GB" dirty="0"/>
          </a:p>
        </p:txBody>
      </p:sp>
    </p:spTree>
    <p:extLst>
      <p:ext uri="{BB962C8B-B14F-4D97-AF65-F5344CB8AC3E}">
        <p14:creationId xmlns:p14="http://schemas.microsoft.com/office/powerpoint/2010/main" val="3474757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04950" y="278692"/>
            <a:ext cx="6379418" cy="482803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7254672" y="5106724"/>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6</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7</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679459" y="476672"/>
            <a:ext cx="8007341" cy="487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7226392" y="6492876"/>
            <a:ext cx="512504" cy="365125"/>
          </a:xfrm>
        </p:spPr>
        <p:txBody>
          <a:bodyPr/>
          <a:lstStyle/>
          <a:p>
            <a:pPr>
              <a:spcAft>
                <a:spcPts val="600"/>
              </a:spcAft>
            </a:pPr>
            <a:fld id="{5DFEDB64-84C3-4240-BCBA-134AE1D9082C}" type="slidenum">
              <a:rPr lang="en-GB" smtClean="0"/>
              <a:pPr>
                <a:spcAft>
                  <a:spcPts val="600"/>
                </a:spcAft>
              </a:pPr>
              <a:t>8</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524688" y="478565"/>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enderbread person">
            <a:extLst>
              <a:ext uri="{FF2B5EF4-FFF2-40B4-BE49-F238E27FC236}">
                <a16:creationId xmlns:a16="http://schemas.microsoft.com/office/drawing/2014/main" id="{D55C03C4-DF49-4635-83F5-8DEE5A252CB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5" t="14018" r="10762"/>
          <a:stretch/>
        </p:blipFill>
        <p:spPr bwMode="auto">
          <a:xfrm>
            <a:off x="444910" y="1484784"/>
            <a:ext cx="8159538" cy="47396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D4189E8E-7A9C-408F-AC58-FFD5D956C012}"/>
              </a:ext>
            </a:extLst>
          </p:cNvPr>
          <p:cNvSpPr>
            <a:spLocks noGrp="1"/>
          </p:cNvSpPr>
          <p:nvPr>
            <p:ph type="sldNum" sz="quarter" idx="12"/>
          </p:nvPr>
        </p:nvSpPr>
        <p:spPr/>
        <p:txBody>
          <a:bodyPr/>
          <a:lstStyle/>
          <a:p>
            <a:fld id="{5DFEDB64-84C3-4240-BCBA-134AE1D9082C}" type="slidenum">
              <a:rPr lang="en-GB" smtClean="0"/>
              <a:t>9</a:t>
            </a:fld>
            <a:endParaRPr lang="en-GB" dirty="0"/>
          </a:p>
        </p:txBody>
      </p:sp>
      <p:sp>
        <p:nvSpPr>
          <p:cNvPr id="3" name="Content Placeholder 2">
            <a:extLst>
              <a:ext uri="{FF2B5EF4-FFF2-40B4-BE49-F238E27FC236}">
                <a16:creationId xmlns:a16="http://schemas.microsoft.com/office/drawing/2014/main" id="{06EED0AE-A348-477E-9E28-2082F56459A4}"/>
              </a:ext>
            </a:extLst>
          </p:cNvPr>
          <p:cNvSpPr>
            <a:spLocks noGrp="1"/>
          </p:cNvSpPr>
          <p:nvPr>
            <p:ph sz="quarter" idx="14"/>
          </p:nvPr>
        </p:nvSpPr>
        <p:spPr/>
        <p:txBody>
          <a:bodyPr/>
          <a:lstStyle/>
          <a:p>
            <a:r>
              <a:rPr lang="en-GB" dirty="0"/>
              <a:t>Gender Bread person     </a:t>
            </a:r>
            <a:r>
              <a:rPr lang="en-GB" dirty="0">
                <a:hlinkClick r:id="rId4"/>
              </a:rPr>
              <a:t>Lauren's Experiences - YouTube</a:t>
            </a:r>
            <a:endParaRPr lang="en-GB" dirty="0"/>
          </a:p>
        </p:txBody>
      </p:sp>
    </p:spTree>
    <p:extLst>
      <p:ext uri="{BB962C8B-B14F-4D97-AF65-F5344CB8AC3E}">
        <p14:creationId xmlns:p14="http://schemas.microsoft.com/office/powerpoint/2010/main" val="1858402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56A45-38BA-4922-AD7F-EA20CE7056FE}"/>
              </a:ext>
            </a:extLst>
          </p:cNvPr>
          <p:cNvSpPr>
            <a:spLocks noGrp="1"/>
          </p:cNvSpPr>
          <p:nvPr>
            <p:ph type="title"/>
          </p:nvPr>
        </p:nvSpPr>
        <p:spPr/>
        <p:txBody>
          <a:bodyPr/>
          <a:lstStyle/>
          <a:p>
            <a:r>
              <a:rPr lang="en-GB" dirty="0"/>
              <a:t>How much hate?</a:t>
            </a:r>
          </a:p>
        </p:txBody>
      </p:sp>
      <p:sp>
        <p:nvSpPr>
          <p:cNvPr id="3" name="Content Placeholder 2">
            <a:extLst>
              <a:ext uri="{FF2B5EF4-FFF2-40B4-BE49-F238E27FC236}">
                <a16:creationId xmlns:a16="http://schemas.microsoft.com/office/drawing/2014/main" id="{094AE2F6-0071-4D21-9B27-EE09E9A9B9CD}"/>
              </a:ext>
            </a:extLst>
          </p:cNvPr>
          <p:cNvSpPr>
            <a:spLocks noGrp="1"/>
          </p:cNvSpPr>
          <p:nvPr>
            <p:ph idx="1"/>
          </p:nvPr>
        </p:nvSpPr>
        <p:spPr/>
        <p:txBody>
          <a:bodyPr>
            <a:normAutofit fontScale="92500" lnSpcReduction="20000"/>
          </a:bodyPr>
          <a:lstStyle/>
          <a:p>
            <a:r>
              <a:rPr lang="en-GB" b="0" i="0" dirty="0">
                <a:solidFill>
                  <a:srgbClr val="0B0C0C"/>
                </a:solidFill>
                <a:effectLst/>
                <a:latin typeface="GDS Transport"/>
              </a:rPr>
              <a:t>Year ending March 2021, there were:</a:t>
            </a:r>
          </a:p>
          <a:p>
            <a:r>
              <a:rPr lang="en-GB" b="0" i="0" dirty="0">
                <a:solidFill>
                  <a:srgbClr val="0B0C0C"/>
                </a:solidFill>
                <a:effectLst/>
                <a:latin typeface="GDS Transport"/>
              </a:rPr>
              <a:t> 124,091 hate crimes recorded by the police in England and Wales</a:t>
            </a:r>
          </a:p>
          <a:p>
            <a:r>
              <a:rPr lang="en-GB" b="0" i="0" dirty="0">
                <a:solidFill>
                  <a:srgbClr val="0B0C0C"/>
                </a:solidFill>
                <a:effectLst/>
                <a:latin typeface="GDS Transport"/>
              </a:rPr>
              <a:t>92,052 race hate crimes</a:t>
            </a:r>
          </a:p>
          <a:p>
            <a:r>
              <a:rPr lang="en-GB" b="0" i="0" dirty="0">
                <a:solidFill>
                  <a:srgbClr val="0B0C0C"/>
                </a:solidFill>
                <a:effectLst/>
                <a:latin typeface="GDS Transport"/>
              </a:rPr>
              <a:t>6,377 religious hate crimes</a:t>
            </a:r>
          </a:p>
          <a:p>
            <a:r>
              <a:rPr lang="en-GB" b="0" i="0" dirty="0">
                <a:solidFill>
                  <a:srgbClr val="0B0C0C"/>
                </a:solidFill>
                <a:effectLst/>
                <a:latin typeface="GDS Transport"/>
              </a:rPr>
              <a:t>18,596 sexual orientation hate crimes</a:t>
            </a:r>
          </a:p>
          <a:p>
            <a:r>
              <a:rPr lang="en-GB" b="0" i="0" dirty="0">
                <a:solidFill>
                  <a:srgbClr val="0B0C0C"/>
                </a:solidFill>
                <a:effectLst/>
                <a:latin typeface="GDS Transport"/>
              </a:rPr>
              <a:t>9,943 disability hate crimes</a:t>
            </a:r>
          </a:p>
          <a:p>
            <a:r>
              <a:rPr lang="en-GB" dirty="0">
                <a:solidFill>
                  <a:srgbClr val="0B0C0C"/>
                </a:solidFill>
                <a:latin typeface="GDS Transport"/>
              </a:rPr>
              <a:t>2</a:t>
            </a:r>
            <a:r>
              <a:rPr lang="en-GB" b="0" i="0" dirty="0">
                <a:solidFill>
                  <a:srgbClr val="0B0C0C"/>
                </a:solidFill>
                <a:effectLst/>
                <a:latin typeface="GDS Transport"/>
              </a:rPr>
              <a:t>,799 transgender hate crimes</a:t>
            </a:r>
            <a:endParaRPr lang="en-GB" dirty="0"/>
          </a:p>
        </p:txBody>
      </p:sp>
    </p:spTree>
    <p:extLst>
      <p:ext uri="{BB962C8B-B14F-4D97-AF65-F5344CB8AC3E}">
        <p14:creationId xmlns:p14="http://schemas.microsoft.com/office/powerpoint/2010/main" val="2078322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
            <a:extLst>
              <a:ext uri="{FF2B5EF4-FFF2-40B4-BE49-F238E27FC236}">
                <a16:creationId xmlns:a16="http://schemas.microsoft.com/office/drawing/2014/main" id="{7DBC2A7E-3D9F-4099-ADA6-A2BB59CEB35A}"/>
              </a:ext>
            </a:extLst>
          </p:cNvPr>
          <p:cNvSpPr>
            <a:spLocks noGrp="1"/>
          </p:cNvSpPr>
          <p:nvPr>
            <p:ph type="sldNum" sz="quarter" idx="12"/>
          </p:nvPr>
        </p:nvSpPr>
        <p:spPr>
          <a:xfrm>
            <a:off x="7226392" y="6492876"/>
            <a:ext cx="512504" cy="365125"/>
          </a:xfrm>
        </p:spPr>
        <p:txBody>
          <a:bodyPr/>
          <a:lstStyle/>
          <a:p>
            <a:pPr>
              <a:spcAft>
                <a:spcPts val="600"/>
              </a:spcAft>
            </a:pPr>
            <a:fld id="{5DFEDB64-84C3-4240-BCBA-134AE1D9082C}" type="slidenum">
              <a:rPr lang="en-GB" smtClean="0"/>
              <a:pPr>
                <a:spcAft>
                  <a:spcPts val="600"/>
                </a:spcAft>
              </a:pPr>
              <a:t>11</a:t>
            </a:fld>
            <a:endParaRPr lang="en-GB"/>
          </a:p>
        </p:txBody>
      </p:sp>
      <p:pic>
        <p:nvPicPr>
          <p:cNvPr id="3" name="Picture 2">
            <a:extLst>
              <a:ext uri="{FF2B5EF4-FFF2-40B4-BE49-F238E27FC236}">
                <a16:creationId xmlns:a16="http://schemas.microsoft.com/office/drawing/2014/main" id="{D118C77F-FD9E-449C-A948-702B5DBEA505}"/>
              </a:ext>
            </a:extLst>
          </p:cNvPr>
          <p:cNvPicPr>
            <a:picLocks noChangeAspect="1"/>
          </p:cNvPicPr>
          <p:nvPr/>
        </p:nvPicPr>
        <p:blipFill>
          <a:blip r:embed="rId2"/>
          <a:stretch>
            <a:fillRect/>
          </a:stretch>
        </p:blipFill>
        <p:spPr>
          <a:xfrm>
            <a:off x="346106" y="404664"/>
            <a:ext cx="8434698" cy="5832648"/>
          </a:xfrm>
          <a:prstGeom prst="rect">
            <a:avLst/>
          </a:prstGeom>
          <a:noFill/>
        </p:spPr>
      </p:pic>
    </p:spTree>
    <p:extLst>
      <p:ext uri="{BB962C8B-B14F-4D97-AF65-F5344CB8AC3E}">
        <p14:creationId xmlns:p14="http://schemas.microsoft.com/office/powerpoint/2010/main" val="1515000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8148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12</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3804560422"/>
              </p:ext>
            </p:extLst>
          </p:nvPr>
        </p:nvGraphicFramePr>
        <p:xfrm>
          <a:off x="1331640" y="188641"/>
          <a:ext cx="7499640"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5940152" y="4572001"/>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115616" y="2852986"/>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2411761"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dirty="0"/>
              <a:t>Declassification &amp; Decriminalisation</a:t>
            </a:r>
          </a:p>
        </p:txBody>
      </p:sp>
      <p:sp>
        <p:nvSpPr>
          <p:cNvPr id="3" name="Content Placeholder 2"/>
          <p:cNvSpPr>
            <a:spLocks noGrp="1"/>
          </p:cNvSpPr>
          <p:nvPr>
            <p:ph idx="1"/>
          </p:nvPr>
        </p:nvSpPr>
        <p:spPr>
          <a:xfrm>
            <a:off x="683568" y="1124745"/>
            <a:ext cx="7848872" cy="4464495"/>
          </a:xfrm>
        </p:spPr>
        <p:txBody>
          <a:bodyPr>
            <a:normAutofit fontScale="92500" lnSpcReduction="20000"/>
          </a:bodyPr>
          <a:lstStyle/>
          <a:p>
            <a:pPr fontAlgn="base"/>
            <a:r>
              <a:rPr lang="en-GB" dirty="0"/>
              <a:t>Decriminalisation of homosexuality happen as part of the Sexual Offences Act 1967. </a:t>
            </a:r>
          </a:p>
          <a:p>
            <a:pPr fontAlgn="base"/>
            <a:r>
              <a:rPr lang="en-GB" dirty="0"/>
              <a:t>Before this act, men could be sent to jail for being with another man (although lesbians were not subject to the same laws). </a:t>
            </a:r>
          </a:p>
          <a:p>
            <a:pPr fontAlgn="base"/>
            <a:r>
              <a:rPr lang="en-GB" dirty="0"/>
              <a:t>Many men were convicted including WWII code-breaker Alan Turing who was charged in 1952 for his relationship with another man.</a:t>
            </a:r>
          </a:p>
          <a:p>
            <a:pPr fontAlgn="base"/>
            <a:r>
              <a:rPr lang="en-GB" dirty="0"/>
              <a:t>Also given hormonal treatment to try and ‘cure’ him by reducing his libido. </a:t>
            </a:r>
          </a:p>
          <a:p>
            <a:endParaRPr lang="en-GB" sz="1350" dirty="0"/>
          </a:p>
        </p:txBody>
      </p:sp>
      <p:sp>
        <p:nvSpPr>
          <p:cNvPr id="4" name="Slide Number Placeholder 3"/>
          <p:cNvSpPr>
            <a:spLocks noGrp="1"/>
          </p:cNvSpPr>
          <p:nvPr>
            <p:ph type="sldNum" sz="quarter" idx="12"/>
          </p:nvPr>
        </p:nvSpPr>
        <p:spPr/>
        <p:txBody>
          <a:bodyPr/>
          <a:lstStyle/>
          <a:p>
            <a:fld id="{5DFEDB64-84C3-4240-BCBA-134AE1D9082C}" type="slidenum">
              <a:rPr lang="en-GB" smtClean="0"/>
              <a:t>13</a:t>
            </a:fld>
            <a:endParaRPr lang="en-GB" dirty="0"/>
          </a:p>
        </p:txBody>
      </p:sp>
    </p:spTree>
    <p:extLst>
      <p:ext uri="{BB962C8B-B14F-4D97-AF65-F5344CB8AC3E}">
        <p14:creationId xmlns:p14="http://schemas.microsoft.com/office/powerpoint/2010/main" val="1107927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457200" y="274638"/>
            <a:ext cx="8229600" cy="706090"/>
          </a:xfrm>
        </p:spPr>
        <p:txBody>
          <a:bodyPr>
            <a:normAutofit fontScale="90000"/>
          </a:bodyPr>
          <a:lstStyle/>
          <a:p>
            <a:r>
              <a:rPr lang="en-GB" dirty="0"/>
              <a:t>LGBTQ+ Meaning</a:t>
            </a:r>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457200" y="980728"/>
            <a:ext cx="8229600" cy="4536505"/>
          </a:xfrm>
        </p:spPr>
        <p:txBody>
          <a:bodyPr>
            <a:normAutofit fontScale="85000" lnSpcReduction="10000"/>
          </a:bodyPr>
          <a:lstStyle/>
          <a:p>
            <a:r>
              <a:rPr lang="en-GB" dirty="0"/>
              <a:t>LGBTQ+ acronym of: lesbian, gay, bisexual, transgender, and queer. </a:t>
            </a:r>
          </a:p>
          <a:p>
            <a:r>
              <a:rPr lang="en-GB" dirty="0"/>
              <a:t>The ‘plus’ open to some interpretation</a:t>
            </a:r>
          </a:p>
          <a:p>
            <a:r>
              <a:rPr lang="en-GB" dirty="0"/>
              <a:t>Also seen is LGBTQQIA+ thus a clear representation of: lesbian, gay, bisexual, transgender, queer, questioning, intersex, and asexual people.</a:t>
            </a:r>
          </a:p>
          <a:p>
            <a:r>
              <a:rPr lang="en-GB" dirty="0"/>
              <a:t>The "plus," on the other hand, may be open to some interpretation. The addition of this symbol has come to be extremely important due to its expansive meaning ‘inclusion’.</a:t>
            </a:r>
          </a:p>
          <a:p>
            <a:endParaRPr lang="en-GB" dirty="0"/>
          </a:p>
        </p:txBody>
      </p:sp>
    </p:spTree>
    <p:extLst>
      <p:ext uri="{BB962C8B-B14F-4D97-AF65-F5344CB8AC3E}">
        <p14:creationId xmlns:p14="http://schemas.microsoft.com/office/powerpoint/2010/main" val="3280990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457200" y="274638"/>
            <a:ext cx="8229600" cy="706090"/>
          </a:xfrm>
        </p:spPr>
        <p:txBody>
          <a:bodyPr>
            <a:normAutofit fontScale="90000"/>
          </a:bodyPr>
          <a:lstStyle/>
          <a:p>
            <a:r>
              <a:rPr lang="en-GB" dirty="0"/>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457200" y="1124744"/>
            <a:ext cx="8229600" cy="4392489"/>
          </a:xfrm>
        </p:spPr>
        <p:txBody>
          <a:bodyPr>
            <a:normAutofit lnSpcReduction="10000"/>
          </a:bodyPr>
          <a:lstStyle/>
          <a:p>
            <a:r>
              <a:rPr lang="en-GB" dirty="0"/>
              <a:t>Attitudes of same-sex partnerships are ‘not wrong at all’ was 17% 1983 to 68% in 2018.</a:t>
            </a:r>
          </a:p>
          <a:p>
            <a:r>
              <a:rPr lang="en-GB" dirty="0"/>
              <a:t>2019 a drop to 66% marking the first drop since 1987, when the figure stood at 11%.</a:t>
            </a:r>
          </a:p>
          <a:p>
            <a:r>
              <a:rPr lang="en-GB" dirty="0"/>
              <a:t>Why the change?</a:t>
            </a:r>
          </a:p>
          <a:p>
            <a:pPr lvl="1"/>
            <a:r>
              <a:rPr lang="en-GB" dirty="0"/>
              <a:t>More diverse society with different beliefs, from different religions?</a:t>
            </a:r>
          </a:p>
          <a:p>
            <a:pPr lvl="1"/>
            <a:r>
              <a:rPr lang="en-GB" dirty="0"/>
              <a:t>How to police that?</a:t>
            </a:r>
          </a:p>
          <a:p>
            <a:endParaRPr lang="en-GB" dirty="0"/>
          </a:p>
        </p:txBody>
      </p:sp>
    </p:spTree>
    <p:extLst>
      <p:ext uri="{BB962C8B-B14F-4D97-AF65-F5344CB8AC3E}">
        <p14:creationId xmlns:p14="http://schemas.microsoft.com/office/powerpoint/2010/main" val="2568621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Different &amp; Vulnerability</a:t>
            </a:r>
          </a:p>
        </p:txBody>
      </p:sp>
      <p:sp>
        <p:nvSpPr>
          <p:cNvPr id="3" name="Content Placeholder 2"/>
          <p:cNvSpPr>
            <a:spLocks noGrp="1"/>
          </p:cNvSpPr>
          <p:nvPr>
            <p:ph idx="1"/>
          </p:nvPr>
        </p:nvSpPr>
        <p:spPr/>
        <p:txBody>
          <a:bodyPr/>
          <a:lstStyle/>
          <a:p>
            <a:r>
              <a:rPr lang="en-GB" dirty="0"/>
              <a:t>Different  - what does this mean?</a:t>
            </a:r>
          </a:p>
          <a:p>
            <a:pPr lvl="1"/>
            <a:r>
              <a:rPr lang="en-GB" dirty="0"/>
              <a:t>Looking different</a:t>
            </a:r>
          </a:p>
          <a:p>
            <a:pPr lvl="1"/>
            <a:r>
              <a:rPr lang="en-GB" dirty="0"/>
              <a:t>Speaking a different language</a:t>
            </a:r>
          </a:p>
          <a:p>
            <a:pPr lvl="1"/>
            <a:r>
              <a:rPr lang="en-GB" dirty="0"/>
              <a:t>Not conforming to what is right in society</a:t>
            </a:r>
          </a:p>
          <a:p>
            <a:pPr lvl="1"/>
            <a:r>
              <a:rPr lang="en-GB" dirty="0"/>
              <a:t>Homeless</a:t>
            </a:r>
          </a:p>
          <a:p>
            <a:pPr lvl="1"/>
            <a:r>
              <a:rPr lang="en-GB" dirty="0"/>
              <a:t>ADHD / Autism </a:t>
            </a:r>
          </a:p>
          <a:p>
            <a:r>
              <a:rPr lang="en-GB" dirty="0"/>
              <a:t>What YOU believe in?</a:t>
            </a:r>
          </a:p>
          <a:p>
            <a:pPr marL="0" indent="0">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648071"/>
          </a:xfrm>
        </p:spPr>
        <p:txBody>
          <a:bodyPr>
            <a:normAutofit/>
          </a:bodyPr>
          <a:lstStyle/>
          <a:p>
            <a:r>
              <a:rPr lang="en-GB" sz="3600" dirty="0"/>
              <a:t>Sophie Lancaster</a:t>
            </a:r>
          </a:p>
        </p:txBody>
      </p:sp>
      <p:sp>
        <p:nvSpPr>
          <p:cNvPr id="3" name="Content Placeholder 2"/>
          <p:cNvSpPr>
            <a:spLocks noGrp="1"/>
          </p:cNvSpPr>
          <p:nvPr>
            <p:ph idx="1"/>
          </p:nvPr>
        </p:nvSpPr>
        <p:spPr>
          <a:xfrm>
            <a:off x="628650" y="836712"/>
            <a:ext cx="7886700" cy="4653261"/>
          </a:xfrm>
        </p:spPr>
        <p:txBody>
          <a:bodyPr>
            <a:noAutofit/>
          </a:bodyPr>
          <a:lstStyle/>
          <a:p>
            <a:r>
              <a:rPr lang="en-GB" sz="2200" dirty="0"/>
              <a:t>August 24th 2007 Sophie died after being attack</a:t>
            </a:r>
          </a:p>
          <a:p>
            <a:r>
              <a:rPr lang="en-GB" sz="2200" dirty="0"/>
              <a:t>Sophie and Rob dressed in their unique way, expressing their individuality as creative artistic people – Goths/Mosher</a:t>
            </a:r>
          </a:p>
          <a:p>
            <a:r>
              <a:rPr lang="en-GB" sz="2200" dirty="0"/>
              <a:t>A recording was played in court of a 15-year-old telling the emergency services: </a:t>
            </a:r>
            <a:r>
              <a:rPr lang="en-GB" sz="2200" b="1" i="1" dirty="0"/>
              <a:t>'This mosher's just been banged because he's a mosher ... his bird's on the floor as well.' </a:t>
            </a:r>
          </a:p>
          <a:p>
            <a:r>
              <a:rPr lang="en-GB" sz="2200" dirty="0"/>
              <a:t>Anthony Russell QC, said:</a:t>
            </a:r>
          </a:p>
          <a:p>
            <a:r>
              <a:rPr lang="en-GB" sz="2200" dirty="0"/>
              <a:t> </a:t>
            </a:r>
            <a:r>
              <a:rPr lang="en-GB" sz="2200" b="1" i="1" dirty="0"/>
              <a:t>'This was a hate crime against completely harmless people who were targeted because their appearance was different.' Sophie Lancaster did not die because of her race, religion or sexuality. She died because she was a Goth</a:t>
            </a:r>
            <a:r>
              <a:rPr lang="en-GB" sz="2200" i="1"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57200" y="274638"/>
            <a:ext cx="8229600" cy="562074"/>
          </a:xfrm>
        </p:spPr>
        <p:txBody>
          <a:bodyPr>
            <a:normAutofit fontScale="90000"/>
          </a:bodyPr>
          <a:lstStyle/>
          <a:p>
            <a:r>
              <a:rPr lang="en-GB" dirty="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196752"/>
            <a:ext cx="8229600" cy="2016224"/>
          </a:xfrm>
          <a:prstGeom prst="rect">
            <a:avLst/>
          </a:prstGeom>
        </p:spPr>
      </p:pic>
      <p:sp>
        <p:nvSpPr>
          <p:cNvPr id="6" name="TextBox 5">
            <a:extLst>
              <a:ext uri="{FF2B5EF4-FFF2-40B4-BE49-F238E27FC236}">
                <a16:creationId xmlns:a16="http://schemas.microsoft.com/office/drawing/2014/main" id="{99E41C01-D8AF-45CF-ADC2-CC5A00BF3691}"/>
              </a:ext>
            </a:extLst>
          </p:cNvPr>
          <p:cNvSpPr txBox="1"/>
          <p:nvPr/>
        </p:nvSpPr>
        <p:spPr>
          <a:xfrm>
            <a:off x="1691680" y="3933056"/>
            <a:ext cx="6408712" cy="1754326"/>
          </a:xfrm>
          <a:prstGeom prst="rect">
            <a:avLst/>
          </a:prstGeom>
          <a:noFill/>
        </p:spPr>
        <p:txBody>
          <a:bodyPr wrap="square" rtlCol="0">
            <a:spAutoFit/>
          </a:bodyPr>
          <a:lstStyle/>
          <a:p>
            <a:r>
              <a:rPr lang="en-GB" dirty="0"/>
              <a:t>Kicked to death for looking different.</a:t>
            </a:r>
          </a:p>
          <a:p>
            <a:r>
              <a:rPr lang="en-GB" dirty="0"/>
              <a:t>Sophie Lancaster Foundation - Family campaign to support young people.</a:t>
            </a:r>
          </a:p>
          <a:p>
            <a:r>
              <a:rPr lang="en-GB" dirty="0"/>
              <a:t>Sophie’s face bore her killers footprint. Her head was used like a football</a:t>
            </a:r>
          </a:p>
          <a:p>
            <a:endParaRPr lang="en-GB" dirty="0"/>
          </a:p>
        </p:txBody>
      </p:sp>
    </p:spTree>
    <p:extLst>
      <p:ext uri="{BB962C8B-B14F-4D97-AF65-F5344CB8AC3E}">
        <p14:creationId xmlns:p14="http://schemas.microsoft.com/office/powerpoint/2010/main" val="2382487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70333"/>
            <a:ext cx="7886700" cy="566379"/>
          </a:xfrm>
        </p:spPr>
        <p:txBody>
          <a:bodyPr>
            <a:normAutofit fontScale="90000"/>
          </a:bodyPr>
          <a:lstStyle/>
          <a:p>
            <a:r>
              <a:rPr lang="en-GB" dirty="0"/>
              <a:t>Gareth Thomas</a:t>
            </a:r>
          </a:p>
        </p:txBody>
      </p:sp>
      <p:sp>
        <p:nvSpPr>
          <p:cNvPr id="5" name="Content Placeholder 4"/>
          <p:cNvSpPr>
            <a:spLocks noGrp="1"/>
          </p:cNvSpPr>
          <p:nvPr>
            <p:ph idx="1"/>
          </p:nvPr>
        </p:nvSpPr>
        <p:spPr>
          <a:xfrm>
            <a:off x="217198" y="836713"/>
            <a:ext cx="8569094" cy="4190197"/>
          </a:xfrm>
        </p:spPr>
        <p:txBody>
          <a:bodyPr>
            <a:normAutofit lnSpcReduction="10000"/>
          </a:bodyPr>
          <a:lstStyle/>
          <a:p>
            <a:r>
              <a:rPr lang="en-GB" dirty="0"/>
              <a:t>Disclosed HIV+ in 2019   ‘Being Different’</a:t>
            </a:r>
          </a:p>
          <a:p>
            <a:r>
              <a:rPr lang="en-GB" dirty="0"/>
              <a:t>Admitted that he didn’t know how the public would react to the news. </a:t>
            </a:r>
          </a:p>
          <a:p>
            <a:r>
              <a:rPr lang="en-GB" dirty="0"/>
              <a:t>Living in fear of the press publishing details of his HIV status.</a:t>
            </a:r>
          </a:p>
          <a:p>
            <a:r>
              <a:rPr lang="en-GB" dirty="0"/>
              <a:t>HIV were misrepresented as needing walking sticks and "close to dying".</a:t>
            </a:r>
          </a:p>
          <a:p>
            <a:r>
              <a:rPr lang="en-GB" dirty="0"/>
              <a:t>Breaking down the stigma </a:t>
            </a:r>
          </a:p>
        </p:txBody>
      </p:sp>
      <p:pic>
        <p:nvPicPr>
          <p:cNvPr id="6" name="Content Placeholder 3" descr="is.jpg"/>
          <p:cNvPicPr>
            <a:picLocks noChangeAspect="1"/>
          </p:cNvPicPr>
          <p:nvPr/>
        </p:nvPicPr>
        <p:blipFill>
          <a:blip r:embed="rId3" cstate="print"/>
          <a:stretch>
            <a:fillRect/>
          </a:stretch>
        </p:blipFill>
        <p:spPr>
          <a:xfrm>
            <a:off x="6833390" y="3933056"/>
            <a:ext cx="1952902" cy="1093854"/>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457200" y="274638"/>
            <a:ext cx="8229600" cy="778098"/>
          </a:xfrm>
        </p:spPr>
        <p:txBody>
          <a:bodyPr/>
          <a:lstStyle/>
          <a:p>
            <a:r>
              <a:rPr lang="en-GB" dirty="0"/>
              <a:t>Language as a Barrier</a:t>
            </a:r>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457200" y="1268760"/>
            <a:ext cx="8229600" cy="4248473"/>
          </a:xfrm>
        </p:spPr>
        <p:txBody>
          <a:bodyPr>
            <a:normAutofit fontScale="92500" lnSpcReduction="20000"/>
          </a:bodyPr>
          <a:lstStyle/>
          <a:p>
            <a:r>
              <a:rPr lang="en-GB" dirty="0"/>
              <a:t>Consider how diverse our society has become language barriers can be problematic </a:t>
            </a:r>
          </a:p>
          <a:p>
            <a:r>
              <a:rPr lang="en-GB" dirty="0"/>
              <a:t>Misunderstandings and misinterpretations between people</a:t>
            </a:r>
          </a:p>
          <a:p>
            <a:r>
              <a:rPr lang="en-GB" dirty="0"/>
              <a:t>Differences in language can result in frustration, animosity or hostility between parties</a:t>
            </a:r>
          </a:p>
          <a:p>
            <a:r>
              <a:rPr lang="en-GB" dirty="0"/>
              <a:t>Overall refusal to communicate in general depending on the situation.</a:t>
            </a:r>
          </a:p>
          <a:p>
            <a:r>
              <a:rPr lang="en-GB" dirty="0"/>
              <a:t>‘Prison within a Prison’</a:t>
            </a:r>
          </a:p>
        </p:txBody>
      </p:sp>
    </p:spTree>
    <p:extLst>
      <p:ext uri="{BB962C8B-B14F-4D97-AF65-F5344CB8AC3E}">
        <p14:creationId xmlns:p14="http://schemas.microsoft.com/office/powerpoint/2010/main" val="1585179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457200" y="273050"/>
            <a:ext cx="3008313" cy="1162050"/>
          </a:xfrm>
        </p:spPr>
        <p:txBody>
          <a:bodyPr anchor="b">
            <a:normAutofit/>
          </a:bodyPr>
          <a:lstStyle/>
          <a:p>
            <a:r>
              <a:rPr lang="en-GB" dirty="0"/>
              <a:t>Language </a:t>
            </a:r>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3575050" y="273050"/>
            <a:ext cx="5111750" cy="5172173"/>
          </a:xfrm>
          <a:prstGeom prst="rect">
            <a:avLst/>
          </a:prstGeom>
          <a:noFill/>
        </p:spPr>
      </p:pic>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457200" y="1435100"/>
            <a:ext cx="3008313" cy="4029891"/>
          </a:xfrm>
        </p:spPr>
        <p:txBody>
          <a:bodyPr>
            <a:normAutofit/>
          </a:bodyPr>
          <a:lstStyle/>
          <a:p>
            <a:r>
              <a:rPr lang="en-GB" sz="2400" dirty="0"/>
              <a:t>Non verbal.</a:t>
            </a:r>
          </a:p>
          <a:p>
            <a:r>
              <a:rPr lang="en-GB" sz="2400" dirty="0"/>
              <a:t>Speech impediment’s. </a:t>
            </a:r>
          </a:p>
          <a:p>
            <a:r>
              <a:rPr lang="en-GB" sz="2400" dirty="0"/>
              <a:t>Sign Language.</a:t>
            </a:r>
          </a:p>
          <a:p>
            <a:r>
              <a:rPr lang="en-GB" sz="2400" dirty="0"/>
              <a:t>Words mean different things.</a:t>
            </a:r>
          </a:p>
          <a:p>
            <a:r>
              <a:rPr lang="en-GB" sz="2400" dirty="0"/>
              <a:t>Hearing difficulties.</a:t>
            </a:r>
          </a:p>
          <a:p>
            <a:endParaRPr lang="en-GB" dirty="0"/>
          </a:p>
          <a:p>
            <a:endParaRPr lang="en-GB" dirty="0"/>
          </a:p>
        </p:txBody>
      </p:sp>
    </p:spTree>
    <p:extLst>
      <p:ext uri="{BB962C8B-B14F-4D97-AF65-F5344CB8AC3E}">
        <p14:creationId xmlns:p14="http://schemas.microsoft.com/office/powerpoint/2010/main" val="141276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457200" y="274638"/>
            <a:ext cx="8229600" cy="562074"/>
          </a:xfrm>
        </p:spPr>
        <p:txBody>
          <a:bodyPr>
            <a:normAutofit fontScale="90000"/>
          </a:bodyPr>
          <a:lstStyle/>
          <a:p>
            <a:r>
              <a:rPr lang="en-GB" dirty="0"/>
              <a:t>Religion</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457200" y="1052737"/>
            <a:ext cx="8229600" cy="4608512"/>
          </a:xfrm>
        </p:spPr>
        <p:txBody>
          <a:bodyPr>
            <a:normAutofit fontScale="92500" lnSpcReduction="20000"/>
          </a:bodyPr>
          <a:lstStyle/>
          <a:p>
            <a:r>
              <a:rPr lang="en-GB" dirty="0"/>
              <a:t>To what extent can police understand &amp; recognise religions faith in their communities?</a:t>
            </a:r>
          </a:p>
          <a:p>
            <a:r>
              <a:rPr lang="en-GB" dirty="0"/>
              <a:t>How do police engage in faith communities and adopt good practices? </a:t>
            </a:r>
          </a:p>
          <a:p>
            <a:pPr lvl="1"/>
            <a:r>
              <a:rPr lang="en-GB" dirty="0"/>
              <a:t>grassroots connection</a:t>
            </a:r>
          </a:p>
          <a:p>
            <a:pPr lvl="1"/>
            <a:r>
              <a:rPr lang="en-GB" dirty="0"/>
              <a:t>building bridges between police and members of communities</a:t>
            </a:r>
          </a:p>
          <a:p>
            <a:pPr lvl="1"/>
            <a:r>
              <a:rPr lang="en-GB" dirty="0"/>
              <a:t>negotiating potentially conflicts</a:t>
            </a:r>
          </a:p>
          <a:p>
            <a:pPr lvl="1"/>
            <a:r>
              <a:rPr lang="en-GB" dirty="0"/>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Religious Practices</a:t>
            </a:r>
          </a:p>
        </p:txBody>
      </p:sp>
      <p:sp>
        <p:nvSpPr>
          <p:cNvPr id="3" name="Content Placeholder 2"/>
          <p:cNvSpPr>
            <a:spLocks noGrp="1"/>
          </p:cNvSpPr>
          <p:nvPr>
            <p:ph idx="1"/>
          </p:nvPr>
        </p:nvSpPr>
        <p:spPr>
          <a:xfrm>
            <a:off x="457200" y="1268760"/>
            <a:ext cx="8229600" cy="4248473"/>
          </a:xfrm>
        </p:spPr>
        <p:txBody>
          <a:bodyPr>
            <a:normAutofit fontScale="92500" lnSpcReduction="20000"/>
          </a:bodyPr>
          <a:lstStyle/>
          <a:p>
            <a:r>
              <a:rPr lang="en-GB" dirty="0"/>
              <a:t>Female genital mutilation (FGM) is a procedure where the female genitals are deliberately cut, injured or changed</a:t>
            </a:r>
          </a:p>
          <a:p>
            <a:r>
              <a:rPr lang="en-GB" dirty="0"/>
              <a:t>African countries,  Asian countries &amp; Middle East</a:t>
            </a:r>
          </a:p>
          <a:p>
            <a:r>
              <a:rPr lang="en-GB" dirty="0"/>
              <a:t>Usually carried out on young girls between infancy and the age of 15</a:t>
            </a:r>
          </a:p>
          <a:p>
            <a:r>
              <a:rPr lang="en-GB" dirty="0"/>
              <a:t>It can seriously harm the health of women and girls</a:t>
            </a:r>
          </a:p>
          <a:p>
            <a:r>
              <a:rPr lang="en-GB" dirty="0"/>
              <a:t>It's illegal in the UK and is child abuse </a:t>
            </a:r>
          </a:p>
          <a:p>
            <a:endParaRPr lang="en-GB" dirty="0"/>
          </a:p>
          <a:p>
            <a:endParaRPr lang="en-GB" dirty="0"/>
          </a:p>
        </p:txBody>
      </p:sp>
    </p:spTree>
    <p:extLst>
      <p:ext uri="{BB962C8B-B14F-4D97-AF65-F5344CB8AC3E}">
        <p14:creationId xmlns:p14="http://schemas.microsoft.com/office/powerpoint/2010/main" val="2620662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457200" y="274638"/>
            <a:ext cx="8229600" cy="634082"/>
          </a:xfrm>
        </p:spPr>
        <p:txBody>
          <a:bodyPr>
            <a:normAutofit fontScale="90000"/>
          </a:bodyPr>
          <a:lstStyle/>
          <a:p>
            <a:r>
              <a:rPr lang="en-GB" dirty="0"/>
              <a:t>Ethnicity &amp; Inclusion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457200" y="908720"/>
            <a:ext cx="8229600" cy="4608513"/>
          </a:xfrm>
        </p:spPr>
        <p:txBody>
          <a:bodyPr>
            <a:normAutofit/>
          </a:bodyPr>
          <a:lstStyle/>
          <a:p>
            <a:r>
              <a:rPr lang="en-GB" dirty="0"/>
              <a:t>BAME individuals are likely to be both victims and suspects of crime.</a:t>
            </a:r>
          </a:p>
          <a:p>
            <a:r>
              <a:rPr lang="en-GB" dirty="0"/>
              <a:t>Likely to live in high crime areas</a:t>
            </a:r>
          </a:p>
          <a:p>
            <a:r>
              <a:rPr lang="en-GB" dirty="0"/>
              <a:t>What to protect themselves – knives</a:t>
            </a:r>
          </a:p>
          <a:p>
            <a:r>
              <a:rPr lang="en-GB" dirty="0"/>
              <a:t>Distrust police / poor service </a:t>
            </a:r>
          </a:p>
          <a:p>
            <a:r>
              <a:rPr lang="en-GB" dirty="0"/>
              <a:t>Rate Hate Crime Figures</a:t>
            </a:r>
          </a:p>
          <a:p>
            <a:r>
              <a:rPr lang="en-GB" dirty="0"/>
              <a:t>2011/12 – 35,944  recorded cases</a:t>
            </a:r>
          </a:p>
          <a:p>
            <a:r>
              <a:rPr lang="en-GB" dirty="0"/>
              <a:t>2018/19 -  78,991 recorded cases </a:t>
            </a:r>
          </a:p>
          <a:p>
            <a:endParaRPr lang="en-GB" dirty="0"/>
          </a:p>
        </p:txBody>
      </p:sp>
    </p:spTree>
    <p:extLst>
      <p:ext uri="{BB962C8B-B14F-4D97-AF65-F5344CB8AC3E}">
        <p14:creationId xmlns:p14="http://schemas.microsoft.com/office/powerpoint/2010/main" val="2614908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74307"/>
          </a:xfrm>
        </p:spPr>
        <p:txBody>
          <a:bodyPr>
            <a:normAutofit/>
          </a:bodyPr>
          <a:lstStyle/>
          <a:p>
            <a:r>
              <a:rPr lang="en-GB" sz="3200" dirty="0"/>
              <a:t>Race</a:t>
            </a:r>
          </a:p>
        </p:txBody>
      </p:sp>
      <p:sp>
        <p:nvSpPr>
          <p:cNvPr id="3" name="Text Placeholder 2"/>
          <p:cNvSpPr>
            <a:spLocks noGrp="1"/>
          </p:cNvSpPr>
          <p:nvPr>
            <p:ph type="body" idx="1"/>
          </p:nvPr>
        </p:nvSpPr>
        <p:spPr>
          <a:xfrm>
            <a:off x="457200" y="948945"/>
            <a:ext cx="4040188" cy="535840"/>
          </a:xfrm>
        </p:spPr>
        <p:txBody>
          <a:bodyPr>
            <a:normAutofit fontScale="92500" lnSpcReduction="10000"/>
          </a:bodyPr>
          <a:lstStyle/>
          <a:p>
            <a:r>
              <a:rPr lang="en-GB" dirty="0"/>
              <a:t>Doctor Who 2018</a:t>
            </a:r>
          </a:p>
        </p:txBody>
      </p:sp>
      <p:sp>
        <p:nvSpPr>
          <p:cNvPr id="4" name="Content Placeholder 3"/>
          <p:cNvSpPr>
            <a:spLocks noGrp="1"/>
          </p:cNvSpPr>
          <p:nvPr>
            <p:ph sz="half" idx="2"/>
          </p:nvPr>
        </p:nvSpPr>
        <p:spPr>
          <a:xfrm>
            <a:off x="457200" y="1844825"/>
            <a:ext cx="4040188" cy="3865144"/>
          </a:xfrm>
        </p:spPr>
        <p:txBody>
          <a:bodyPr/>
          <a:lstStyle/>
          <a:p>
            <a:pPr marL="0" indent="0">
              <a:buNone/>
            </a:pPr>
            <a:r>
              <a:rPr lang="en-GB" dirty="0">
                <a:hlinkClick r:id="rId3"/>
              </a:rPr>
              <a:t>https://www.bbc.co.uk/iplayer/episode/b0bpwm2m/doctor-who-series-11-3-rosa#</a:t>
            </a:r>
            <a:r>
              <a:rPr lang="en-GB" dirty="0"/>
              <a:t> </a:t>
            </a:r>
          </a:p>
        </p:txBody>
      </p:sp>
      <p:sp>
        <p:nvSpPr>
          <p:cNvPr id="5" name="Text Placeholder 4"/>
          <p:cNvSpPr>
            <a:spLocks noGrp="1"/>
          </p:cNvSpPr>
          <p:nvPr>
            <p:ph type="body" sz="quarter" idx="3"/>
          </p:nvPr>
        </p:nvSpPr>
        <p:spPr>
          <a:xfrm>
            <a:off x="4645025" y="1075760"/>
            <a:ext cx="4041775" cy="409025"/>
          </a:xfrm>
        </p:spPr>
        <p:txBody>
          <a:bodyPr>
            <a:normAutofit fontScale="92500" lnSpcReduction="10000"/>
          </a:bodyPr>
          <a:lstStyle/>
          <a:p>
            <a:r>
              <a:rPr lang="en-GB" dirty="0"/>
              <a:t>Ryan Air 2018</a:t>
            </a:r>
          </a:p>
        </p:txBody>
      </p:sp>
      <p:sp>
        <p:nvSpPr>
          <p:cNvPr id="6" name="Content Placeholder 5"/>
          <p:cNvSpPr>
            <a:spLocks noGrp="1"/>
          </p:cNvSpPr>
          <p:nvPr>
            <p:ph sz="quarter" idx="4"/>
          </p:nvPr>
        </p:nvSpPr>
        <p:spPr>
          <a:xfrm>
            <a:off x="4645025" y="1844825"/>
            <a:ext cx="4041775" cy="3744415"/>
          </a:xfrm>
        </p:spPr>
        <p:txBody>
          <a:bodyPr/>
          <a:lstStyle/>
          <a:p>
            <a:pPr marL="0" indent="0">
              <a:buNone/>
            </a:pPr>
            <a:r>
              <a:rPr lang="en-GB" dirty="0">
                <a:hlinkClick r:id="rId4"/>
              </a:rPr>
              <a:t>https://www.youtube.com/watch?v=Bq4QqxnWlLg</a:t>
            </a:r>
            <a:r>
              <a:rPr lang="en-GB" dirty="0"/>
              <a:t> </a:t>
            </a:r>
          </a:p>
        </p:txBody>
      </p:sp>
      <p:sp>
        <p:nvSpPr>
          <p:cNvPr id="7" name="Slide Number Placeholder 6"/>
          <p:cNvSpPr>
            <a:spLocks noGrp="1"/>
          </p:cNvSpPr>
          <p:nvPr>
            <p:ph type="sldNum" sz="quarter" idx="12"/>
          </p:nvPr>
        </p:nvSpPr>
        <p:spPr/>
        <p:txBody>
          <a:bodyPr/>
          <a:lstStyle/>
          <a:p>
            <a:fld id="{5DFEDB64-84C3-4240-BCBA-134AE1D9082C}" type="slidenum">
              <a:rPr lang="en-GB" smtClean="0"/>
              <a:t>25</a:t>
            </a:fld>
            <a:endParaRPr lang="en-GB" dirty="0"/>
          </a:p>
        </p:txBody>
      </p:sp>
      <p:graphicFrame>
        <p:nvGraphicFramePr>
          <p:cNvPr id="8" name="Diagram 7"/>
          <p:cNvGraphicFramePr/>
          <p:nvPr>
            <p:extLst>
              <p:ext uri="{D42A27DB-BD31-4B8C-83A1-F6EECF244321}">
                <p14:modId xmlns:p14="http://schemas.microsoft.com/office/powerpoint/2010/main" val="4122661906"/>
              </p:ext>
            </p:extLst>
          </p:nvPr>
        </p:nvGraphicFramePr>
        <p:xfrm>
          <a:off x="683156"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2159861" y="3212976"/>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4CAA-740A-465B-8846-A7B9EA28D270}"/>
              </a:ext>
            </a:extLst>
          </p:cNvPr>
          <p:cNvSpPr>
            <a:spLocks noGrp="1"/>
          </p:cNvSpPr>
          <p:nvPr>
            <p:ph type="title"/>
          </p:nvPr>
        </p:nvSpPr>
        <p:spPr>
          <a:xfrm>
            <a:off x="323844" y="332656"/>
            <a:ext cx="8229600" cy="720080"/>
          </a:xfrm>
        </p:spPr>
        <p:txBody>
          <a:bodyPr>
            <a:normAutofit fontScale="90000"/>
          </a:bodyPr>
          <a:lstStyle/>
          <a:p>
            <a:br>
              <a:rPr lang="en-GB" dirty="0"/>
            </a:br>
            <a:r>
              <a:rPr lang="en-GB" dirty="0"/>
              <a:t>Why Hate Crime?</a:t>
            </a:r>
            <a:br>
              <a:rPr lang="en-GB" dirty="0"/>
            </a:br>
            <a:endParaRPr lang="en-GB" dirty="0"/>
          </a:p>
        </p:txBody>
      </p:sp>
      <p:sp>
        <p:nvSpPr>
          <p:cNvPr id="3" name="Content Placeholder 2">
            <a:extLst>
              <a:ext uri="{FF2B5EF4-FFF2-40B4-BE49-F238E27FC236}">
                <a16:creationId xmlns:a16="http://schemas.microsoft.com/office/drawing/2014/main" id="{E2B53B72-4343-4199-8A66-C135ED079081}"/>
              </a:ext>
            </a:extLst>
          </p:cNvPr>
          <p:cNvSpPr>
            <a:spLocks noGrp="1"/>
          </p:cNvSpPr>
          <p:nvPr>
            <p:ph idx="1"/>
          </p:nvPr>
        </p:nvSpPr>
        <p:spPr>
          <a:xfrm>
            <a:off x="457200" y="1268760"/>
            <a:ext cx="8229600" cy="4248473"/>
          </a:xfrm>
        </p:spPr>
        <p:txBody>
          <a:bodyPr>
            <a:normAutofit lnSpcReduction="10000"/>
          </a:bodyPr>
          <a:lstStyle/>
          <a:p>
            <a:r>
              <a:rPr lang="en-GB" dirty="0"/>
              <a:t>Thrill Seeking – Obvious victim due to features.</a:t>
            </a: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p:txBody>
      </p:sp>
    </p:spTree>
    <p:extLst>
      <p:ext uri="{BB962C8B-B14F-4D97-AF65-F5344CB8AC3E}">
        <p14:creationId xmlns:p14="http://schemas.microsoft.com/office/powerpoint/2010/main" val="1122714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457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457200" y="1268760"/>
            <a:ext cx="8229600" cy="4248473"/>
          </a:xfrm>
        </p:spPr>
        <p:txBody>
          <a:bodyPr/>
          <a:lstStyle/>
          <a:p>
            <a:r>
              <a:rPr lang="en-GB" b="1" dirty="0"/>
              <a:t>Direct discrimination </a:t>
            </a:r>
            <a:r>
              <a:rPr lang="en-GB" dirty="0"/>
              <a:t>- This is when you’re treated less favourably because of a protected characteristic</a:t>
            </a:r>
          </a:p>
          <a:p>
            <a:r>
              <a:rPr lang="en-GB" b="1" dirty="0"/>
              <a:t>Indirect discrimination </a:t>
            </a:r>
            <a:r>
              <a:rPr lang="en-GB" dirty="0"/>
              <a:t>- This is when a service has criteria which have the effect of being discriminatory against a person because of a protected characteristic</a:t>
            </a:r>
          </a:p>
          <a:p>
            <a:endParaRPr lang="en-GB" dirty="0"/>
          </a:p>
          <a:p>
            <a:endParaRPr lang="en-GB" dirty="0"/>
          </a:p>
        </p:txBody>
      </p:sp>
    </p:spTree>
    <p:extLst>
      <p:ext uri="{BB962C8B-B14F-4D97-AF65-F5344CB8AC3E}">
        <p14:creationId xmlns:p14="http://schemas.microsoft.com/office/powerpoint/2010/main" val="3969040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457200" y="274638"/>
            <a:ext cx="8229600" cy="706090"/>
          </a:xfrm>
        </p:spPr>
        <p:txBody>
          <a:bodyPr>
            <a:normAutofit/>
          </a:bodyPr>
          <a:lstStyle/>
          <a:p>
            <a:r>
              <a:rPr lang="en-GB" sz="2800" b="1" dirty="0"/>
              <a:t>How you can be discriminative against</a:t>
            </a:r>
          </a:p>
        </p:txBody>
      </p:sp>
      <p:sp>
        <p:nvSpPr>
          <p:cNvPr id="3" name="Content Placeholder 2">
            <a:extLst>
              <a:ext uri="{FF2B5EF4-FFF2-40B4-BE49-F238E27FC236}">
                <a16:creationId xmlns:a16="http://schemas.microsoft.com/office/drawing/2014/main" id="{35760DAB-3256-424B-A8D9-4B0F5382E38C}"/>
              </a:ext>
            </a:extLst>
          </p:cNvPr>
          <p:cNvSpPr>
            <a:spLocks noGrp="1"/>
          </p:cNvSpPr>
          <p:nvPr>
            <p:ph idx="1"/>
          </p:nvPr>
        </p:nvSpPr>
        <p:spPr>
          <a:xfrm>
            <a:off x="457200" y="1268760"/>
            <a:ext cx="8229600" cy="4248473"/>
          </a:xfrm>
        </p:spPr>
        <p:txBody>
          <a:bodyPr>
            <a:normAutofit/>
          </a:bodyPr>
          <a:lstStyle/>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p:txBody>
      </p:sp>
    </p:spTree>
    <p:extLst>
      <p:ext uri="{BB962C8B-B14F-4D97-AF65-F5344CB8AC3E}">
        <p14:creationId xmlns:p14="http://schemas.microsoft.com/office/powerpoint/2010/main" val="30123958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96752"/>
            <a:ext cx="8229600" cy="4320481"/>
          </a:xfrm>
        </p:spPr>
        <p:txBody>
          <a:bodyPr>
            <a:normAutofit lnSpcReduction="10000"/>
          </a:bodyPr>
          <a:lstStyle/>
          <a:p>
            <a:pPr marL="468059" indent="-385763">
              <a:buFont typeface="+mj-lt"/>
              <a:buAutoNum type="alphaUcPeriod"/>
            </a:pPr>
            <a:r>
              <a:rPr lang="en-GB" dirty="0"/>
              <a:t>Prohibiting certain types of conduct towards individuals who have certain characteristics protected by the legislation</a:t>
            </a:r>
          </a:p>
          <a:p>
            <a:pPr marL="468059" indent="-385763">
              <a:buFont typeface="+mj-lt"/>
              <a:buAutoNum type="alphaUcPeriod"/>
            </a:pPr>
            <a:r>
              <a:rPr lang="en-GB" dirty="0"/>
              <a:t>Requiring public bodies to consider how their policies and service delivery will affect people with the protected characteristics</a:t>
            </a:r>
          </a:p>
          <a:p>
            <a:pPr marL="468059" indent="-385763">
              <a:buFont typeface="+mj-lt"/>
              <a:buAutoNum type="alphaUcPeriod"/>
            </a:pPr>
            <a:r>
              <a:rPr lang="en-GB" dirty="0"/>
              <a:t>Enabling positive action to support those individuals under-represented</a:t>
            </a:r>
          </a:p>
        </p:txBody>
      </p:sp>
      <p:sp>
        <p:nvSpPr>
          <p:cNvPr id="3" name="Title 2"/>
          <p:cNvSpPr>
            <a:spLocks noGrp="1"/>
          </p:cNvSpPr>
          <p:nvPr>
            <p:ph type="title"/>
          </p:nvPr>
        </p:nvSpPr>
        <p:spPr>
          <a:xfrm>
            <a:off x="457200" y="274639"/>
            <a:ext cx="8229600" cy="706090"/>
          </a:xfrm>
        </p:spPr>
        <p:txBody>
          <a:bodyPr>
            <a:normAutofit fontScale="90000"/>
          </a:bodyPr>
          <a:lstStyle/>
          <a:p>
            <a:r>
              <a:rPr lang="en-GB" dirty="0"/>
              <a:t>How it works: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29</a:t>
            </a:fld>
            <a:endParaRPr lang="en-US" dirty="0"/>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p:txBody>
          <a:bodyPr>
            <a:normAutofit/>
          </a:bodyPr>
          <a:lstStyle/>
          <a:p>
            <a:r>
              <a:rPr lang="en-GB" dirty="0"/>
              <a:t>Ethics within a Public Role</a:t>
            </a:r>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457200" y="1417638"/>
            <a:ext cx="8229600" cy="4099595"/>
          </a:xfrm>
        </p:spPr>
        <p:txBody>
          <a:bodyPr>
            <a:normAutofit fontScale="92500" lnSpcReduction="20000"/>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457200" y="260649"/>
            <a:ext cx="8229600" cy="648072"/>
          </a:xfrm>
        </p:spPr>
        <p:txBody>
          <a:bodyPr>
            <a:normAutofit/>
          </a:bodyPr>
          <a:lstStyle/>
          <a:p>
            <a:r>
              <a:rPr lang="en-GB" sz="3200" dirty="0"/>
              <a:t>7 Principles Public Life</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457200" y="908721"/>
            <a:ext cx="8229600" cy="4608512"/>
          </a:xfrm>
        </p:spPr>
        <p:txBody>
          <a:bodyPr>
            <a:normAutofit fontScale="47500" lnSpcReduction="20000"/>
          </a:bodyPr>
          <a:lstStyle/>
          <a:p>
            <a:pPr marL="0" indent="0" fontAlgn="base">
              <a:buNone/>
            </a:pPr>
            <a:r>
              <a:rPr lang="en-GB" sz="3800" dirty="0"/>
              <a:t>Holders of public office should:</a:t>
            </a:r>
            <a:endParaRPr lang="en-GB" sz="3800" b="1" dirty="0"/>
          </a:p>
          <a:p>
            <a:pPr fontAlgn="base"/>
            <a:r>
              <a:rPr lang="en-GB" sz="3800" b="1" dirty="0"/>
              <a:t>Selflessness</a:t>
            </a:r>
          </a:p>
          <a:p>
            <a:pPr lvl="1" fontAlgn="base"/>
            <a:r>
              <a:rPr lang="en-GB" sz="3800" dirty="0"/>
              <a:t>act solely in terms of the public interest.</a:t>
            </a:r>
          </a:p>
          <a:p>
            <a:pPr fontAlgn="base"/>
            <a:r>
              <a:rPr lang="en-GB" sz="3800" b="1" dirty="0"/>
              <a:t>Integrity</a:t>
            </a:r>
          </a:p>
          <a:p>
            <a:pPr lvl="1" fontAlgn="base"/>
            <a:r>
              <a:rPr lang="en-GB" sz="3800" dirty="0"/>
              <a:t>Not placing themselves under any obligation that might try inappropriately to influence them in their work.</a:t>
            </a:r>
          </a:p>
          <a:p>
            <a:pPr fontAlgn="base"/>
            <a:r>
              <a:rPr lang="en-GB" sz="3800" b="1" dirty="0"/>
              <a:t>Objectivity</a:t>
            </a:r>
          </a:p>
          <a:p>
            <a:pPr lvl="1" fontAlgn="base"/>
            <a:r>
              <a:rPr lang="en-GB" sz="3800" dirty="0"/>
              <a:t>take decisions impartially, fairly on merit, without discrimination.</a:t>
            </a:r>
          </a:p>
          <a:p>
            <a:r>
              <a:rPr lang="en-GB" sz="3800" b="1" dirty="0"/>
              <a:t>Accountability</a:t>
            </a:r>
          </a:p>
          <a:p>
            <a:pPr lvl="1"/>
            <a:r>
              <a:rPr lang="en-GB" sz="3800" dirty="0"/>
              <a:t>accountable to the public</a:t>
            </a:r>
          </a:p>
          <a:p>
            <a:pPr fontAlgn="base"/>
            <a:r>
              <a:rPr lang="en-GB" sz="3800" b="1" dirty="0"/>
              <a:t>Openness</a:t>
            </a:r>
          </a:p>
          <a:p>
            <a:pPr lvl="1" fontAlgn="base"/>
            <a:r>
              <a:rPr lang="en-GB" sz="3800" dirty="0"/>
              <a:t>act and take decisions in an open and transparent manner.</a:t>
            </a:r>
          </a:p>
          <a:p>
            <a:r>
              <a:rPr lang="en-GB" sz="3800" b="1" dirty="0"/>
              <a:t>Honesty</a:t>
            </a:r>
          </a:p>
          <a:p>
            <a:pPr lvl="1"/>
            <a:r>
              <a:rPr lang="en-GB" sz="3800" dirty="0"/>
              <a:t>truthful.</a:t>
            </a:r>
          </a:p>
          <a:p>
            <a:pPr fontAlgn="base"/>
            <a:r>
              <a:rPr lang="en-GB" sz="3800" b="1" dirty="0"/>
              <a:t>Leadership</a:t>
            </a:r>
          </a:p>
          <a:p>
            <a:pPr lvl="1" fontAlgn="base"/>
            <a:r>
              <a:rPr lang="en-GB" sz="38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457200" y="274638"/>
            <a:ext cx="8229600" cy="706090"/>
          </a:xfrm>
        </p:spPr>
        <p:txBody>
          <a:bodyPr>
            <a:normAutofit fontScale="90000"/>
          </a:bodyPr>
          <a:lstStyle/>
          <a:p>
            <a:br>
              <a:rPr lang="en-GB" b="1" dirty="0"/>
            </a:br>
            <a:r>
              <a:rPr lang="en-GB" b="1" dirty="0"/>
              <a:t>Policing Principles</a:t>
            </a:r>
            <a:br>
              <a:rPr lang="en-GB" b="1" dirty="0"/>
            </a:br>
            <a:endParaRPr lang="en-GB"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457200" y="980728"/>
            <a:ext cx="8229600" cy="4536505"/>
          </a:xfrm>
        </p:spPr>
        <p:txBody>
          <a:bodyPr>
            <a:normAutofit fontScale="77500" lnSpcReduction="20000"/>
          </a:bodyPr>
          <a:lstStyle/>
          <a:p>
            <a:r>
              <a:rPr lang="en-GB" b="1" dirty="0"/>
              <a:t>Accountability</a:t>
            </a:r>
            <a:r>
              <a:rPr lang="en-GB" dirty="0"/>
              <a:t> – You are answerable for your actions</a:t>
            </a:r>
          </a:p>
          <a:p>
            <a:r>
              <a:rPr lang="en-GB" b="1" dirty="0"/>
              <a:t>Fairness</a:t>
            </a:r>
            <a:r>
              <a:rPr lang="en-GB" dirty="0"/>
              <a:t> – You treat people fairly</a:t>
            </a:r>
          </a:p>
          <a:p>
            <a:r>
              <a:rPr lang="en-GB" b="1" dirty="0"/>
              <a:t>Honesty</a:t>
            </a:r>
            <a:r>
              <a:rPr lang="en-GB" dirty="0"/>
              <a:t> – You are truthful and trustworthy</a:t>
            </a:r>
          </a:p>
          <a:p>
            <a:r>
              <a:rPr lang="en-GB" b="1" dirty="0"/>
              <a:t>Integrity</a:t>
            </a:r>
            <a:r>
              <a:rPr lang="en-GB" dirty="0"/>
              <a:t> – You always do the right thing</a:t>
            </a:r>
          </a:p>
          <a:p>
            <a:r>
              <a:rPr lang="en-GB" b="1" dirty="0"/>
              <a:t>Leadership</a:t>
            </a:r>
            <a:r>
              <a:rPr lang="en-GB" dirty="0"/>
              <a:t> – You lead by good example</a:t>
            </a:r>
          </a:p>
          <a:p>
            <a:r>
              <a:rPr lang="en-GB" b="1" dirty="0"/>
              <a:t>Objectivity</a:t>
            </a:r>
            <a:r>
              <a:rPr lang="en-GB" dirty="0"/>
              <a:t> – You make choices on evidence and your best professional judgement</a:t>
            </a:r>
          </a:p>
          <a:p>
            <a:r>
              <a:rPr lang="en-GB" b="1" dirty="0"/>
              <a:t>Openness</a:t>
            </a:r>
            <a:r>
              <a:rPr lang="en-GB" dirty="0"/>
              <a:t> – You are open and transparent in your actions and decisions</a:t>
            </a:r>
          </a:p>
          <a:p>
            <a:r>
              <a:rPr lang="en-GB" b="1" dirty="0"/>
              <a:t>Respect</a:t>
            </a:r>
            <a:r>
              <a:rPr lang="en-GB" dirty="0"/>
              <a:t> – You treat everyone with respect</a:t>
            </a:r>
          </a:p>
          <a:p>
            <a:r>
              <a:rPr lang="en-GB" b="1" dirty="0"/>
              <a:t>Selflessness</a:t>
            </a:r>
            <a:r>
              <a:rPr lang="en-GB" dirty="0"/>
              <a:t> – You act in the public interest</a:t>
            </a:r>
          </a:p>
          <a:p>
            <a:endParaRPr lang="en-GB" dirty="0"/>
          </a:p>
        </p:txBody>
      </p:sp>
    </p:spTree>
    <p:extLst>
      <p:ext uri="{BB962C8B-B14F-4D97-AF65-F5344CB8AC3E}">
        <p14:creationId xmlns:p14="http://schemas.microsoft.com/office/powerpoint/2010/main" val="40321580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D342D-7F9B-420C-8306-208208C93EF8}"/>
              </a:ext>
            </a:extLst>
          </p:cNvPr>
          <p:cNvSpPr>
            <a:spLocks noGrp="1"/>
          </p:cNvSpPr>
          <p:nvPr>
            <p:ph type="title"/>
          </p:nvPr>
        </p:nvSpPr>
        <p:spPr>
          <a:xfrm>
            <a:off x="457200" y="274638"/>
            <a:ext cx="8229600" cy="778098"/>
          </a:xfrm>
        </p:spPr>
        <p:txBody>
          <a:bodyPr/>
          <a:lstStyle/>
          <a:p>
            <a:r>
              <a:rPr lang="en-GB" dirty="0"/>
              <a:t>Public Perceptions of Policing</a:t>
            </a:r>
          </a:p>
        </p:txBody>
      </p:sp>
      <p:sp>
        <p:nvSpPr>
          <p:cNvPr id="3" name="Content Placeholder 2">
            <a:extLst>
              <a:ext uri="{FF2B5EF4-FFF2-40B4-BE49-F238E27FC236}">
                <a16:creationId xmlns:a16="http://schemas.microsoft.com/office/drawing/2014/main" id="{E4C496D1-4331-4F52-A2DB-B63B629354CB}"/>
              </a:ext>
            </a:extLst>
          </p:cNvPr>
          <p:cNvSpPr>
            <a:spLocks noGrp="1"/>
          </p:cNvSpPr>
          <p:nvPr>
            <p:ph idx="1"/>
          </p:nvPr>
        </p:nvSpPr>
        <p:spPr>
          <a:xfrm>
            <a:off x="457200" y="1268759"/>
            <a:ext cx="8229600" cy="4320481"/>
          </a:xfrm>
        </p:spPr>
        <p:txBody>
          <a:bodyPr>
            <a:normAutofit fontScale="92500" lnSpcReduction="10000"/>
          </a:bodyPr>
          <a:lstStyle/>
          <a:p>
            <a:r>
              <a:rPr lang="en-GB" dirty="0"/>
              <a:t>Research carried out for Her Majesty’s Inspectorate of Constabulary and Fire &amp; Rescue Services (HMICFRS) prepared July 2018 released January 2019.</a:t>
            </a:r>
          </a:p>
          <a:p>
            <a:r>
              <a:rPr lang="en-GB" dirty="0"/>
              <a:t>Covers publics views &amp; experiences of policing </a:t>
            </a:r>
          </a:p>
          <a:p>
            <a:r>
              <a:rPr lang="en-GB" dirty="0"/>
              <a:t>Inclusiveness &amp; Professional working ensures that public are confident </a:t>
            </a:r>
          </a:p>
          <a:p>
            <a:r>
              <a:rPr lang="en-GB" dirty="0"/>
              <a:t>Consisted of 17,043 public questionnaires</a:t>
            </a:r>
          </a:p>
        </p:txBody>
      </p:sp>
    </p:spTree>
    <p:extLst>
      <p:ext uri="{BB962C8B-B14F-4D97-AF65-F5344CB8AC3E}">
        <p14:creationId xmlns:p14="http://schemas.microsoft.com/office/powerpoint/2010/main" val="3291559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4BC7-6375-4B0A-B05B-614003259B32}"/>
              </a:ext>
            </a:extLst>
          </p:cNvPr>
          <p:cNvSpPr>
            <a:spLocks noGrp="1"/>
          </p:cNvSpPr>
          <p:nvPr>
            <p:ph type="title"/>
          </p:nvPr>
        </p:nvSpPr>
        <p:spPr>
          <a:xfrm>
            <a:off x="457200" y="274638"/>
            <a:ext cx="8229600" cy="778098"/>
          </a:xfrm>
        </p:spPr>
        <p:txBody>
          <a:bodyPr>
            <a:normAutofit/>
          </a:bodyPr>
          <a:lstStyle/>
          <a:p>
            <a:r>
              <a:rPr lang="en-GB" dirty="0"/>
              <a:t>2018 Report Questions</a:t>
            </a:r>
          </a:p>
        </p:txBody>
      </p:sp>
      <p:sp>
        <p:nvSpPr>
          <p:cNvPr id="3" name="Content Placeholder 2">
            <a:extLst>
              <a:ext uri="{FF2B5EF4-FFF2-40B4-BE49-F238E27FC236}">
                <a16:creationId xmlns:a16="http://schemas.microsoft.com/office/drawing/2014/main" id="{03FAC1DB-885E-4D74-A64B-F6BC842A1068}"/>
              </a:ext>
            </a:extLst>
          </p:cNvPr>
          <p:cNvSpPr>
            <a:spLocks noGrp="1"/>
          </p:cNvSpPr>
          <p:nvPr>
            <p:ph idx="1"/>
          </p:nvPr>
        </p:nvSpPr>
        <p:spPr>
          <a:xfrm>
            <a:off x="457200" y="1196753"/>
            <a:ext cx="8229600" cy="4104456"/>
          </a:xfrm>
        </p:spPr>
        <p:txBody>
          <a:bodyPr>
            <a:normAutofit fontScale="85000" lnSpcReduction="10000"/>
          </a:bodyPr>
          <a:lstStyle/>
          <a:p>
            <a:pPr lvl="1"/>
            <a:endParaRPr lang="en-GB" dirty="0"/>
          </a:p>
          <a:p>
            <a:r>
              <a:rPr lang="en-GB" dirty="0"/>
              <a:t>Perceptions of crime and police handling of crime</a:t>
            </a:r>
          </a:p>
          <a:p>
            <a:r>
              <a:rPr lang="en-GB" dirty="0"/>
              <a:t>Over all satisfaction with Police</a:t>
            </a:r>
          </a:p>
          <a:p>
            <a:r>
              <a:rPr lang="en-GB" dirty="0"/>
              <a:t>Confidence in police</a:t>
            </a:r>
          </a:p>
          <a:p>
            <a:r>
              <a:rPr lang="en-GB" dirty="0"/>
              <a:t>Police visibility</a:t>
            </a:r>
          </a:p>
          <a:p>
            <a:r>
              <a:rPr lang="en-GB" dirty="0"/>
              <a:t>Contact with the police</a:t>
            </a:r>
          </a:p>
          <a:p>
            <a:r>
              <a:rPr lang="en-GB" dirty="0"/>
              <a:t>Legitimacy of the police</a:t>
            </a:r>
          </a:p>
          <a:p>
            <a:r>
              <a:rPr lang="en-GB" dirty="0"/>
              <a:t>Police engagement</a:t>
            </a:r>
          </a:p>
          <a:p>
            <a:r>
              <a:rPr lang="en-GB" dirty="0"/>
              <a:t>Police responsibilities and priorities </a:t>
            </a:r>
          </a:p>
          <a:p>
            <a:endParaRPr lang="en-GB" dirty="0"/>
          </a:p>
        </p:txBody>
      </p:sp>
    </p:spTree>
    <p:extLst>
      <p:ext uri="{BB962C8B-B14F-4D97-AF65-F5344CB8AC3E}">
        <p14:creationId xmlns:p14="http://schemas.microsoft.com/office/powerpoint/2010/main" val="20675326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A3D8-B0FF-4283-B01D-46FAF02A93E8}"/>
              </a:ext>
            </a:extLst>
          </p:cNvPr>
          <p:cNvSpPr>
            <a:spLocks noGrp="1"/>
          </p:cNvSpPr>
          <p:nvPr>
            <p:ph type="title"/>
          </p:nvPr>
        </p:nvSpPr>
        <p:spPr>
          <a:xfrm>
            <a:off x="457200" y="274638"/>
            <a:ext cx="8229600" cy="634082"/>
          </a:xfrm>
        </p:spPr>
        <p:txBody>
          <a:bodyPr>
            <a:normAutofit fontScale="90000"/>
          </a:bodyPr>
          <a:lstStyle/>
          <a:p>
            <a:r>
              <a:rPr lang="en-GB" dirty="0"/>
              <a:t>2018 Report Findings</a:t>
            </a:r>
          </a:p>
        </p:txBody>
      </p:sp>
      <p:sp>
        <p:nvSpPr>
          <p:cNvPr id="3" name="Content Placeholder 2">
            <a:extLst>
              <a:ext uri="{FF2B5EF4-FFF2-40B4-BE49-F238E27FC236}">
                <a16:creationId xmlns:a16="http://schemas.microsoft.com/office/drawing/2014/main" id="{EDE3D011-307A-49F8-8D58-4C4022CEDFEF}"/>
              </a:ext>
            </a:extLst>
          </p:cNvPr>
          <p:cNvSpPr>
            <a:spLocks noGrp="1"/>
          </p:cNvSpPr>
          <p:nvPr>
            <p:ph idx="1"/>
          </p:nvPr>
        </p:nvSpPr>
        <p:spPr>
          <a:xfrm>
            <a:off x="457200" y="908720"/>
            <a:ext cx="8229600" cy="4608513"/>
          </a:xfrm>
        </p:spPr>
        <p:txBody>
          <a:bodyPr>
            <a:normAutofit fontScale="92500" lnSpcReduction="10000"/>
          </a:bodyPr>
          <a:lstStyle/>
          <a:p>
            <a:r>
              <a:rPr lang="en-GB" dirty="0"/>
              <a:t>4 main areas:</a:t>
            </a:r>
          </a:p>
          <a:p>
            <a:r>
              <a:rPr lang="en-GB" dirty="0"/>
              <a:t>Over all satisfaction with Police</a:t>
            </a:r>
          </a:p>
          <a:p>
            <a:pPr lvl="1"/>
            <a:r>
              <a:rPr lang="en-GB" dirty="0"/>
              <a:t>61%</a:t>
            </a:r>
          </a:p>
          <a:p>
            <a:r>
              <a:rPr lang="en-GB" dirty="0"/>
              <a:t>Contact with the police</a:t>
            </a:r>
          </a:p>
          <a:p>
            <a:pPr lvl="1"/>
            <a:r>
              <a:rPr lang="en-GB" dirty="0"/>
              <a:t>29% had some kind of contact</a:t>
            </a:r>
          </a:p>
          <a:p>
            <a:r>
              <a:rPr lang="en-GB" dirty="0"/>
              <a:t>Legitimacy of the police</a:t>
            </a:r>
          </a:p>
          <a:p>
            <a:pPr lvl="1"/>
            <a:r>
              <a:rPr lang="en-GB" dirty="0"/>
              <a:t>All / Most of the time 52% to 3% never </a:t>
            </a:r>
          </a:p>
          <a:p>
            <a:r>
              <a:rPr lang="en-GB" dirty="0"/>
              <a:t>Police Responsibilities &amp; Priorities</a:t>
            </a:r>
          </a:p>
          <a:p>
            <a:pPr lvl="1"/>
            <a:r>
              <a:rPr lang="en-GB" dirty="0"/>
              <a:t> 15 areas which needs support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6923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F2B1-3BEB-4BDF-AEC3-06611EC8465A}"/>
              </a:ext>
            </a:extLst>
          </p:cNvPr>
          <p:cNvSpPr>
            <a:spLocks noGrp="1"/>
          </p:cNvSpPr>
          <p:nvPr>
            <p:ph type="title"/>
          </p:nvPr>
        </p:nvSpPr>
        <p:spPr>
          <a:xfrm>
            <a:off x="457200" y="274638"/>
            <a:ext cx="8229600" cy="850106"/>
          </a:xfrm>
        </p:spPr>
        <p:txBody>
          <a:bodyPr>
            <a:normAutofit/>
          </a:bodyPr>
          <a:lstStyle/>
          <a:p>
            <a:r>
              <a:rPr lang="en-GB" dirty="0"/>
              <a:t>Future of Difference &amp; Inclusion</a:t>
            </a:r>
          </a:p>
        </p:txBody>
      </p:sp>
      <p:sp>
        <p:nvSpPr>
          <p:cNvPr id="3" name="Content Placeholder 2">
            <a:extLst>
              <a:ext uri="{FF2B5EF4-FFF2-40B4-BE49-F238E27FC236}">
                <a16:creationId xmlns:a16="http://schemas.microsoft.com/office/drawing/2014/main" id="{2094091E-8DAE-4A99-8584-0E7BDE8FB0C1}"/>
              </a:ext>
            </a:extLst>
          </p:cNvPr>
          <p:cNvSpPr>
            <a:spLocks noGrp="1"/>
          </p:cNvSpPr>
          <p:nvPr>
            <p:ph idx="1"/>
          </p:nvPr>
        </p:nvSpPr>
        <p:spPr>
          <a:xfrm>
            <a:off x="457200" y="1340768"/>
            <a:ext cx="8229600" cy="4176465"/>
          </a:xfrm>
        </p:spPr>
        <p:txBody>
          <a:bodyPr>
            <a:normAutofit/>
          </a:bodyPr>
          <a:lstStyle/>
          <a:p>
            <a:r>
              <a:rPr lang="en-GB" dirty="0"/>
              <a:t>An inclusive culture &amp; diverse workforce</a:t>
            </a:r>
          </a:p>
          <a:p>
            <a:r>
              <a:rPr lang="en-GB" dirty="0"/>
              <a:t>Inclusive practices </a:t>
            </a:r>
          </a:p>
          <a:p>
            <a:r>
              <a:rPr lang="en-GB" dirty="0"/>
              <a:t>Inclusive services </a:t>
            </a:r>
          </a:p>
          <a:p>
            <a:r>
              <a:rPr lang="en-GB" dirty="0"/>
              <a:t>Community engagement</a:t>
            </a:r>
          </a:p>
        </p:txBody>
      </p:sp>
    </p:spTree>
    <p:extLst>
      <p:ext uri="{BB962C8B-B14F-4D97-AF65-F5344CB8AC3E}">
        <p14:creationId xmlns:p14="http://schemas.microsoft.com/office/powerpoint/2010/main" val="33542531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C85E-CEC5-4675-B2B5-3DA4B1DB3856}"/>
              </a:ext>
            </a:extLst>
          </p:cNvPr>
          <p:cNvSpPr>
            <a:spLocks noGrp="1"/>
          </p:cNvSpPr>
          <p:nvPr>
            <p:ph type="title"/>
          </p:nvPr>
        </p:nvSpPr>
        <p:spPr>
          <a:xfrm>
            <a:off x="457200" y="274638"/>
            <a:ext cx="8229600" cy="1066129"/>
          </a:xfrm>
        </p:spPr>
        <p:txBody>
          <a:bodyPr/>
          <a:lstStyle/>
          <a:p>
            <a:r>
              <a:rPr lang="en-GB" dirty="0"/>
              <a:t>Why do we need Inclusion?</a:t>
            </a:r>
          </a:p>
        </p:txBody>
      </p:sp>
      <p:sp>
        <p:nvSpPr>
          <p:cNvPr id="3" name="Content Placeholder 2">
            <a:extLst>
              <a:ext uri="{FF2B5EF4-FFF2-40B4-BE49-F238E27FC236}">
                <a16:creationId xmlns:a16="http://schemas.microsoft.com/office/drawing/2014/main" id="{9872B776-85F0-4998-B9D5-36C56A816CBA}"/>
              </a:ext>
            </a:extLst>
          </p:cNvPr>
          <p:cNvSpPr>
            <a:spLocks noGrp="1"/>
          </p:cNvSpPr>
          <p:nvPr>
            <p:ph idx="1"/>
          </p:nvPr>
        </p:nvSpPr>
        <p:spPr/>
        <p:txBody>
          <a:bodyPr>
            <a:normAutofit/>
          </a:bodyPr>
          <a:lstStyle/>
          <a:p>
            <a:r>
              <a:rPr lang="en-GB" b="1" dirty="0"/>
              <a:t>It is the right thing to do</a:t>
            </a:r>
          </a:p>
          <a:p>
            <a:r>
              <a:rPr lang="en-GB" b="1" dirty="0"/>
              <a:t>It builds community relations, trust and confidence</a:t>
            </a:r>
            <a:r>
              <a:rPr lang="en-GB" dirty="0"/>
              <a:t> </a:t>
            </a:r>
          </a:p>
          <a:p>
            <a:r>
              <a:rPr lang="en-GB" b="1" dirty="0"/>
              <a:t>Enhanced workforce with different experiences</a:t>
            </a:r>
          </a:p>
          <a:p>
            <a:endParaRPr lang="en-GB" dirty="0"/>
          </a:p>
          <a:p>
            <a:endParaRPr lang="en-GB" dirty="0"/>
          </a:p>
        </p:txBody>
      </p:sp>
    </p:spTree>
    <p:extLst>
      <p:ext uri="{BB962C8B-B14F-4D97-AF65-F5344CB8AC3E}">
        <p14:creationId xmlns:p14="http://schemas.microsoft.com/office/powerpoint/2010/main" val="37095468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E3EC-1303-425F-B50E-3836EF246E00}"/>
              </a:ext>
            </a:extLst>
          </p:cNvPr>
          <p:cNvSpPr>
            <a:spLocks noGrp="1"/>
          </p:cNvSpPr>
          <p:nvPr>
            <p:ph type="title"/>
          </p:nvPr>
        </p:nvSpPr>
        <p:spPr>
          <a:xfrm>
            <a:off x="457200" y="274638"/>
            <a:ext cx="8229600" cy="490066"/>
          </a:xfrm>
        </p:spPr>
        <p:txBody>
          <a:bodyPr>
            <a:normAutofit/>
          </a:bodyPr>
          <a:lstStyle/>
          <a:p>
            <a:r>
              <a:rPr lang="en-GB" sz="2400" dirty="0"/>
              <a:t>Reading List</a:t>
            </a:r>
          </a:p>
        </p:txBody>
      </p:sp>
      <p:sp>
        <p:nvSpPr>
          <p:cNvPr id="3" name="Content Placeholder 2">
            <a:extLst>
              <a:ext uri="{FF2B5EF4-FFF2-40B4-BE49-F238E27FC236}">
                <a16:creationId xmlns:a16="http://schemas.microsoft.com/office/drawing/2014/main" id="{9F813703-A261-4DAC-B529-C0585D313209}"/>
              </a:ext>
            </a:extLst>
          </p:cNvPr>
          <p:cNvSpPr>
            <a:spLocks noGrp="1"/>
          </p:cNvSpPr>
          <p:nvPr>
            <p:ph idx="1"/>
          </p:nvPr>
        </p:nvSpPr>
        <p:spPr>
          <a:xfrm>
            <a:off x="179512" y="764704"/>
            <a:ext cx="8640960" cy="4752529"/>
          </a:xfrm>
        </p:spPr>
        <p:txBody>
          <a:bodyPr>
            <a:normAutofit fontScale="40000" lnSpcReduction="20000"/>
          </a:bodyPr>
          <a:lstStyle/>
          <a:p>
            <a:r>
              <a:rPr lang="en-GB" sz="4000" dirty="0"/>
              <a:t>Daniels, K &amp; Macdonald, L (2005), </a:t>
            </a:r>
            <a:r>
              <a:rPr lang="en-GB" sz="4000" i="1" u="sng" dirty="0"/>
              <a:t>Equality, diversity and discrimination : A student text,</a:t>
            </a:r>
            <a:r>
              <a:rPr lang="en-GB" sz="4000" dirty="0"/>
              <a:t> Chartered Institute of Personnel and Development; London.</a:t>
            </a:r>
          </a:p>
          <a:p>
            <a:endParaRPr lang="en-GB" sz="4000" b="1" u="sng" dirty="0"/>
          </a:p>
          <a:p>
            <a:pPr fontAlgn="t"/>
            <a:r>
              <a:rPr lang="en-GB" sz="4000" dirty="0"/>
              <a:t>Wadham, J (2016), </a:t>
            </a:r>
            <a:r>
              <a:rPr lang="en-GB" sz="4000" u="sng" dirty="0"/>
              <a:t>Blackstone’s Guide to the Equality Act 2010, 3rd edition</a:t>
            </a:r>
            <a:r>
              <a:rPr lang="en-GB" sz="4000" dirty="0"/>
              <a:t>, Oxford University Press; Oxford.</a:t>
            </a:r>
          </a:p>
          <a:p>
            <a:pPr fontAlgn="t"/>
            <a:endParaRPr lang="en-GB" sz="4000" dirty="0"/>
          </a:p>
          <a:p>
            <a:pPr fontAlgn="t"/>
            <a:r>
              <a:rPr lang="en-GB" sz="4000" dirty="0"/>
              <a:t>Chanan, G &amp; Miller, C (2013,) </a:t>
            </a:r>
            <a:r>
              <a:rPr lang="en-GB" sz="4000" u="sng" dirty="0"/>
              <a:t>Rethinking Community Practice: developing transformative neighbourhoods</a:t>
            </a:r>
            <a:r>
              <a:rPr lang="en-GB" sz="4000" dirty="0"/>
              <a:t>, Policy Press; Bristol.</a:t>
            </a:r>
          </a:p>
          <a:p>
            <a:pPr fontAlgn="t"/>
            <a:endParaRPr lang="en-GB" sz="4000" dirty="0"/>
          </a:p>
          <a:p>
            <a:r>
              <a:rPr lang="en-GB" sz="4000" dirty="0">
                <a:latin typeface="Arial" panose="020B0604020202020204" pitchFamily="34" charset="0"/>
                <a:ea typeface="Calibri" panose="020F0502020204030204" pitchFamily="34" charset="0"/>
                <a:cs typeface="Times New Roman" panose="02020603050405020304" pitchFamily="18" charset="0"/>
              </a:rPr>
              <a:t>Coleman, P. (2016), </a:t>
            </a:r>
            <a:r>
              <a:rPr lang="en-GB" sz="4000"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sz="4000" dirty="0">
                <a:latin typeface="Arial" panose="020B0604020202020204" pitchFamily="34" charset="0"/>
                <a:ea typeface="Calibri" panose="020F0502020204030204" pitchFamily="34" charset="0"/>
                <a:cs typeface="Times New Roman" panose="02020603050405020304" pitchFamily="18" charset="0"/>
              </a:rPr>
              <a:t>, Kairos Publications: Wien, Austria.</a:t>
            </a:r>
          </a:p>
          <a:p>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latin typeface="Arial" panose="020B0604020202020204" pitchFamily="34" charset="0"/>
                <a:ea typeface="Calibri" panose="020F0502020204030204" pitchFamily="34" charset="0"/>
                <a:cs typeface="Times New Roman" panose="02020603050405020304" pitchFamily="18" charset="0"/>
              </a:rPr>
              <a:t>Dorling, D. (2011), </a:t>
            </a:r>
            <a:r>
              <a:rPr lang="en-GB" sz="4000"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sz="4000" dirty="0">
                <a:latin typeface="Arial" panose="020B0604020202020204" pitchFamily="34" charset="0"/>
                <a:ea typeface="Calibri" panose="020F0502020204030204" pitchFamily="34" charset="0"/>
                <a:cs typeface="Times New Roman" panose="02020603050405020304" pitchFamily="18" charset="0"/>
              </a:rPr>
              <a:t>, Penguin; London.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t>Neyroud, P &amp; Beckley, A (2001), </a:t>
            </a:r>
            <a:r>
              <a:rPr lang="en-GB" sz="4000" u="sng" dirty="0"/>
              <a:t>Policing, ethics and human rights</a:t>
            </a:r>
            <a:r>
              <a:rPr lang="en-GB" sz="4000" i="1" dirty="0"/>
              <a:t>,</a:t>
            </a:r>
            <a:r>
              <a:rPr lang="en-GB" sz="4000" dirty="0"/>
              <a:t> Willan; Devon.</a:t>
            </a:r>
          </a:p>
          <a:p>
            <a:endParaRPr lang="en-GB" sz="4000" dirty="0"/>
          </a:p>
          <a:p>
            <a:r>
              <a:rPr lang="en-GB" sz="4000" dirty="0"/>
              <a:t>Stout, B (2010), </a:t>
            </a:r>
            <a:r>
              <a:rPr lang="en-GB" sz="4000" u="sng" dirty="0"/>
              <a:t>Equality and diversity in policing</a:t>
            </a:r>
            <a:r>
              <a:rPr lang="en-GB" sz="4000" i="1" dirty="0"/>
              <a:t>, </a:t>
            </a:r>
            <a:r>
              <a:rPr lang="en-GB" sz="4000" dirty="0"/>
              <a:t>Learning Matters; Exeter.</a:t>
            </a:r>
          </a:p>
          <a:p>
            <a:endParaRPr lang="en-GB" dirty="0"/>
          </a:p>
        </p:txBody>
      </p:sp>
    </p:spTree>
    <p:extLst>
      <p:ext uri="{BB962C8B-B14F-4D97-AF65-F5344CB8AC3E}">
        <p14:creationId xmlns:p14="http://schemas.microsoft.com/office/powerpoint/2010/main" val="30979008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22-7BCE-4F87-91A7-1DB134CCD6CC}"/>
              </a:ext>
            </a:extLst>
          </p:cNvPr>
          <p:cNvSpPr>
            <a:spLocks noGrp="1"/>
          </p:cNvSpPr>
          <p:nvPr>
            <p:ph type="title"/>
          </p:nvPr>
        </p:nvSpPr>
        <p:spPr>
          <a:xfrm>
            <a:off x="457200" y="274638"/>
            <a:ext cx="8229600" cy="634082"/>
          </a:xfrm>
        </p:spPr>
        <p:txBody>
          <a:bodyPr>
            <a:normAutofit fontScale="90000"/>
          </a:bodyPr>
          <a:lstStyle/>
          <a:p>
            <a:r>
              <a:rPr lang="en-GB" sz="3600" dirty="0"/>
              <a:t>References </a:t>
            </a:r>
          </a:p>
        </p:txBody>
      </p:sp>
      <p:sp>
        <p:nvSpPr>
          <p:cNvPr id="3" name="Content Placeholder 2">
            <a:extLst>
              <a:ext uri="{FF2B5EF4-FFF2-40B4-BE49-F238E27FC236}">
                <a16:creationId xmlns:a16="http://schemas.microsoft.com/office/drawing/2014/main" id="{C994475C-B269-4290-9E8D-1DB05873DB4A}"/>
              </a:ext>
            </a:extLst>
          </p:cNvPr>
          <p:cNvSpPr>
            <a:spLocks noGrp="1"/>
          </p:cNvSpPr>
          <p:nvPr>
            <p:ph idx="1"/>
          </p:nvPr>
        </p:nvSpPr>
        <p:spPr>
          <a:xfrm>
            <a:off x="457200" y="692696"/>
            <a:ext cx="8229600" cy="4824537"/>
          </a:xfrm>
        </p:spPr>
        <p:txBody>
          <a:bodyPr>
            <a:normAutofit/>
          </a:bodyPr>
          <a:lstStyle/>
          <a:p>
            <a:endParaRPr lang="en-GB" sz="1400" dirty="0"/>
          </a:p>
          <a:p>
            <a:r>
              <a:rPr lang="en-GB" sz="1600" b="1" u="sng" dirty="0"/>
              <a:t>Websites:</a:t>
            </a:r>
          </a:p>
          <a:p>
            <a:r>
              <a:rPr lang="en-GB" sz="1600" dirty="0">
                <a:hlinkClick r:id="rId3"/>
              </a:rPr>
              <a:t>https://www.npcc.police.uk/documents/edhr/2018/NPCC%20Diversity%20Equality%20Inclusion%20Strategy%20May%202018.pdf</a:t>
            </a:r>
            <a:endParaRPr lang="en-GB" sz="1600" dirty="0"/>
          </a:p>
          <a:p>
            <a:r>
              <a:rPr lang="en-GB" sz="1600" dirty="0">
                <a:hlinkClick r:id="rId4"/>
              </a:rPr>
              <a:t>https://www.college.police.uk/what-we-do/support/equality/documents/valuing_difference_and_inclusion_consultation.pdf</a:t>
            </a:r>
            <a:endParaRPr lang="en-GB" sz="1600" dirty="0"/>
          </a:p>
          <a:p>
            <a:r>
              <a:rPr lang="en-GB" sz="1600" dirty="0">
                <a:hlinkClick r:id="rId5"/>
              </a:rPr>
              <a:t>https://www.app.college.police.uk/app-content/engagement-and-communication/engaging-with-communities/</a:t>
            </a:r>
            <a:endParaRPr lang="en-GB" sz="1600" dirty="0"/>
          </a:p>
          <a:p>
            <a:r>
              <a:rPr lang="en-GB" sz="1600" dirty="0">
                <a:hlinkClick r:id="rId6"/>
              </a:rPr>
              <a:t>https://scholarlycommons.law.northwestern.edu/cgi/viewcontent.cgi?article=7302&amp;context=jclc</a:t>
            </a:r>
            <a:endParaRPr lang="en-GB" sz="1600" dirty="0"/>
          </a:p>
          <a:p>
            <a:r>
              <a:rPr lang="en-GB" sz="1600" dirty="0"/>
              <a:t>https://www.npcc.police.uk/documents/edhr/2018/NatCen%20Enhancing%20Diversity%20in%20Policing%20Report.pdf</a:t>
            </a:r>
          </a:p>
          <a:p>
            <a:r>
              <a:rPr lang="en-GB" sz="1600" b="1" u="sng" dirty="0"/>
              <a:t>Legislation:</a:t>
            </a:r>
          </a:p>
          <a:p>
            <a:r>
              <a:rPr lang="en-GB" sz="1600" dirty="0">
                <a:hlinkClick r:id="rId7"/>
              </a:rPr>
              <a:t>http://www.legislation.gov.uk/ukpga/1967/60/pdfs/ukpga_19670060_en.pdf</a:t>
            </a:r>
            <a:endParaRPr lang="en-GB" sz="1600" dirty="0"/>
          </a:p>
          <a:p>
            <a:r>
              <a:rPr lang="en-GB" sz="1600" dirty="0"/>
              <a:t>http://www.legislation.gov.uk/ukpga/2010/15/section/36</a:t>
            </a:r>
          </a:p>
          <a:p>
            <a:endParaRPr lang="en-GB" sz="1200" dirty="0"/>
          </a:p>
        </p:txBody>
      </p:sp>
    </p:spTree>
    <p:extLst>
      <p:ext uri="{BB962C8B-B14F-4D97-AF65-F5344CB8AC3E}">
        <p14:creationId xmlns:p14="http://schemas.microsoft.com/office/powerpoint/2010/main" val="87111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sz="3200" dirty="0"/>
              <a:t>Websites</a:t>
            </a:r>
          </a:p>
        </p:txBody>
      </p:sp>
      <p:sp>
        <p:nvSpPr>
          <p:cNvPr id="3" name="Content Placeholder 2"/>
          <p:cNvSpPr>
            <a:spLocks noGrp="1"/>
          </p:cNvSpPr>
          <p:nvPr>
            <p:ph idx="1"/>
          </p:nvPr>
        </p:nvSpPr>
        <p:spPr>
          <a:xfrm>
            <a:off x="158824" y="836712"/>
            <a:ext cx="8661647" cy="4608512"/>
          </a:xfrm>
        </p:spPr>
        <p:txBody>
          <a:bodyPr>
            <a:normAutofit fontScale="55000" lnSpcReduction="20000"/>
          </a:bodyPr>
          <a:lstStyle/>
          <a:p>
            <a:pPr marL="0" indent="0">
              <a:lnSpc>
                <a:spcPct val="115000"/>
              </a:lnSpc>
              <a:spcAft>
                <a:spcPts val="450"/>
              </a:spcAft>
              <a:buNone/>
            </a:pPr>
            <a:r>
              <a:rPr lang="en-GB" sz="2900" dirty="0">
                <a:latin typeface="+mj-lt"/>
              </a:rPr>
              <a:t>College of Policing (Authorised Professional Practice)</a:t>
            </a:r>
            <a:br>
              <a:rPr lang="en-GB" sz="2900" dirty="0">
                <a:latin typeface="+mj-lt"/>
              </a:rPr>
            </a:br>
            <a:r>
              <a:rPr lang="en-GB" sz="2900" dirty="0">
                <a:latin typeface="+mj-lt"/>
                <a:hlinkClick r:id="rId3"/>
              </a:rPr>
              <a:t>www.app.college.police.uk/</a:t>
            </a:r>
            <a:r>
              <a:rPr lang="en-GB" sz="2900" dirty="0">
                <a:latin typeface="+mj-lt"/>
              </a:rPr>
              <a:t> </a:t>
            </a:r>
          </a:p>
          <a:p>
            <a:pPr marL="0" indent="0">
              <a:lnSpc>
                <a:spcPct val="115000"/>
              </a:lnSpc>
              <a:spcAft>
                <a:spcPts val="450"/>
              </a:spcAft>
              <a:buNone/>
            </a:pPr>
            <a:r>
              <a:rPr lang="en-GB" sz="2900" dirty="0">
                <a:latin typeface="+mj-lt"/>
              </a:rPr>
              <a:t>Equality and Human Rights Commission</a:t>
            </a:r>
            <a:br>
              <a:rPr lang="en-GB" sz="2900" dirty="0">
                <a:latin typeface="+mj-lt"/>
              </a:rPr>
            </a:br>
            <a:r>
              <a:rPr lang="en-GB" sz="2900" dirty="0">
                <a:latin typeface="+mj-lt"/>
                <a:hlinkClick r:id="rId4"/>
              </a:rPr>
              <a:t>https://www.equalityhumanrights.com/en</a:t>
            </a:r>
            <a:r>
              <a:rPr lang="en-GB" sz="2900" dirty="0">
                <a:latin typeface="+mj-lt"/>
              </a:rPr>
              <a:t> </a:t>
            </a:r>
          </a:p>
          <a:p>
            <a:pPr marL="0" indent="0">
              <a:lnSpc>
                <a:spcPct val="115000"/>
              </a:lnSpc>
              <a:spcAft>
                <a:spcPts val="450"/>
              </a:spcAft>
              <a:buNone/>
            </a:pPr>
            <a:r>
              <a:rPr lang="en-US" sz="2900" dirty="0">
                <a:latin typeface="+mj-lt"/>
                <a:ea typeface="Calibri" panose="020F0502020204030204" pitchFamily="34" charset="0"/>
                <a:cs typeface="Times New Roman" panose="02020603050405020304" pitchFamily="18" charset="0"/>
              </a:rPr>
              <a:t>Equality and Human and Rights Commission (publications)</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5"/>
              </a:rPr>
              <a:t>https://www.equalityhumanrights.com/en/our-work/publications-library</a:t>
            </a:r>
            <a:endParaRPr lang="en-GB" sz="2900" dirty="0">
              <a:latin typeface="+mj-lt"/>
              <a:ea typeface="Calibri" panose="020F0502020204030204" pitchFamily="34" charset="0"/>
              <a:cs typeface="Times New Roman" panose="02020603050405020304" pitchFamily="18" charset="0"/>
            </a:endParaRPr>
          </a:p>
          <a:p>
            <a:pPr marL="0" indent="0">
              <a:lnSpc>
                <a:spcPct val="115000"/>
              </a:lnSpc>
              <a:spcAft>
                <a:spcPts val="450"/>
              </a:spcAft>
              <a:buNone/>
            </a:pPr>
            <a:r>
              <a:rPr lang="en-GB" sz="2900" dirty="0">
                <a:latin typeface="+mj-lt"/>
              </a:rPr>
              <a:t>Home Office</a:t>
            </a:r>
            <a:br>
              <a:rPr lang="en-GB" sz="2900" dirty="0">
                <a:latin typeface="+mj-lt"/>
              </a:rPr>
            </a:br>
            <a:r>
              <a:rPr lang="en-GB" sz="2900" dirty="0">
                <a:latin typeface="+mj-lt"/>
                <a:hlinkClick r:id="rId6"/>
              </a:rPr>
              <a:t>https://www.gov.uk/...equality-and-diversity</a:t>
            </a:r>
            <a:r>
              <a:rPr lang="en-GB" sz="2900" dirty="0">
                <a:latin typeface="+mj-lt"/>
              </a:rPr>
              <a:t>  </a:t>
            </a: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Stonewall UK</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7"/>
              </a:rPr>
              <a:t>http://www.stonewall.org.uk/</a:t>
            </a:r>
            <a:r>
              <a:rPr lang="en-US" sz="2900" dirty="0">
                <a:latin typeface="+mj-lt"/>
                <a:ea typeface="Calibri" panose="020F0502020204030204" pitchFamily="34" charset="0"/>
                <a:cs typeface="Times New Roman" panose="02020603050405020304" pitchFamily="18" charset="0"/>
              </a:rPr>
              <a:t> </a:t>
            </a: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Utilitarianism</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8"/>
              </a:rPr>
              <a:t>http://www.utilitarianism.com</a:t>
            </a:r>
            <a:endParaRPr lang="en-US" sz="2900"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buNone/>
            </a:pPr>
            <a:r>
              <a:rPr lang="en-US" sz="2900" dirty="0">
                <a:latin typeface="+mj-lt"/>
                <a:ea typeface="Calibri" panose="020F0502020204030204" pitchFamily="34" charset="0"/>
              </a:rPr>
              <a:t>UK Government Policy</a:t>
            </a:r>
            <a:br>
              <a:rPr lang="en-US" sz="2900" dirty="0">
                <a:latin typeface="+mj-lt"/>
                <a:ea typeface="Calibri" panose="020F0502020204030204" pitchFamily="34"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9"/>
              </a:rPr>
              <a:t>https://www.gov.uk/government/policies/equality</a:t>
            </a:r>
            <a:endParaRPr lang="en-GB" sz="2900" dirty="0">
              <a:latin typeface="+mj-lt"/>
            </a:endParaRPr>
          </a:p>
          <a:p>
            <a:pPr marL="0" indent="0">
              <a:lnSpc>
                <a:spcPct val="115000"/>
              </a:lnSpc>
              <a:spcAft>
                <a:spcPts val="450"/>
              </a:spcAft>
              <a:buNone/>
            </a:pPr>
            <a:endParaRPr lang="en-GB" sz="1800" dirty="0"/>
          </a:p>
          <a:p>
            <a:pPr marL="0" indent="0">
              <a:lnSpc>
                <a:spcPct val="115000"/>
              </a:lnSpc>
              <a:spcAft>
                <a:spcPts val="450"/>
              </a:spcAft>
              <a:buNone/>
            </a:pPr>
            <a:endParaRPr lang="en-GB" sz="1650" dirty="0"/>
          </a:p>
        </p:txBody>
      </p:sp>
    </p:spTree>
    <p:extLst>
      <p:ext uri="{BB962C8B-B14F-4D97-AF65-F5344CB8AC3E}">
        <p14:creationId xmlns:p14="http://schemas.microsoft.com/office/powerpoint/2010/main" val="2772289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4323</TotalTime>
  <Words>8395</Words>
  <Application>Microsoft Office PowerPoint</Application>
  <PresentationFormat>On-screen Show (4:3)</PresentationFormat>
  <Paragraphs>598</Paragraphs>
  <Slides>40</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Trebuchet MS</vt:lpstr>
      <vt:lpstr>Calibri</vt:lpstr>
      <vt:lpstr>Arial</vt:lpstr>
      <vt:lpstr>GDS Transport</vt:lpstr>
      <vt:lpstr>Myriad Pro</vt:lpstr>
      <vt:lpstr>Wingdings</vt:lpstr>
      <vt:lpstr>Theme1.thmx first page pp</vt:lpstr>
      <vt:lpstr>Valuing Difference &amp; Inclusion </vt:lpstr>
      <vt:lpstr>What is your Module all about?</vt:lpstr>
      <vt:lpstr> What is the difference between diversity  and inclusion? </vt:lpstr>
      <vt:lpstr>Why Does Diversity Matter?</vt:lpstr>
      <vt:lpstr>Equality Act 2010</vt:lpstr>
      <vt:lpstr>PowerPoint Presentation</vt:lpstr>
      <vt:lpstr>PowerPoint Presentation</vt:lpstr>
      <vt:lpstr>PowerPoint Presentation</vt:lpstr>
      <vt:lpstr>PowerPoint Presentation</vt:lpstr>
      <vt:lpstr>How much hate?</vt:lpstr>
      <vt:lpstr>PowerPoint Presentation</vt:lpstr>
      <vt:lpstr>PowerPoint Presentation</vt:lpstr>
      <vt:lpstr>Declassification &amp; Decriminalisation</vt:lpstr>
      <vt:lpstr>LGBTQ+ Meaning</vt:lpstr>
      <vt:lpstr>Movement for LGBTQ+</vt:lpstr>
      <vt:lpstr>Being Different &amp; Vulnerability</vt:lpstr>
      <vt:lpstr>Sophie Lancaster</vt:lpstr>
      <vt:lpstr>Sophie Lancaster Foundation</vt:lpstr>
      <vt:lpstr>Gareth Thomas</vt:lpstr>
      <vt:lpstr>Language as a Barrier</vt:lpstr>
      <vt:lpstr>Language </vt:lpstr>
      <vt:lpstr>Religion</vt:lpstr>
      <vt:lpstr>Religious Practices</vt:lpstr>
      <vt:lpstr>Ethnicity &amp; Inclusion </vt:lpstr>
      <vt:lpstr>Race</vt:lpstr>
      <vt:lpstr> Why Hate Crime? </vt:lpstr>
      <vt:lpstr>How you can be discriminative against</vt:lpstr>
      <vt:lpstr>How you can be discriminative against</vt:lpstr>
      <vt:lpstr>How it works:</vt:lpstr>
      <vt:lpstr>Ethics within a Public Role</vt:lpstr>
      <vt:lpstr>7 Principles Public Life</vt:lpstr>
      <vt:lpstr> Policing Principles </vt:lpstr>
      <vt:lpstr>Public Perceptions of Policing</vt:lpstr>
      <vt:lpstr>2018 Report Questions</vt:lpstr>
      <vt:lpstr>2018 Report Findings</vt:lpstr>
      <vt:lpstr>Future of Difference &amp; Inclusion</vt:lpstr>
      <vt:lpstr>Why do we need Inclusion?</vt:lpstr>
      <vt:lpstr>Reading List</vt:lpstr>
      <vt:lpstr>References </vt:lpstr>
      <vt:lpstr>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Valuing Difference &amp; Inclusion</dc:title>
  <dc:creator>Jane Thomas</dc:creator>
  <cp:lastModifiedBy>Jane Thomas</cp:lastModifiedBy>
  <cp:revision>93</cp:revision>
  <cp:lastPrinted>2020-06-05T10:13:34Z</cp:lastPrinted>
  <dcterms:created xsi:type="dcterms:W3CDTF">2020-05-26T09:06:02Z</dcterms:created>
  <dcterms:modified xsi:type="dcterms:W3CDTF">2021-11-08T18:55:40Z</dcterms:modified>
</cp:coreProperties>
</file>