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37"/>
  </p:notesMasterIdLst>
  <p:sldIdLst>
    <p:sldId id="256" r:id="rId2"/>
    <p:sldId id="257" r:id="rId3"/>
    <p:sldId id="296" r:id="rId4"/>
    <p:sldId id="261" r:id="rId5"/>
    <p:sldId id="259" r:id="rId6"/>
    <p:sldId id="268" r:id="rId7"/>
    <p:sldId id="260" r:id="rId8"/>
    <p:sldId id="297" r:id="rId9"/>
    <p:sldId id="263" r:id="rId10"/>
    <p:sldId id="264" r:id="rId11"/>
    <p:sldId id="273" r:id="rId12"/>
    <p:sldId id="265" r:id="rId13"/>
    <p:sldId id="266" r:id="rId14"/>
    <p:sldId id="298" r:id="rId15"/>
    <p:sldId id="276" r:id="rId16"/>
    <p:sldId id="278" r:id="rId17"/>
    <p:sldId id="280" r:id="rId18"/>
    <p:sldId id="281" r:id="rId19"/>
    <p:sldId id="282" r:id="rId20"/>
    <p:sldId id="283" r:id="rId21"/>
    <p:sldId id="284" r:id="rId22"/>
    <p:sldId id="285" r:id="rId23"/>
    <p:sldId id="286" r:id="rId24"/>
    <p:sldId id="299" r:id="rId25"/>
    <p:sldId id="287" r:id="rId26"/>
    <p:sldId id="269" r:id="rId27"/>
    <p:sldId id="270" r:id="rId28"/>
    <p:sldId id="288" r:id="rId29"/>
    <p:sldId id="267" r:id="rId30"/>
    <p:sldId id="272" r:id="rId31"/>
    <p:sldId id="292" r:id="rId32"/>
    <p:sldId id="289" r:id="rId33"/>
    <p:sldId id="290" r:id="rId34"/>
    <p:sldId id="293" r:id="rId35"/>
    <p:sldId id="262"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53" autoAdjust="0"/>
    <p:restoredTop sz="94660"/>
  </p:normalViewPr>
  <p:slideViewPr>
    <p:cSldViewPr snapToGrid="0">
      <p:cViewPr varScale="1">
        <p:scale>
          <a:sx n="87" d="100"/>
          <a:sy n="87" d="100"/>
        </p:scale>
        <p:origin x="48" y="13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77CA55-132F-4311-9AF0-503C34A97423}" type="datetimeFigureOut">
              <a:rPr lang="en-US" smtClean="0"/>
              <a:t>3/3/2019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BFFDFD-3B51-4857-9FAD-FF8C532A8513}" type="slidenum">
              <a:rPr lang="en-US" smtClean="0"/>
              <a:t>‹#›</a:t>
            </a:fld>
            <a:endParaRPr lang="en-US"/>
          </a:p>
        </p:txBody>
      </p:sp>
    </p:spTree>
    <p:extLst>
      <p:ext uri="{BB962C8B-B14F-4D97-AF65-F5344CB8AC3E}">
        <p14:creationId xmlns:p14="http://schemas.microsoft.com/office/powerpoint/2010/main" val="3889106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15</a:t>
            </a:fld>
            <a:endParaRPr lang="en-US"/>
          </a:p>
        </p:txBody>
      </p:sp>
    </p:spTree>
    <p:extLst>
      <p:ext uri="{BB962C8B-B14F-4D97-AF65-F5344CB8AC3E}">
        <p14:creationId xmlns:p14="http://schemas.microsoft.com/office/powerpoint/2010/main" val="2671751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16</a:t>
            </a:fld>
            <a:endParaRPr lang="en-US"/>
          </a:p>
        </p:txBody>
      </p:sp>
    </p:spTree>
    <p:extLst>
      <p:ext uri="{BB962C8B-B14F-4D97-AF65-F5344CB8AC3E}">
        <p14:creationId xmlns:p14="http://schemas.microsoft.com/office/powerpoint/2010/main" val="23902267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BE6C2E3-3481-4609-AB78-106C4235ADA9}" type="slidenum">
              <a:rPr lang="en-US" smtClean="0"/>
              <a:t>17</a:t>
            </a:fld>
            <a:endParaRPr lang="en-US"/>
          </a:p>
        </p:txBody>
      </p:sp>
    </p:spTree>
    <p:extLst>
      <p:ext uri="{BB962C8B-B14F-4D97-AF65-F5344CB8AC3E}">
        <p14:creationId xmlns:p14="http://schemas.microsoft.com/office/powerpoint/2010/main" val="32749806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18</a:t>
            </a:fld>
            <a:endParaRPr lang="en-US"/>
          </a:p>
        </p:txBody>
      </p:sp>
    </p:spTree>
    <p:extLst>
      <p:ext uri="{BB962C8B-B14F-4D97-AF65-F5344CB8AC3E}">
        <p14:creationId xmlns:p14="http://schemas.microsoft.com/office/powerpoint/2010/main" val="3514505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19</a:t>
            </a:fld>
            <a:endParaRPr lang="en-US"/>
          </a:p>
        </p:txBody>
      </p:sp>
    </p:spTree>
    <p:extLst>
      <p:ext uri="{BB962C8B-B14F-4D97-AF65-F5344CB8AC3E}">
        <p14:creationId xmlns:p14="http://schemas.microsoft.com/office/powerpoint/2010/main" val="10816372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20</a:t>
            </a:fld>
            <a:endParaRPr lang="en-US"/>
          </a:p>
        </p:txBody>
      </p:sp>
    </p:spTree>
    <p:extLst>
      <p:ext uri="{BB962C8B-B14F-4D97-AF65-F5344CB8AC3E}">
        <p14:creationId xmlns:p14="http://schemas.microsoft.com/office/powerpoint/2010/main" val="40605886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a:p>
            <a:endParaRPr lang="en-US" dirty="0"/>
          </a:p>
        </p:txBody>
      </p:sp>
      <p:sp>
        <p:nvSpPr>
          <p:cNvPr id="4" name="Slide Number Placeholder 3"/>
          <p:cNvSpPr>
            <a:spLocks noGrp="1"/>
          </p:cNvSpPr>
          <p:nvPr>
            <p:ph type="sldNum" sz="quarter" idx="10"/>
          </p:nvPr>
        </p:nvSpPr>
        <p:spPr/>
        <p:txBody>
          <a:bodyPr/>
          <a:lstStyle/>
          <a:p>
            <a:fld id="{9BE6C2E3-3481-4609-AB78-106C4235ADA9}" type="slidenum">
              <a:rPr lang="en-US" smtClean="0"/>
              <a:t>21</a:t>
            </a:fld>
            <a:endParaRPr lang="en-US"/>
          </a:p>
        </p:txBody>
      </p:sp>
    </p:spTree>
    <p:extLst>
      <p:ext uri="{BB962C8B-B14F-4D97-AF65-F5344CB8AC3E}">
        <p14:creationId xmlns:p14="http://schemas.microsoft.com/office/powerpoint/2010/main" val="13504669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22</a:t>
            </a:fld>
            <a:endParaRPr lang="en-US"/>
          </a:p>
        </p:txBody>
      </p:sp>
    </p:spTree>
    <p:extLst>
      <p:ext uri="{BB962C8B-B14F-4D97-AF65-F5344CB8AC3E}">
        <p14:creationId xmlns:p14="http://schemas.microsoft.com/office/powerpoint/2010/main" val="8175843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BE6C2E3-3481-4609-AB78-106C4235ADA9}" type="slidenum">
              <a:rPr lang="en-US" smtClean="0"/>
              <a:t>23</a:t>
            </a:fld>
            <a:endParaRPr lang="en-US"/>
          </a:p>
        </p:txBody>
      </p:sp>
    </p:spTree>
    <p:extLst>
      <p:ext uri="{BB962C8B-B14F-4D97-AF65-F5344CB8AC3E}">
        <p14:creationId xmlns:p14="http://schemas.microsoft.com/office/powerpoint/2010/main" val="41338266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CDA9C43-D914-43A3-B12F-CF69444C5C6E}" type="slidenum">
              <a:rPr lang="en-GB" altLang="en-US"/>
              <a:pPr>
                <a:spcBef>
                  <a:spcPct val="0"/>
                </a:spcBef>
              </a:pPr>
              <a:t>31</a:t>
            </a:fld>
            <a:endParaRPr lang="en-GB" altLang="en-US"/>
          </a:p>
        </p:txBody>
      </p:sp>
    </p:spTree>
    <p:extLst>
      <p:ext uri="{BB962C8B-B14F-4D97-AF65-F5344CB8AC3E}">
        <p14:creationId xmlns:p14="http://schemas.microsoft.com/office/powerpoint/2010/main" val="86725250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9B322B34-3900-40DF-A097-7890041E7C46}" type="datetimeFigureOut">
              <a:rPr lang="en-US" smtClean="0"/>
              <a:t>3/3/2019</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F0E500E5-7898-4DC8-BCAB-724FAFE40602}"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9037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B322B34-3900-40DF-A097-7890041E7C46}" type="datetimeFigureOut">
              <a:rPr lang="en-US" smtClean="0"/>
              <a:t>3/3/2019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616562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B322B34-3900-40DF-A097-7890041E7C46}" type="datetimeFigureOut">
              <a:rPr lang="en-US" smtClean="0"/>
              <a:t>3/3/2019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E500E5-7898-4DC8-BCAB-724FAFE40602}"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659011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B322B34-3900-40DF-A097-7890041E7C46}" type="datetimeFigureOut">
              <a:rPr lang="en-US" smtClean="0"/>
              <a:t>3/3/2019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41525946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B322B34-3900-40DF-A097-7890041E7C46}" type="datetimeFigureOut">
              <a:rPr lang="en-US" smtClean="0"/>
              <a:t>3/3/2019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0E500E5-7898-4DC8-BCAB-724FAFE40602}"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004201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B322B34-3900-40DF-A097-7890041E7C46}" type="datetimeFigureOut">
              <a:rPr lang="en-US" smtClean="0"/>
              <a:t>3/3/2019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0E500E5-7898-4DC8-BCAB-724FAFE40602}"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42603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322B34-3900-40DF-A097-7890041E7C46}" type="datetimeFigureOut">
              <a:rPr lang="en-US" smtClean="0"/>
              <a:t>3/3/2019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961788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B322B34-3900-40DF-A097-7890041E7C46}" type="datetimeFigureOut">
              <a:rPr lang="en-US" smtClean="0"/>
              <a:t>3/3/2019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0E500E5-7898-4DC8-BCAB-724FAFE40602}"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637196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B322B34-3900-40DF-A097-7890041E7C46}" type="datetimeFigureOut">
              <a:rPr lang="en-US" smtClean="0"/>
              <a:t>3/3/2019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4529550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B322B34-3900-40DF-A097-7890041E7C46}" type="datetimeFigureOut">
              <a:rPr lang="en-US" smtClean="0"/>
              <a:t>3/3/2019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35461490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B322B34-3900-40DF-A097-7890041E7C46}" type="datetimeFigureOut">
              <a:rPr lang="en-US" smtClean="0"/>
              <a:t>3/3/2019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E500E5-7898-4DC8-BCAB-724FAFE40602}"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870046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B322B34-3900-40DF-A097-7890041E7C46}" type="datetimeFigureOut">
              <a:rPr lang="en-US" smtClean="0"/>
              <a:t>3/3/2019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E500E5-7898-4DC8-BCAB-724FAFE40602}"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355986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B322B34-3900-40DF-A097-7890041E7C46}" type="datetimeFigureOut">
              <a:rPr lang="en-US" smtClean="0"/>
              <a:t>3/3/2019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E500E5-7898-4DC8-BCAB-724FAFE40602}" type="slidenum">
              <a:rPr lang="en-US" smtClean="0"/>
              <a:t>‹#›</a:t>
            </a:fld>
            <a:endParaRPr lang="en-US"/>
          </a:p>
        </p:txBody>
      </p:sp>
    </p:spTree>
    <p:extLst>
      <p:ext uri="{BB962C8B-B14F-4D97-AF65-F5344CB8AC3E}">
        <p14:creationId xmlns:p14="http://schemas.microsoft.com/office/powerpoint/2010/main" val="13801892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B322B34-3900-40DF-A097-7890041E7C46}" type="datetimeFigureOut">
              <a:rPr lang="en-US" smtClean="0"/>
              <a:t>3/3/2019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E500E5-7898-4DC8-BCAB-724FAFE40602}"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134664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B322B34-3900-40DF-A097-7890041E7C46}" type="datetimeFigureOut">
              <a:rPr lang="en-US" smtClean="0"/>
              <a:t>3/3/2019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E500E5-7898-4DC8-BCAB-724FAFE40602}"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666585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B322B34-3900-40DF-A097-7890041E7C46}" type="datetimeFigureOut">
              <a:rPr lang="en-US" smtClean="0"/>
              <a:t>3/3/2019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E500E5-7898-4DC8-BCAB-724FAFE40602}"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48068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B322B34-3900-40DF-A097-7890041E7C46}" type="datetimeFigureOut">
              <a:rPr lang="en-US" smtClean="0"/>
              <a:t>3/3/2019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0E500E5-7898-4DC8-BCAB-724FAFE40602}"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145048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B322B34-3900-40DF-A097-7890041E7C46}" type="datetimeFigureOut">
              <a:rPr lang="en-US" smtClean="0"/>
              <a:t>3/3/2019</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0E500E5-7898-4DC8-BCAB-724FAFE40602}" type="slidenum">
              <a:rPr lang="en-US" smtClean="0"/>
              <a:t>‹#›</a:t>
            </a:fld>
            <a:endParaRPr lang="en-US"/>
          </a:p>
        </p:txBody>
      </p:sp>
    </p:spTree>
    <p:extLst>
      <p:ext uri="{BB962C8B-B14F-4D97-AF65-F5344CB8AC3E}">
        <p14:creationId xmlns:p14="http://schemas.microsoft.com/office/powerpoint/2010/main" val="2025902307"/>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www.pembrokeshireyouthzone.co.uk/content.asp?nav=10,163&amp;parent_directory_id=1&amp;id=222"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SJYW4014</a:t>
            </a:r>
            <a:endParaRPr lang="en-US" dirty="0"/>
          </a:p>
        </p:txBody>
      </p:sp>
      <p:sp>
        <p:nvSpPr>
          <p:cNvPr id="3" name="Subtitle 2"/>
          <p:cNvSpPr>
            <a:spLocks noGrp="1"/>
          </p:cNvSpPr>
          <p:nvPr>
            <p:ph type="subTitle" idx="1"/>
          </p:nvPr>
        </p:nvSpPr>
        <p:spPr/>
        <p:txBody>
          <a:bodyPr/>
          <a:lstStyle/>
          <a:p>
            <a:r>
              <a:rPr lang="en-GB" dirty="0" smtClean="0"/>
              <a:t>04.03.19</a:t>
            </a:r>
            <a:endParaRPr lang="en-US" dirty="0"/>
          </a:p>
        </p:txBody>
      </p:sp>
    </p:spTree>
    <p:extLst>
      <p:ext uri="{BB962C8B-B14F-4D97-AF65-F5344CB8AC3E}">
        <p14:creationId xmlns:p14="http://schemas.microsoft.com/office/powerpoint/2010/main" val="1271194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Today’s Focus</a:t>
            </a:r>
            <a:endParaRPr lang="en-US" dirty="0"/>
          </a:p>
        </p:txBody>
      </p:sp>
      <p:sp>
        <p:nvSpPr>
          <p:cNvPr id="3" name="Content Placeholder 2"/>
          <p:cNvSpPr>
            <a:spLocks noGrp="1"/>
          </p:cNvSpPr>
          <p:nvPr>
            <p:ph idx="1"/>
          </p:nvPr>
        </p:nvSpPr>
        <p:spPr/>
        <p:txBody>
          <a:bodyPr/>
          <a:lstStyle/>
          <a:p>
            <a:r>
              <a:rPr lang="en-GB" dirty="0" smtClean="0"/>
              <a:t>The multi-agency meeting</a:t>
            </a:r>
          </a:p>
          <a:p>
            <a:r>
              <a:rPr lang="en-GB" dirty="0" smtClean="0"/>
              <a:t>Exploring the role of the youth worker</a:t>
            </a:r>
          </a:p>
          <a:p>
            <a:r>
              <a:rPr lang="en-GB" dirty="0" smtClean="0"/>
              <a:t>Directed Study</a:t>
            </a:r>
            <a:endParaRPr lang="en-US" dirty="0"/>
          </a:p>
        </p:txBody>
      </p:sp>
    </p:spTree>
    <p:extLst>
      <p:ext uri="{BB962C8B-B14F-4D97-AF65-F5344CB8AC3E}">
        <p14:creationId xmlns:p14="http://schemas.microsoft.com/office/powerpoint/2010/main" val="218704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4294967295"/>
          </p:nvPr>
        </p:nvSpPr>
        <p:spPr>
          <a:xfrm>
            <a:off x="826793" y="801650"/>
            <a:ext cx="5157788" cy="3684587"/>
          </a:xfrm>
        </p:spPr>
        <p:txBody>
          <a:bodyPr>
            <a:normAutofit fontScale="77500" lnSpcReduction="20000"/>
          </a:bodyPr>
          <a:lstStyle/>
          <a:p>
            <a:r>
              <a:rPr lang="en-GB" altLang="en-US" sz="3600" dirty="0"/>
              <a:t>Read the information about John and the area where he’s from</a:t>
            </a:r>
          </a:p>
          <a:p>
            <a:pPr lvl="1"/>
            <a:r>
              <a:rPr lang="en-GB" altLang="en-US" sz="2800" dirty="0"/>
              <a:t>In pairs, discuss the most pressing issues faced by John</a:t>
            </a:r>
          </a:p>
          <a:p>
            <a:pPr lvl="1"/>
            <a:r>
              <a:rPr lang="en-GB" altLang="en-US" sz="2800" dirty="0"/>
              <a:t>What support does John require?</a:t>
            </a:r>
          </a:p>
          <a:p>
            <a:pPr lvl="1"/>
            <a:r>
              <a:rPr lang="en-GB" altLang="en-US" sz="2800" dirty="0"/>
              <a:t>Which agencies would be in a position to address John’s needs and to support him to improve his situation?</a:t>
            </a:r>
          </a:p>
          <a:p>
            <a:endParaRPr lang="en-US" dirty="0"/>
          </a:p>
        </p:txBody>
      </p:sp>
      <p:sp>
        <p:nvSpPr>
          <p:cNvPr id="8" name="Content Placeholder 7"/>
          <p:cNvSpPr>
            <a:spLocks noGrp="1"/>
          </p:cNvSpPr>
          <p:nvPr>
            <p:ph sz="quarter" idx="4294967295"/>
          </p:nvPr>
        </p:nvSpPr>
        <p:spPr>
          <a:xfrm>
            <a:off x="6344297" y="801650"/>
            <a:ext cx="5183187" cy="3684587"/>
          </a:xfrm>
        </p:spPr>
        <p:txBody>
          <a:bodyPr>
            <a:normAutofit lnSpcReduction="10000"/>
          </a:bodyPr>
          <a:lstStyle/>
          <a:p>
            <a:pPr marL="533400" indent="-533400">
              <a:buFont typeface="Wingdings" panose="05000000000000000000" pitchFamily="2" charset="2"/>
              <a:buAutoNum type="arabicPeriod"/>
            </a:pPr>
            <a:r>
              <a:rPr lang="en-GB" altLang="en-US" dirty="0"/>
              <a:t>What is your remit in supporting John?</a:t>
            </a:r>
          </a:p>
          <a:p>
            <a:pPr marL="533400" indent="-533400">
              <a:buFont typeface="Wingdings" panose="05000000000000000000" pitchFamily="2" charset="2"/>
              <a:buAutoNum type="arabicPeriod"/>
            </a:pPr>
            <a:r>
              <a:rPr lang="en-GB" altLang="en-US" dirty="0"/>
              <a:t>What can you (the agency/organisation) contribute and how best can this be delivered?</a:t>
            </a:r>
          </a:p>
          <a:p>
            <a:pPr marL="533400" indent="-533400">
              <a:buFont typeface="Wingdings" panose="05000000000000000000" pitchFamily="2" charset="2"/>
              <a:buAutoNum type="arabicPeriod"/>
            </a:pPr>
            <a:r>
              <a:rPr lang="en-GB" altLang="en-US" dirty="0"/>
              <a:t>How can you work with others to provide a better service?</a:t>
            </a:r>
          </a:p>
          <a:p>
            <a:pPr marL="533400" indent="-533400">
              <a:buFont typeface="Wingdings" panose="05000000000000000000" pitchFamily="2" charset="2"/>
              <a:buAutoNum type="arabicPeriod"/>
            </a:pPr>
            <a:r>
              <a:rPr lang="en-GB" altLang="en-US" dirty="0"/>
              <a:t>John’s potential responses to the different agencies???</a:t>
            </a:r>
          </a:p>
          <a:p>
            <a:endParaRPr lang="en-US" dirty="0"/>
          </a:p>
        </p:txBody>
      </p:sp>
      <p:sp>
        <p:nvSpPr>
          <p:cNvPr id="9" name="Content Placeholder 5"/>
          <p:cNvSpPr txBox="1">
            <a:spLocks/>
          </p:cNvSpPr>
          <p:nvPr/>
        </p:nvSpPr>
        <p:spPr>
          <a:xfrm>
            <a:off x="3155680" y="4486237"/>
            <a:ext cx="6017518" cy="1832431"/>
          </a:xfrm>
          <a:prstGeom prst="rect">
            <a:avLst/>
          </a:prstGeom>
        </p:spPr>
        <p:txBody>
          <a:bodyPr vert="horz" lIns="91440" tIns="45720" rIns="91440" bIns="45720" numCol="2"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tLang="en-US" sz="2200" i="1" dirty="0"/>
              <a:t>Social Work </a:t>
            </a:r>
            <a:r>
              <a:rPr lang="en-GB" altLang="en-US" sz="2200" i="1" dirty="0" smtClean="0"/>
              <a:t>Department</a:t>
            </a:r>
          </a:p>
          <a:p>
            <a:pPr lvl="1"/>
            <a:r>
              <a:rPr lang="en-GB" altLang="en-US" sz="1200" i="1" dirty="0" smtClean="0"/>
              <a:t>Tomas &amp; Gary </a:t>
            </a:r>
            <a:endParaRPr lang="en-GB" altLang="en-US" sz="1200" i="1" dirty="0"/>
          </a:p>
          <a:p>
            <a:r>
              <a:rPr lang="en-GB" altLang="en-US" sz="2200" i="1" dirty="0"/>
              <a:t>Local Housing </a:t>
            </a:r>
            <a:r>
              <a:rPr lang="en-GB" altLang="en-US" sz="2200" i="1" dirty="0" smtClean="0"/>
              <a:t>Association</a:t>
            </a:r>
          </a:p>
          <a:p>
            <a:pPr lvl="1"/>
            <a:r>
              <a:rPr lang="en-GB" altLang="en-US" sz="1200" i="1" dirty="0" smtClean="0"/>
              <a:t>Sioned &amp; Sam</a:t>
            </a:r>
            <a:endParaRPr lang="en-GB" altLang="en-US" sz="1200" i="1" dirty="0"/>
          </a:p>
          <a:p>
            <a:r>
              <a:rPr lang="en-GB" altLang="en-US" sz="2200" i="1" dirty="0"/>
              <a:t>Community </a:t>
            </a:r>
            <a:r>
              <a:rPr lang="en-GB" altLang="en-US" sz="2200" i="1" dirty="0" smtClean="0"/>
              <a:t>Police</a:t>
            </a:r>
          </a:p>
          <a:p>
            <a:pPr lvl="1"/>
            <a:r>
              <a:rPr lang="en-GB" altLang="en-US" sz="1200" i="1" dirty="0" smtClean="0"/>
              <a:t>Godlove &amp; Paul </a:t>
            </a:r>
            <a:endParaRPr lang="en-GB" altLang="en-US" sz="1200" i="1" dirty="0"/>
          </a:p>
          <a:p>
            <a:r>
              <a:rPr lang="en-GB" altLang="en-US" sz="2200" i="1" dirty="0" smtClean="0"/>
              <a:t>Youth Service</a:t>
            </a:r>
          </a:p>
          <a:p>
            <a:pPr lvl="1"/>
            <a:r>
              <a:rPr lang="en-GB" altLang="en-US" sz="1200" i="1" dirty="0" smtClean="0"/>
              <a:t>Nirvana &amp; Carys </a:t>
            </a:r>
            <a:endParaRPr lang="en-GB" altLang="en-US" sz="1200" i="1" dirty="0"/>
          </a:p>
          <a:p>
            <a:r>
              <a:rPr lang="en-GB" altLang="en-US" sz="2200" i="1" dirty="0"/>
              <a:t>Community Development </a:t>
            </a:r>
            <a:r>
              <a:rPr lang="en-GB" altLang="en-US" sz="2200" i="1" dirty="0" smtClean="0"/>
              <a:t>Team</a:t>
            </a:r>
          </a:p>
          <a:p>
            <a:pPr lvl="1"/>
            <a:r>
              <a:rPr lang="en-GB" altLang="en-US" sz="1200" i="1" dirty="0" smtClean="0"/>
              <a:t>Wendy, Tasha &amp; Sophie </a:t>
            </a:r>
            <a:endParaRPr lang="en-GB" altLang="en-US" sz="1200" i="1" dirty="0"/>
          </a:p>
          <a:p>
            <a:endParaRPr lang="en-US" sz="1200" dirty="0"/>
          </a:p>
        </p:txBody>
      </p:sp>
    </p:spTree>
    <p:extLst>
      <p:ext uri="{BB962C8B-B14F-4D97-AF65-F5344CB8AC3E}">
        <p14:creationId xmlns:p14="http://schemas.microsoft.com/office/powerpoint/2010/main" val="12484636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The Youth Worker’s Role</a:t>
            </a:r>
            <a:endParaRPr lang="en-US" dirty="0"/>
          </a:p>
        </p:txBody>
      </p:sp>
      <p:sp>
        <p:nvSpPr>
          <p:cNvPr id="5" name="Subtitle 4"/>
          <p:cNvSpPr>
            <a:spLocks noGrp="1"/>
          </p:cNvSpPr>
          <p:nvPr>
            <p:ph type="subTitle" idx="1"/>
          </p:nvPr>
        </p:nvSpPr>
        <p:spPr/>
        <p:txBody>
          <a:bodyPr/>
          <a:lstStyle/>
          <a:p>
            <a:r>
              <a:rPr lang="en-GB" dirty="0" smtClean="0"/>
              <a:t>Can you highlight what you think the youth worker’s role is?</a:t>
            </a:r>
            <a:endParaRPr lang="en-US" dirty="0"/>
          </a:p>
        </p:txBody>
      </p:sp>
    </p:spTree>
    <p:extLst>
      <p:ext uri="{BB962C8B-B14F-4D97-AF65-F5344CB8AC3E}">
        <p14:creationId xmlns:p14="http://schemas.microsoft.com/office/powerpoint/2010/main" val="22241538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smtClean="0"/>
              <a:t>The Youth Worker’s Role:</a:t>
            </a:r>
            <a:br>
              <a:rPr lang="en-GB" dirty="0" smtClean="0"/>
            </a:br>
            <a:r>
              <a:rPr lang="en-GB" dirty="0" smtClean="0"/>
              <a:t>Building Relationships </a:t>
            </a:r>
            <a:endParaRPr lang="en-US" dirty="0"/>
          </a:p>
        </p:txBody>
      </p:sp>
      <p:sp>
        <p:nvSpPr>
          <p:cNvPr id="3" name="Content Placeholder 2"/>
          <p:cNvSpPr>
            <a:spLocks noGrp="1"/>
          </p:cNvSpPr>
          <p:nvPr>
            <p:ph idx="1"/>
          </p:nvPr>
        </p:nvSpPr>
        <p:spPr/>
        <p:txBody>
          <a:bodyPr>
            <a:normAutofit/>
          </a:bodyPr>
          <a:lstStyle/>
          <a:p>
            <a:r>
              <a:rPr lang="en-GB" dirty="0" smtClean="0"/>
              <a:t>A key ingredient of an effective youth worker is their ability to build a relationship with young people.</a:t>
            </a:r>
          </a:p>
          <a:p>
            <a:r>
              <a:rPr lang="en-GB" dirty="0" smtClean="0"/>
              <a:t>Jolly (2010, p. 6) notes how “it is no exaggeration to say that the single most important factor in defining youth work practice rests with the worker”.</a:t>
            </a:r>
          </a:p>
          <a:p>
            <a:r>
              <a:rPr lang="en-GB" dirty="0" smtClean="0"/>
              <a:t>Skinner (2010, p. 43) states that “the desire to connect with other people is a fundamental skill for youth workers.  They must be deeply interested in human relations and posses the ability to build relationships”.</a:t>
            </a:r>
          </a:p>
          <a:p>
            <a:pPr marL="457200" lvl="1" indent="0">
              <a:buNone/>
            </a:pPr>
            <a:endParaRPr lang="en-US" dirty="0" smtClean="0"/>
          </a:p>
        </p:txBody>
      </p:sp>
    </p:spTree>
    <p:extLst>
      <p:ext uri="{BB962C8B-B14F-4D97-AF65-F5344CB8AC3E}">
        <p14:creationId xmlns:p14="http://schemas.microsoft.com/office/powerpoint/2010/main" val="1378091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199122" y="1650410"/>
            <a:ext cx="9360281" cy="2941638"/>
          </a:xfrm>
        </p:spPr>
        <p:txBody>
          <a:bodyPr>
            <a:normAutofit fontScale="85000" lnSpcReduction="20000"/>
          </a:bodyPr>
          <a:lstStyle/>
          <a:p>
            <a:r>
              <a:rPr lang="en-GB" dirty="0" smtClean="0"/>
              <a:t>Youth workers need to be able to “initiate and develop relationships of trust and mutual respect with young people, which motivate them to understand and develop their values” (Young, 2006, p. 61)</a:t>
            </a:r>
          </a:p>
          <a:p>
            <a:r>
              <a:rPr lang="en-GB" dirty="0" smtClean="0"/>
              <a:t>Young (2006, p. 61) notes how “the relationship is everything because personal growth, development, learning about values are human tasks that can only be done with a relationship”.</a:t>
            </a:r>
          </a:p>
          <a:p>
            <a:r>
              <a:rPr lang="en-GB" dirty="0" smtClean="0"/>
              <a:t>Blacker (2010, p. 15) claims that “a central task for any youth worker has always been the need to construct and sustain educational and social relationships with young people”.</a:t>
            </a:r>
          </a:p>
          <a:p>
            <a:r>
              <a:rPr lang="en-GB" dirty="0" smtClean="0"/>
              <a:t>Blacker (2010, p. 17) continues by stating how </a:t>
            </a:r>
          </a:p>
          <a:p>
            <a:endParaRPr lang="en-US" dirty="0"/>
          </a:p>
        </p:txBody>
      </p:sp>
      <p:sp>
        <p:nvSpPr>
          <p:cNvPr id="4" name="TextBox 3"/>
          <p:cNvSpPr txBox="1"/>
          <p:nvPr/>
        </p:nvSpPr>
        <p:spPr>
          <a:xfrm>
            <a:off x="2250410" y="4467069"/>
            <a:ext cx="6860737" cy="1200329"/>
          </a:xfrm>
          <a:prstGeom prst="rect">
            <a:avLst/>
          </a:prstGeom>
          <a:noFill/>
        </p:spPr>
        <p:txBody>
          <a:bodyPr wrap="square" rtlCol="0">
            <a:spAutoFit/>
          </a:bodyPr>
          <a:lstStyle/>
          <a:p>
            <a:pPr algn="just"/>
            <a:r>
              <a:rPr lang="en-GB" dirty="0" smtClean="0"/>
              <a:t>Our ability to build and sustain appropriate, effective and valuable relationships with young people is at the heart of youth work practice.  How we relate to those we work with and the content of those relationships is our fundamental concern. </a:t>
            </a:r>
          </a:p>
        </p:txBody>
      </p:sp>
      <p:sp>
        <p:nvSpPr>
          <p:cNvPr id="5" name="TextBox 4"/>
          <p:cNvSpPr txBox="1"/>
          <p:nvPr/>
        </p:nvSpPr>
        <p:spPr>
          <a:xfrm>
            <a:off x="8157074" y="5526972"/>
            <a:ext cx="2608288" cy="369332"/>
          </a:xfrm>
          <a:prstGeom prst="rect">
            <a:avLst/>
          </a:prstGeom>
          <a:noFill/>
        </p:spPr>
        <p:txBody>
          <a:bodyPr wrap="square" rtlCol="0">
            <a:spAutoFit/>
          </a:bodyPr>
          <a:lstStyle/>
          <a:p>
            <a:r>
              <a:rPr lang="en-GB" dirty="0" smtClean="0"/>
              <a:t>(Blacker, 2010, p. 17)</a:t>
            </a:r>
            <a:endParaRPr lang="en-US" dirty="0"/>
          </a:p>
        </p:txBody>
      </p:sp>
    </p:spTree>
    <p:extLst>
      <p:ext uri="{BB962C8B-B14F-4D97-AF65-F5344CB8AC3E}">
        <p14:creationId xmlns:p14="http://schemas.microsoft.com/office/powerpoint/2010/main" val="2824932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882004" y="2586713"/>
            <a:ext cx="10515600" cy="3136119"/>
          </a:xfrm>
        </p:spPr>
        <p:txBody>
          <a:bodyPr/>
          <a:lstStyle/>
          <a:p>
            <a:r>
              <a:rPr lang="en-GB" dirty="0" smtClean="0"/>
              <a:t>However, do you believe that young people engage with youth work solely because they want to build a relationship with the youth worker?</a:t>
            </a:r>
          </a:p>
          <a:p>
            <a:endParaRPr lang="en-GB" dirty="0" smtClean="0"/>
          </a:p>
          <a:p>
            <a:pPr marL="0" indent="0">
              <a:buNone/>
            </a:pPr>
            <a:endParaRPr lang="en-US" dirty="0"/>
          </a:p>
        </p:txBody>
      </p:sp>
    </p:spTree>
    <p:extLst>
      <p:ext uri="{BB962C8B-B14F-4D97-AF65-F5344CB8AC3E}">
        <p14:creationId xmlns:p14="http://schemas.microsoft.com/office/powerpoint/2010/main" val="30578396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lvl="1" indent="0" algn="just">
              <a:spcBef>
                <a:spcPts val="1000"/>
              </a:spcBef>
              <a:buNone/>
            </a:pPr>
            <a:r>
              <a:rPr lang="en-GB" dirty="0" smtClean="0"/>
              <a:t>“The </a:t>
            </a:r>
            <a:r>
              <a:rPr lang="en-GB" dirty="0"/>
              <a:t>reality, of course, is that most young people get involved in youth work because they are attracted by the activities or opportunities being offered.  They do not necessarily, in the initial instance, come for the relationship about which they possibly have no knowledge.  They come for the activities and the facilities and the chance to do something different.  Sometimes they simply need a warm and welcoming place to be with </a:t>
            </a:r>
            <a:r>
              <a:rPr lang="en-GB" dirty="0" smtClean="0"/>
              <a:t>friends”.</a:t>
            </a:r>
          </a:p>
          <a:p>
            <a:pPr marL="0" lvl="1" indent="0" algn="r">
              <a:spcBef>
                <a:spcPts val="1000"/>
              </a:spcBef>
              <a:buNone/>
            </a:pPr>
            <a:r>
              <a:rPr lang="en-GB" dirty="0"/>
              <a:t>(Young, 2006, pp. 62-63)</a:t>
            </a:r>
          </a:p>
          <a:p>
            <a:pPr marL="0" lvl="1" indent="0" algn="r">
              <a:spcBef>
                <a:spcPts val="1000"/>
              </a:spcBef>
              <a:buNone/>
            </a:pPr>
            <a:endParaRPr lang="en-GB" dirty="0"/>
          </a:p>
          <a:p>
            <a:endParaRPr lang="en-US" dirty="0"/>
          </a:p>
        </p:txBody>
      </p:sp>
    </p:spTree>
    <p:extLst>
      <p:ext uri="{BB962C8B-B14F-4D97-AF65-F5344CB8AC3E}">
        <p14:creationId xmlns:p14="http://schemas.microsoft.com/office/powerpoint/2010/main" val="17219212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smtClean="0"/>
              <a:t>Jolly (2010, p. 6) notes how the significance of relationship building was seen as pivotal over 80 years ago when Henriques (1933, p. 60 </a:t>
            </a:r>
            <a:r>
              <a:rPr lang="en-GB" i="1" dirty="0" smtClean="0"/>
              <a:t>cited in</a:t>
            </a:r>
            <a:r>
              <a:rPr lang="en-GB" dirty="0" smtClean="0"/>
              <a:t> Jolly, 2006, p. 6) noted how the success of any youth club rests “upon the personality and ingenuity of the leader”.</a:t>
            </a:r>
          </a:p>
          <a:p>
            <a:r>
              <a:rPr lang="en-GB" dirty="0" smtClean="0"/>
              <a:t>Activities and resources may be the first attraction for young people, but the youth workers’ abilities to engage with the young people will determine the continued involvement of young people (Jolly, 2006, p. 6).</a:t>
            </a:r>
          </a:p>
          <a:p>
            <a:r>
              <a:rPr lang="en-GB" dirty="0" smtClean="0"/>
              <a:t>Young people will vote with their feet!</a:t>
            </a:r>
            <a:endParaRPr lang="en-US" dirty="0"/>
          </a:p>
        </p:txBody>
      </p:sp>
    </p:spTree>
    <p:extLst>
      <p:ext uri="{BB962C8B-B14F-4D97-AF65-F5344CB8AC3E}">
        <p14:creationId xmlns:p14="http://schemas.microsoft.com/office/powerpoint/2010/main" val="28266375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buNone/>
            </a:pPr>
            <a:r>
              <a:rPr lang="en-GB" dirty="0" smtClean="0"/>
              <a:t>An example from Jolly’s (2006, p. 6) chapter demonstrates the “belonging and participation” (Jolly, 2006, p. 6) felt by young people </a:t>
            </a:r>
            <a:r>
              <a:rPr lang="en-GB" u="sng" dirty="0" smtClean="0"/>
              <a:t>due to the relationship between them and their youth worker</a:t>
            </a:r>
            <a:r>
              <a:rPr lang="en-GB" dirty="0" smtClean="0"/>
              <a:t>:</a:t>
            </a:r>
          </a:p>
          <a:p>
            <a:pPr marL="0" indent="0">
              <a:buNone/>
            </a:pPr>
            <a:endParaRPr lang="en-GB" dirty="0" smtClean="0"/>
          </a:p>
          <a:p>
            <a:pPr marL="0" indent="0">
              <a:buNone/>
            </a:pPr>
            <a:r>
              <a:rPr lang="en-GB" i="1" dirty="0" smtClean="0"/>
              <a:t>We were doing a tidy up of the youth centre on a Saturday morning.  It was going to be a long and miserable task.  Although we’d asked the young people to help us, I wasn’t expecting anyone to turn up.  To my surprise, within half an hour, six of our members arrived ready to get stuck in! </a:t>
            </a:r>
            <a:endParaRPr lang="en-US" i="1" dirty="0"/>
          </a:p>
        </p:txBody>
      </p:sp>
    </p:spTree>
    <p:extLst>
      <p:ext uri="{BB962C8B-B14F-4D97-AF65-F5344CB8AC3E}">
        <p14:creationId xmlns:p14="http://schemas.microsoft.com/office/powerpoint/2010/main" val="28634218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Activity!</a:t>
            </a:r>
            <a:endParaRPr lang="en-US" dirty="0"/>
          </a:p>
        </p:txBody>
      </p:sp>
      <p:sp>
        <p:nvSpPr>
          <p:cNvPr id="3" name="Content Placeholder 2"/>
          <p:cNvSpPr>
            <a:spLocks noGrp="1"/>
          </p:cNvSpPr>
          <p:nvPr>
            <p:ph idx="1"/>
          </p:nvPr>
        </p:nvSpPr>
        <p:spPr/>
        <p:txBody>
          <a:bodyPr/>
          <a:lstStyle/>
          <a:p>
            <a:r>
              <a:rPr lang="en-GB" dirty="0" smtClean="0"/>
              <a:t>In groups, think of a short activity that can be used to begin to build a relationship with a group of young people that are not known to you.</a:t>
            </a:r>
          </a:p>
          <a:p>
            <a:r>
              <a:rPr lang="en-GB" dirty="0" smtClean="0"/>
              <a:t>Deliver that activity to the rest of the group!</a:t>
            </a:r>
            <a:endParaRPr lang="en-US" dirty="0"/>
          </a:p>
        </p:txBody>
      </p:sp>
    </p:spTree>
    <p:extLst>
      <p:ext uri="{BB962C8B-B14F-4D97-AF65-F5344CB8AC3E}">
        <p14:creationId xmlns:p14="http://schemas.microsoft.com/office/powerpoint/2010/main" val="39999081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1295402" y="2488154"/>
            <a:ext cx="10058398" cy="1517182"/>
          </a:xfrm>
        </p:spPr>
        <p:txBody>
          <a:bodyPr>
            <a:normAutofit/>
          </a:bodyPr>
          <a:lstStyle/>
          <a:p>
            <a:r>
              <a:rPr lang="en-GB" dirty="0" smtClean="0"/>
              <a:t>When building relationships with young people, it is important to look for young people’s “spark”  (Parsons, 2002 </a:t>
            </a:r>
            <a:r>
              <a:rPr lang="en-GB" i="1" dirty="0" smtClean="0"/>
              <a:t>cited in </a:t>
            </a:r>
            <a:r>
              <a:rPr lang="en-GB" dirty="0" smtClean="0"/>
              <a:t>Skinner, 2010, p. 42):</a:t>
            </a:r>
          </a:p>
          <a:p>
            <a:pPr marL="0" indent="0">
              <a:buNone/>
            </a:pPr>
            <a:endParaRPr lang="en-US" dirty="0"/>
          </a:p>
        </p:txBody>
      </p:sp>
      <p:sp>
        <p:nvSpPr>
          <p:cNvPr id="4" name="TextBox 3"/>
          <p:cNvSpPr txBox="1"/>
          <p:nvPr/>
        </p:nvSpPr>
        <p:spPr>
          <a:xfrm>
            <a:off x="2053652" y="3477744"/>
            <a:ext cx="7689954" cy="1477328"/>
          </a:xfrm>
          <a:prstGeom prst="rect">
            <a:avLst/>
          </a:prstGeom>
          <a:noFill/>
        </p:spPr>
        <p:txBody>
          <a:bodyPr wrap="square" rtlCol="0">
            <a:spAutoFit/>
          </a:bodyPr>
          <a:lstStyle/>
          <a:p>
            <a:pPr algn="just"/>
            <a:r>
              <a:rPr lang="en-GB" dirty="0" smtClean="0"/>
              <a:t>…everyone has a divine spark in them – it is my belief that the first aim of every teacher, whether in schools or more informally in the local community…should be to discover the spark in each of their charges, to look for the talents we all have in some measure.</a:t>
            </a:r>
          </a:p>
          <a:p>
            <a:endParaRPr lang="en-GB" dirty="0"/>
          </a:p>
        </p:txBody>
      </p:sp>
      <p:sp>
        <p:nvSpPr>
          <p:cNvPr id="5" name="TextBox 4"/>
          <p:cNvSpPr txBox="1"/>
          <p:nvPr/>
        </p:nvSpPr>
        <p:spPr>
          <a:xfrm>
            <a:off x="6565692" y="4955072"/>
            <a:ext cx="4901783" cy="369332"/>
          </a:xfrm>
          <a:prstGeom prst="rect">
            <a:avLst/>
          </a:prstGeom>
          <a:noFill/>
        </p:spPr>
        <p:txBody>
          <a:bodyPr wrap="square" rtlCol="0">
            <a:spAutoFit/>
          </a:bodyPr>
          <a:lstStyle/>
          <a:p>
            <a:pPr algn="r"/>
            <a:r>
              <a:rPr lang="en-GB"/>
              <a:t>(Parsons, 2002, p. 7 </a:t>
            </a:r>
            <a:r>
              <a:rPr lang="en-GB" i="1"/>
              <a:t>cited in</a:t>
            </a:r>
            <a:r>
              <a:rPr lang="en-GB"/>
              <a:t> Skinner, 2010, p. 42) </a:t>
            </a:r>
            <a:endParaRPr lang="en-US" dirty="0"/>
          </a:p>
        </p:txBody>
      </p:sp>
    </p:spTree>
    <p:extLst>
      <p:ext uri="{BB962C8B-B14F-4D97-AF65-F5344CB8AC3E}">
        <p14:creationId xmlns:p14="http://schemas.microsoft.com/office/powerpoint/2010/main" val="411627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smtClean="0"/>
              <a:t>The Youth Worker’s Role:</a:t>
            </a:r>
            <a:br>
              <a:rPr lang="en-GB" dirty="0" smtClean="0"/>
            </a:br>
            <a:r>
              <a:rPr lang="en-GB" dirty="0" smtClean="0"/>
              <a:t>Providing Opportunities </a:t>
            </a:r>
            <a:r>
              <a:rPr lang="en-GB" sz="2400" dirty="0" smtClean="0"/>
              <a:t>(…for nurturing the “spark”)</a:t>
            </a:r>
            <a:endParaRPr lang="en-US" sz="2400" dirty="0"/>
          </a:p>
        </p:txBody>
      </p:sp>
      <p:sp>
        <p:nvSpPr>
          <p:cNvPr id="3" name="Content Placeholder 2"/>
          <p:cNvSpPr>
            <a:spLocks noGrp="1"/>
          </p:cNvSpPr>
          <p:nvPr>
            <p:ph idx="1"/>
          </p:nvPr>
        </p:nvSpPr>
        <p:spPr>
          <a:xfrm>
            <a:off x="1188172" y="2737725"/>
            <a:ext cx="10165628" cy="3439237"/>
          </a:xfrm>
        </p:spPr>
        <p:txBody>
          <a:bodyPr/>
          <a:lstStyle/>
          <a:p>
            <a:r>
              <a:rPr lang="en-GB" dirty="0" smtClean="0"/>
              <a:t>The ability to encourage and recognise young people’s development is “largely dependent on the skills and attitudes of the youth worker…” (Skinner, 2010, p. 47)</a:t>
            </a:r>
          </a:p>
          <a:p>
            <a:pPr lvl="2"/>
            <a:r>
              <a:rPr lang="en-GB" dirty="0" smtClean="0"/>
              <a:t>What are the steps in encouraging young people’s development, in nurturing the “</a:t>
            </a:r>
            <a:r>
              <a:rPr lang="en-GB" dirty="0"/>
              <a:t>spark” (Parsons, 2002 </a:t>
            </a:r>
            <a:r>
              <a:rPr lang="en-GB" i="1" dirty="0"/>
              <a:t>cited in </a:t>
            </a:r>
            <a:r>
              <a:rPr lang="en-GB" dirty="0"/>
              <a:t>Skinner, 2010, p. 42</a:t>
            </a:r>
            <a:r>
              <a:rPr lang="en-GB" dirty="0" smtClean="0"/>
              <a:t>)?  What skills do we need?</a:t>
            </a:r>
          </a:p>
        </p:txBody>
      </p:sp>
    </p:spTree>
    <p:extLst>
      <p:ext uri="{BB962C8B-B14F-4D97-AF65-F5344CB8AC3E}">
        <p14:creationId xmlns:p14="http://schemas.microsoft.com/office/powerpoint/2010/main" val="14520101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854170" y="2556932"/>
            <a:ext cx="10042427" cy="3745310"/>
          </a:xfrm>
        </p:spPr>
        <p:txBody>
          <a:bodyPr>
            <a:normAutofit fontScale="85000" lnSpcReduction="20000"/>
          </a:bodyPr>
          <a:lstStyle/>
          <a:p>
            <a:pPr marL="457200" lvl="1" indent="0">
              <a:buNone/>
            </a:pPr>
            <a:r>
              <a:rPr lang="en-GB" sz="2800" dirty="0" smtClean="0"/>
              <a:t>Nurturing the “spark” (Parsons</a:t>
            </a:r>
            <a:r>
              <a:rPr lang="en-GB" sz="2800" dirty="0"/>
              <a:t>, 2002 </a:t>
            </a:r>
            <a:r>
              <a:rPr lang="en-GB" sz="2800" i="1" dirty="0"/>
              <a:t>cited in </a:t>
            </a:r>
            <a:r>
              <a:rPr lang="en-GB" sz="2800" dirty="0"/>
              <a:t>Skinner, 2010, p. </a:t>
            </a:r>
            <a:r>
              <a:rPr lang="en-GB" sz="2800" dirty="0" smtClean="0"/>
              <a:t>42)</a:t>
            </a:r>
          </a:p>
          <a:p>
            <a:pPr lvl="1"/>
            <a:r>
              <a:rPr lang="en-GB" dirty="0" smtClean="0"/>
              <a:t>Identifying </a:t>
            </a:r>
            <a:r>
              <a:rPr lang="en-GB" dirty="0"/>
              <a:t>young people’s needs.  How?</a:t>
            </a:r>
          </a:p>
          <a:p>
            <a:pPr lvl="1"/>
            <a:r>
              <a:rPr lang="en-GB" dirty="0"/>
              <a:t>Ensuring we have knowledge of local and national opportunities (for volunteering, for employment, for broadening their horizons, for engagement in specific schemes such as the Duke of Edinburgh’s Award for example)</a:t>
            </a:r>
          </a:p>
          <a:p>
            <a:pPr lvl="1"/>
            <a:r>
              <a:rPr lang="en-GB" dirty="0"/>
              <a:t>Developing programmes which meet young people’s </a:t>
            </a:r>
            <a:r>
              <a:rPr lang="en-GB" dirty="0" smtClean="0"/>
              <a:t>needs</a:t>
            </a:r>
          </a:p>
          <a:p>
            <a:pPr marL="914400" lvl="2" indent="0">
              <a:buNone/>
            </a:pPr>
            <a:r>
              <a:rPr lang="en-US" b="1" dirty="0"/>
              <a:t>N</a:t>
            </a:r>
            <a:r>
              <a:rPr lang="en-US" dirty="0"/>
              <a:t>eeds</a:t>
            </a:r>
          </a:p>
          <a:p>
            <a:pPr marL="914400" lvl="2" indent="0">
              <a:buNone/>
            </a:pPr>
            <a:r>
              <a:rPr lang="en-US" b="1" dirty="0"/>
              <a:t>A</a:t>
            </a:r>
            <a:r>
              <a:rPr lang="en-US" dirty="0"/>
              <a:t>ims</a:t>
            </a:r>
          </a:p>
          <a:p>
            <a:pPr marL="914400" lvl="2" indent="0">
              <a:buNone/>
            </a:pPr>
            <a:r>
              <a:rPr lang="en-US" b="1" dirty="0"/>
              <a:t>O</a:t>
            </a:r>
            <a:r>
              <a:rPr lang="en-US" dirty="0"/>
              <a:t>bjectives (and Outcomes)</a:t>
            </a:r>
          </a:p>
          <a:p>
            <a:pPr marL="914400" lvl="2" indent="0">
              <a:buNone/>
            </a:pPr>
            <a:r>
              <a:rPr lang="en-US" b="1" dirty="0"/>
              <a:t>M</a:t>
            </a:r>
            <a:r>
              <a:rPr lang="en-US" dirty="0"/>
              <a:t>ethods</a:t>
            </a:r>
          </a:p>
          <a:p>
            <a:pPr marL="914400" lvl="2" indent="0">
              <a:buNone/>
            </a:pPr>
            <a:r>
              <a:rPr lang="en-US" b="1" dirty="0"/>
              <a:t>I</a:t>
            </a:r>
            <a:r>
              <a:rPr lang="en-US" dirty="0"/>
              <a:t>mplementation</a:t>
            </a:r>
          </a:p>
          <a:p>
            <a:pPr marL="914400" lvl="2" indent="0">
              <a:buNone/>
            </a:pPr>
            <a:r>
              <a:rPr lang="en-US" b="1" dirty="0"/>
              <a:t>E</a:t>
            </a:r>
            <a:r>
              <a:rPr lang="en-US" dirty="0"/>
              <a:t>valuation</a:t>
            </a:r>
          </a:p>
          <a:p>
            <a:pPr marL="914400" lvl="2" indent="0">
              <a:buNone/>
            </a:pPr>
            <a:endParaRPr lang="en-GB" dirty="0"/>
          </a:p>
          <a:p>
            <a:endParaRPr lang="en-GB" dirty="0"/>
          </a:p>
        </p:txBody>
      </p:sp>
    </p:spTree>
    <p:extLst>
      <p:ext uri="{BB962C8B-B14F-4D97-AF65-F5344CB8AC3E}">
        <p14:creationId xmlns:p14="http://schemas.microsoft.com/office/powerpoint/2010/main" val="40836622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Needs</a:t>
            </a:r>
            <a:endParaRPr lang="en-US" b="1" dirty="0"/>
          </a:p>
        </p:txBody>
      </p:sp>
      <p:sp>
        <p:nvSpPr>
          <p:cNvPr id="3" name="Content Placeholder 2"/>
          <p:cNvSpPr>
            <a:spLocks noGrp="1"/>
          </p:cNvSpPr>
          <p:nvPr>
            <p:ph idx="1"/>
          </p:nvPr>
        </p:nvSpPr>
        <p:spPr>
          <a:xfrm>
            <a:off x="897974" y="2556932"/>
            <a:ext cx="9998623" cy="3318936"/>
          </a:xfrm>
        </p:spPr>
        <p:txBody>
          <a:bodyPr>
            <a:normAutofit/>
          </a:bodyPr>
          <a:lstStyle/>
          <a:p>
            <a:pPr lvl="1"/>
            <a:r>
              <a:rPr lang="en-GB" dirty="0" smtClean="0"/>
              <a:t>The planning model requires that you first begin the planning process with identifying the </a:t>
            </a:r>
            <a:r>
              <a:rPr lang="en-GB" b="1" dirty="0" smtClean="0"/>
              <a:t>need</a:t>
            </a:r>
            <a:r>
              <a:rPr lang="en-GB" dirty="0" smtClean="0"/>
              <a:t> that the project is responding to</a:t>
            </a:r>
          </a:p>
          <a:p>
            <a:pPr lvl="1"/>
            <a:r>
              <a:rPr lang="en-GB" dirty="0" smtClean="0"/>
              <a:t>What is the driving force?</a:t>
            </a:r>
          </a:p>
          <a:p>
            <a:pPr lvl="1"/>
            <a:r>
              <a:rPr lang="en-GB" dirty="0"/>
              <a:t>According to Pembrokeshire Youth Zone (2014), t</a:t>
            </a:r>
            <a:r>
              <a:rPr lang="en-US" dirty="0"/>
              <a:t>he need may be: </a:t>
            </a:r>
          </a:p>
          <a:p>
            <a:pPr lvl="2">
              <a:buFont typeface="Arial"/>
              <a:buChar char="•"/>
            </a:pPr>
            <a:r>
              <a:rPr lang="en-US" b="1" dirty="0"/>
              <a:t>Voiced </a:t>
            </a:r>
            <a:r>
              <a:rPr lang="en-US" dirty="0"/>
              <a:t>- Young people stating their needs through managed processes or other means. </a:t>
            </a:r>
          </a:p>
          <a:p>
            <a:pPr lvl="2">
              <a:buFont typeface="Arial"/>
              <a:buChar char="•"/>
            </a:pPr>
            <a:r>
              <a:rPr lang="en-US" b="1" dirty="0"/>
              <a:t>Perceived </a:t>
            </a:r>
            <a:r>
              <a:rPr lang="en-US" dirty="0"/>
              <a:t>- Professionally interpreting key data, information or incidences and developing the work accordingly. </a:t>
            </a:r>
          </a:p>
          <a:p>
            <a:pPr lvl="2">
              <a:buFont typeface="Arial"/>
              <a:buChar char="•"/>
            </a:pPr>
            <a:r>
              <a:rPr lang="en-US" b="1" dirty="0" err="1" smtClean="0"/>
              <a:t>Organisational</a:t>
            </a:r>
            <a:r>
              <a:rPr lang="en-US" b="1" dirty="0" smtClean="0"/>
              <a:t> </a:t>
            </a:r>
            <a:r>
              <a:rPr lang="en-US" dirty="0"/>
              <a:t>- Meeting the targets set within the organisation or at national level. </a:t>
            </a:r>
          </a:p>
          <a:p>
            <a:endParaRPr lang="en-US" dirty="0"/>
          </a:p>
        </p:txBody>
      </p:sp>
    </p:spTree>
    <p:extLst>
      <p:ext uri="{BB962C8B-B14F-4D97-AF65-F5344CB8AC3E}">
        <p14:creationId xmlns:p14="http://schemas.microsoft.com/office/powerpoint/2010/main" val="17076209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Aim	</a:t>
            </a:r>
            <a:r>
              <a:rPr lang="en-GB" b="1" dirty="0" smtClean="0"/>
              <a:t>		</a:t>
            </a:r>
            <a:endParaRPr lang="en-US" b="1" dirty="0"/>
          </a:p>
        </p:txBody>
      </p:sp>
      <p:sp>
        <p:nvSpPr>
          <p:cNvPr id="3" name="Content Placeholder 2"/>
          <p:cNvSpPr>
            <a:spLocks noGrp="1"/>
          </p:cNvSpPr>
          <p:nvPr>
            <p:ph idx="1"/>
          </p:nvPr>
        </p:nvSpPr>
        <p:spPr>
          <a:xfrm>
            <a:off x="1308632" y="2655593"/>
            <a:ext cx="10045167" cy="3400254"/>
          </a:xfrm>
        </p:spPr>
        <p:txBody>
          <a:bodyPr>
            <a:normAutofit fontScale="85000" lnSpcReduction="10000"/>
          </a:bodyPr>
          <a:lstStyle/>
          <a:p>
            <a:r>
              <a:rPr lang="en-GB" sz="2400" dirty="0" smtClean="0"/>
              <a:t>At the outset of any session or project planning, the aim needs to be identified</a:t>
            </a:r>
          </a:p>
          <a:p>
            <a:r>
              <a:rPr lang="en-GB" sz="2400" dirty="0" smtClean="0"/>
              <a:t>The </a:t>
            </a:r>
            <a:r>
              <a:rPr lang="en-GB" sz="2400" b="1" dirty="0" smtClean="0"/>
              <a:t>goal</a:t>
            </a:r>
            <a:r>
              <a:rPr lang="en-GB" sz="2400" dirty="0" smtClean="0"/>
              <a:t> of the project</a:t>
            </a:r>
          </a:p>
          <a:p>
            <a:r>
              <a:rPr lang="en-GB" sz="2400" dirty="0" smtClean="0"/>
              <a:t>Something that the young people and youth workers agree might meet the identified </a:t>
            </a:r>
            <a:r>
              <a:rPr lang="en-GB" sz="2400" b="1" dirty="0" smtClean="0"/>
              <a:t>need</a:t>
            </a:r>
          </a:p>
          <a:p>
            <a:r>
              <a:rPr lang="en-GB" sz="2400" dirty="0" smtClean="0"/>
              <a:t>Pembrokeshire </a:t>
            </a:r>
            <a:r>
              <a:rPr lang="en-GB" sz="2400" dirty="0"/>
              <a:t>Youth Zone (2014) </a:t>
            </a:r>
            <a:r>
              <a:rPr lang="en-GB" sz="2400" dirty="0" smtClean="0"/>
              <a:t>notes that</a:t>
            </a:r>
          </a:p>
          <a:p>
            <a:pPr marL="457200" lvl="1" indent="0">
              <a:buNone/>
            </a:pPr>
            <a:r>
              <a:rPr lang="en-US" sz="1800" dirty="0" smtClean="0"/>
              <a:t>“An </a:t>
            </a:r>
            <a:r>
              <a:rPr lang="en-US" sz="1800" dirty="0"/>
              <a:t>aim is an overarching statement of intent in relation to a project or session and needs to be stated in general terms”. </a:t>
            </a:r>
          </a:p>
          <a:p>
            <a:r>
              <a:rPr lang="en-GB" sz="2400" dirty="0" smtClean="0"/>
              <a:t>Some </a:t>
            </a:r>
            <a:r>
              <a:rPr lang="en-GB" sz="2400" dirty="0"/>
              <a:t>key phrases to aid the identification of the aim, according to Pembrokeshire Youth Zone (2014) are as </a:t>
            </a:r>
            <a:r>
              <a:rPr lang="en-GB" sz="2400" dirty="0" smtClean="0"/>
              <a:t>follows:</a:t>
            </a:r>
          </a:p>
          <a:p>
            <a:pPr lvl="1"/>
            <a:r>
              <a:rPr lang="en-US" sz="2000" dirty="0" smtClean="0"/>
              <a:t>To </a:t>
            </a:r>
            <a:r>
              <a:rPr lang="en-US" sz="2000" dirty="0"/>
              <a:t>produce, to improve, to ensure, to provide, to support, to participate, to foster, to sustain, to promote, to engage, to become involved in, to encourage, to help.</a:t>
            </a:r>
          </a:p>
          <a:p>
            <a:endParaRPr lang="en-US" dirty="0"/>
          </a:p>
        </p:txBody>
      </p:sp>
    </p:spTree>
    <p:extLst>
      <p:ext uri="{BB962C8B-B14F-4D97-AF65-F5344CB8AC3E}">
        <p14:creationId xmlns:p14="http://schemas.microsoft.com/office/powerpoint/2010/main" val="27977357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Objectives</a:t>
            </a:r>
            <a:r>
              <a:rPr lang="en-GB" b="1" dirty="0" smtClean="0"/>
              <a:t>		</a:t>
            </a:r>
            <a:endParaRPr lang="en-US" b="1" dirty="0"/>
          </a:p>
        </p:txBody>
      </p:sp>
      <p:sp>
        <p:nvSpPr>
          <p:cNvPr id="3" name="Content Placeholder 2"/>
          <p:cNvSpPr>
            <a:spLocks noGrp="1"/>
          </p:cNvSpPr>
          <p:nvPr>
            <p:ph idx="1"/>
          </p:nvPr>
        </p:nvSpPr>
        <p:spPr/>
        <p:txBody>
          <a:bodyPr>
            <a:normAutofit fontScale="70000" lnSpcReduction="20000"/>
          </a:bodyPr>
          <a:lstStyle/>
          <a:p>
            <a:r>
              <a:rPr lang="en-GB" dirty="0" smtClean="0"/>
              <a:t>The ‘O’ represents ‘Objectives’ and ‘Outcomes’</a:t>
            </a:r>
          </a:p>
          <a:p>
            <a:r>
              <a:rPr lang="en-GB" dirty="0" smtClean="0"/>
              <a:t>Indicate the ‘steps along the way’</a:t>
            </a:r>
          </a:p>
          <a:p>
            <a:r>
              <a:rPr lang="en-GB" dirty="0" smtClean="0"/>
              <a:t>The things that need to be done to achieve the aim</a:t>
            </a:r>
          </a:p>
          <a:p>
            <a:r>
              <a:rPr lang="en-GB" dirty="0" smtClean="0"/>
              <a:t>The associated learning outcomes</a:t>
            </a:r>
          </a:p>
          <a:p>
            <a:r>
              <a:rPr lang="en-US" dirty="0" smtClean="0"/>
              <a:t>Pembrokeshire Youth </a:t>
            </a:r>
            <a:r>
              <a:rPr lang="en-US" dirty="0"/>
              <a:t> </a:t>
            </a:r>
            <a:r>
              <a:rPr lang="en-US" dirty="0" smtClean="0"/>
              <a:t>Zone (2014) note:</a:t>
            </a:r>
          </a:p>
          <a:p>
            <a:endParaRPr lang="en-US" dirty="0" smtClean="0"/>
          </a:p>
          <a:p>
            <a:pPr lvl="1"/>
            <a:r>
              <a:rPr lang="en-US" dirty="0" smtClean="0"/>
              <a:t>At </a:t>
            </a:r>
            <a:r>
              <a:rPr lang="en-US" dirty="0"/>
              <a:t>the same time you will also need to consider what the required OUTCOMES/LEARNING OUTCOMES are and how they might best be evaluated in order for the efficacy of the project to be established; and the overall Aim to be achieved</a:t>
            </a:r>
            <a:r>
              <a:rPr lang="en-US" dirty="0" smtClean="0"/>
              <a:t>.</a:t>
            </a:r>
          </a:p>
          <a:p>
            <a:pPr marL="457200" lvl="1" indent="0">
              <a:buNone/>
            </a:pPr>
            <a:endParaRPr lang="en-GB" dirty="0" smtClean="0"/>
          </a:p>
          <a:p>
            <a:r>
              <a:rPr lang="en-GB" dirty="0" smtClean="0"/>
              <a:t>Your objectives should be “SMART”</a:t>
            </a:r>
          </a:p>
        </p:txBody>
      </p:sp>
    </p:spTree>
    <p:extLst>
      <p:ext uri="{BB962C8B-B14F-4D97-AF65-F5344CB8AC3E}">
        <p14:creationId xmlns:p14="http://schemas.microsoft.com/office/powerpoint/2010/main" val="27389920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Methods</a:t>
            </a:r>
            <a:r>
              <a:rPr lang="en-GB" b="1" dirty="0" smtClean="0"/>
              <a:t>		</a:t>
            </a:r>
            <a:endParaRPr lang="en-US" b="1" dirty="0"/>
          </a:p>
        </p:txBody>
      </p:sp>
      <p:sp>
        <p:nvSpPr>
          <p:cNvPr id="3" name="Content Placeholder 2"/>
          <p:cNvSpPr>
            <a:spLocks noGrp="1"/>
          </p:cNvSpPr>
          <p:nvPr>
            <p:ph idx="1"/>
          </p:nvPr>
        </p:nvSpPr>
        <p:spPr/>
        <p:txBody>
          <a:bodyPr>
            <a:normAutofit/>
          </a:bodyPr>
          <a:lstStyle/>
          <a:p>
            <a:r>
              <a:rPr lang="en-GB" dirty="0" smtClean="0"/>
              <a:t>This is where you now need to identify the various youth work methods to be used</a:t>
            </a:r>
          </a:p>
          <a:p>
            <a:r>
              <a:rPr lang="en-GB" dirty="0" smtClean="0"/>
              <a:t>The range of interventions and techniques used within our practice</a:t>
            </a:r>
          </a:p>
          <a:p>
            <a:r>
              <a:rPr lang="en-GB" dirty="0" smtClean="0"/>
              <a:t>Group task</a:t>
            </a:r>
          </a:p>
          <a:p>
            <a:pPr lvl="1"/>
            <a:r>
              <a:rPr lang="en-GB" dirty="0" smtClean="0"/>
              <a:t>What are these interventions and techniques?</a:t>
            </a:r>
            <a:endParaRPr lang="en-US" dirty="0"/>
          </a:p>
        </p:txBody>
      </p:sp>
    </p:spTree>
    <p:extLst>
      <p:ext uri="{BB962C8B-B14F-4D97-AF65-F5344CB8AC3E}">
        <p14:creationId xmlns:p14="http://schemas.microsoft.com/office/powerpoint/2010/main" val="412841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Methods</a:t>
            </a:r>
            <a:r>
              <a:rPr lang="en-US" b="1" dirty="0"/>
              <a:t>		</a:t>
            </a:r>
          </a:p>
        </p:txBody>
      </p:sp>
      <p:sp>
        <p:nvSpPr>
          <p:cNvPr id="3" name="Content Placeholder 2"/>
          <p:cNvSpPr>
            <a:spLocks noGrp="1"/>
          </p:cNvSpPr>
          <p:nvPr>
            <p:ph sz="half" idx="1"/>
          </p:nvPr>
        </p:nvSpPr>
        <p:spPr/>
        <p:txBody>
          <a:bodyPr>
            <a:normAutofit fontScale="92500" lnSpcReduction="20000"/>
          </a:bodyPr>
          <a:lstStyle/>
          <a:p>
            <a:r>
              <a:rPr lang="en-GB" dirty="0" smtClean="0"/>
              <a:t>Group work</a:t>
            </a:r>
          </a:p>
          <a:p>
            <a:r>
              <a:rPr lang="en-GB" dirty="0" smtClean="0"/>
              <a:t>Activity work</a:t>
            </a:r>
          </a:p>
          <a:p>
            <a:r>
              <a:rPr lang="en-GB" dirty="0" smtClean="0"/>
              <a:t>One-to-one</a:t>
            </a:r>
          </a:p>
          <a:p>
            <a:r>
              <a:rPr lang="en-GB" dirty="0" smtClean="0"/>
              <a:t>Making contact and building a relationship</a:t>
            </a:r>
          </a:p>
          <a:p>
            <a:r>
              <a:rPr lang="en-GB" dirty="0" smtClean="0"/>
              <a:t>Involving YP in the programme design</a:t>
            </a:r>
          </a:p>
          <a:p>
            <a:r>
              <a:rPr lang="en-GB" dirty="0" smtClean="0"/>
              <a:t>Peer education </a:t>
            </a:r>
          </a:p>
          <a:p>
            <a:pPr lvl="1"/>
            <a:r>
              <a:rPr lang="en-GB" dirty="0" smtClean="0"/>
              <a:t>encouraging YP to lead, support their peers </a:t>
            </a:r>
            <a:r>
              <a:rPr lang="en-GB" dirty="0" err="1" smtClean="0"/>
              <a:t>etc</a:t>
            </a:r>
            <a:endParaRPr lang="en-GB" dirty="0" smtClean="0"/>
          </a:p>
        </p:txBody>
      </p:sp>
      <p:sp>
        <p:nvSpPr>
          <p:cNvPr id="4" name="Content Placeholder 3"/>
          <p:cNvSpPr>
            <a:spLocks noGrp="1"/>
          </p:cNvSpPr>
          <p:nvPr>
            <p:ph sz="half" idx="2"/>
          </p:nvPr>
        </p:nvSpPr>
        <p:spPr/>
        <p:txBody>
          <a:bodyPr>
            <a:normAutofit fontScale="92500" lnSpcReduction="20000"/>
          </a:bodyPr>
          <a:lstStyle/>
          <a:p>
            <a:r>
              <a:rPr lang="en-GB" dirty="0"/>
              <a:t>Giving YP a voice </a:t>
            </a:r>
          </a:p>
          <a:p>
            <a:pPr lvl="1"/>
            <a:r>
              <a:rPr lang="en-GB" dirty="0"/>
              <a:t>Youth forum, committee, council</a:t>
            </a:r>
          </a:p>
          <a:p>
            <a:r>
              <a:rPr lang="en-GB" dirty="0"/>
              <a:t>Engagement in their community</a:t>
            </a:r>
          </a:p>
          <a:p>
            <a:r>
              <a:rPr lang="en-GB" dirty="0"/>
              <a:t>Information work</a:t>
            </a:r>
          </a:p>
          <a:p>
            <a:r>
              <a:rPr lang="en-GB" dirty="0"/>
              <a:t>The various YW contexts</a:t>
            </a:r>
          </a:p>
          <a:p>
            <a:r>
              <a:rPr lang="en-GB" dirty="0"/>
              <a:t>Accreditation </a:t>
            </a:r>
            <a:endParaRPr lang="en-US" dirty="0"/>
          </a:p>
          <a:p>
            <a:endParaRPr lang="en-GB" dirty="0"/>
          </a:p>
        </p:txBody>
      </p:sp>
    </p:spTree>
    <p:extLst>
      <p:ext uri="{BB962C8B-B14F-4D97-AF65-F5344CB8AC3E}">
        <p14:creationId xmlns:p14="http://schemas.microsoft.com/office/powerpoint/2010/main" val="28996001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Methods</a:t>
            </a:r>
            <a:r>
              <a:rPr lang="en-US" b="1" dirty="0"/>
              <a:t>		</a:t>
            </a:r>
          </a:p>
        </p:txBody>
      </p:sp>
      <p:sp>
        <p:nvSpPr>
          <p:cNvPr id="3" name="Content Placeholder 2"/>
          <p:cNvSpPr>
            <a:spLocks noGrp="1"/>
          </p:cNvSpPr>
          <p:nvPr>
            <p:ph idx="1"/>
          </p:nvPr>
        </p:nvSpPr>
        <p:spPr/>
        <p:txBody>
          <a:bodyPr>
            <a:normAutofit/>
          </a:bodyPr>
          <a:lstStyle/>
          <a:p>
            <a:r>
              <a:rPr lang="en-US" dirty="0" smtClean="0"/>
              <a:t>Some things to consider, according to Pembrokeshire Youth Zone (2014)</a:t>
            </a:r>
          </a:p>
          <a:p>
            <a:pPr lvl="1"/>
            <a:r>
              <a:rPr lang="en-US" dirty="0" smtClean="0"/>
              <a:t>Is </a:t>
            </a:r>
            <a:r>
              <a:rPr lang="en-US" dirty="0"/>
              <a:t>there a particular activity that lends itself to achieving the objectives? </a:t>
            </a:r>
            <a:endParaRPr lang="en-US" dirty="0" smtClean="0"/>
          </a:p>
          <a:p>
            <a:pPr lvl="1"/>
            <a:r>
              <a:rPr lang="en-US" dirty="0" smtClean="0"/>
              <a:t>To </a:t>
            </a:r>
            <a:r>
              <a:rPr lang="en-US" dirty="0"/>
              <a:t>what degree should the workers/participants be active in the planning and execution of the </a:t>
            </a:r>
            <a:r>
              <a:rPr lang="en-US" dirty="0" smtClean="0"/>
              <a:t>project?</a:t>
            </a:r>
          </a:p>
          <a:p>
            <a:pPr lvl="1"/>
            <a:r>
              <a:rPr lang="en-US" dirty="0" smtClean="0"/>
              <a:t>What </a:t>
            </a:r>
            <a:r>
              <a:rPr lang="en-US" dirty="0"/>
              <a:t>should be the size and make up of the </a:t>
            </a:r>
            <a:r>
              <a:rPr lang="en-US" dirty="0" smtClean="0"/>
              <a:t>group?</a:t>
            </a:r>
          </a:p>
          <a:p>
            <a:pPr lvl="1"/>
            <a:r>
              <a:rPr lang="en-US" dirty="0" smtClean="0"/>
              <a:t>Where </a:t>
            </a:r>
            <a:r>
              <a:rPr lang="en-US" dirty="0"/>
              <a:t>would the project best be </a:t>
            </a:r>
            <a:r>
              <a:rPr lang="en-US" dirty="0" smtClean="0"/>
              <a:t>undertaken?</a:t>
            </a:r>
          </a:p>
          <a:p>
            <a:pPr lvl="1"/>
            <a:r>
              <a:rPr lang="en-US" dirty="0" smtClean="0"/>
              <a:t>Should </a:t>
            </a:r>
            <a:r>
              <a:rPr lang="en-US" dirty="0"/>
              <a:t>the work undertaken be formally accredited? </a:t>
            </a:r>
          </a:p>
        </p:txBody>
      </p:sp>
    </p:spTree>
    <p:extLst>
      <p:ext uri="{BB962C8B-B14F-4D97-AF65-F5344CB8AC3E}">
        <p14:creationId xmlns:p14="http://schemas.microsoft.com/office/powerpoint/2010/main" val="25025491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Implementation</a:t>
            </a:r>
            <a:endParaRPr lang="en-US" dirty="0"/>
          </a:p>
        </p:txBody>
      </p:sp>
      <p:sp>
        <p:nvSpPr>
          <p:cNvPr id="3" name="Content Placeholder 2"/>
          <p:cNvSpPr>
            <a:spLocks noGrp="1"/>
          </p:cNvSpPr>
          <p:nvPr>
            <p:ph idx="1"/>
          </p:nvPr>
        </p:nvSpPr>
        <p:spPr/>
        <p:txBody>
          <a:bodyPr>
            <a:normAutofit/>
          </a:bodyPr>
          <a:lstStyle/>
          <a:p>
            <a:r>
              <a:rPr lang="en-GB" dirty="0" smtClean="0"/>
              <a:t>What practical things do you need to do?</a:t>
            </a:r>
          </a:p>
          <a:p>
            <a:r>
              <a:rPr lang="en-GB" dirty="0" smtClean="0"/>
              <a:t>How will you implement the session/project?</a:t>
            </a:r>
          </a:p>
          <a:p>
            <a:r>
              <a:rPr lang="en-GB" dirty="0" smtClean="0"/>
              <a:t>Resources?</a:t>
            </a:r>
          </a:p>
          <a:p>
            <a:r>
              <a:rPr lang="en-GB" dirty="0" smtClean="0"/>
              <a:t>Facilities?</a:t>
            </a:r>
            <a:endParaRPr lang="en-US" dirty="0"/>
          </a:p>
        </p:txBody>
      </p:sp>
    </p:spTree>
    <p:extLst>
      <p:ext uri="{BB962C8B-B14F-4D97-AF65-F5344CB8AC3E}">
        <p14:creationId xmlns:p14="http://schemas.microsoft.com/office/powerpoint/2010/main" val="30406837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Evaluation</a:t>
            </a:r>
            <a:r>
              <a:rPr lang="en-GB" b="1" dirty="0" smtClean="0"/>
              <a:t>		</a:t>
            </a:r>
            <a:endParaRPr lang="en-US" b="1" dirty="0"/>
          </a:p>
        </p:txBody>
      </p:sp>
      <p:sp>
        <p:nvSpPr>
          <p:cNvPr id="3" name="Content Placeholder 2"/>
          <p:cNvSpPr>
            <a:spLocks noGrp="1"/>
          </p:cNvSpPr>
          <p:nvPr>
            <p:ph idx="1"/>
          </p:nvPr>
        </p:nvSpPr>
        <p:spPr/>
        <p:txBody>
          <a:bodyPr>
            <a:normAutofit/>
          </a:bodyPr>
          <a:lstStyle/>
          <a:p>
            <a:r>
              <a:rPr lang="en-GB" dirty="0" smtClean="0"/>
              <a:t>It is important to evaluate our sessions/projects.</a:t>
            </a:r>
          </a:p>
          <a:p>
            <a:pPr lvl="1"/>
            <a:r>
              <a:rPr lang="en-GB" dirty="0" smtClean="0"/>
              <a:t>Why is this?</a:t>
            </a:r>
          </a:p>
          <a:p>
            <a:r>
              <a:rPr lang="en-GB" dirty="0" smtClean="0"/>
              <a:t>Pembrokeshire Youth Zone (2014) note that</a:t>
            </a:r>
          </a:p>
          <a:p>
            <a:pPr marL="0" indent="0">
              <a:buNone/>
            </a:pPr>
            <a:endParaRPr lang="en-GB" dirty="0" smtClean="0"/>
          </a:p>
          <a:p>
            <a:pPr marL="0" indent="0">
              <a:buNone/>
            </a:pPr>
            <a:r>
              <a:rPr lang="en-US" dirty="0" smtClean="0"/>
              <a:t>“The </a:t>
            </a:r>
            <a:r>
              <a:rPr lang="en-US" dirty="0"/>
              <a:t>question of how you intend to go about the EVALUATION of the project, session or activity should have been identified when deciding on the stated </a:t>
            </a:r>
            <a:r>
              <a:rPr lang="en-US" dirty="0" smtClean="0"/>
              <a:t>outcomes”. </a:t>
            </a:r>
            <a:endParaRPr lang="en-US" dirty="0"/>
          </a:p>
        </p:txBody>
      </p:sp>
    </p:spTree>
    <p:extLst>
      <p:ext uri="{BB962C8B-B14F-4D97-AF65-F5344CB8AC3E}">
        <p14:creationId xmlns:p14="http://schemas.microsoft.com/office/powerpoint/2010/main" val="18648621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Evaluation</a:t>
            </a:r>
            <a:r>
              <a:rPr lang="en-US" b="1" dirty="0"/>
              <a:t>		</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According to Pembrokeshire Youth Zone (2014):</a:t>
            </a:r>
          </a:p>
          <a:p>
            <a:pPr marL="0" indent="0">
              <a:buNone/>
            </a:pPr>
            <a:endParaRPr lang="en-US" dirty="0"/>
          </a:p>
          <a:p>
            <a:r>
              <a:rPr lang="en-US" dirty="0" smtClean="0"/>
              <a:t>Whatever </a:t>
            </a:r>
            <a:r>
              <a:rPr lang="en-US" dirty="0"/>
              <a:t>method is used for evaluation the object of the exercise is to establish whether or not the need, aim and objectives of the undertaking were </a:t>
            </a:r>
            <a:r>
              <a:rPr lang="en-US" dirty="0" smtClean="0"/>
              <a:t>met.</a:t>
            </a:r>
          </a:p>
          <a:p>
            <a:r>
              <a:rPr lang="en-US" dirty="0" smtClean="0"/>
              <a:t>What </a:t>
            </a:r>
            <a:r>
              <a:rPr lang="en-US" dirty="0"/>
              <a:t>young people learnt and gained from their participation in the project, session or </a:t>
            </a:r>
            <a:r>
              <a:rPr lang="en-US" dirty="0" smtClean="0"/>
              <a:t>activity.</a:t>
            </a:r>
          </a:p>
          <a:p>
            <a:r>
              <a:rPr lang="en-US" dirty="0" smtClean="0"/>
              <a:t>What </a:t>
            </a:r>
            <a:r>
              <a:rPr lang="en-US" dirty="0"/>
              <a:t>elements of the undertaking went well and not so well? </a:t>
            </a:r>
            <a:endParaRPr lang="en-US" dirty="0" smtClean="0"/>
          </a:p>
          <a:p>
            <a:r>
              <a:rPr lang="en-US" dirty="0" smtClean="0"/>
              <a:t>And </a:t>
            </a:r>
            <a:r>
              <a:rPr lang="en-US" dirty="0"/>
              <a:t>what changes would be made in terms of method and implementation in order to enhance the delivery, outcomes and experience for young people. </a:t>
            </a:r>
          </a:p>
        </p:txBody>
      </p:sp>
    </p:spTree>
    <p:extLst>
      <p:ext uri="{BB962C8B-B14F-4D97-AF65-F5344CB8AC3E}">
        <p14:creationId xmlns:p14="http://schemas.microsoft.com/office/powerpoint/2010/main" val="29734915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For more information on NAOMIE:</a:t>
            </a:r>
            <a:endParaRPr lang="en-US" dirty="0"/>
          </a:p>
        </p:txBody>
      </p:sp>
      <p:sp>
        <p:nvSpPr>
          <p:cNvPr id="3" name="Content Placeholder 2"/>
          <p:cNvSpPr>
            <a:spLocks noGrp="1"/>
          </p:cNvSpPr>
          <p:nvPr>
            <p:ph idx="1"/>
          </p:nvPr>
        </p:nvSpPr>
        <p:spPr/>
        <p:txBody>
          <a:bodyPr/>
          <a:lstStyle/>
          <a:p>
            <a:r>
              <a:rPr lang="en-US" dirty="0">
                <a:hlinkClick r:id="rId2"/>
              </a:rPr>
              <a:t>http://www.pembrokeshireyouthzone.co.uk/content.asp?nav=10,163&amp;parent_directory_id=1&amp;id=222</a:t>
            </a:r>
            <a:endParaRPr lang="en-US" dirty="0"/>
          </a:p>
          <a:p>
            <a:endParaRPr lang="en-US" dirty="0"/>
          </a:p>
        </p:txBody>
      </p:sp>
    </p:spTree>
    <p:extLst>
      <p:ext uri="{BB962C8B-B14F-4D97-AF65-F5344CB8AC3E}">
        <p14:creationId xmlns:p14="http://schemas.microsoft.com/office/powerpoint/2010/main" val="4751492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When you are planning your sessions with young people – or when planning projects or activities – your approach needs to be </a:t>
            </a:r>
            <a:r>
              <a:rPr lang="en-GB" b="1" dirty="0"/>
              <a:t>SMART</a:t>
            </a:r>
          </a:p>
          <a:p>
            <a:pPr lvl="1"/>
            <a:r>
              <a:rPr lang="en-US" b="1" dirty="0"/>
              <a:t>S</a:t>
            </a:r>
            <a:r>
              <a:rPr lang="en-US" dirty="0"/>
              <a:t>pecific </a:t>
            </a:r>
          </a:p>
          <a:p>
            <a:pPr lvl="1"/>
            <a:r>
              <a:rPr lang="en-US" b="1" dirty="0"/>
              <a:t>M</a:t>
            </a:r>
            <a:r>
              <a:rPr lang="en-US" dirty="0"/>
              <a:t>easurable </a:t>
            </a:r>
          </a:p>
          <a:p>
            <a:pPr lvl="1"/>
            <a:r>
              <a:rPr lang="en-US" b="1" dirty="0"/>
              <a:t>A</a:t>
            </a:r>
            <a:r>
              <a:rPr lang="en-US" dirty="0"/>
              <a:t>chievable </a:t>
            </a:r>
          </a:p>
          <a:p>
            <a:pPr lvl="1"/>
            <a:r>
              <a:rPr lang="en-US" b="1" dirty="0"/>
              <a:t>R</a:t>
            </a:r>
            <a:r>
              <a:rPr lang="en-US" dirty="0"/>
              <a:t>ealistic/</a:t>
            </a:r>
            <a:r>
              <a:rPr lang="en-US" b="1" dirty="0"/>
              <a:t>R</a:t>
            </a:r>
            <a:r>
              <a:rPr lang="en-US" dirty="0"/>
              <a:t>elevant </a:t>
            </a:r>
          </a:p>
          <a:p>
            <a:pPr lvl="1"/>
            <a:r>
              <a:rPr lang="en-US" b="1" dirty="0" smtClean="0"/>
              <a:t>T</a:t>
            </a:r>
            <a:r>
              <a:rPr lang="en-US" dirty="0" smtClean="0"/>
              <a:t>ime-bound </a:t>
            </a:r>
            <a:endParaRPr lang="en-US" dirty="0"/>
          </a:p>
          <a:p>
            <a:endParaRPr lang="en-US" dirty="0"/>
          </a:p>
        </p:txBody>
      </p:sp>
    </p:spTree>
    <p:extLst>
      <p:ext uri="{BB962C8B-B14F-4D97-AF65-F5344CB8AC3E}">
        <p14:creationId xmlns:p14="http://schemas.microsoft.com/office/powerpoint/2010/main" val="21011573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smtClean="0"/>
              <a:t>What would you say are common features of any youth work programme?</a:t>
            </a:r>
          </a:p>
          <a:p>
            <a:r>
              <a:rPr lang="en-GB" dirty="0" smtClean="0"/>
              <a:t>That is, </a:t>
            </a:r>
            <a:r>
              <a:rPr lang="en-GB" dirty="0"/>
              <a:t>w</a:t>
            </a:r>
            <a:r>
              <a:rPr lang="en-GB" dirty="0" smtClean="0"/>
              <a:t>hat do we want young people to achieve form their participation?</a:t>
            </a:r>
            <a:endParaRPr lang="en-US" dirty="0"/>
          </a:p>
        </p:txBody>
      </p:sp>
    </p:spTree>
    <p:extLst>
      <p:ext uri="{BB962C8B-B14F-4D97-AF65-F5344CB8AC3E}">
        <p14:creationId xmlns:p14="http://schemas.microsoft.com/office/powerpoint/2010/main" val="30447153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1295401" y="2556931"/>
            <a:ext cx="9601196" cy="3750785"/>
          </a:xfrm>
        </p:spPr>
        <p:txBody>
          <a:bodyPr>
            <a:normAutofit fontScale="92500" lnSpcReduction="20000"/>
          </a:bodyPr>
          <a:lstStyle/>
          <a:p>
            <a:r>
              <a:rPr lang="en-GB" dirty="0" smtClean="0"/>
              <a:t>Through engaging in youth work, young people should have opportunities to:</a:t>
            </a:r>
          </a:p>
          <a:p>
            <a:pPr lvl="1"/>
            <a:r>
              <a:rPr lang="en-GB" dirty="0" smtClean="0"/>
              <a:t>Promote self-discovery and self-development</a:t>
            </a:r>
          </a:p>
          <a:p>
            <a:pPr lvl="1"/>
            <a:r>
              <a:rPr lang="en-GB" dirty="0" smtClean="0"/>
              <a:t>Reveal their potential</a:t>
            </a:r>
          </a:p>
          <a:p>
            <a:pPr lvl="1"/>
            <a:r>
              <a:rPr lang="en-GB" dirty="0" smtClean="0"/>
              <a:t>Build their confidence </a:t>
            </a:r>
          </a:p>
          <a:p>
            <a:pPr lvl="1"/>
            <a:r>
              <a:rPr lang="en-GB" dirty="0" smtClean="0"/>
              <a:t>Develop their ability to build positive relationships with people</a:t>
            </a:r>
          </a:p>
          <a:p>
            <a:pPr lvl="1"/>
            <a:r>
              <a:rPr lang="en-GB" dirty="0" smtClean="0"/>
              <a:t>Increase their self-awareness</a:t>
            </a:r>
          </a:p>
          <a:p>
            <a:pPr lvl="1"/>
            <a:r>
              <a:rPr lang="en-GB" dirty="0" smtClean="0"/>
              <a:t>Achieve and celebrate</a:t>
            </a:r>
          </a:p>
          <a:p>
            <a:pPr lvl="1"/>
            <a:r>
              <a:rPr lang="en-GB" dirty="0" smtClean="0"/>
              <a:t>And through youth work, young people should engage in innovative approaches to learning</a:t>
            </a:r>
          </a:p>
          <a:p>
            <a:pPr lvl="1"/>
            <a:endParaRPr lang="en-GB" dirty="0"/>
          </a:p>
          <a:p>
            <a:pPr marL="457200" lvl="1" indent="0" algn="r">
              <a:buNone/>
            </a:pPr>
            <a:r>
              <a:rPr lang="en-GB" dirty="0" smtClean="0"/>
              <a:t>Adapted from Skinner (2010, p. 47)</a:t>
            </a:r>
            <a:endParaRPr lang="en-US" dirty="0"/>
          </a:p>
        </p:txBody>
      </p:sp>
    </p:spTree>
    <p:extLst>
      <p:ext uri="{BB962C8B-B14F-4D97-AF65-F5344CB8AC3E}">
        <p14:creationId xmlns:p14="http://schemas.microsoft.com/office/powerpoint/2010/main" val="35108378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1390763" y="993356"/>
            <a:ext cx="10044711" cy="5785250"/>
          </a:xfrm>
        </p:spPr>
        <p:txBody>
          <a:bodyPr>
            <a:normAutofit fontScale="47500" lnSpcReduction="20000"/>
          </a:bodyPr>
          <a:lstStyle/>
          <a:p>
            <a:r>
              <a:rPr lang="en-GB" sz="3800" dirty="0" smtClean="0"/>
              <a:t>Without forgetting, of course, the need for young people to have </a:t>
            </a:r>
            <a:r>
              <a:rPr lang="en-GB" sz="3800" b="1" dirty="0" smtClean="0"/>
              <a:t>FUN</a:t>
            </a:r>
            <a:r>
              <a:rPr lang="en-GB" sz="3800" dirty="0" smtClean="0"/>
              <a:t>!</a:t>
            </a:r>
          </a:p>
          <a:p>
            <a:r>
              <a:rPr lang="en-GB" sz="3800" dirty="0" smtClean="0"/>
              <a:t>Young people will also be able to gain specific outcomes from their involvement in youth work which can be categorised under these three familiar themes</a:t>
            </a:r>
            <a:r>
              <a:rPr lang="en-GB" sz="3800" dirty="0" smtClean="0"/>
              <a:t>:</a:t>
            </a:r>
          </a:p>
          <a:p>
            <a:pPr marL="0" indent="0">
              <a:buNone/>
            </a:pPr>
            <a:endParaRPr lang="en-GB" sz="3800" dirty="0" smtClean="0"/>
          </a:p>
          <a:p>
            <a:r>
              <a:rPr lang="en-GB" altLang="en-US" sz="3800" b="1" dirty="0" smtClean="0"/>
              <a:t>Active Participation</a:t>
            </a:r>
          </a:p>
          <a:p>
            <a:pPr lvl="1"/>
            <a:r>
              <a:rPr lang="en-GB" altLang="en-US" sz="3400" dirty="0" smtClean="0"/>
              <a:t>Enjoyment </a:t>
            </a:r>
            <a:r>
              <a:rPr lang="en-GB" altLang="en-US" sz="3400" dirty="0"/>
              <a:t>and </a:t>
            </a:r>
            <a:r>
              <a:rPr lang="en-GB" altLang="en-US" sz="3400" dirty="0" smtClean="0"/>
              <a:t>achievement;</a:t>
            </a:r>
          </a:p>
          <a:p>
            <a:pPr lvl="1"/>
            <a:r>
              <a:rPr lang="en-GB" altLang="en-US" sz="3400" dirty="0" smtClean="0"/>
              <a:t>Improved </a:t>
            </a:r>
            <a:r>
              <a:rPr lang="en-GB" altLang="en-US" sz="3400" dirty="0"/>
              <a:t>health, fitness and well </a:t>
            </a:r>
            <a:r>
              <a:rPr lang="en-GB" altLang="en-US" sz="3400" dirty="0" smtClean="0"/>
              <a:t>being;</a:t>
            </a:r>
          </a:p>
          <a:p>
            <a:pPr lvl="1"/>
            <a:r>
              <a:rPr lang="en-GB" altLang="en-US" sz="3400" dirty="0" smtClean="0"/>
              <a:t>Becoming </a:t>
            </a:r>
            <a:r>
              <a:rPr lang="en-GB" altLang="en-US" sz="3400" dirty="0"/>
              <a:t>involved in community </a:t>
            </a:r>
            <a:r>
              <a:rPr lang="en-GB" altLang="en-US" sz="3400" dirty="0" smtClean="0"/>
              <a:t>activities</a:t>
            </a:r>
          </a:p>
          <a:p>
            <a:r>
              <a:rPr lang="en-GB" altLang="en-US" sz="3800" b="1" dirty="0" smtClean="0"/>
              <a:t>Wider </a:t>
            </a:r>
            <a:r>
              <a:rPr lang="en-GB" altLang="en-US" sz="3800" b="1" dirty="0"/>
              <a:t>Skills </a:t>
            </a:r>
            <a:r>
              <a:rPr lang="en-GB" altLang="en-US" sz="3800" b="1" dirty="0" smtClean="0"/>
              <a:t>Development</a:t>
            </a:r>
          </a:p>
          <a:p>
            <a:pPr lvl="1"/>
            <a:r>
              <a:rPr lang="en-GB" altLang="en-US" sz="3400" dirty="0" smtClean="0"/>
              <a:t>Team building</a:t>
            </a:r>
          </a:p>
          <a:p>
            <a:pPr lvl="1"/>
            <a:r>
              <a:rPr lang="en-GB" altLang="en-US" sz="3400" dirty="0" smtClean="0"/>
              <a:t>Communication</a:t>
            </a:r>
          </a:p>
          <a:p>
            <a:pPr lvl="1"/>
            <a:r>
              <a:rPr lang="en-GB" altLang="en-US" sz="3400" dirty="0" smtClean="0"/>
              <a:t>Problem solving</a:t>
            </a:r>
          </a:p>
          <a:p>
            <a:r>
              <a:rPr lang="en-GB" altLang="en-US" sz="3800" b="1" dirty="0" smtClean="0"/>
              <a:t>Enhanced </a:t>
            </a:r>
            <a:r>
              <a:rPr lang="en-GB" altLang="en-US" sz="3800" b="1" dirty="0"/>
              <a:t>Emotional </a:t>
            </a:r>
            <a:r>
              <a:rPr lang="en-GB" altLang="en-US" sz="3800" b="1" dirty="0" smtClean="0"/>
              <a:t>Competence</a:t>
            </a:r>
          </a:p>
          <a:p>
            <a:pPr lvl="1"/>
            <a:r>
              <a:rPr lang="en-GB" altLang="en-US" sz="3400" dirty="0" smtClean="0"/>
              <a:t>Increased </a:t>
            </a:r>
            <a:r>
              <a:rPr lang="en-GB" altLang="en-US" sz="3400" dirty="0"/>
              <a:t>levels of confidence and </a:t>
            </a:r>
            <a:r>
              <a:rPr lang="en-GB" altLang="en-US" sz="3400" dirty="0" smtClean="0"/>
              <a:t>self-motivation</a:t>
            </a:r>
          </a:p>
          <a:p>
            <a:pPr lvl="1"/>
            <a:r>
              <a:rPr lang="en-GB" altLang="en-US" sz="3400" dirty="0" smtClean="0"/>
              <a:t>Maintaining </a:t>
            </a:r>
            <a:r>
              <a:rPr lang="en-GB" altLang="en-US" sz="3400" dirty="0"/>
              <a:t>the ability to develop and sustain relationships in a wide range of </a:t>
            </a:r>
            <a:r>
              <a:rPr lang="en-GB" altLang="en-US" sz="3400" dirty="0" smtClean="0"/>
              <a:t>settings</a:t>
            </a:r>
          </a:p>
          <a:p>
            <a:pPr lvl="1"/>
            <a:r>
              <a:rPr lang="en-GB" altLang="en-US" sz="3400" dirty="0" smtClean="0"/>
              <a:t>Empathy </a:t>
            </a:r>
            <a:r>
              <a:rPr lang="en-GB" altLang="en-US" sz="3400" dirty="0"/>
              <a:t>with and consideration for others</a:t>
            </a:r>
          </a:p>
          <a:p>
            <a:pPr lvl="2" algn="r">
              <a:lnSpc>
                <a:spcPct val="80000"/>
              </a:lnSpc>
              <a:buNone/>
            </a:pPr>
            <a:r>
              <a:rPr lang="en-GB" altLang="en-US" sz="2300" dirty="0" smtClean="0"/>
              <a:t>(</a:t>
            </a:r>
            <a:r>
              <a:rPr lang="en-GB" altLang="en-US" sz="2300" dirty="0"/>
              <a:t>WAG, 2007, p. 7</a:t>
            </a:r>
            <a:r>
              <a:rPr lang="en-GB" altLang="en-US" sz="1600" dirty="0"/>
              <a:t>)</a:t>
            </a:r>
          </a:p>
          <a:p>
            <a:endParaRPr lang="en-US" dirty="0"/>
          </a:p>
        </p:txBody>
      </p:sp>
    </p:spTree>
    <p:extLst>
      <p:ext uri="{BB962C8B-B14F-4D97-AF65-F5344CB8AC3E}">
        <p14:creationId xmlns:p14="http://schemas.microsoft.com/office/powerpoint/2010/main" val="13687638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1067712" y="2376345"/>
            <a:ext cx="10286087" cy="1715970"/>
          </a:xfrm>
        </p:spPr>
        <p:txBody>
          <a:bodyPr>
            <a:normAutofit fontScale="92500"/>
          </a:bodyPr>
          <a:lstStyle/>
          <a:p>
            <a:r>
              <a:rPr lang="en-GB" dirty="0" smtClean="0"/>
              <a:t>Skinner (2010, p. 26) notes how opportunities for encouraging and supporting young people’s developmental journey can be “thin on the ground in the current climate”.  Skinner (ibid) provides an observation made by a senior youth worker, who notes how:</a:t>
            </a:r>
          </a:p>
          <a:p>
            <a:pPr marL="0" indent="0">
              <a:buNone/>
            </a:pPr>
            <a:r>
              <a:rPr lang="en-GB" dirty="0"/>
              <a:t> </a:t>
            </a:r>
            <a:endParaRPr lang="en-US" dirty="0"/>
          </a:p>
        </p:txBody>
      </p:sp>
      <p:sp>
        <p:nvSpPr>
          <p:cNvPr id="4" name="TextBox 3"/>
          <p:cNvSpPr txBox="1"/>
          <p:nvPr/>
        </p:nvSpPr>
        <p:spPr>
          <a:xfrm>
            <a:off x="1723870" y="3539287"/>
            <a:ext cx="8649324" cy="2031325"/>
          </a:xfrm>
          <a:prstGeom prst="rect">
            <a:avLst/>
          </a:prstGeom>
          <a:noFill/>
        </p:spPr>
        <p:txBody>
          <a:bodyPr wrap="square" rtlCol="0">
            <a:spAutoFit/>
          </a:bodyPr>
          <a:lstStyle/>
          <a:p>
            <a:pPr algn="just"/>
            <a:r>
              <a:rPr lang="en-GB" dirty="0" smtClean="0"/>
              <a:t>Everything has to be planned so far in advance these days.  If we want to take young people off-site, we have to complete a form and get agreement two weeks in advance.  I seem to spend more and more time filling in record sheets about predicted and achieved outcomes and applying for funding, than talking to young people.  You really have to be determined to spend time with young people and be responsive to them – it’s so easy to get pulled in other directions…</a:t>
            </a:r>
          </a:p>
          <a:p>
            <a:pPr algn="just"/>
            <a:endParaRPr lang="en-GB" dirty="0"/>
          </a:p>
        </p:txBody>
      </p:sp>
      <p:sp>
        <p:nvSpPr>
          <p:cNvPr id="5" name="TextBox 4"/>
          <p:cNvSpPr txBox="1"/>
          <p:nvPr/>
        </p:nvSpPr>
        <p:spPr>
          <a:xfrm>
            <a:off x="6535712" y="5570612"/>
            <a:ext cx="5066676" cy="369332"/>
          </a:xfrm>
          <a:prstGeom prst="rect">
            <a:avLst/>
          </a:prstGeom>
          <a:noFill/>
        </p:spPr>
        <p:txBody>
          <a:bodyPr wrap="square" rtlCol="0">
            <a:spAutoFit/>
          </a:bodyPr>
          <a:lstStyle/>
          <a:p>
            <a:pPr algn="r"/>
            <a:r>
              <a:rPr lang="en-GB"/>
              <a:t>(Senior Youth Worker </a:t>
            </a:r>
            <a:r>
              <a:rPr lang="en-GB" i="1"/>
              <a:t>cited in </a:t>
            </a:r>
            <a:r>
              <a:rPr lang="en-GB"/>
              <a:t>Skinner, 2010, p. 46)</a:t>
            </a:r>
            <a:endParaRPr lang="en-US" dirty="0"/>
          </a:p>
        </p:txBody>
      </p:sp>
    </p:spTree>
    <p:extLst>
      <p:ext uri="{BB962C8B-B14F-4D97-AF65-F5344CB8AC3E}">
        <p14:creationId xmlns:p14="http://schemas.microsoft.com/office/powerpoint/2010/main" val="19770185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a:t>The Youth Worker’s Role:</a:t>
            </a:r>
            <a:br>
              <a:rPr lang="en-GB" dirty="0"/>
            </a:br>
            <a:r>
              <a:rPr lang="en-GB" dirty="0" smtClean="0"/>
              <a:t>Being an educator</a:t>
            </a:r>
            <a:endParaRPr lang="en-GB" dirty="0"/>
          </a:p>
        </p:txBody>
      </p:sp>
      <p:sp>
        <p:nvSpPr>
          <p:cNvPr id="3" name="Content Placeholder 2"/>
          <p:cNvSpPr>
            <a:spLocks noGrp="1"/>
          </p:cNvSpPr>
          <p:nvPr>
            <p:ph idx="1"/>
          </p:nvPr>
        </p:nvSpPr>
        <p:spPr>
          <a:xfrm>
            <a:off x="1295402" y="2502280"/>
            <a:ext cx="10058397" cy="1560054"/>
          </a:xfrm>
        </p:spPr>
        <p:txBody>
          <a:bodyPr>
            <a:normAutofit fontScale="92500" lnSpcReduction="20000"/>
          </a:bodyPr>
          <a:lstStyle/>
          <a:p>
            <a:r>
              <a:rPr lang="en-GB" dirty="0" smtClean="0"/>
              <a:t>“First and foremost, youth workers are educators.  All other roles they may fulfil at certain times are secondary” (Rosseter, 1987, p. 52)</a:t>
            </a:r>
          </a:p>
          <a:p>
            <a:r>
              <a:rPr lang="en-GB" dirty="0" smtClean="0"/>
              <a:t>Central to our roles as youth workers</a:t>
            </a:r>
          </a:p>
          <a:p>
            <a:r>
              <a:rPr lang="en-GB" dirty="0" smtClean="0"/>
              <a:t>Rosseter (1987, p. 52) continues and notes how</a:t>
            </a:r>
            <a:endParaRPr lang="en-GB" dirty="0"/>
          </a:p>
        </p:txBody>
      </p:sp>
      <p:sp>
        <p:nvSpPr>
          <p:cNvPr id="4" name="TextBox 3"/>
          <p:cNvSpPr txBox="1"/>
          <p:nvPr/>
        </p:nvSpPr>
        <p:spPr>
          <a:xfrm>
            <a:off x="2787003" y="4192786"/>
            <a:ext cx="7256407" cy="2031325"/>
          </a:xfrm>
          <a:prstGeom prst="rect">
            <a:avLst/>
          </a:prstGeom>
          <a:noFill/>
        </p:spPr>
        <p:txBody>
          <a:bodyPr wrap="square" rtlCol="0">
            <a:spAutoFit/>
          </a:bodyPr>
          <a:lstStyle/>
          <a:p>
            <a:pPr algn="just"/>
            <a:r>
              <a:rPr lang="en-GB" dirty="0"/>
              <a:t>the essential nature of their work is concerned with bringing about change.  It is about moving young people on in some way from point A, not necessarily to point B or C, but to some position beyond point A.  It is about the development within people of knowledge, skills and feelings.  It is this emphasis located within the work that delineates the educator role from all </a:t>
            </a:r>
            <a:r>
              <a:rPr lang="en-GB" dirty="0" smtClean="0"/>
              <a:t>others.</a:t>
            </a:r>
          </a:p>
          <a:p>
            <a:pPr algn="just"/>
            <a:endParaRPr lang="en-GB" dirty="0"/>
          </a:p>
        </p:txBody>
      </p:sp>
      <p:sp>
        <p:nvSpPr>
          <p:cNvPr id="5" name="TextBox 4"/>
          <p:cNvSpPr txBox="1"/>
          <p:nvPr/>
        </p:nvSpPr>
        <p:spPr>
          <a:xfrm>
            <a:off x="8352124" y="5820219"/>
            <a:ext cx="2884357" cy="374754"/>
          </a:xfrm>
          <a:prstGeom prst="rect">
            <a:avLst/>
          </a:prstGeom>
          <a:noFill/>
        </p:spPr>
        <p:txBody>
          <a:bodyPr wrap="square" rtlCol="0">
            <a:spAutoFit/>
          </a:bodyPr>
          <a:lstStyle/>
          <a:p>
            <a:pPr algn="r"/>
            <a:r>
              <a:rPr lang="en-GB" dirty="0"/>
              <a:t>(Rosseter, 1987, p. </a:t>
            </a:r>
            <a:r>
              <a:rPr lang="en-GB" dirty="0" smtClean="0"/>
              <a:t>52)</a:t>
            </a:r>
            <a:endParaRPr lang="en-GB" dirty="0"/>
          </a:p>
        </p:txBody>
      </p:sp>
    </p:spTree>
    <p:extLst>
      <p:ext uri="{BB962C8B-B14F-4D97-AF65-F5344CB8AC3E}">
        <p14:creationId xmlns:p14="http://schemas.microsoft.com/office/powerpoint/2010/main" val="22230409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GB" altLang="en-US" sz="3600" dirty="0"/>
              <a:t/>
            </a:r>
            <a:br>
              <a:rPr lang="en-GB" altLang="en-US" sz="3600" dirty="0"/>
            </a:br>
            <a:endParaRPr lang="en-GB" altLang="en-US" sz="3600" b="1" dirty="0"/>
          </a:p>
        </p:txBody>
      </p:sp>
      <p:sp>
        <p:nvSpPr>
          <p:cNvPr id="52227" name="Rectangle 3"/>
          <p:cNvSpPr>
            <a:spLocks noGrp="1" noChangeArrowheads="1"/>
          </p:cNvSpPr>
          <p:nvPr>
            <p:ph idx="1"/>
          </p:nvPr>
        </p:nvSpPr>
        <p:spPr/>
        <p:txBody>
          <a:bodyPr/>
          <a:lstStyle/>
          <a:p>
            <a:pPr algn="just">
              <a:buNone/>
            </a:pPr>
            <a:r>
              <a:rPr lang="en-GB" altLang="en-US" dirty="0" smtClean="0"/>
              <a:t>“</a:t>
            </a:r>
            <a:r>
              <a:rPr lang="en-GB" altLang="en-US" dirty="0"/>
              <a:t>The fundamental purpose of youth work is educational; its benefits lie in the personal and social learning that young people gain.  Its distinctive methods, associated with </a:t>
            </a:r>
            <a:r>
              <a:rPr lang="en-GB" altLang="en-US" i="1" dirty="0"/>
              <a:t>informal education</a:t>
            </a:r>
            <a:r>
              <a:rPr lang="en-GB" altLang="en-US" dirty="0"/>
              <a:t>, enable young people to gain skills, knowledge and attitudes which result in personal growth and which have wider social benefits”</a:t>
            </a:r>
          </a:p>
          <a:p>
            <a:pPr algn="r">
              <a:buNone/>
            </a:pPr>
            <a:endParaRPr lang="en-GB" altLang="en-US" sz="2000" dirty="0" smtClean="0"/>
          </a:p>
          <a:p>
            <a:pPr algn="r">
              <a:buNone/>
            </a:pPr>
            <a:r>
              <a:rPr lang="en-GB" altLang="en-US" dirty="0" smtClean="0"/>
              <a:t>(</a:t>
            </a:r>
            <a:r>
              <a:rPr lang="en-GB" altLang="en-US" dirty="0"/>
              <a:t>Payne 2009, p. 226)</a:t>
            </a:r>
          </a:p>
        </p:txBody>
      </p:sp>
    </p:spTree>
    <p:extLst>
      <p:ext uri="{BB962C8B-B14F-4D97-AF65-F5344CB8AC3E}">
        <p14:creationId xmlns:p14="http://schemas.microsoft.com/office/powerpoint/2010/main" val="54157474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1295402" y="2458386"/>
            <a:ext cx="10058398" cy="4167265"/>
          </a:xfrm>
        </p:spPr>
        <p:txBody>
          <a:bodyPr>
            <a:normAutofit/>
          </a:bodyPr>
          <a:lstStyle/>
          <a:p>
            <a:r>
              <a:rPr lang="en-GB" dirty="0" smtClean="0"/>
              <a:t>Harte (2010, p. 90) notes how the activities we use are tools, and that</a:t>
            </a:r>
            <a:endParaRPr lang="en-GB" dirty="0"/>
          </a:p>
          <a:p>
            <a:endParaRPr lang="en-GB" dirty="0" smtClean="0"/>
          </a:p>
          <a:p>
            <a:endParaRPr lang="en-GB" dirty="0" smtClean="0"/>
          </a:p>
          <a:p>
            <a:pPr marL="0" indent="0" algn="r">
              <a:buNone/>
            </a:pPr>
            <a:r>
              <a:rPr lang="en-GB" dirty="0" smtClean="0"/>
              <a:t>(Harte</a:t>
            </a:r>
            <a:r>
              <a:rPr lang="en-GB" dirty="0" smtClean="0"/>
              <a:t>, 2010, p. 90)</a:t>
            </a:r>
            <a:endParaRPr lang="en-GB" dirty="0"/>
          </a:p>
          <a:p>
            <a:r>
              <a:rPr lang="en-GB" dirty="0" smtClean="0"/>
              <a:t>These activities “provide an initial attraction for young people to become engaged, perhaps to try something new and exciting or to show off existing talents” (Harte, 2010, p. 90)</a:t>
            </a:r>
          </a:p>
          <a:p>
            <a:r>
              <a:rPr lang="en-GB" dirty="0" smtClean="0"/>
              <a:t>The “spark”…</a:t>
            </a:r>
            <a:endParaRPr lang="en-US" dirty="0"/>
          </a:p>
        </p:txBody>
      </p:sp>
      <p:sp>
        <p:nvSpPr>
          <p:cNvPr id="4" name="TextBox 3"/>
          <p:cNvSpPr txBox="1"/>
          <p:nvPr/>
        </p:nvSpPr>
        <p:spPr>
          <a:xfrm>
            <a:off x="2595363" y="2874520"/>
            <a:ext cx="6636244" cy="1569660"/>
          </a:xfrm>
          <a:prstGeom prst="rect">
            <a:avLst/>
          </a:prstGeom>
          <a:noFill/>
        </p:spPr>
        <p:txBody>
          <a:bodyPr wrap="square" rtlCol="0">
            <a:spAutoFit/>
          </a:bodyPr>
          <a:lstStyle/>
          <a:p>
            <a:pPr algn="just"/>
            <a:r>
              <a:rPr lang="en-GB" sz="2400" dirty="0" smtClean="0"/>
              <a:t>they </a:t>
            </a:r>
            <a:r>
              <a:rPr lang="en-GB" sz="2400" dirty="0"/>
              <a:t>provide a key setting to enable the educational processes of youth work to take place.  They act as a catalyst to initiate and hasten young people’s development and </a:t>
            </a:r>
            <a:r>
              <a:rPr lang="en-GB" sz="2400" dirty="0" smtClean="0"/>
              <a:t>learning.</a:t>
            </a:r>
            <a:endParaRPr lang="en-US" sz="2400" dirty="0"/>
          </a:p>
        </p:txBody>
      </p:sp>
    </p:spTree>
    <p:extLst>
      <p:ext uri="{BB962C8B-B14F-4D97-AF65-F5344CB8AC3E}">
        <p14:creationId xmlns:p14="http://schemas.microsoft.com/office/powerpoint/2010/main" val="11049661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1412665" y="2556932"/>
            <a:ext cx="9483931" cy="3318936"/>
          </a:xfrm>
        </p:spPr>
        <p:txBody>
          <a:bodyPr/>
          <a:lstStyle/>
          <a:p>
            <a:r>
              <a:rPr lang="en-GB" dirty="0" smtClean="0"/>
              <a:t>“Activities assist in the process of relationship building, especially where worker and young person participate together” (Hart, 2012, p. 90)</a:t>
            </a:r>
          </a:p>
          <a:p>
            <a:r>
              <a:rPr lang="en-GB" dirty="0" smtClean="0"/>
              <a:t>In groups, can you think of examples from your practice?</a:t>
            </a:r>
            <a:endParaRPr lang="en-US" dirty="0"/>
          </a:p>
        </p:txBody>
      </p:sp>
    </p:spTree>
    <p:extLst>
      <p:ext uri="{BB962C8B-B14F-4D97-AF65-F5344CB8AC3E}">
        <p14:creationId xmlns:p14="http://schemas.microsoft.com/office/powerpoint/2010/main" val="23641915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a:t>The Youth Worker’s Role:</a:t>
            </a:r>
            <a:br>
              <a:rPr lang="en-GB" dirty="0"/>
            </a:br>
            <a:r>
              <a:rPr lang="en-GB" dirty="0" smtClean="0"/>
              <a:t>Being an Advocate	</a:t>
            </a:r>
            <a:endParaRPr lang="en-US" dirty="0"/>
          </a:p>
        </p:txBody>
      </p:sp>
      <p:sp>
        <p:nvSpPr>
          <p:cNvPr id="3" name="Content Placeholder 2"/>
          <p:cNvSpPr>
            <a:spLocks noGrp="1"/>
          </p:cNvSpPr>
          <p:nvPr>
            <p:ph idx="1"/>
          </p:nvPr>
        </p:nvSpPr>
        <p:spPr/>
        <p:txBody>
          <a:bodyPr>
            <a:normAutofit fontScale="92500" lnSpcReduction="10000"/>
          </a:bodyPr>
          <a:lstStyle/>
          <a:p>
            <a:r>
              <a:rPr lang="en-GB" dirty="0" smtClean="0"/>
              <a:t>Ingram and Harris (2001, p. 10) note how it is vital that youth workers learn to advocate:</a:t>
            </a:r>
          </a:p>
          <a:p>
            <a:pPr marL="514350" indent="-514350">
              <a:buAutoNum type="arabicPeriod"/>
            </a:pPr>
            <a:r>
              <a:rPr lang="en-GB" dirty="0" smtClean="0"/>
              <a:t>On behalf of youth work:</a:t>
            </a:r>
          </a:p>
          <a:p>
            <a:pPr marL="0" indent="0">
              <a:buNone/>
            </a:pPr>
            <a:r>
              <a:rPr lang="en-GB" dirty="0" smtClean="0"/>
              <a:t>“Many people are unclear about the purpose of youth work, what it has to offer, how it conducts its work and its success” (Ingram and Harris, 2001, p. 10)</a:t>
            </a:r>
          </a:p>
          <a:p>
            <a:pPr marL="514350" indent="-514350">
              <a:buAutoNum type="arabicPeriod" startAt="2"/>
            </a:pPr>
            <a:r>
              <a:rPr lang="en-GB" dirty="0" smtClean="0"/>
              <a:t>On behalf of young people:</a:t>
            </a:r>
          </a:p>
          <a:p>
            <a:pPr marL="0" indent="0">
              <a:buNone/>
            </a:pPr>
            <a:r>
              <a:rPr lang="en-GB" dirty="0" smtClean="0"/>
              <a:t>“…and the situation in which they find themselves, and to help young people’s voices to be heard.</a:t>
            </a:r>
            <a:endParaRPr lang="en-US" dirty="0"/>
          </a:p>
        </p:txBody>
      </p:sp>
    </p:spTree>
    <p:extLst>
      <p:ext uri="{BB962C8B-B14F-4D97-AF65-F5344CB8AC3E}">
        <p14:creationId xmlns:p14="http://schemas.microsoft.com/office/powerpoint/2010/main" val="40693834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Reference List	</a:t>
            </a:r>
            <a:endParaRPr lang="en-US" dirty="0"/>
          </a:p>
        </p:txBody>
      </p:sp>
      <p:sp>
        <p:nvSpPr>
          <p:cNvPr id="3" name="Content Placeholder 2"/>
          <p:cNvSpPr>
            <a:spLocks noGrp="1"/>
          </p:cNvSpPr>
          <p:nvPr>
            <p:ph idx="1"/>
          </p:nvPr>
        </p:nvSpPr>
        <p:spPr>
          <a:xfrm>
            <a:off x="1295401" y="2556932"/>
            <a:ext cx="9601196" cy="3723408"/>
          </a:xfrm>
        </p:spPr>
        <p:txBody>
          <a:bodyPr>
            <a:normAutofit fontScale="25000" lnSpcReduction="20000"/>
          </a:bodyPr>
          <a:lstStyle/>
          <a:p>
            <a:r>
              <a:rPr lang="en-GB" sz="4800" dirty="0" smtClean="0"/>
              <a:t>Blacker, H. (2010) “Relationships, friendships and youth work”, in </a:t>
            </a:r>
            <a:r>
              <a:rPr lang="en-GB" altLang="en-US" sz="4800" dirty="0" smtClean="0">
                <a:ea typeface="Calibri" panose="020F0502020204030204" pitchFamily="34" charset="0"/>
                <a:cs typeface="Arial" panose="020B0604020202020204" pitchFamily="34" charset="0"/>
              </a:rPr>
              <a:t>Jeffs</a:t>
            </a:r>
            <a:r>
              <a:rPr lang="en-GB" altLang="en-US" sz="4800" dirty="0">
                <a:ea typeface="Calibri" panose="020F0502020204030204" pitchFamily="34" charset="0"/>
                <a:cs typeface="Arial" panose="020B0604020202020204" pitchFamily="34" charset="0"/>
              </a:rPr>
              <a:t>, T. &amp; Smith, M. (</a:t>
            </a:r>
            <a:r>
              <a:rPr lang="en-GB" altLang="en-US" sz="4800" dirty="0" err="1">
                <a:ea typeface="Calibri" panose="020F0502020204030204" pitchFamily="34" charset="0"/>
                <a:cs typeface="Arial" panose="020B0604020202020204" pitchFamily="34" charset="0"/>
              </a:rPr>
              <a:t>eds</a:t>
            </a:r>
            <a:r>
              <a:rPr lang="en-GB" altLang="en-US" sz="4800" dirty="0">
                <a:ea typeface="Calibri" panose="020F0502020204030204" pitchFamily="34" charset="0"/>
                <a:cs typeface="Arial" panose="020B0604020202020204" pitchFamily="34" charset="0"/>
              </a:rPr>
              <a:t>). (2010) </a:t>
            </a:r>
            <a:r>
              <a:rPr lang="en-GB" altLang="en-US" sz="4800" i="1" dirty="0">
                <a:ea typeface="Calibri" panose="020F0502020204030204" pitchFamily="34" charset="0"/>
                <a:cs typeface="Arial" panose="020B0604020202020204" pitchFamily="34" charset="0"/>
              </a:rPr>
              <a:t>Youth work Practice</a:t>
            </a:r>
            <a:r>
              <a:rPr lang="en-GB" altLang="en-US" sz="4800" dirty="0">
                <a:ea typeface="Calibri" panose="020F0502020204030204" pitchFamily="34" charset="0"/>
                <a:cs typeface="Arial" panose="020B0604020202020204" pitchFamily="34" charset="0"/>
              </a:rPr>
              <a:t>, Basingstoke: Palgrave </a:t>
            </a:r>
            <a:r>
              <a:rPr lang="en-GB" altLang="en-US" sz="4800" dirty="0" smtClean="0">
                <a:ea typeface="Calibri" panose="020F0502020204030204" pitchFamily="34" charset="0"/>
                <a:cs typeface="Arial" panose="020B0604020202020204" pitchFamily="34" charset="0"/>
              </a:rPr>
              <a:t>Macmillan, pp. 15-30. </a:t>
            </a:r>
            <a:endParaRPr lang="en-GB" altLang="en-US" sz="9600" dirty="0"/>
          </a:p>
          <a:p>
            <a:r>
              <a:rPr lang="en-GB" sz="4800" dirty="0" smtClean="0"/>
              <a:t>Davies, B. (2010) “What do we mean by youth work?”, in </a:t>
            </a:r>
            <a:r>
              <a:rPr lang="en-GB" sz="4800" dirty="0" err="1"/>
              <a:t>Batsleer</a:t>
            </a:r>
            <a:r>
              <a:rPr lang="en-GB" sz="4800" dirty="0"/>
              <a:t>, J. &amp; Davies, B. (</a:t>
            </a:r>
            <a:r>
              <a:rPr lang="en-GB" sz="4800" dirty="0" err="1"/>
              <a:t>eds</a:t>
            </a:r>
            <a:r>
              <a:rPr lang="en-GB" sz="4800" dirty="0"/>
              <a:t>). (2010)  </a:t>
            </a:r>
            <a:r>
              <a:rPr lang="en-GB" sz="4800" i="1" dirty="0"/>
              <a:t>What is Youth work?</a:t>
            </a:r>
            <a:r>
              <a:rPr lang="en-GB" sz="4800" dirty="0"/>
              <a:t> Exeter: Learning </a:t>
            </a:r>
            <a:r>
              <a:rPr lang="en-GB" sz="4800" dirty="0" smtClean="0"/>
              <a:t>Matters, pp. 1-6.</a:t>
            </a:r>
          </a:p>
          <a:p>
            <a:r>
              <a:rPr lang="en-GB" sz="4800" dirty="0" smtClean="0"/>
              <a:t>Harte, S. (2010) “Activities in youth work”, in </a:t>
            </a:r>
            <a:r>
              <a:rPr lang="en-GB" altLang="en-US" sz="4800" dirty="0">
                <a:ea typeface="Calibri" panose="020F0502020204030204" pitchFamily="34" charset="0"/>
                <a:cs typeface="Arial" panose="020B0604020202020204" pitchFamily="34" charset="0"/>
              </a:rPr>
              <a:t>Jeffs, T. &amp; Smith, M. (</a:t>
            </a:r>
            <a:r>
              <a:rPr lang="en-GB" altLang="en-US" sz="4800" dirty="0" err="1">
                <a:ea typeface="Calibri" panose="020F0502020204030204" pitchFamily="34" charset="0"/>
                <a:cs typeface="Arial" panose="020B0604020202020204" pitchFamily="34" charset="0"/>
              </a:rPr>
              <a:t>eds</a:t>
            </a:r>
            <a:r>
              <a:rPr lang="en-GB" altLang="en-US" sz="4800" dirty="0">
                <a:ea typeface="Calibri" panose="020F0502020204030204" pitchFamily="34" charset="0"/>
                <a:cs typeface="Arial" panose="020B0604020202020204" pitchFamily="34" charset="0"/>
              </a:rPr>
              <a:t>). (2010) </a:t>
            </a:r>
            <a:r>
              <a:rPr lang="en-GB" altLang="en-US" sz="4800" i="1" dirty="0">
                <a:ea typeface="Calibri" panose="020F0502020204030204" pitchFamily="34" charset="0"/>
                <a:cs typeface="Arial" panose="020B0604020202020204" pitchFamily="34" charset="0"/>
              </a:rPr>
              <a:t>Youth work Practice</a:t>
            </a:r>
            <a:r>
              <a:rPr lang="en-GB" altLang="en-US" sz="4800" dirty="0">
                <a:ea typeface="Calibri" panose="020F0502020204030204" pitchFamily="34" charset="0"/>
                <a:cs typeface="Arial" panose="020B0604020202020204" pitchFamily="34" charset="0"/>
              </a:rPr>
              <a:t>, Basingstoke: Palgrave </a:t>
            </a:r>
            <a:r>
              <a:rPr lang="en-GB" altLang="en-US" sz="4800" dirty="0" smtClean="0">
                <a:ea typeface="Calibri" panose="020F0502020204030204" pitchFamily="34" charset="0"/>
                <a:cs typeface="Arial" panose="020B0604020202020204" pitchFamily="34" charset="0"/>
              </a:rPr>
              <a:t>Macmillan, pp. 85-100. </a:t>
            </a:r>
          </a:p>
          <a:p>
            <a:r>
              <a:rPr lang="en-GB" sz="4800" dirty="0"/>
              <a:t>Ingram, G. and Harris, J. (2001) </a:t>
            </a:r>
            <a:r>
              <a:rPr lang="en-GB" sz="4800" i="1" dirty="0"/>
              <a:t>Delivering Good Youth work</a:t>
            </a:r>
            <a:r>
              <a:rPr lang="en-GB" sz="4800" dirty="0"/>
              <a:t>, Lyme Regis: Russell House Publishing</a:t>
            </a:r>
            <a:r>
              <a:rPr lang="en-GB" sz="4800" dirty="0" smtClean="0"/>
              <a:t>.</a:t>
            </a:r>
          </a:p>
          <a:p>
            <a:r>
              <a:rPr lang="en-GB" sz="4800" dirty="0" smtClean="0"/>
              <a:t>Jolly, J. (2010) “Local Youth Work”, in Rogers, A. &amp; Smith, M. (</a:t>
            </a:r>
            <a:r>
              <a:rPr lang="en-GB" sz="4800" dirty="0" err="1" smtClean="0"/>
              <a:t>eds</a:t>
            </a:r>
            <a:r>
              <a:rPr lang="en-GB" sz="4800" dirty="0" smtClean="0"/>
              <a:t>). (2010)  </a:t>
            </a:r>
            <a:r>
              <a:rPr lang="en-GB" sz="4800" i="1" dirty="0" smtClean="0"/>
              <a:t>Journeying Together</a:t>
            </a:r>
            <a:r>
              <a:rPr lang="en-GB" sz="4800" dirty="0" smtClean="0"/>
              <a:t>, Dorset: Russell House Publishing, pp. 1-12.</a:t>
            </a:r>
          </a:p>
          <a:p>
            <a:r>
              <a:rPr lang="en-GB" altLang="en-US" sz="4800" dirty="0"/>
              <a:t>Payne, M. (2009) </a:t>
            </a:r>
            <a:r>
              <a:rPr lang="en-GB" altLang="en-US" sz="4800" dirty="0" smtClean="0"/>
              <a:t>“Modern </a:t>
            </a:r>
            <a:r>
              <a:rPr lang="en-GB" altLang="en-US" sz="4800" dirty="0"/>
              <a:t>Youth Work: ‘Purity’ or Common Cause</a:t>
            </a:r>
            <a:r>
              <a:rPr lang="en-GB" altLang="en-US" sz="4800" dirty="0" smtClean="0"/>
              <a:t>?”, </a:t>
            </a:r>
            <a:r>
              <a:rPr lang="en-GB" altLang="en-US" sz="4800" dirty="0"/>
              <a:t>in Wood, J. &amp; Hine, J. (2009) </a:t>
            </a:r>
            <a:r>
              <a:rPr lang="en-GB" altLang="en-US" sz="4800" i="1" dirty="0"/>
              <a:t>Work with Young People.</a:t>
            </a:r>
            <a:r>
              <a:rPr lang="en-GB" altLang="en-US" sz="4800" dirty="0"/>
              <a:t> London: SAGE Publications, pp. </a:t>
            </a:r>
            <a:r>
              <a:rPr lang="en-GB" altLang="en-US" sz="4800" dirty="0" smtClean="0"/>
              <a:t>213-232</a:t>
            </a:r>
          </a:p>
          <a:p>
            <a:r>
              <a:rPr lang="en-GB" sz="4800" dirty="0" smtClean="0"/>
              <a:t>Rosseter, B. (1987) “Youth Workers as Educators”, in Jeffs, T. &amp; Smith, M. (</a:t>
            </a:r>
            <a:r>
              <a:rPr lang="en-GB" sz="4800" dirty="0" err="1" smtClean="0"/>
              <a:t>eds</a:t>
            </a:r>
            <a:r>
              <a:rPr lang="en-GB" sz="4800" dirty="0" smtClean="0"/>
              <a:t>). (1987) </a:t>
            </a:r>
            <a:r>
              <a:rPr lang="en-GB" sz="4800" i="1" dirty="0" smtClean="0"/>
              <a:t>Youth Work</a:t>
            </a:r>
            <a:r>
              <a:rPr lang="en-GB" sz="4800" dirty="0" smtClean="0"/>
              <a:t>, Basingstoke: Palgrave Macmillan, pp. 52-65.</a:t>
            </a:r>
          </a:p>
          <a:p>
            <a:r>
              <a:rPr lang="en-GB" sz="4800" dirty="0" smtClean="0"/>
              <a:t>Skinner, J. (2010) “Finding and recognising youth workers”, in Rogers, A. &amp; Smith, M. (</a:t>
            </a:r>
            <a:r>
              <a:rPr lang="en-GB" sz="4800" dirty="0" err="1" smtClean="0"/>
              <a:t>eds</a:t>
            </a:r>
            <a:r>
              <a:rPr lang="en-GB" sz="4800" dirty="0" smtClean="0"/>
              <a:t>). (2010)  </a:t>
            </a:r>
            <a:r>
              <a:rPr lang="en-GB" sz="4800" i="1" dirty="0" smtClean="0"/>
              <a:t>Journeying Together</a:t>
            </a:r>
            <a:r>
              <a:rPr lang="en-GB" sz="4800" dirty="0" smtClean="0"/>
              <a:t>, Dorset: Russell House Publishing, pp. 40-51.</a:t>
            </a:r>
          </a:p>
          <a:p>
            <a:r>
              <a:rPr lang="en-GB" sz="4800" dirty="0" smtClean="0"/>
              <a:t>Young</a:t>
            </a:r>
            <a:r>
              <a:rPr lang="en-GB" sz="4800" dirty="0"/>
              <a:t>, K. </a:t>
            </a:r>
            <a:r>
              <a:rPr lang="en-GB" sz="4800" dirty="0" smtClean="0"/>
              <a:t>(2006) </a:t>
            </a:r>
            <a:r>
              <a:rPr lang="en-GB" sz="4800" i="1" dirty="0"/>
              <a:t>The Art of Youth work, </a:t>
            </a:r>
            <a:r>
              <a:rPr lang="en-GB" sz="4800" dirty="0"/>
              <a:t>Lyme Regis: Russell House.</a:t>
            </a:r>
            <a:endParaRPr lang="en-US" sz="4800" dirty="0"/>
          </a:p>
          <a:p>
            <a:endParaRPr lang="en-US" dirty="0"/>
          </a:p>
        </p:txBody>
      </p:sp>
    </p:spTree>
    <p:extLst>
      <p:ext uri="{BB962C8B-B14F-4D97-AF65-F5344CB8AC3E}">
        <p14:creationId xmlns:p14="http://schemas.microsoft.com/office/powerpoint/2010/main" val="124461927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300</TotalTime>
  <Words>2878</Words>
  <Application>Microsoft Office PowerPoint</Application>
  <PresentationFormat>Widescreen</PresentationFormat>
  <Paragraphs>218</Paragraphs>
  <Slides>35</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Calibri</vt:lpstr>
      <vt:lpstr>Garamond</vt:lpstr>
      <vt:lpstr>Wingdings</vt:lpstr>
      <vt:lpstr>Organic</vt:lpstr>
      <vt:lpstr>SJYW4014</vt:lpstr>
      <vt:lpstr>Today’s Focus</vt:lpstr>
      <vt:lpstr>PowerPoint Presentation</vt:lpstr>
      <vt:lpstr>The Youth Worker’s Role</vt:lpstr>
      <vt:lpstr>The Youth Worker’s Role: Building Relationships </vt:lpstr>
      <vt:lpstr>PowerPoint Presentation</vt:lpstr>
      <vt:lpstr>PowerPoint Presentation</vt:lpstr>
      <vt:lpstr>PowerPoint Presentation</vt:lpstr>
      <vt:lpstr>PowerPoint Presentation</vt:lpstr>
      <vt:lpstr>PowerPoint Presentation</vt:lpstr>
      <vt:lpstr>Activity!</vt:lpstr>
      <vt:lpstr>PowerPoint Presentation</vt:lpstr>
      <vt:lpstr>The Youth Worker’s Role: Providing Opportunities (…for nurturing the “spark”)</vt:lpstr>
      <vt:lpstr>PowerPoint Presentation</vt:lpstr>
      <vt:lpstr>Needs</vt:lpstr>
      <vt:lpstr>Aim   </vt:lpstr>
      <vt:lpstr>Objectives  </vt:lpstr>
      <vt:lpstr>Methods  </vt:lpstr>
      <vt:lpstr>Methods  </vt:lpstr>
      <vt:lpstr>Methods  </vt:lpstr>
      <vt:lpstr>Implementation</vt:lpstr>
      <vt:lpstr>Evaluation  </vt:lpstr>
      <vt:lpstr>Evaluation  </vt:lpstr>
      <vt:lpstr>For more information on NAOMIE:</vt:lpstr>
      <vt:lpstr>PowerPoint Presentation</vt:lpstr>
      <vt:lpstr>PowerPoint Presentation</vt:lpstr>
      <vt:lpstr>PowerPoint Presentation</vt:lpstr>
      <vt:lpstr>PowerPoint Presentation</vt:lpstr>
      <vt:lpstr>PowerPoint Presentation</vt:lpstr>
      <vt:lpstr>The Youth Worker’s Role: Being an educator</vt:lpstr>
      <vt:lpstr> </vt:lpstr>
      <vt:lpstr>PowerPoint Presentation</vt:lpstr>
      <vt:lpstr>PowerPoint Presentation</vt:lpstr>
      <vt:lpstr>The Youth Worker’s Role: Being an Advocate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SJYW4014</dc:title>
  <dc:creator>Angharad Lewis</dc:creator>
  <cp:lastModifiedBy>Angharad Lewis</cp:lastModifiedBy>
  <cp:revision>11</cp:revision>
  <dcterms:created xsi:type="dcterms:W3CDTF">2016-02-28T16:51:58Z</dcterms:created>
  <dcterms:modified xsi:type="dcterms:W3CDTF">2019-03-03T16:23:29Z</dcterms:modified>
</cp:coreProperties>
</file>