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3"/>
  </p:notesMasterIdLst>
  <p:sldIdLst>
    <p:sldId id="256" r:id="rId5"/>
    <p:sldId id="281" r:id="rId6"/>
    <p:sldId id="314" r:id="rId7"/>
    <p:sldId id="282" r:id="rId8"/>
    <p:sldId id="335" r:id="rId9"/>
    <p:sldId id="336" r:id="rId10"/>
    <p:sldId id="337" r:id="rId11"/>
    <p:sldId id="349" r:id="rId12"/>
    <p:sldId id="344" r:id="rId13"/>
    <p:sldId id="339" r:id="rId14"/>
    <p:sldId id="346" r:id="rId15"/>
    <p:sldId id="340" r:id="rId16"/>
    <p:sldId id="341" r:id="rId17"/>
    <p:sldId id="345" r:id="rId18"/>
    <p:sldId id="342" r:id="rId19"/>
    <p:sldId id="316" r:id="rId20"/>
    <p:sldId id="317" r:id="rId21"/>
    <p:sldId id="318" r:id="rId22"/>
    <p:sldId id="319" r:id="rId23"/>
    <p:sldId id="320" r:id="rId24"/>
    <p:sldId id="322" r:id="rId25"/>
    <p:sldId id="323" r:id="rId26"/>
    <p:sldId id="324" r:id="rId27"/>
    <p:sldId id="325" r:id="rId28"/>
    <p:sldId id="326" r:id="rId29"/>
    <p:sldId id="327" r:id="rId30"/>
    <p:sldId id="347" r:id="rId31"/>
    <p:sldId id="332" r:id="rId32"/>
    <p:sldId id="333" r:id="rId33"/>
    <p:sldId id="306" r:id="rId34"/>
    <p:sldId id="307" r:id="rId35"/>
    <p:sldId id="343" r:id="rId36"/>
    <p:sldId id="310" r:id="rId37"/>
    <p:sldId id="311" r:id="rId38"/>
    <p:sldId id="348" r:id="rId39"/>
    <p:sldId id="313" r:id="rId40"/>
    <p:sldId id="331" r:id="rId41"/>
    <p:sldId id="33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56"/>
            <p14:sldId id="281"/>
            <p14:sldId id="314"/>
            <p14:sldId id="282"/>
            <p14:sldId id="335"/>
            <p14:sldId id="336"/>
            <p14:sldId id="337"/>
            <p14:sldId id="349"/>
            <p14:sldId id="344"/>
            <p14:sldId id="339"/>
            <p14:sldId id="346"/>
            <p14:sldId id="340"/>
            <p14:sldId id="341"/>
            <p14:sldId id="345"/>
            <p14:sldId id="342"/>
            <p14:sldId id="316"/>
            <p14:sldId id="317"/>
            <p14:sldId id="318"/>
            <p14:sldId id="319"/>
            <p14:sldId id="320"/>
            <p14:sldId id="322"/>
            <p14:sldId id="323"/>
            <p14:sldId id="324"/>
            <p14:sldId id="325"/>
            <p14:sldId id="326"/>
            <p14:sldId id="327"/>
            <p14:sldId id="347"/>
            <p14:sldId id="332"/>
            <p14:sldId id="333"/>
            <p14:sldId id="306"/>
            <p14:sldId id="307"/>
            <p14:sldId id="343"/>
            <p14:sldId id="310"/>
            <p14:sldId id="311"/>
            <p14:sldId id="348"/>
            <p14:sldId id="313"/>
            <p14:sldId id="331"/>
            <p14:sldId id="330"/>
          </p14:sldIdLst>
        </p14:section>
        <p14:section name="Examples of slides" id="{48A376C0-25B9-40C3-9F71-94B9CDA99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5FB259-704A-3C13-3E39-CE15F842640C}" v="161" dt="2026-08-13T18:46:36.6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247CED09-9BFB-7148-E20B-C1259DB1F9AB}"/>
    <pc:docChg chg="modSld">
      <pc:chgData name="Naomi Doerge" userId="S::n.doerge@uwtsd.ac.uk::c2ba5b26-9392-4f76-82ca-966719aba79f" providerId="AD" clId="Web-{247CED09-9BFB-7148-E20B-C1259DB1F9AB}" dt="2026-08-11T17:42:45.482" v="137" actId="20577"/>
      <pc:docMkLst>
        <pc:docMk/>
      </pc:docMkLst>
      <pc:sldChg chg="modSp">
        <pc:chgData name="Naomi Doerge" userId="S::n.doerge@uwtsd.ac.uk::c2ba5b26-9392-4f76-82ca-966719aba79f" providerId="AD" clId="Web-{247CED09-9BFB-7148-E20B-C1259DB1F9AB}" dt="2026-08-11T17:35:57.688" v="44" actId="20577"/>
        <pc:sldMkLst>
          <pc:docMk/>
          <pc:sldMk cId="2306574694" sldId="306"/>
        </pc:sldMkLst>
        <pc:spChg chg="mod">
          <ac:chgData name="Naomi Doerge" userId="S::n.doerge@uwtsd.ac.uk::c2ba5b26-9392-4f76-82ca-966719aba79f" providerId="AD" clId="Web-{247CED09-9BFB-7148-E20B-C1259DB1F9AB}" dt="2026-08-11T17:35:54.704" v="41" actId="20577"/>
          <ac:spMkLst>
            <pc:docMk/>
            <pc:sldMk cId="2306574694" sldId="306"/>
            <ac:spMk id="3" creationId="{87B6CF72-8396-FF0D-EDF6-39A9EF1F9CD9}"/>
          </ac:spMkLst>
        </pc:spChg>
        <pc:spChg chg="mod">
          <ac:chgData name="Naomi Doerge" userId="S::n.doerge@uwtsd.ac.uk::c2ba5b26-9392-4f76-82ca-966719aba79f" providerId="AD" clId="Web-{247CED09-9BFB-7148-E20B-C1259DB1F9AB}" dt="2026-08-11T17:35:57.688" v="44" actId="20577"/>
          <ac:spMkLst>
            <pc:docMk/>
            <pc:sldMk cId="2306574694" sldId="306"/>
            <ac:spMk id="4" creationId="{28BF3E61-5A12-8DF8-6253-CD9336D9DCA8}"/>
          </ac:spMkLst>
        </pc:spChg>
        <pc:picChg chg="mod">
          <ac:chgData name="Naomi Doerge" userId="S::n.doerge@uwtsd.ac.uk::c2ba5b26-9392-4f76-82ca-966719aba79f" providerId="AD" clId="Web-{247CED09-9BFB-7148-E20B-C1259DB1F9AB}" dt="2026-08-11T17:35:40.250" v="30" actId="1076"/>
          <ac:picMkLst>
            <pc:docMk/>
            <pc:sldMk cId="2306574694" sldId="306"/>
            <ac:picMk id="5" creationId="{EF89DAEB-5CEB-45EB-B207-13CDC9D477EE}"/>
          </ac:picMkLst>
        </pc:picChg>
      </pc:sldChg>
      <pc:sldChg chg="modSp">
        <pc:chgData name="Naomi Doerge" userId="S::n.doerge@uwtsd.ac.uk::c2ba5b26-9392-4f76-82ca-966719aba79f" providerId="AD" clId="Web-{247CED09-9BFB-7148-E20B-C1259DB1F9AB}" dt="2026-08-11T17:39:17.482" v="57" actId="20577"/>
        <pc:sldMkLst>
          <pc:docMk/>
          <pc:sldMk cId="1537266329" sldId="325"/>
        </pc:sldMkLst>
        <pc:spChg chg="mod">
          <ac:chgData name="Naomi Doerge" userId="S::n.doerge@uwtsd.ac.uk::c2ba5b26-9392-4f76-82ca-966719aba79f" providerId="AD" clId="Web-{247CED09-9BFB-7148-E20B-C1259DB1F9AB}" dt="2026-08-11T17:39:17.482" v="57" actId="20577"/>
          <ac:spMkLst>
            <pc:docMk/>
            <pc:sldMk cId="1537266329" sldId="325"/>
            <ac:spMk id="6" creationId="{7DE0FEF7-9F3D-CDFB-FA13-A800E0B659C6}"/>
          </ac:spMkLst>
        </pc:spChg>
      </pc:sldChg>
      <pc:sldChg chg="modSp">
        <pc:chgData name="Naomi Doerge" userId="S::n.doerge@uwtsd.ac.uk::c2ba5b26-9392-4f76-82ca-966719aba79f" providerId="AD" clId="Web-{247CED09-9BFB-7148-E20B-C1259DB1F9AB}" dt="2026-08-11T17:42:45.482" v="137" actId="20577"/>
        <pc:sldMkLst>
          <pc:docMk/>
          <pc:sldMk cId="2940407445" sldId="326"/>
        </pc:sldMkLst>
        <pc:spChg chg="mod">
          <ac:chgData name="Naomi Doerge" userId="S::n.doerge@uwtsd.ac.uk::c2ba5b26-9392-4f76-82ca-966719aba79f" providerId="AD" clId="Web-{247CED09-9BFB-7148-E20B-C1259DB1F9AB}" dt="2026-08-11T17:42:45.482" v="137" actId="20577"/>
          <ac:spMkLst>
            <pc:docMk/>
            <pc:sldMk cId="2940407445" sldId="326"/>
            <ac:spMk id="5" creationId="{63119B8A-D68F-6921-57BA-9149C7A24191}"/>
          </ac:spMkLst>
        </pc:spChg>
      </pc:sldChg>
      <pc:sldChg chg="modNotes">
        <pc:chgData name="Naomi Doerge" userId="S::n.doerge@uwtsd.ac.uk::c2ba5b26-9392-4f76-82ca-966719aba79f" providerId="AD" clId="Web-{247CED09-9BFB-7148-E20B-C1259DB1F9AB}" dt="2026-08-11T16:18:13.133" v="27"/>
        <pc:sldMkLst>
          <pc:docMk/>
          <pc:sldMk cId="3723266413" sldId="339"/>
        </pc:sldMkLst>
      </pc:sldChg>
      <pc:sldChg chg="addSp delSp">
        <pc:chgData name="Naomi Doerge" userId="S::n.doerge@uwtsd.ac.uk::c2ba5b26-9392-4f76-82ca-966719aba79f" providerId="AD" clId="Web-{247CED09-9BFB-7148-E20B-C1259DB1F9AB}" dt="2026-08-11T15:47:43.703" v="23"/>
        <pc:sldMkLst>
          <pc:docMk/>
          <pc:sldMk cId="1842503300" sldId="344"/>
        </pc:sldMkLst>
        <pc:picChg chg="add del">
          <ac:chgData name="Naomi Doerge" userId="S::n.doerge@uwtsd.ac.uk::c2ba5b26-9392-4f76-82ca-966719aba79f" providerId="AD" clId="Web-{247CED09-9BFB-7148-E20B-C1259DB1F9AB}" dt="2026-08-11T15:47:43.703" v="23"/>
          <ac:picMkLst>
            <pc:docMk/>
            <pc:sldMk cId="1842503300" sldId="344"/>
            <ac:picMk id="7" creationId="{E5D9422B-7824-AD6F-DAEB-9DC8A7CA6350}"/>
          </ac:picMkLst>
        </pc:picChg>
      </pc:sldChg>
      <pc:sldChg chg="modSp">
        <pc:chgData name="Naomi Doerge" userId="S::n.doerge@uwtsd.ac.uk::c2ba5b26-9392-4f76-82ca-966719aba79f" providerId="AD" clId="Web-{247CED09-9BFB-7148-E20B-C1259DB1F9AB}" dt="2026-08-11T15:47:14.842" v="21" actId="20577"/>
        <pc:sldMkLst>
          <pc:docMk/>
          <pc:sldMk cId="2011061769" sldId="349"/>
        </pc:sldMkLst>
        <pc:spChg chg="mod">
          <ac:chgData name="Naomi Doerge" userId="S::n.doerge@uwtsd.ac.uk::c2ba5b26-9392-4f76-82ca-966719aba79f" providerId="AD" clId="Web-{247CED09-9BFB-7148-E20B-C1259DB1F9AB}" dt="2026-08-11T15:47:14.842" v="21" actId="20577"/>
          <ac:spMkLst>
            <pc:docMk/>
            <pc:sldMk cId="2011061769" sldId="349"/>
            <ac:spMk id="3" creationId="{17807CD1-62C5-3CC4-4D4B-8D32B64CEB5E}"/>
          </ac:spMkLst>
        </pc:spChg>
      </pc:sldChg>
    </pc:docChg>
  </pc:docChgLst>
  <pc:docChgLst>
    <pc:chgData name="Naomi Doerge" userId="S::n.doerge@uwtsd.ac.uk::c2ba5b26-9392-4f76-82ca-966719aba79f" providerId="AD" clId="Web-{915FB259-704A-3C13-3E39-CE15F842640C}"/>
    <pc:docChg chg="modSld">
      <pc:chgData name="Naomi Doerge" userId="S::n.doerge@uwtsd.ac.uk::c2ba5b26-9392-4f76-82ca-966719aba79f" providerId="AD" clId="Web-{915FB259-704A-3C13-3E39-CE15F842640C}" dt="2026-08-13T18:46:36.649" v="161" actId="20577"/>
      <pc:docMkLst>
        <pc:docMk/>
      </pc:docMkLst>
      <pc:sldChg chg="addSp modSp">
        <pc:chgData name="Naomi Doerge" userId="S::n.doerge@uwtsd.ac.uk::c2ba5b26-9392-4f76-82ca-966719aba79f" providerId="AD" clId="Web-{915FB259-704A-3C13-3E39-CE15F842640C}" dt="2026-08-13T18:46:36.649" v="161" actId="20577"/>
        <pc:sldMkLst>
          <pc:docMk/>
          <pc:sldMk cId="3054183640" sldId="331"/>
        </pc:sldMkLst>
        <pc:spChg chg="add">
          <ac:chgData name="Naomi Doerge" userId="S::n.doerge@uwtsd.ac.uk::c2ba5b26-9392-4f76-82ca-966719aba79f" providerId="AD" clId="Web-{915FB259-704A-3C13-3E39-CE15F842640C}" dt="2026-08-13T18:42:42.891" v="47"/>
          <ac:spMkLst>
            <pc:docMk/>
            <pc:sldMk cId="3054183640" sldId="331"/>
            <ac:spMk id="2" creationId="{C3E3EDCE-8A56-F4AE-47B2-8CE003517D35}"/>
          </ac:spMkLst>
        </pc:spChg>
        <pc:spChg chg="mod">
          <ac:chgData name="Naomi Doerge" userId="S::n.doerge@uwtsd.ac.uk::c2ba5b26-9392-4f76-82ca-966719aba79f" providerId="AD" clId="Web-{915FB259-704A-3C13-3E39-CE15F842640C}" dt="2026-08-13T18:46:36.649" v="161" actId="20577"/>
          <ac:spMkLst>
            <pc:docMk/>
            <pc:sldMk cId="3054183640" sldId="331"/>
            <ac:spMk id="4" creationId="{8E9438FC-AA49-9329-5704-D01456B6F505}"/>
          </ac:spMkLst>
        </pc:spChg>
        <pc:spChg chg="mod">
          <ac:chgData name="Naomi Doerge" userId="S::n.doerge@uwtsd.ac.uk::c2ba5b26-9392-4f76-82ca-966719aba79f" providerId="AD" clId="Web-{915FB259-704A-3C13-3E39-CE15F842640C}" dt="2026-08-13T18:45:35.491" v="153" actId="1076"/>
          <ac:spMkLst>
            <pc:docMk/>
            <pc:sldMk cId="3054183640" sldId="331"/>
            <ac:spMk id="5" creationId="{150EDD3A-2BA1-2E05-5CB7-2738EB319B56}"/>
          </ac:spMkLst>
        </pc:spChg>
        <pc:spChg chg="add mod">
          <ac:chgData name="Naomi Doerge" userId="S::n.doerge@uwtsd.ac.uk::c2ba5b26-9392-4f76-82ca-966719aba79f" providerId="AD" clId="Web-{915FB259-704A-3C13-3E39-CE15F842640C}" dt="2026-08-13T18:45:40.304" v="154" actId="1076"/>
          <ac:spMkLst>
            <pc:docMk/>
            <pc:sldMk cId="3054183640" sldId="331"/>
            <ac:spMk id="6" creationId="{462ACB72-8F05-1873-F6A5-EB31E79E1C52}"/>
          </ac:spMkLst>
        </pc:spChg>
        <pc:spChg chg="add mod">
          <ac:chgData name="Naomi Doerge" userId="S::n.doerge@uwtsd.ac.uk::c2ba5b26-9392-4f76-82ca-966719aba79f" providerId="AD" clId="Web-{915FB259-704A-3C13-3E39-CE15F842640C}" dt="2026-08-13T18:46:00.179" v="159" actId="1076"/>
          <ac:spMkLst>
            <pc:docMk/>
            <pc:sldMk cId="3054183640" sldId="331"/>
            <ac:spMk id="8" creationId="{5301B59F-C37D-8D01-95B8-49DFC24ADD33}"/>
          </ac:spMkLst>
        </pc:spChg>
        <pc:spChg chg="mod">
          <ac:chgData name="Naomi Doerge" userId="S::n.doerge@uwtsd.ac.uk::c2ba5b26-9392-4f76-82ca-966719aba79f" providerId="AD" clId="Web-{915FB259-704A-3C13-3E39-CE15F842640C}" dt="2026-08-13T18:42:15.749" v="39" actId="14100"/>
          <ac:spMkLst>
            <pc:docMk/>
            <pc:sldMk cId="3054183640" sldId="331"/>
            <ac:spMk id="10" creationId="{5EAB015E-3F8A-95C4-8BA0-0F888636029B}"/>
          </ac:spMkLst>
        </pc:spChg>
        <pc:picChg chg="add mod">
          <ac:chgData name="Naomi Doerge" userId="S::n.doerge@uwtsd.ac.uk::c2ba5b26-9392-4f76-82ca-966719aba79f" providerId="AD" clId="Web-{915FB259-704A-3C13-3E39-CE15F842640C}" dt="2026-08-13T18:45:49.898" v="157" actId="1076"/>
          <ac:picMkLst>
            <pc:docMk/>
            <pc:sldMk cId="3054183640" sldId="331"/>
            <ac:picMk id="7" creationId="{8BC17A59-3C48-2078-2532-A30C6CB2B435}"/>
          </ac:picMkLst>
        </pc:picChg>
        <pc:picChg chg="mod">
          <ac:chgData name="Naomi Doerge" userId="S::n.doerge@uwtsd.ac.uk::c2ba5b26-9392-4f76-82ca-966719aba79f" providerId="AD" clId="Web-{915FB259-704A-3C13-3E39-CE15F842640C}" dt="2026-08-13T18:41:52.264" v="4" actId="1076"/>
          <ac:picMkLst>
            <pc:docMk/>
            <pc:sldMk cId="3054183640" sldId="331"/>
            <ac:picMk id="13" creationId="{AD36D022-4FAE-989D-5602-81C0A86A4E2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1" qsCatId="simple" csTypeId="urn:microsoft.com/office/officeart/2005/8/colors/accent1_2#1" csCatId="accent1" phldr="1"/>
      <dgm:spPr/>
      <dgm:t>
        <a:bodyPr/>
        <a:lstStyle/>
        <a:p>
          <a:endParaRPr lang="en-GB"/>
        </a:p>
      </dgm:t>
    </dgm:pt>
    <dgm:pt modelId="{69AE2A19-D2C8-40C0-9932-123EFA587713}">
      <dgm:prSet phldrT="[Text]"/>
      <dgm:spPr/>
      <dgm:t>
        <a:bodyPr/>
        <a:lstStyle/>
        <a:p>
          <a:pPr algn="l">
            <a:lnSpc>
              <a:spcPct val="90000"/>
            </a:lnSpc>
            <a:buNone/>
          </a:pPr>
          <a:r>
            <a:rPr lang="en-GB" sz="2200" b="0" i="0">
              <a:solidFill>
                <a:srgbClr val="FFFFFF"/>
              </a:solidFill>
              <a:effectLst/>
              <a:latin typeface="Aptos"/>
              <a:ea typeface="+mn-ea"/>
              <a:cs typeface="+mn-cs"/>
            </a:rPr>
            <a:t>Understand our Term 1 assessments</a:t>
          </a:r>
          <a:endParaRPr lang="en-GB" sz="2200">
            <a:solidFill>
              <a:srgbClr val="FFFFFF"/>
            </a:solidFill>
            <a:latin typeface="Aptos"/>
            <a:ea typeface="+mn-ea"/>
            <a:cs typeface="+mn-cs"/>
          </a:endParaRPr>
        </a:p>
      </dgm:t>
    </dgm:pt>
    <dgm:pt modelId="{4E3B7DD2-F4C3-42AC-BE5A-F480468E2A8A}" type="parTrans" cxnId="{0C581FAF-7B88-4916-8E9C-550A7E022BC8}">
      <dgm:prSet/>
      <dgm:spPr/>
      <dgm:t>
        <a:bodyPr/>
        <a:lstStyle/>
        <a:p>
          <a:endParaRPr lang="en-GB"/>
        </a:p>
      </dgm:t>
    </dgm:pt>
    <dgm:pt modelId="{58369097-7B5A-440B-A6D1-AF1F3C9BB4BA}" type="sibTrans" cxnId="{0C581FAF-7B88-4916-8E9C-550A7E022BC8}">
      <dgm:prSet/>
      <dgm:spPr/>
      <dgm:t>
        <a:bodyPr/>
        <a:lstStyle/>
        <a:p>
          <a:endParaRPr lang="en-GB"/>
        </a:p>
      </dgm:t>
    </dgm:pt>
    <dgm:pt modelId="{9CE888BA-DB5D-4693-A554-D5E17D3F5398}">
      <dgm:prSet phldrT="[Text]"/>
      <dgm:spPr/>
      <dgm:t>
        <a:bodyPr/>
        <a:lstStyle/>
        <a:p>
          <a:pPr algn="l">
            <a:lnSpc>
              <a:spcPct val="90000"/>
            </a:lnSpc>
            <a:buNone/>
          </a:pPr>
          <a:r>
            <a:rPr lang="en-GB" sz="2200" b="0" i="0">
              <a:solidFill>
                <a:srgbClr val="FFFFFF"/>
              </a:solidFill>
              <a:effectLst/>
              <a:latin typeface="Aptos"/>
              <a:ea typeface="+mn-ea"/>
              <a:cs typeface="+mn-cs"/>
            </a:rPr>
            <a:t>Learn what the marking criteria really mean</a:t>
          </a:r>
          <a:endParaRPr lang="en-GB" sz="2200">
            <a:solidFill>
              <a:srgbClr val="FFFFFF"/>
            </a:solidFill>
            <a:latin typeface="Aptos"/>
            <a:ea typeface="+mn-ea"/>
            <a:cs typeface="+mn-cs"/>
          </a:endParaRPr>
        </a:p>
      </dgm:t>
    </dgm:pt>
    <dgm:pt modelId="{EFE77CD2-60DA-4248-BD8F-CBFF3922AFA4}" type="parTrans" cxnId="{DA6B1C0A-5480-489B-8BDC-75F9D096D16C}">
      <dgm:prSet/>
      <dgm:spPr/>
      <dgm:t>
        <a:bodyPr/>
        <a:lstStyle/>
        <a:p>
          <a:endParaRPr lang="en-GB"/>
        </a:p>
      </dgm:t>
    </dgm:pt>
    <dgm:pt modelId="{5C1A57D6-314A-4AE8-9E27-6C9D930CF341}" type="sibTrans" cxnId="{DA6B1C0A-5480-489B-8BDC-75F9D096D16C}">
      <dgm:prSet/>
      <dgm:spPr/>
      <dgm:t>
        <a:bodyPr/>
        <a:lstStyle/>
        <a:p>
          <a:endParaRPr lang="en-GB"/>
        </a:p>
      </dgm:t>
    </dgm:pt>
    <dgm:pt modelId="{274B5D62-E251-4951-96E1-837A8390223F}">
      <dgm:prSet phldrT="[Text]"/>
      <dgm:spPr/>
      <dgm:t>
        <a:bodyPr/>
        <a:lstStyle/>
        <a:p>
          <a:pPr algn="l">
            <a:lnSpc>
              <a:spcPct val="90000"/>
            </a:lnSpc>
            <a:buNone/>
          </a:pPr>
          <a:r>
            <a:rPr lang="en-GB" sz="2200" b="0" i="0">
              <a:solidFill>
                <a:srgbClr val="FFFFFF"/>
              </a:solidFill>
              <a:effectLst/>
              <a:latin typeface="Aptos"/>
              <a:ea typeface="+mn-ea"/>
              <a:cs typeface="+mn-cs"/>
            </a:rPr>
            <a:t>Practise prediction, skimming, and scanning</a:t>
          </a:r>
          <a:endParaRPr lang="en-GB" sz="2200">
            <a:solidFill>
              <a:srgbClr val="FFFFFF"/>
            </a:solidFill>
            <a:latin typeface="Aptos"/>
            <a:ea typeface="+mn-ea"/>
            <a:cs typeface="+mn-cs"/>
          </a:endParaRPr>
        </a:p>
      </dgm:t>
    </dgm:pt>
    <dgm:pt modelId="{EB2F3AAF-33DE-464E-8556-E5EF18ECE8D3}" type="parTrans" cxnId="{675C5A99-DC73-4A19-8AB5-61C6809661F4}">
      <dgm:prSet/>
      <dgm:spPr/>
      <dgm:t>
        <a:bodyPr/>
        <a:lstStyle/>
        <a:p>
          <a:endParaRPr lang="en-GB"/>
        </a:p>
      </dgm:t>
    </dgm:pt>
    <dgm:pt modelId="{24F7C373-F02C-481E-B013-2047C50EC073}" type="sibTrans" cxnId="{675C5A99-DC73-4A19-8AB5-61C6809661F4}">
      <dgm:prSet/>
      <dgm:spPr/>
      <dgm:t>
        <a:bodyPr/>
        <a:lstStyle/>
        <a:p>
          <a:endParaRPr lang="en-GB"/>
        </a:p>
      </dgm:t>
    </dgm:pt>
    <dgm:pt modelId="{34527438-365E-4EB7-9AAB-64FEF83E1D5E}">
      <dgm:prSet phldrT="[Text]"/>
      <dgm:spPr/>
      <dgm:t>
        <a:bodyPr/>
        <a:lstStyle/>
        <a:p>
          <a:pPr algn="l" rtl="0">
            <a:lnSpc>
              <a:spcPct val="90000"/>
            </a:lnSpc>
          </a:pPr>
          <a:r>
            <a:rPr lang="en-GB" sz="2200" b="0" i="0">
              <a:solidFill>
                <a:srgbClr val="FFFFFF"/>
              </a:solidFill>
              <a:effectLst/>
              <a:latin typeface="Aptos"/>
              <a:ea typeface="+mn-ea"/>
              <a:cs typeface="+mn-cs"/>
            </a:rPr>
            <a:t>Learn how reading skills help us </a:t>
          </a:r>
          <a:r>
            <a:rPr lang="en-GB" sz="2200">
              <a:solidFill>
                <a:srgbClr val="FFFFFF"/>
              </a:solidFill>
              <a:latin typeface="Aptos"/>
              <a:ea typeface="+mn-ea"/>
              <a:cs typeface="+mn-cs"/>
            </a:rPr>
            <a:t>in the business world</a:t>
          </a:r>
        </a:p>
      </dgm:t>
    </dgm:pt>
    <dgm:pt modelId="{994A048A-DB09-4999-A92E-73104AE6240E}" type="parTrans" cxnId="{BAF32221-D4BA-45C2-BEFC-87B2EC55C18D}">
      <dgm:prSet/>
      <dgm:spPr/>
      <dgm:t>
        <a:bodyPr/>
        <a:lstStyle/>
        <a:p>
          <a:endParaRPr lang="en-GB"/>
        </a:p>
      </dgm:t>
    </dgm:pt>
    <dgm:pt modelId="{164497C2-2EF8-47A8-A3A1-395750B861E9}" type="sibTrans" cxnId="{BAF32221-D4BA-45C2-BEFC-87B2EC55C18D}">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9D7286C2-2F42-4AE0-8BBC-C828BCD40EDB}" type="pres">
      <dgm:prSet presAssocID="{69AE2A19-D2C8-40C0-9932-123EFA587713}" presName="parentLin" presStyleCnt="0"/>
      <dgm:spPr/>
    </dgm:pt>
    <dgm:pt modelId="{F96A8B0E-CAB9-4529-8834-FD26A05C75EA}" type="pres">
      <dgm:prSet presAssocID="{69AE2A19-D2C8-40C0-9932-123EFA587713}" presName="parentLeftMargin" presStyleLbl="node1" presStyleIdx="0" presStyleCnt="4"/>
      <dgm:spPr/>
    </dgm:pt>
    <dgm:pt modelId="{0AAA05E8-EAA7-42C7-B01E-736BA16263B5}" type="pres">
      <dgm:prSet presAssocID="{69AE2A19-D2C8-40C0-9932-123EFA587713}" presName="parentText" presStyleLbl="node1" presStyleIdx="0" presStyleCnt="4">
        <dgm:presLayoutVars>
          <dgm:chMax val="0"/>
          <dgm:bulletEnabled val="1"/>
        </dgm:presLayoutVars>
      </dgm:prSet>
      <dgm:spPr/>
    </dgm:pt>
    <dgm:pt modelId="{AED77076-26A8-4E9B-90DC-412563489ABE}" type="pres">
      <dgm:prSet presAssocID="{69AE2A19-D2C8-40C0-9932-123EFA587713}" presName="negativeSpace" presStyleCnt="0"/>
      <dgm:spPr/>
    </dgm:pt>
    <dgm:pt modelId="{BB515874-186E-46AA-AFFD-E73F1E2CB3B8}" type="pres">
      <dgm:prSet presAssocID="{69AE2A19-D2C8-40C0-9932-123EFA587713}" presName="childText" presStyleLbl="conFgAcc1" presStyleIdx="0" presStyleCnt="4">
        <dgm:presLayoutVars>
          <dgm:bulletEnabled val="1"/>
        </dgm:presLayoutVars>
      </dgm:prSet>
      <dgm:spPr/>
    </dgm:pt>
    <dgm:pt modelId="{5F982381-9E8C-4FDC-8420-DAF804DDEAE0}" type="pres">
      <dgm:prSet presAssocID="{58369097-7B5A-440B-A6D1-AF1F3C9BB4BA}" presName="spaceBetweenRectangles" presStyleCnt="0"/>
      <dgm:spPr/>
    </dgm:pt>
    <dgm:pt modelId="{0DA2B9D6-1268-4575-9DE6-88EC175D161C}" type="pres">
      <dgm:prSet presAssocID="{9CE888BA-DB5D-4693-A554-D5E17D3F5398}" presName="parentLin" presStyleCnt="0"/>
      <dgm:spPr/>
    </dgm:pt>
    <dgm:pt modelId="{E06AEBA4-2995-4101-9561-5E102A4C9507}" type="pres">
      <dgm:prSet presAssocID="{9CE888BA-DB5D-4693-A554-D5E17D3F5398}" presName="parentLeftMargin" presStyleLbl="node1" presStyleIdx="0" presStyleCnt="4"/>
      <dgm:spPr/>
    </dgm:pt>
    <dgm:pt modelId="{2038E0B5-790A-47B5-AC0C-1EE891D6F8B0}" type="pres">
      <dgm:prSet presAssocID="{9CE888BA-DB5D-4693-A554-D5E17D3F5398}" presName="parentText" presStyleLbl="node1" presStyleIdx="1" presStyleCnt="4">
        <dgm:presLayoutVars>
          <dgm:chMax val="0"/>
          <dgm:bulletEnabled val="1"/>
        </dgm:presLayoutVars>
      </dgm:prSet>
      <dgm:spPr/>
    </dgm:pt>
    <dgm:pt modelId="{B5FAA7C8-32F7-4045-9D2F-8DDFF4FEE79D}" type="pres">
      <dgm:prSet presAssocID="{9CE888BA-DB5D-4693-A554-D5E17D3F5398}" presName="negativeSpace" presStyleCnt="0"/>
      <dgm:spPr/>
    </dgm:pt>
    <dgm:pt modelId="{717F7E87-911E-4D05-AC10-070E82D10981}" type="pres">
      <dgm:prSet presAssocID="{9CE888BA-DB5D-4693-A554-D5E17D3F5398}" presName="childText" presStyleLbl="conFgAcc1" presStyleIdx="1" presStyleCnt="4">
        <dgm:presLayoutVars>
          <dgm:bulletEnabled val="1"/>
        </dgm:presLayoutVars>
      </dgm:prSet>
      <dgm:spPr/>
    </dgm:pt>
    <dgm:pt modelId="{3267A02D-0753-4537-8236-FE61E01585A7}" type="pres">
      <dgm:prSet presAssocID="{5C1A57D6-314A-4AE8-9E27-6C9D930CF341}" presName="spaceBetweenRectangles" presStyleCnt="0"/>
      <dgm:spPr/>
    </dgm:pt>
    <dgm:pt modelId="{C0156812-9DBD-4210-A799-F31415033C40}" type="pres">
      <dgm:prSet presAssocID="{274B5D62-E251-4951-96E1-837A8390223F}" presName="parentLin" presStyleCnt="0"/>
      <dgm:spPr/>
    </dgm:pt>
    <dgm:pt modelId="{86C44ECA-B585-4FAD-8590-66C92349D75B}" type="pres">
      <dgm:prSet presAssocID="{274B5D62-E251-4951-96E1-837A8390223F}" presName="parentLeftMargin" presStyleLbl="node1" presStyleIdx="1" presStyleCnt="4"/>
      <dgm:spPr/>
    </dgm:pt>
    <dgm:pt modelId="{027802AF-CB1E-4210-8B39-EC56887D9844}" type="pres">
      <dgm:prSet presAssocID="{274B5D62-E251-4951-96E1-837A8390223F}" presName="parentText" presStyleLbl="node1" presStyleIdx="2" presStyleCnt="4">
        <dgm:presLayoutVars>
          <dgm:chMax val="0"/>
          <dgm:bulletEnabled val="1"/>
        </dgm:presLayoutVars>
      </dgm:prSet>
      <dgm:spPr/>
    </dgm:pt>
    <dgm:pt modelId="{0D90ACB9-98E8-445A-9ADA-F859D43DD2D9}" type="pres">
      <dgm:prSet presAssocID="{274B5D62-E251-4951-96E1-837A8390223F}" presName="negativeSpace" presStyleCnt="0"/>
      <dgm:spPr/>
    </dgm:pt>
    <dgm:pt modelId="{9FFAFA9F-752B-4C29-8996-D070CC919FCB}" type="pres">
      <dgm:prSet presAssocID="{274B5D62-E251-4951-96E1-837A8390223F}" presName="childText" presStyleLbl="conFgAcc1" presStyleIdx="2" presStyleCnt="4">
        <dgm:presLayoutVars>
          <dgm:bulletEnabled val="1"/>
        </dgm:presLayoutVars>
      </dgm:prSet>
      <dgm:spPr/>
    </dgm:pt>
    <dgm:pt modelId="{C8C06830-A58D-4075-9397-8689CC5530E8}" type="pres">
      <dgm:prSet presAssocID="{24F7C373-F02C-481E-B013-2047C50EC073}" presName="spaceBetweenRectangles" presStyleCnt="0"/>
      <dgm:spPr/>
    </dgm:pt>
    <dgm:pt modelId="{6642824F-9120-47F9-8C88-4407AA9AD96B}" type="pres">
      <dgm:prSet presAssocID="{34527438-365E-4EB7-9AAB-64FEF83E1D5E}" presName="parentLin" presStyleCnt="0"/>
      <dgm:spPr/>
    </dgm:pt>
    <dgm:pt modelId="{82BE48E3-48DE-43EC-946E-24666867B5EF}" type="pres">
      <dgm:prSet presAssocID="{34527438-365E-4EB7-9AAB-64FEF83E1D5E}" presName="parentLeftMargin" presStyleLbl="node1" presStyleIdx="2" presStyleCnt="4"/>
      <dgm:spPr/>
    </dgm:pt>
    <dgm:pt modelId="{B6293DC3-E43C-445E-9B42-8CFD7DCC1047}" type="pres">
      <dgm:prSet presAssocID="{34527438-365E-4EB7-9AAB-64FEF83E1D5E}" presName="parentText" presStyleLbl="node1" presStyleIdx="3" presStyleCnt="4">
        <dgm:presLayoutVars>
          <dgm:chMax val="0"/>
          <dgm:bulletEnabled val="1"/>
        </dgm:presLayoutVars>
      </dgm:prSet>
      <dgm:spPr/>
    </dgm:pt>
    <dgm:pt modelId="{05846806-EA29-4D03-A422-E3984EF0A72E}" type="pres">
      <dgm:prSet presAssocID="{34527438-365E-4EB7-9AAB-64FEF83E1D5E}" presName="negativeSpace" presStyleCnt="0"/>
      <dgm:spPr/>
    </dgm:pt>
    <dgm:pt modelId="{1A581D79-8328-44F4-B8D0-76EAEB370EBC}" type="pres">
      <dgm:prSet presAssocID="{34527438-365E-4EB7-9AAB-64FEF83E1D5E}" presName="childText" presStyleLbl="conFgAcc1" presStyleIdx="3" presStyleCnt="4">
        <dgm:presLayoutVars>
          <dgm:bulletEnabled val="1"/>
        </dgm:presLayoutVars>
      </dgm:prSet>
      <dgm:spPr/>
    </dgm:pt>
  </dgm:ptLst>
  <dgm:cxnLst>
    <dgm:cxn modelId="{DA6B1C0A-5480-489B-8BDC-75F9D096D16C}" srcId="{D8F6DCAB-BE7F-496A-9546-DFA225D8321F}" destId="{9CE888BA-DB5D-4693-A554-D5E17D3F5398}" srcOrd="1" destOrd="0" parTransId="{EFE77CD2-60DA-4248-BD8F-CBFF3922AFA4}" sibTransId="{5C1A57D6-314A-4AE8-9E27-6C9D930CF341}"/>
    <dgm:cxn modelId="{991AD01D-0976-4FAB-BD76-1BC840C0FF91}" type="presOf" srcId="{34527438-365E-4EB7-9AAB-64FEF83E1D5E}" destId="{B6293DC3-E43C-445E-9B42-8CFD7DCC1047}" srcOrd="1" destOrd="0" presId="urn:microsoft.com/office/officeart/2005/8/layout/list1"/>
    <dgm:cxn modelId="{BAF32221-D4BA-45C2-BEFC-87B2EC55C18D}" srcId="{D8F6DCAB-BE7F-496A-9546-DFA225D8321F}" destId="{34527438-365E-4EB7-9AAB-64FEF83E1D5E}" srcOrd="3" destOrd="0" parTransId="{994A048A-DB09-4999-A92E-73104AE6240E}" sibTransId="{164497C2-2EF8-47A8-A3A1-395750B861E9}"/>
    <dgm:cxn modelId="{6F4D0E5D-327E-4B0B-ACFA-066CBCBD2278}" type="presOf" srcId="{274B5D62-E251-4951-96E1-837A8390223F}" destId="{86C44ECA-B585-4FAD-8590-66C92349D75B}" srcOrd="0" destOrd="0" presId="urn:microsoft.com/office/officeart/2005/8/layout/list1"/>
    <dgm:cxn modelId="{08C8DF54-52AB-42F1-A71D-1A5273E7159A}" type="presOf" srcId="{274B5D62-E251-4951-96E1-837A8390223F}" destId="{027802AF-CB1E-4210-8B39-EC56887D9844}" srcOrd="1" destOrd="0" presId="urn:microsoft.com/office/officeart/2005/8/layout/list1"/>
    <dgm:cxn modelId="{5C6EA590-D242-4DA0-918B-D4C844ACF81E}" type="presOf" srcId="{34527438-365E-4EB7-9AAB-64FEF83E1D5E}" destId="{82BE48E3-48DE-43EC-946E-24666867B5EF}" srcOrd="0" destOrd="0" presId="urn:microsoft.com/office/officeart/2005/8/layout/list1"/>
    <dgm:cxn modelId="{3E278F94-0CC3-40E9-99D3-A2FBB27BAD35}" type="presOf" srcId="{9CE888BA-DB5D-4693-A554-D5E17D3F5398}" destId="{E06AEBA4-2995-4101-9561-5E102A4C9507}" srcOrd="0" destOrd="0" presId="urn:microsoft.com/office/officeart/2005/8/layout/list1"/>
    <dgm:cxn modelId="{675C5A99-DC73-4A19-8AB5-61C6809661F4}" srcId="{D8F6DCAB-BE7F-496A-9546-DFA225D8321F}" destId="{274B5D62-E251-4951-96E1-837A8390223F}" srcOrd="2" destOrd="0" parTransId="{EB2F3AAF-33DE-464E-8556-E5EF18ECE8D3}" sibTransId="{24F7C373-F02C-481E-B013-2047C50EC073}"/>
    <dgm:cxn modelId="{0C581FAF-7B88-4916-8E9C-550A7E022BC8}" srcId="{D8F6DCAB-BE7F-496A-9546-DFA225D8321F}" destId="{69AE2A19-D2C8-40C0-9932-123EFA587713}" srcOrd="0" destOrd="0" parTransId="{4E3B7DD2-F4C3-42AC-BE5A-F480468E2A8A}" sibTransId="{58369097-7B5A-440B-A6D1-AF1F3C9BB4BA}"/>
    <dgm:cxn modelId="{36CCE1B0-7FD5-47AD-8555-4B63114AFA55}" type="presOf" srcId="{69AE2A19-D2C8-40C0-9932-123EFA587713}" destId="{F96A8B0E-CAB9-4529-8834-FD26A05C75EA}" srcOrd="0" destOrd="0" presId="urn:microsoft.com/office/officeart/2005/8/layout/list1"/>
    <dgm:cxn modelId="{9D9EF4B0-0402-4657-A172-0BF4402AFAB1}" type="presOf" srcId="{9CE888BA-DB5D-4693-A554-D5E17D3F5398}" destId="{2038E0B5-790A-47B5-AC0C-1EE891D6F8B0}" srcOrd="1" destOrd="0" presId="urn:microsoft.com/office/officeart/2005/8/layout/list1"/>
    <dgm:cxn modelId="{E0E892CC-CB91-4A31-BEB6-7D74802E5668}" type="presOf" srcId="{69AE2A19-D2C8-40C0-9932-123EFA587713}" destId="{0AAA05E8-EAA7-42C7-B01E-736BA16263B5}"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3D5DDE31-094E-49C5-A03F-D52F52BDC058}" type="presParOf" srcId="{9CF64F5B-328C-49B9-AF3A-EB96BC66833D}" destId="{9D7286C2-2F42-4AE0-8BBC-C828BCD40EDB}" srcOrd="0" destOrd="0" presId="urn:microsoft.com/office/officeart/2005/8/layout/list1"/>
    <dgm:cxn modelId="{0121557C-FF73-4C78-9D89-4ACED46ECF34}" type="presParOf" srcId="{9D7286C2-2F42-4AE0-8BBC-C828BCD40EDB}" destId="{F96A8B0E-CAB9-4529-8834-FD26A05C75EA}" srcOrd="0" destOrd="0" presId="urn:microsoft.com/office/officeart/2005/8/layout/list1"/>
    <dgm:cxn modelId="{A5335253-9D34-4E41-8346-B95871D7E87B}" type="presParOf" srcId="{9D7286C2-2F42-4AE0-8BBC-C828BCD40EDB}" destId="{0AAA05E8-EAA7-42C7-B01E-736BA16263B5}" srcOrd="1" destOrd="0" presId="urn:microsoft.com/office/officeart/2005/8/layout/list1"/>
    <dgm:cxn modelId="{C68BEDC1-9168-46FE-B8DB-13C70D1806E7}" type="presParOf" srcId="{9CF64F5B-328C-49B9-AF3A-EB96BC66833D}" destId="{AED77076-26A8-4E9B-90DC-412563489ABE}" srcOrd="1" destOrd="0" presId="urn:microsoft.com/office/officeart/2005/8/layout/list1"/>
    <dgm:cxn modelId="{0D9113CF-6061-41E9-B986-638EFD48CE2E}" type="presParOf" srcId="{9CF64F5B-328C-49B9-AF3A-EB96BC66833D}" destId="{BB515874-186E-46AA-AFFD-E73F1E2CB3B8}" srcOrd="2" destOrd="0" presId="urn:microsoft.com/office/officeart/2005/8/layout/list1"/>
    <dgm:cxn modelId="{0B69024A-945D-4B0C-BF77-71447129E03A}" type="presParOf" srcId="{9CF64F5B-328C-49B9-AF3A-EB96BC66833D}" destId="{5F982381-9E8C-4FDC-8420-DAF804DDEAE0}" srcOrd="3" destOrd="0" presId="urn:microsoft.com/office/officeart/2005/8/layout/list1"/>
    <dgm:cxn modelId="{216D1073-484C-4026-9E8A-C7A1091EC379}" type="presParOf" srcId="{9CF64F5B-328C-49B9-AF3A-EB96BC66833D}" destId="{0DA2B9D6-1268-4575-9DE6-88EC175D161C}" srcOrd="4" destOrd="0" presId="urn:microsoft.com/office/officeart/2005/8/layout/list1"/>
    <dgm:cxn modelId="{6BE9072C-D56E-459D-87E0-DAD5C980D6E9}" type="presParOf" srcId="{0DA2B9D6-1268-4575-9DE6-88EC175D161C}" destId="{E06AEBA4-2995-4101-9561-5E102A4C9507}" srcOrd="0" destOrd="0" presId="urn:microsoft.com/office/officeart/2005/8/layout/list1"/>
    <dgm:cxn modelId="{49408B8B-9589-47C7-9B9D-278DF77D6A97}" type="presParOf" srcId="{0DA2B9D6-1268-4575-9DE6-88EC175D161C}" destId="{2038E0B5-790A-47B5-AC0C-1EE891D6F8B0}" srcOrd="1" destOrd="0" presId="urn:microsoft.com/office/officeart/2005/8/layout/list1"/>
    <dgm:cxn modelId="{EBA48247-39EF-4C70-84AD-12FF72C9F68E}" type="presParOf" srcId="{9CF64F5B-328C-49B9-AF3A-EB96BC66833D}" destId="{B5FAA7C8-32F7-4045-9D2F-8DDFF4FEE79D}" srcOrd="5" destOrd="0" presId="urn:microsoft.com/office/officeart/2005/8/layout/list1"/>
    <dgm:cxn modelId="{AB7BB96A-F2FB-4E53-AA42-514E07533CDF}" type="presParOf" srcId="{9CF64F5B-328C-49B9-AF3A-EB96BC66833D}" destId="{717F7E87-911E-4D05-AC10-070E82D10981}" srcOrd="6" destOrd="0" presId="urn:microsoft.com/office/officeart/2005/8/layout/list1"/>
    <dgm:cxn modelId="{17B0B678-A972-412A-A1A0-11841925C009}" type="presParOf" srcId="{9CF64F5B-328C-49B9-AF3A-EB96BC66833D}" destId="{3267A02D-0753-4537-8236-FE61E01585A7}" srcOrd="7" destOrd="0" presId="urn:microsoft.com/office/officeart/2005/8/layout/list1"/>
    <dgm:cxn modelId="{BFE49A93-E1E9-4BBA-BA2D-9B562AB71522}" type="presParOf" srcId="{9CF64F5B-328C-49B9-AF3A-EB96BC66833D}" destId="{C0156812-9DBD-4210-A799-F31415033C40}" srcOrd="8" destOrd="0" presId="urn:microsoft.com/office/officeart/2005/8/layout/list1"/>
    <dgm:cxn modelId="{884AAE10-B7C9-4D82-AB32-5DEC592CB56E}" type="presParOf" srcId="{C0156812-9DBD-4210-A799-F31415033C40}" destId="{86C44ECA-B585-4FAD-8590-66C92349D75B}" srcOrd="0" destOrd="0" presId="urn:microsoft.com/office/officeart/2005/8/layout/list1"/>
    <dgm:cxn modelId="{4F31F070-9C70-4E8D-A2F8-B23C8BB9DF58}" type="presParOf" srcId="{C0156812-9DBD-4210-A799-F31415033C40}" destId="{027802AF-CB1E-4210-8B39-EC56887D9844}" srcOrd="1" destOrd="0" presId="urn:microsoft.com/office/officeart/2005/8/layout/list1"/>
    <dgm:cxn modelId="{0EE8A9E2-C11A-44E3-B855-F98F50AC8C5E}" type="presParOf" srcId="{9CF64F5B-328C-49B9-AF3A-EB96BC66833D}" destId="{0D90ACB9-98E8-445A-9ADA-F859D43DD2D9}" srcOrd="9" destOrd="0" presId="urn:microsoft.com/office/officeart/2005/8/layout/list1"/>
    <dgm:cxn modelId="{9997A4C8-57C1-4651-96F4-637E31B61932}" type="presParOf" srcId="{9CF64F5B-328C-49B9-AF3A-EB96BC66833D}" destId="{9FFAFA9F-752B-4C29-8996-D070CC919FCB}" srcOrd="10" destOrd="0" presId="urn:microsoft.com/office/officeart/2005/8/layout/list1"/>
    <dgm:cxn modelId="{CC7199C9-FDEB-4644-82F0-EE5AD9215554}" type="presParOf" srcId="{9CF64F5B-328C-49B9-AF3A-EB96BC66833D}" destId="{C8C06830-A58D-4075-9397-8689CC5530E8}" srcOrd="11" destOrd="0" presId="urn:microsoft.com/office/officeart/2005/8/layout/list1"/>
    <dgm:cxn modelId="{26EB9E9F-7E6B-4E9E-BF3C-05DC3809A182}" type="presParOf" srcId="{9CF64F5B-328C-49B9-AF3A-EB96BC66833D}" destId="{6642824F-9120-47F9-8C88-4407AA9AD96B}" srcOrd="12" destOrd="0" presId="urn:microsoft.com/office/officeart/2005/8/layout/list1"/>
    <dgm:cxn modelId="{F4F97054-5475-4BFB-AA2A-FA6BA6AAA53F}" type="presParOf" srcId="{6642824F-9120-47F9-8C88-4407AA9AD96B}" destId="{82BE48E3-48DE-43EC-946E-24666867B5EF}" srcOrd="0" destOrd="0" presId="urn:microsoft.com/office/officeart/2005/8/layout/list1"/>
    <dgm:cxn modelId="{F80955CB-9CD0-4967-9D32-C1707AE08D81}" type="presParOf" srcId="{6642824F-9120-47F9-8C88-4407AA9AD96B}" destId="{B6293DC3-E43C-445E-9B42-8CFD7DCC1047}" srcOrd="1" destOrd="0" presId="urn:microsoft.com/office/officeart/2005/8/layout/list1"/>
    <dgm:cxn modelId="{E92E053D-76EF-43B2-9600-2D6AE846DB37}" type="presParOf" srcId="{9CF64F5B-328C-49B9-AF3A-EB96BC66833D}" destId="{05846806-EA29-4D03-A422-E3984EF0A72E}" srcOrd="13" destOrd="0" presId="urn:microsoft.com/office/officeart/2005/8/layout/list1"/>
    <dgm:cxn modelId="{DD8053BD-6D62-4BD2-B016-B226C65C0D27}" type="presParOf" srcId="{9CF64F5B-328C-49B9-AF3A-EB96BC66833D}" destId="{1A581D79-8328-44F4-B8D0-76EAEB370EBC}"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94A270-B781-489B-A156-625F333E8503}" type="doc">
      <dgm:prSet loTypeId="urn:microsoft.com/office/officeart/2005/8/layout/lProcess3" loCatId="process" qsTypeId="urn:microsoft.com/office/officeart/2005/8/quickstyle/simple1#2" qsCatId="simple" csTypeId="urn:microsoft.com/office/officeart/2005/8/colors/accent1_2#2" csCatId="accent1" phldr="1"/>
      <dgm:spPr/>
      <dgm:t>
        <a:bodyPr/>
        <a:lstStyle/>
        <a:p>
          <a:endParaRPr lang="en-GB"/>
        </a:p>
      </dgm:t>
    </dgm:pt>
    <dgm:pt modelId="{C0716BF1-5458-40FD-BFBD-FEBE4FA29176}">
      <dgm:prSet phldrT="[Text]" phldr="0"/>
      <dgm:spPr/>
      <dgm:t>
        <a:bodyPr/>
        <a:lstStyle/>
        <a:p>
          <a:r>
            <a:rPr lang="en-GB"/>
            <a:t>Prediction</a:t>
          </a:r>
        </a:p>
      </dgm:t>
    </dgm:pt>
    <dgm:pt modelId="{24992DFF-2AAF-4B5C-B77D-2B12AC46A406}" type="parTrans" cxnId="{F6EBB673-B2FD-4720-A4A3-60875EB25271}">
      <dgm:prSet/>
      <dgm:spPr/>
      <dgm:t>
        <a:bodyPr/>
        <a:lstStyle/>
        <a:p>
          <a:endParaRPr lang="en-GB"/>
        </a:p>
      </dgm:t>
    </dgm:pt>
    <dgm:pt modelId="{E9A1433B-63C4-4A48-A1F1-271F8D730467}" type="sibTrans" cxnId="{F6EBB673-B2FD-4720-A4A3-60875EB25271}">
      <dgm:prSet/>
      <dgm:spPr/>
      <dgm:t>
        <a:bodyPr/>
        <a:lstStyle/>
        <a:p>
          <a:endParaRPr lang="en-GB"/>
        </a:p>
      </dgm:t>
    </dgm:pt>
    <dgm:pt modelId="{0DB2A319-341F-479C-86BE-B8FB34B68337}">
      <dgm:prSet phldrT="[Text]" phldr="0"/>
      <dgm:spPr/>
      <dgm:t>
        <a:bodyPr/>
        <a:lstStyle/>
        <a:p>
          <a:r>
            <a:rPr lang="en-GB"/>
            <a:t>Guessing the topic</a:t>
          </a:r>
        </a:p>
      </dgm:t>
    </dgm:pt>
    <dgm:pt modelId="{58D6E2F6-2DB4-4007-A377-5F5E7000D553}" type="parTrans" cxnId="{F3225C76-D9AD-4D2C-A640-D51017F0C2BA}">
      <dgm:prSet/>
      <dgm:spPr/>
      <dgm:t>
        <a:bodyPr/>
        <a:lstStyle/>
        <a:p>
          <a:endParaRPr lang="en-GB"/>
        </a:p>
      </dgm:t>
    </dgm:pt>
    <dgm:pt modelId="{28384820-2278-411D-8D4C-838512BAF428}" type="sibTrans" cxnId="{F3225C76-D9AD-4D2C-A640-D51017F0C2BA}">
      <dgm:prSet/>
      <dgm:spPr/>
      <dgm:t>
        <a:bodyPr/>
        <a:lstStyle/>
        <a:p>
          <a:endParaRPr lang="en-GB"/>
        </a:p>
      </dgm:t>
    </dgm:pt>
    <dgm:pt modelId="{10B8374C-B796-47B5-9209-71D0578398B4}">
      <dgm:prSet phldrT="[Text]" phldr="0"/>
      <dgm:spPr/>
      <dgm:t>
        <a:bodyPr/>
        <a:lstStyle/>
        <a:p>
          <a:r>
            <a:rPr lang="en-GB"/>
            <a:t>Skimming</a:t>
          </a:r>
        </a:p>
      </dgm:t>
    </dgm:pt>
    <dgm:pt modelId="{0D4B7DCE-2442-4D73-8D76-B7B83B548119}" type="parTrans" cxnId="{B65D914C-4384-44A1-A97C-3AD0250958B0}">
      <dgm:prSet/>
      <dgm:spPr/>
      <dgm:t>
        <a:bodyPr/>
        <a:lstStyle/>
        <a:p>
          <a:endParaRPr lang="en-GB"/>
        </a:p>
      </dgm:t>
    </dgm:pt>
    <dgm:pt modelId="{6C4FF2ED-BA38-403C-AE8A-7B5F379AEC7C}" type="sibTrans" cxnId="{B65D914C-4384-44A1-A97C-3AD0250958B0}">
      <dgm:prSet/>
      <dgm:spPr/>
      <dgm:t>
        <a:bodyPr/>
        <a:lstStyle/>
        <a:p>
          <a:endParaRPr lang="en-GB"/>
        </a:p>
      </dgm:t>
    </dgm:pt>
    <dgm:pt modelId="{CA76154C-382A-4FA1-8AC2-56ABF17EEAD7}">
      <dgm:prSet phldrT="[Text]" phldr="0"/>
      <dgm:spPr/>
      <dgm:t>
        <a:bodyPr/>
        <a:lstStyle/>
        <a:p>
          <a:r>
            <a:rPr lang="en-GB"/>
            <a:t>Finding the main idea</a:t>
          </a:r>
        </a:p>
      </dgm:t>
    </dgm:pt>
    <dgm:pt modelId="{B58AF711-E4F2-4FF8-ACC4-E5A360DCC60C}" type="parTrans" cxnId="{667EA968-EBBE-47A3-A63B-5B7702FAD787}">
      <dgm:prSet/>
      <dgm:spPr/>
      <dgm:t>
        <a:bodyPr/>
        <a:lstStyle/>
        <a:p>
          <a:endParaRPr lang="en-GB"/>
        </a:p>
      </dgm:t>
    </dgm:pt>
    <dgm:pt modelId="{8FD5EA09-C459-4600-A373-B420DD5D4494}" type="sibTrans" cxnId="{667EA968-EBBE-47A3-A63B-5B7702FAD787}">
      <dgm:prSet/>
      <dgm:spPr/>
      <dgm:t>
        <a:bodyPr/>
        <a:lstStyle/>
        <a:p>
          <a:endParaRPr lang="en-GB"/>
        </a:p>
      </dgm:t>
    </dgm:pt>
    <dgm:pt modelId="{E60CE32F-FFE3-44E8-A2E0-37DF9246055B}">
      <dgm:prSet phldrT="[Text]" phldr="0"/>
      <dgm:spPr/>
      <dgm:t>
        <a:bodyPr/>
        <a:lstStyle/>
        <a:p>
          <a:r>
            <a:rPr lang="en-GB"/>
            <a:t>Scanning</a:t>
          </a:r>
        </a:p>
      </dgm:t>
    </dgm:pt>
    <dgm:pt modelId="{7BD6F501-5A8D-4587-9D2A-E69ECF0FE205}" type="parTrans" cxnId="{B7016CDE-3010-465B-A245-E85EEBD6B2E4}">
      <dgm:prSet/>
      <dgm:spPr/>
      <dgm:t>
        <a:bodyPr/>
        <a:lstStyle/>
        <a:p>
          <a:endParaRPr lang="en-GB"/>
        </a:p>
      </dgm:t>
    </dgm:pt>
    <dgm:pt modelId="{F58CBFA4-8B9B-4230-865E-5B4FC355EEC9}" type="sibTrans" cxnId="{B7016CDE-3010-465B-A245-E85EEBD6B2E4}">
      <dgm:prSet/>
      <dgm:spPr/>
      <dgm:t>
        <a:bodyPr/>
        <a:lstStyle/>
        <a:p>
          <a:endParaRPr lang="en-GB"/>
        </a:p>
      </dgm:t>
    </dgm:pt>
    <dgm:pt modelId="{78BA7431-5CDD-4079-B642-74B2A29C033F}">
      <dgm:prSet phldrT="[Text]" phldr="0"/>
      <dgm:spPr/>
      <dgm:t>
        <a:bodyPr/>
        <a:lstStyle/>
        <a:p>
          <a:r>
            <a:rPr lang="en-GB"/>
            <a:t>Key facts and details</a:t>
          </a:r>
        </a:p>
      </dgm:t>
    </dgm:pt>
    <dgm:pt modelId="{CC620FCC-FBF2-4C77-A3F0-A31554EBD964}" type="parTrans" cxnId="{6A9BD428-77A6-4D95-81B6-9355CC8AE908}">
      <dgm:prSet/>
      <dgm:spPr/>
      <dgm:t>
        <a:bodyPr/>
        <a:lstStyle/>
        <a:p>
          <a:endParaRPr lang="en-GB"/>
        </a:p>
      </dgm:t>
    </dgm:pt>
    <dgm:pt modelId="{E1729D78-49CB-43BD-B32E-968BB161E21F}" type="sibTrans" cxnId="{6A9BD428-77A6-4D95-81B6-9355CC8AE908}">
      <dgm:prSet/>
      <dgm:spPr/>
      <dgm:t>
        <a:bodyPr/>
        <a:lstStyle/>
        <a:p>
          <a:endParaRPr lang="en-GB"/>
        </a:p>
      </dgm:t>
    </dgm:pt>
    <dgm:pt modelId="{0BFB00EE-049B-451F-BD25-B965ADC5F770}" type="pres">
      <dgm:prSet presAssocID="{8394A270-B781-489B-A156-625F333E8503}" presName="Name0" presStyleCnt="0">
        <dgm:presLayoutVars>
          <dgm:chPref val="3"/>
          <dgm:dir/>
          <dgm:animLvl val="lvl"/>
          <dgm:resizeHandles/>
        </dgm:presLayoutVars>
      </dgm:prSet>
      <dgm:spPr/>
    </dgm:pt>
    <dgm:pt modelId="{88EABD95-52FF-4323-9BB0-6A850CD51EA9}" type="pres">
      <dgm:prSet presAssocID="{C0716BF1-5458-40FD-BFBD-FEBE4FA29176}" presName="horFlow" presStyleCnt="0"/>
      <dgm:spPr/>
    </dgm:pt>
    <dgm:pt modelId="{EA94C17C-8EAC-4991-8779-EE688A2350A5}" type="pres">
      <dgm:prSet presAssocID="{C0716BF1-5458-40FD-BFBD-FEBE4FA29176}" presName="bigChev" presStyleLbl="node1" presStyleIdx="0" presStyleCnt="3"/>
      <dgm:spPr/>
    </dgm:pt>
    <dgm:pt modelId="{6923BB33-F2C8-4958-B976-9EF560DFF71D}" type="pres">
      <dgm:prSet presAssocID="{58D6E2F6-2DB4-4007-A377-5F5E7000D553}" presName="parTrans" presStyleCnt="0"/>
      <dgm:spPr/>
    </dgm:pt>
    <dgm:pt modelId="{1E4A8BBF-37B7-4500-B36F-6872494F0AB1}" type="pres">
      <dgm:prSet presAssocID="{0DB2A319-341F-479C-86BE-B8FB34B68337}" presName="node" presStyleLbl="alignAccFollowNode1" presStyleIdx="0" presStyleCnt="3">
        <dgm:presLayoutVars>
          <dgm:bulletEnabled val="1"/>
        </dgm:presLayoutVars>
      </dgm:prSet>
      <dgm:spPr/>
    </dgm:pt>
    <dgm:pt modelId="{89EB4CFD-6F32-4690-9441-B094DE5C7497}" type="pres">
      <dgm:prSet presAssocID="{C0716BF1-5458-40FD-BFBD-FEBE4FA29176}" presName="vSp" presStyleCnt="0"/>
      <dgm:spPr/>
    </dgm:pt>
    <dgm:pt modelId="{8407FCBC-F7AE-47D6-8D94-589590B7B96A}" type="pres">
      <dgm:prSet presAssocID="{10B8374C-B796-47B5-9209-71D0578398B4}" presName="horFlow" presStyleCnt="0"/>
      <dgm:spPr/>
    </dgm:pt>
    <dgm:pt modelId="{8E8B2229-D174-415C-AB66-A0199DF91C27}" type="pres">
      <dgm:prSet presAssocID="{10B8374C-B796-47B5-9209-71D0578398B4}" presName="bigChev" presStyleLbl="node1" presStyleIdx="1" presStyleCnt="3"/>
      <dgm:spPr/>
    </dgm:pt>
    <dgm:pt modelId="{DAB8CA6E-51DB-4270-82E3-EA6DDC843C81}" type="pres">
      <dgm:prSet presAssocID="{B58AF711-E4F2-4FF8-ACC4-E5A360DCC60C}" presName="parTrans" presStyleCnt="0"/>
      <dgm:spPr/>
    </dgm:pt>
    <dgm:pt modelId="{86B74D42-038E-44B5-B464-E164E264860D}" type="pres">
      <dgm:prSet presAssocID="{CA76154C-382A-4FA1-8AC2-56ABF17EEAD7}" presName="node" presStyleLbl="alignAccFollowNode1" presStyleIdx="1" presStyleCnt="3">
        <dgm:presLayoutVars>
          <dgm:bulletEnabled val="1"/>
        </dgm:presLayoutVars>
      </dgm:prSet>
      <dgm:spPr/>
    </dgm:pt>
    <dgm:pt modelId="{7B7788A2-C87A-4A2D-AA90-D4607B3595B9}" type="pres">
      <dgm:prSet presAssocID="{10B8374C-B796-47B5-9209-71D0578398B4}" presName="vSp" presStyleCnt="0"/>
      <dgm:spPr/>
    </dgm:pt>
    <dgm:pt modelId="{90C00AB5-F3C8-46A6-9A0F-75C675A938DA}" type="pres">
      <dgm:prSet presAssocID="{E60CE32F-FFE3-44E8-A2E0-37DF9246055B}" presName="horFlow" presStyleCnt="0"/>
      <dgm:spPr/>
    </dgm:pt>
    <dgm:pt modelId="{04095FF4-6F84-4A19-886D-FCFAD5BDAC30}" type="pres">
      <dgm:prSet presAssocID="{E60CE32F-FFE3-44E8-A2E0-37DF9246055B}" presName="bigChev" presStyleLbl="node1" presStyleIdx="2" presStyleCnt="3"/>
      <dgm:spPr/>
    </dgm:pt>
    <dgm:pt modelId="{A2DDFD48-48AB-4FD3-98E0-A64770B799AB}" type="pres">
      <dgm:prSet presAssocID="{CC620FCC-FBF2-4C77-A3F0-A31554EBD964}" presName="parTrans" presStyleCnt="0"/>
      <dgm:spPr/>
    </dgm:pt>
    <dgm:pt modelId="{4ABB7ECF-200B-4749-8FEA-898C3BC8A95F}" type="pres">
      <dgm:prSet presAssocID="{78BA7431-5CDD-4079-B642-74B2A29C033F}" presName="node" presStyleLbl="alignAccFollowNode1" presStyleIdx="2" presStyleCnt="3">
        <dgm:presLayoutVars>
          <dgm:bulletEnabled val="1"/>
        </dgm:presLayoutVars>
      </dgm:prSet>
      <dgm:spPr/>
    </dgm:pt>
  </dgm:ptLst>
  <dgm:cxnLst>
    <dgm:cxn modelId="{93145506-2CA2-4A84-8284-50D0470E13A7}" type="presOf" srcId="{10B8374C-B796-47B5-9209-71D0578398B4}" destId="{8E8B2229-D174-415C-AB66-A0199DF91C27}" srcOrd="0" destOrd="0" presId="urn:microsoft.com/office/officeart/2005/8/layout/lProcess3"/>
    <dgm:cxn modelId="{6A9BD428-77A6-4D95-81B6-9355CC8AE908}" srcId="{E60CE32F-FFE3-44E8-A2E0-37DF9246055B}" destId="{78BA7431-5CDD-4079-B642-74B2A29C033F}" srcOrd="0" destOrd="0" parTransId="{CC620FCC-FBF2-4C77-A3F0-A31554EBD964}" sibTransId="{E1729D78-49CB-43BD-B32E-968BB161E21F}"/>
    <dgm:cxn modelId="{29A17F36-5258-4F1F-A618-3159513BF375}" type="presOf" srcId="{8394A270-B781-489B-A156-625F333E8503}" destId="{0BFB00EE-049B-451F-BD25-B965ADC5F770}" srcOrd="0" destOrd="0" presId="urn:microsoft.com/office/officeart/2005/8/layout/lProcess3"/>
    <dgm:cxn modelId="{5E7CBE3C-2C58-49ED-B0F9-5B2746C6AB58}" type="presOf" srcId="{78BA7431-5CDD-4079-B642-74B2A29C033F}" destId="{4ABB7ECF-200B-4749-8FEA-898C3BC8A95F}" srcOrd="0" destOrd="0" presId="urn:microsoft.com/office/officeart/2005/8/layout/lProcess3"/>
    <dgm:cxn modelId="{8F4DD662-7920-45C5-B391-5968F85C3207}" type="presOf" srcId="{E60CE32F-FFE3-44E8-A2E0-37DF9246055B}" destId="{04095FF4-6F84-4A19-886D-FCFAD5BDAC30}" srcOrd="0" destOrd="0" presId="urn:microsoft.com/office/officeart/2005/8/layout/lProcess3"/>
    <dgm:cxn modelId="{667EA968-EBBE-47A3-A63B-5B7702FAD787}" srcId="{10B8374C-B796-47B5-9209-71D0578398B4}" destId="{CA76154C-382A-4FA1-8AC2-56ABF17EEAD7}" srcOrd="0" destOrd="0" parTransId="{B58AF711-E4F2-4FF8-ACC4-E5A360DCC60C}" sibTransId="{8FD5EA09-C459-4600-A373-B420DD5D4494}"/>
    <dgm:cxn modelId="{B65D914C-4384-44A1-A97C-3AD0250958B0}" srcId="{8394A270-B781-489B-A156-625F333E8503}" destId="{10B8374C-B796-47B5-9209-71D0578398B4}" srcOrd="1" destOrd="0" parTransId="{0D4B7DCE-2442-4D73-8D76-B7B83B548119}" sibTransId="{6C4FF2ED-BA38-403C-AE8A-7B5F379AEC7C}"/>
    <dgm:cxn modelId="{F6EBB673-B2FD-4720-A4A3-60875EB25271}" srcId="{8394A270-B781-489B-A156-625F333E8503}" destId="{C0716BF1-5458-40FD-BFBD-FEBE4FA29176}" srcOrd="0" destOrd="0" parTransId="{24992DFF-2AAF-4B5C-B77D-2B12AC46A406}" sibTransId="{E9A1433B-63C4-4A48-A1F1-271F8D730467}"/>
    <dgm:cxn modelId="{F3225C76-D9AD-4D2C-A640-D51017F0C2BA}" srcId="{C0716BF1-5458-40FD-BFBD-FEBE4FA29176}" destId="{0DB2A319-341F-479C-86BE-B8FB34B68337}" srcOrd="0" destOrd="0" parTransId="{58D6E2F6-2DB4-4007-A377-5F5E7000D553}" sibTransId="{28384820-2278-411D-8D4C-838512BAF428}"/>
    <dgm:cxn modelId="{4252A779-D0C6-4394-ADE4-66661259A1A3}" type="presOf" srcId="{C0716BF1-5458-40FD-BFBD-FEBE4FA29176}" destId="{EA94C17C-8EAC-4991-8779-EE688A2350A5}" srcOrd="0" destOrd="0" presId="urn:microsoft.com/office/officeart/2005/8/layout/lProcess3"/>
    <dgm:cxn modelId="{7FB74ED5-7664-49BD-B8A2-1F4DB1969CE1}" type="presOf" srcId="{0DB2A319-341F-479C-86BE-B8FB34B68337}" destId="{1E4A8BBF-37B7-4500-B36F-6872494F0AB1}" srcOrd="0" destOrd="0" presId="urn:microsoft.com/office/officeart/2005/8/layout/lProcess3"/>
    <dgm:cxn modelId="{246271DA-28EF-4D71-91EF-0850A530BA0D}" type="presOf" srcId="{CA76154C-382A-4FA1-8AC2-56ABF17EEAD7}" destId="{86B74D42-038E-44B5-B464-E164E264860D}" srcOrd="0" destOrd="0" presId="urn:microsoft.com/office/officeart/2005/8/layout/lProcess3"/>
    <dgm:cxn modelId="{B7016CDE-3010-465B-A245-E85EEBD6B2E4}" srcId="{8394A270-B781-489B-A156-625F333E8503}" destId="{E60CE32F-FFE3-44E8-A2E0-37DF9246055B}" srcOrd="2" destOrd="0" parTransId="{7BD6F501-5A8D-4587-9D2A-E69ECF0FE205}" sibTransId="{F58CBFA4-8B9B-4230-865E-5B4FC355EEC9}"/>
    <dgm:cxn modelId="{15ABDF8B-7851-43AB-ACDE-DA29580CACD8}" type="presParOf" srcId="{0BFB00EE-049B-451F-BD25-B965ADC5F770}" destId="{88EABD95-52FF-4323-9BB0-6A850CD51EA9}" srcOrd="0" destOrd="0" presId="urn:microsoft.com/office/officeart/2005/8/layout/lProcess3"/>
    <dgm:cxn modelId="{7D7F04EF-FD68-4A3B-B32A-B8567ABEB097}" type="presParOf" srcId="{88EABD95-52FF-4323-9BB0-6A850CD51EA9}" destId="{EA94C17C-8EAC-4991-8779-EE688A2350A5}" srcOrd="0" destOrd="0" presId="urn:microsoft.com/office/officeart/2005/8/layout/lProcess3"/>
    <dgm:cxn modelId="{E94EBD4A-8FC4-467D-B92C-0F069EF00A1E}" type="presParOf" srcId="{88EABD95-52FF-4323-9BB0-6A850CD51EA9}" destId="{6923BB33-F2C8-4958-B976-9EF560DFF71D}" srcOrd="1" destOrd="0" presId="urn:microsoft.com/office/officeart/2005/8/layout/lProcess3"/>
    <dgm:cxn modelId="{9C76DE55-A2A5-415A-8013-A83A5888F9B2}" type="presParOf" srcId="{88EABD95-52FF-4323-9BB0-6A850CD51EA9}" destId="{1E4A8BBF-37B7-4500-B36F-6872494F0AB1}" srcOrd="2" destOrd="0" presId="urn:microsoft.com/office/officeart/2005/8/layout/lProcess3"/>
    <dgm:cxn modelId="{DBC31D7F-17C7-4C3A-B7B9-CEAC00D5676D}" type="presParOf" srcId="{0BFB00EE-049B-451F-BD25-B965ADC5F770}" destId="{89EB4CFD-6F32-4690-9441-B094DE5C7497}" srcOrd="1" destOrd="0" presId="urn:microsoft.com/office/officeart/2005/8/layout/lProcess3"/>
    <dgm:cxn modelId="{F35A9941-ABB5-4A4C-BACD-EA7C5B9A3B4F}" type="presParOf" srcId="{0BFB00EE-049B-451F-BD25-B965ADC5F770}" destId="{8407FCBC-F7AE-47D6-8D94-589590B7B96A}" srcOrd="2" destOrd="0" presId="urn:microsoft.com/office/officeart/2005/8/layout/lProcess3"/>
    <dgm:cxn modelId="{269F435C-232F-4228-8742-E9204A872C15}" type="presParOf" srcId="{8407FCBC-F7AE-47D6-8D94-589590B7B96A}" destId="{8E8B2229-D174-415C-AB66-A0199DF91C27}" srcOrd="0" destOrd="0" presId="urn:microsoft.com/office/officeart/2005/8/layout/lProcess3"/>
    <dgm:cxn modelId="{B852DA56-2E14-4B96-B933-958D0AB980B5}" type="presParOf" srcId="{8407FCBC-F7AE-47D6-8D94-589590B7B96A}" destId="{DAB8CA6E-51DB-4270-82E3-EA6DDC843C81}" srcOrd="1" destOrd="0" presId="urn:microsoft.com/office/officeart/2005/8/layout/lProcess3"/>
    <dgm:cxn modelId="{D86FDBC3-B15D-4323-9B04-0FDFF9BDC43E}" type="presParOf" srcId="{8407FCBC-F7AE-47D6-8D94-589590B7B96A}" destId="{86B74D42-038E-44B5-B464-E164E264860D}" srcOrd="2" destOrd="0" presId="urn:microsoft.com/office/officeart/2005/8/layout/lProcess3"/>
    <dgm:cxn modelId="{37505870-C9A7-4CA2-806A-89FDC2908D53}" type="presParOf" srcId="{0BFB00EE-049B-451F-BD25-B965ADC5F770}" destId="{7B7788A2-C87A-4A2D-AA90-D4607B3595B9}" srcOrd="3" destOrd="0" presId="urn:microsoft.com/office/officeart/2005/8/layout/lProcess3"/>
    <dgm:cxn modelId="{003E7A26-ED22-4503-820F-949A41E21C3D}" type="presParOf" srcId="{0BFB00EE-049B-451F-BD25-B965ADC5F770}" destId="{90C00AB5-F3C8-46A6-9A0F-75C675A938DA}" srcOrd="4" destOrd="0" presId="urn:microsoft.com/office/officeart/2005/8/layout/lProcess3"/>
    <dgm:cxn modelId="{AC56E7ED-0D3C-4617-9B40-4A16ACC064F2}" type="presParOf" srcId="{90C00AB5-F3C8-46A6-9A0F-75C675A938DA}" destId="{04095FF4-6F84-4A19-886D-FCFAD5BDAC30}" srcOrd="0" destOrd="0" presId="urn:microsoft.com/office/officeart/2005/8/layout/lProcess3"/>
    <dgm:cxn modelId="{97DE8CDB-76DE-4DDD-B3CD-DCF4C6842A18}" type="presParOf" srcId="{90C00AB5-F3C8-46A6-9A0F-75C675A938DA}" destId="{A2DDFD48-48AB-4FD3-98E0-A64770B799AB}" srcOrd="1" destOrd="0" presId="urn:microsoft.com/office/officeart/2005/8/layout/lProcess3"/>
    <dgm:cxn modelId="{05280D70-FC94-406D-ABF6-EB7B165CAD9A}" type="presParOf" srcId="{90C00AB5-F3C8-46A6-9A0F-75C675A938DA}" destId="{4ABB7ECF-200B-4749-8FEA-898C3BC8A95F}"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15874-186E-46AA-AFFD-E73F1E2CB3B8}">
      <dsp:nvSpPr>
        <dsp:cNvPr id="0" name=""/>
        <dsp:cNvSpPr/>
      </dsp:nvSpPr>
      <dsp:spPr>
        <a:xfrm>
          <a:off x="0" y="563948"/>
          <a:ext cx="10226675" cy="55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AA05E8-EAA7-42C7-B01E-736BA16263B5}">
      <dsp:nvSpPr>
        <dsp:cNvPr id="0" name=""/>
        <dsp:cNvSpPr/>
      </dsp:nvSpPr>
      <dsp:spPr>
        <a:xfrm>
          <a:off x="511333" y="239228"/>
          <a:ext cx="7158672"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0" i="0" kern="1200">
              <a:solidFill>
                <a:srgbClr val="FFFFFF"/>
              </a:solidFill>
              <a:effectLst/>
              <a:latin typeface="Aptos"/>
              <a:ea typeface="+mn-ea"/>
              <a:cs typeface="+mn-cs"/>
            </a:rPr>
            <a:t>Understand our Term 1 assessments</a:t>
          </a:r>
          <a:endParaRPr lang="en-GB" sz="2200" kern="1200">
            <a:solidFill>
              <a:srgbClr val="FFFFFF"/>
            </a:solidFill>
            <a:latin typeface="Aptos"/>
            <a:ea typeface="+mn-ea"/>
            <a:cs typeface="+mn-cs"/>
          </a:endParaRPr>
        </a:p>
      </dsp:txBody>
      <dsp:txXfrm>
        <a:off x="543036" y="270931"/>
        <a:ext cx="7095266" cy="586034"/>
      </dsp:txXfrm>
    </dsp:sp>
    <dsp:sp modelId="{717F7E87-911E-4D05-AC10-070E82D10981}">
      <dsp:nvSpPr>
        <dsp:cNvPr id="0" name=""/>
        <dsp:cNvSpPr/>
      </dsp:nvSpPr>
      <dsp:spPr>
        <a:xfrm>
          <a:off x="0" y="1561868"/>
          <a:ext cx="10226675" cy="55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38E0B5-790A-47B5-AC0C-1EE891D6F8B0}">
      <dsp:nvSpPr>
        <dsp:cNvPr id="0" name=""/>
        <dsp:cNvSpPr/>
      </dsp:nvSpPr>
      <dsp:spPr>
        <a:xfrm>
          <a:off x="511333" y="1237148"/>
          <a:ext cx="7158672"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0" i="0" kern="1200">
              <a:solidFill>
                <a:srgbClr val="FFFFFF"/>
              </a:solidFill>
              <a:effectLst/>
              <a:latin typeface="Aptos"/>
              <a:ea typeface="+mn-ea"/>
              <a:cs typeface="+mn-cs"/>
            </a:rPr>
            <a:t>Learn what the marking criteria really mean</a:t>
          </a:r>
          <a:endParaRPr lang="en-GB" sz="2200" kern="1200">
            <a:solidFill>
              <a:srgbClr val="FFFFFF"/>
            </a:solidFill>
            <a:latin typeface="Aptos"/>
            <a:ea typeface="+mn-ea"/>
            <a:cs typeface="+mn-cs"/>
          </a:endParaRPr>
        </a:p>
      </dsp:txBody>
      <dsp:txXfrm>
        <a:off x="543036" y="1268851"/>
        <a:ext cx="7095266" cy="586034"/>
      </dsp:txXfrm>
    </dsp:sp>
    <dsp:sp modelId="{9FFAFA9F-752B-4C29-8996-D070CC919FCB}">
      <dsp:nvSpPr>
        <dsp:cNvPr id="0" name=""/>
        <dsp:cNvSpPr/>
      </dsp:nvSpPr>
      <dsp:spPr>
        <a:xfrm>
          <a:off x="0" y="2559789"/>
          <a:ext cx="10226675" cy="55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7802AF-CB1E-4210-8B39-EC56887D9844}">
      <dsp:nvSpPr>
        <dsp:cNvPr id="0" name=""/>
        <dsp:cNvSpPr/>
      </dsp:nvSpPr>
      <dsp:spPr>
        <a:xfrm>
          <a:off x="511333" y="2235068"/>
          <a:ext cx="7158672"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0" i="0" kern="1200">
              <a:solidFill>
                <a:srgbClr val="FFFFFF"/>
              </a:solidFill>
              <a:effectLst/>
              <a:latin typeface="Aptos"/>
              <a:ea typeface="+mn-ea"/>
              <a:cs typeface="+mn-cs"/>
            </a:rPr>
            <a:t>Practise prediction, skimming, and scanning</a:t>
          </a:r>
          <a:endParaRPr lang="en-GB" sz="2200" kern="1200">
            <a:solidFill>
              <a:srgbClr val="FFFFFF"/>
            </a:solidFill>
            <a:latin typeface="Aptos"/>
            <a:ea typeface="+mn-ea"/>
            <a:cs typeface="+mn-cs"/>
          </a:endParaRPr>
        </a:p>
      </dsp:txBody>
      <dsp:txXfrm>
        <a:off x="543036" y="2266771"/>
        <a:ext cx="7095266" cy="586034"/>
      </dsp:txXfrm>
    </dsp:sp>
    <dsp:sp modelId="{1A581D79-8328-44F4-B8D0-76EAEB370EBC}">
      <dsp:nvSpPr>
        <dsp:cNvPr id="0" name=""/>
        <dsp:cNvSpPr/>
      </dsp:nvSpPr>
      <dsp:spPr>
        <a:xfrm>
          <a:off x="0" y="3557709"/>
          <a:ext cx="10226675" cy="554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293DC3-E43C-445E-9B42-8CFD7DCC1047}">
      <dsp:nvSpPr>
        <dsp:cNvPr id="0" name=""/>
        <dsp:cNvSpPr/>
      </dsp:nvSpPr>
      <dsp:spPr>
        <a:xfrm>
          <a:off x="511333" y="3232989"/>
          <a:ext cx="7158672" cy="6494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rtl="0">
            <a:lnSpc>
              <a:spcPct val="90000"/>
            </a:lnSpc>
            <a:spcBef>
              <a:spcPct val="0"/>
            </a:spcBef>
            <a:spcAft>
              <a:spcPct val="35000"/>
            </a:spcAft>
            <a:buNone/>
          </a:pPr>
          <a:r>
            <a:rPr lang="en-GB" sz="2200" b="0" i="0" kern="1200">
              <a:solidFill>
                <a:srgbClr val="FFFFFF"/>
              </a:solidFill>
              <a:effectLst/>
              <a:latin typeface="Aptos"/>
              <a:ea typeface="+mn-ea"/>
              <a:cs typeface="+mn-cs"/>
            </a:rPr>
            <a:t>Learn how reading skills help us </a:t>
          </a:r>
          <a:r>
            <a:rPr lang="en-GB" sz="2200" kern="1200">
              <a:solidFill>
                <a:srgbClr val="FFFFFF"/>
              </a:solidFill>
              <a:latin typeface="Aptos"/>
              <a:ea typeface="+mn-ea"/>
              <a:cs typeface="+mn-cs"/>
            </a:rPr>
            <a:t>in the business world</a:t>
          </a:r>
        </a:p>
      </dsp:txBody>
      <dsp:txXfrm>
        <a:off x="543036" y="3264692"/>
        <a:ext cx="7095266" cy="586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94C17C-8EAC-4991-8779-EE688A2350A5}">
      <dsp:nvSpPr>
        <dsp:cNvPr id="0" name=""/>
        <dsp:cNvSpPr/>
      </dsp:nvSpPr>
      <dsp:spPr>
        <a:xfrm>
          <a:off x="1344" y="588815"/>
          <a:ext cx="2697024" cy="1078809"/>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a:t>Prediction</a:t>
          </a:r>
        </a:p>
      </dsp:txBody>
      <dsp:txXfrm>
        <a:off x="540749" y="588815"/>
        <a:ext cx="1618215" cy="1078809"/>
      </dsp:txXfrm>
    </dsp:sp>
    <dsp:sp modelId="{1E4A8BBF-37B7-4500-B36F-6872494F0AB1}">
      <dsp:nvSpPr>
        <dsp:cNvPr id="0" name=""/>
        <dsp:cNvSpPr/>
      </dsp:nvSpPr>
      <dsp:spPr>
        <a:xfrm>
          <a:off x="2347754" y="680514"/>
          <a:ext cx="2238529" cy="89541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a:t>Guessing the topic</a:t>
          </a:r>
        </a:p>
      </dsp:txBody>
      <dsp:txXfrm>
        <a:off x="2795460" y="680514"/>
        <a:ext cx="1343118" cy="895411"/>
      </dsp:txXfrm>
    </dsp:sp>
    <dsp:sp modelId="{8E8B2229-D174-415C-AB66-A0199DF91C27}">
      <dsp:nvSpPr>
        <dsp:cNvPr id="0" name=""/>
        <dsp:cNvSpPr/>
      </dsp:nvSpPr>
      <dsp:spPr>
        <a:xfrm>
          <a:off x="1344" y="1818658"/>
          <a:ext cx="2697024" cy="1078809"/>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a:t>Skimming</a:t>
          </a:r>
        </a:p>
      </dsp:txBody>
      <dsp:txXfrm>
        <a:off x="540749" y="1818658"/>
        <a:ext cx="1618215" cy="1078809"/>
      </dsp:txXfrm>
    </dsp:sp>
    <dsp:sp modelId="{86B74D42-038E-44B5-B464-E164E264860D}">
      <dsp:nvSpPr>
        <dsp:cNvPr id="0" name=""/>
        <dsp:cNvSpPr/>
      </dsp:nvSpPr>
      <dsp:spPr>
        <a:xfrm>
          <a:off x="2347754" y="1910357"/>
          <a:ext cx="2238529" cy="89541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a:t>Finding the main idea</a:t>
          </a:r>
        </a:p>
      </dsp:txBody>
      <dsp:txXfrm>
        <a:off x="2795460" y="1910357"/>
        <a:ext cx="1343118" cy="895411"/>
      </dsp:txXfrm>
    </dsp:sp>
    <dsp:sp modelId="{04095FF4-6F84-4A19-886D-FCFAD5BDAC30}">
      <dsp:nvSpPr>
        <dsp:cNvPr id="0" name=""/>
        <dsp:cNvSpPr/>
      </dsp:nvSpPr>
      <dsp:spPr>
        <a:xfrm>
          <a:off x="1344" y="3048501"/>
          <a:ext cx="2697024" cy="1078809"/>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GB" sz="2800" kern="1200"/>
            <a:t>Scanning</a:t>
          </a:r>
        </a:p>
      </dsp:txBody>
      <dsp:txXfrm>
        <a:off x="540749" y="3048501"/>
        <a:ext cx="1618215" cy="1078809"/>
      </dsp:txXfrm>
    </dsp:sp>
    <dsp:sp modelId="{4ABB7ECF-200B-4749-8FEA-898C3BC8A95F}">
      <dsp:nvSpPr>
        <dsp:cNvPr id="0" name=""/>
        <dsp:cNvSpPr/>
      </dsp:nvSpPr>
      <dsp:spPr>
        <a:xfrm>
          <a:off x="2347754" y="3140200"/>
          <a:ext cx="2238529" cy="895411"/>
        </a:xfrm>
        <a:prstGeom prst="chevron">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a:t>Key facts and details</a:t>
          </a:r>
        </a:p>
      </dsp:txBody>
      <dsp:txXfrm>
        <a:off x="2795460" y="3140200"/>
        <a:ext cx="1343118" cy="89541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13/08/2026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Welcome back, everyone. It’s really good to see you again.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Today we’re going to continue building the skills you started using in Week 1. Last week, you began thinking like business students: looking at problems, asking good questions, and connecting everyday decisions to business decisions.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This week, we will look at your Term 1 assessments. Don’t worry! This is not about testing you. It’s about helping you understand what the tasks are asking, how to read them clearly, and how to feel confident before you start working on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We will also learn three important reading skills: prediction, skimming, and scanning. These skills help you find important information quickly, and they will make assessment instructions much easier to understand.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Everything today will be taken step by step, in small, simple activities — the same style as last week. You do not need perfect English. You just need to try the activities with your partner or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Remember: this module is about learning, practising, and building confidence. You belong here, and you already have skills that will help you succeed</a:t>
            </a:r>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start, I want to introduce a tool we will use sometimes in this module.</a:t>
            </a:r>
          </a:p>
          <a:p>
            <a:pPr fontAlgn="t"/>
            <a:r>
              <a:rPr lang="en-GB" sz="1200" b="0" i="0" kern="1200">
                <a:solidFill>
                  <a:schemeClr val="tx1"/>
                </a:solidFill>
                <a:effectLst/>
                <a:latin typeface="+mn-lt"/>
                <a:ea typeface="+mn-ea"/>
                <a:cs typeface="+mn-cs"/>
              </a:rPr>
              <a:t>It is called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 lets you answer questions on your phone or laptop.</a:t>
            </a:r>
            <a:endParaRPr lang="en-GB" sz="1200" b="0" i="0" kern="1200">
              <a:solidFill>
                <a:schemeClr val="tx1"/>
              </a:solidFill>
              <a:effectLst/>
              <a:latin typeface="+mn-lt"/>
            </a:endParaRPr>
          </a:p>
          <a:p>
            <a:pPr fontAlgn="t"/>
            <a:r>
              <a:rPr lang="en-GB" sz="1200" b="1" i="0" kern="1200">
                <a:solidFill>
                  <a:schemeClr val="tx1"/>
                </a:solidFill>
                <a:effectLst/>
                <a:latin typeface="+mn-lt"/>
                <a:ea typeface="+mn-ea"/>
                <a:cs typeface="+mn-cs"/>
              </a:rPr>
              <a:t>Your answers are completely anonymous.</a:t>
            </a:r>
            <a:br>
              <a:rPr lang="en-GB" sz="1200" b="0" i="0" kern="1200">
                <a:effectLst/>
                <a:cs typeface="+mn-lt"/>
              </a:rPr>
            </a:br>
            <a:r>
              <a:rPr lang="en-GB" sz="1200" b="0" i="0" kern="1200">
                <a:solidFill>
                  <a:schemeClr val="tx1"/>
                </a:solidFill>
                <a:effectLst/>
                <a:latin typeface="+mn-lt"/>
                <a:ea typeface="+mn-ea"/>
                <a:cs typeface="+mn-cs"/>
              </a:rPr>
              <a:t>Nobody can see your name; not me, not other students.</a:t>
            </a:r>
          </a:p>
          <a:p>
            <a:pPr fontAlgn="t"/>
            <a:r>
              <a:rPr lang="en-GB" sz="1200" b="0" i="0" kern="1200">
                <a:solidFill>
                  <a:schemeClr val="tx1"/>
                </a:solidFill>
                <a:effectLst/>
                <a:latin typeface="+mn-lt"/>
                <a:ea typeface="+mn-ea"/>
                <a:cs typeface="+mn-cs"/>
              </a:rPr>
              <a:t>This means you can share your ideas safely, without worrying about being wrong or being judged.</a:t>
            </a:r>
          </a:p>
          <a:p>
            <a:pPr fontAlgn="t"/>
            <a:r>
              <a:rPr lang="en-GB" sz="1200" b="0" i="0" kern="1200">
                <a:solidFill>
                  <a:schemeClr val="tx1"/>
                </a:solidFill>
                <a:effectLst/>
                <a:latin typeface="+mn-lt"/>
                <a:ea typeface="+mn-ea"/>
                <a:cs typeface="+mn-cs"/>
              </a:rPr>
              <a:t>Using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 is </a:t>
            </a:r>
            <a:r>
              <a:rPr lang="en-GB"/>
              <a:t>simple</a:t>
            </a:r>
          </a:p>
          <a:p>
            <a:r>
              <a:rPr lang="en-GB"/>
              <a:t>join</a:t>
            </a:r>
            <a:r>
              <a:rPr lang="en-GB" sz="1200" b="0" i="0" kern="1200">
                <a:solidFill>
                  <a:schemeClr val="tx1"/>
                </a:solidFill>
                <a:effectLst/>
                <a:latin typeface="+mn-lt"/>
                <a:ea typeface="+mn-ea"/>
                <a:cs typeface="+mn-cs"/>
              </a:rPr>
              <a:t> the session using the </a:t>
            </a:r>
            <a:r>
              <a:rPr lang="en-GB"/>
              <a:t>instructions or QR code </a:t>
            </a:r>
            <a:r>
              <a:rPr lang="en-GB" sz="1200" b="0" i="0" kern="1200">
                <a:solidFill>
                  <a:schemeClr val="tx1"/>
                </a:solidFill>
                <a:effectLst/>
                <a:latin typeface="+mn-lt"/>
                <a:ea typeface="+mn-ea"/>
                <a:cs typeface="+mn-cs"/>
              </a:rPr>
              <a:t>on the screen</a:t>
            </a:r>
            <a:r>
              <a:rPr lang="en-GB"/>
              <a:t> [YOU HAVE TO SHARE ON THE VEVOX SIDE!].</a:t>
            </a:r>
            <a:r>
              <a:rPr lang="en-GB" sz="1200" b="0" i="0" kern="1200">
                <a:solidFill>
                  <a:schemeClr val="tx1"/>
                </a:solidFill>
                <a:effectLst/>
                <a:latin typeface="+mn-lt"/>
                <a:ea typeface="+mn-ea"/>
                <a:cs typeface="+mn-cs"/>
              </a:rPr>
              <a:t> Type or choose your answer to the question posed. Press send.</a:t>
            </a:r>
            <a:endParaRPr lang="en-GB"/>
          </a:p>
          <a:p>
            <a:pPr fontAlgn="t"/>
            <a:r>
              <a:rPr lang="en-GB" sz="1200" b="0" i="0" kern="1200">
                <a:solidFill>
                  <a:schemeClr val="tx1"/>
                </a:solidFill>
                <a:effectLst/>
                <a:latin typeface="+mn-lt"/>
                <a:ea typeface="+mn-ea"/>
                <a:cs typeface="+mn-cs"/>
              </a:rPr>
              <a:t>That’s it.</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You don’t need perfect English when you write on </a:t>
            </a:r>
            <a:r>
              <a:rPr lang="en-GB" sz="1200" b="0" i="0" kern="1200" err="1">
                <a:solidFill>
                  <a:schemeClr val="tx1"/>
                </a:solidFill>
                <a:effectLst/>
                <a:latin typeface="+mn-lt"/>
                <a:ea typeface="+mn-ea"/>
                <a:cs typeface="+mn-cs"/>
              </a:rPr>
              <a:t>vevox</a:t>
            </a:r>
            <a:r>
              <a:rPr lang="en-GB" sz="1200" b="0" i="0" kern="1200">
                <a:solidFill>
                  <a:schemeClr val="tx1"/>
                </a:solidFill>
                <a:effectLst/>
                <a:latin typeface="+mn-lt"/>
                <a:ea typeface="+mn-ea"/>
                <a:cs typeface="+mn-cs"/>
              </a:rPr>
              <a:t>.</a:t>
            </a:r>
            <a:br>
              <a:rPr lang="en-GB" sz="1200" b="0" i="0" kern="1200">
                <a:effectLst/>
                <a:cs typeface="+mn-lt"/>
              </a:rPr>
            </a:br>
            <a:r>
              <a:rPr lang="en-GB" sz="1200" b="0" i="0" kern="1200">
                <a:solidFill>
                  <a:schemeClr val="tx1"/>
                </a:solidFill>
                <a:effectLst/>
                <a:latin typeface="+mn-lt"/>
                <a:ea typeface="+mn-ea"/>
                <a:cs typeface="+mn-cs"/>
              </a:rPr>
              <a:t>Just write a few words — it’s only to help us warm up and understand what everyone remembers from last week.</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If you need help logging in, please put up your hand and I’ll come over.</a:t>
            </a:r>
            <a:endParaRPr lang="en-GB" sz="1200" b="0" i="0" kern="1200">
              <a:solidFill>
                <a:schemeClr val="tx1"/>
              </a:solidFill>
              <a:effectLst/>
              <a:latin typeface="+mn-lt"/>
            </a:endParaRPr>
          </a:p>
          <a:p>
            <a:pPr fontAlgn="t"/>
            <a:endParaRPr lang="en-GB" sz="1200" b="0" i="0" kern="1200">
              <a:solidFill>
                <a:schemeClr val="tx1"/>
              </a:solidFill>
              <a:effectLst/>
              <a:latin typeface="+mn-lt"/>
              <a:ea typeface="+mn-ea"/>
              <a:cs typeface="+mn-cs"/>
            </a:endParaRPr>
          </a:p>
          <a:p>
            <a:pPr fontAlgn="t"/>
            <a:endParaRPr lang="en-GB" sz="1200" b="0" i="0" kern="1200">
              <a:solidFill>
                <a:schemeClr val="tx1"/>
              </a:solidFill>
              <a:effectLst/>
              <a:latin typeface="+mn-lt"/>
              <a:ea typeface="+mn-ea"/>
              <a:cs typeface="+mn-cs"/>
            </a:endParaRPr>
          </a:p>
          <a:p>
            <a:pPr fontAlgn="t"/>
            <a:r>
              <a:rPr lang="en-GB"/>
              <a:t>VEVOX</a:t>
            </a:r>
            <a:r>
              <a:rPr lang="en-GB" sz="1200" b="0" i="0" kern="1200">
                <a:solidFill>
                  <a:schemeClr val="tx1"/>
                </a:solidFill>
                <a:effectLst/>
                <a:latin typeface="+mn-lt"/>
                <a:ea typeface="+mn-ea"/>
                <a:cs typeface="+mn-cs"/>
              </a:rPr>
              <a:t>:</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Start with: [1] Image</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Then: </a:t>
            </a:r>
            <a:r>
              <a:rPr lang="en-GB"/>
              <a:t>W2.1 How are you feeling today?</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Finally: </a:t>
            </a:r>
            <a:r>
              <a:rPr lang="en-GB"/>
              <a:t>W2.2 One thing I remember from Week 1 is…</a:t>
            </a:r>
          </a:p>
          <a:p>
            <a:pPr fontAlgn="t"/>
            <a:endParaRPr lang="en-GB" sz="1200" b="0" i="0" kern="1200">
              <a:solidFill>
                <a:schemeClr val="tx1"/>
              </a:solidFill>
              <a:effectLst/>
              <a:latin typeface="+mn-lt"/>
              <a:ea typeface="+mn-ea"/>
              <a:cs typeface="+mn-cs"/>
            </a:endParaRPr>
          </a:p>
          <a:p>
            <a:pPr fontAlgn="t"/>
            <a:endParaRPr lang="en-GB" sz="1200" b="0"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3728604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6B288-66C9-5C40-03D5-4F82565A2E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F14824-B119-349F-FD95-1BFEE34003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5D829E-CC29-BC16-9435-CF15C2B608BE}"/>
              </a:ext>
            </a:extLst>
          </p:cNvPr>
          <p:cNvSpPr>
            <a:spLocks noGrp="1"/>
          </p:cNvSpPr>
          <p:nvPr>
            <p:ph type="body" idx="1"/>
          </p:nvPr>
        </p:nvSpPr>
        <p:spPr/>
        <p:txBody>
          <a:bodyPr/>
          <a:lstStyle/>
          <a:p>
            <a:r>
              <a:rPr lang="en-GB"/>
              <a:t>When you </a:t>
            </a:r>
            <a:r>
              <a:rPr lang="en-GB" b="0" i="0" kern="1200">
                <a:effectLst/>
              </a:rPr>
              <a:t>start</a:t>
            </a:r>
            <a:r>
              <a:rPr lang="en-GB"/>
              <a:t> a new assessment</a:t>
            </a:r>
            <a:r>
              <a:rPr lang="en-GB" b="0" i="0" kern="1200">
                <a:effectLst/>
              </a:rPr>
              <a:t>, </a:t>
            </a:r>
            <a:r>
              <a:rPr lang="en-GB"/>
              <a:t>the most important thing </a:t>
            </a:r>
            <a:r>
              <a:rPr lang="en-GB" b="0" i="0" kern="1200">
                <a:effectLst/>
              </a:rPr>
              <a:t>to </a:t>
            </a:r>
            <a:r>
              <a:rPr lang="en-GB"/>
              <a:t>look at first is the assessment brief</a:t>
            </a:r>
            <a:r>
              <a:rPr lang="en-GB" b="0" i="0" kern="1200">
                <a:effectLst/>
              </a:rPr>
              <a:t>.</a:t>
            </a:r>
            <a:endParaRPr lang="en-US"/>
          </a:p>
          <a:p>
            <a:r>
              <a:rPr lang="en-GB"/>
              <a:t>The brief is your guide. </a:t>
            </a:r>
            <a:r>
              <a:rPr lang="en-GB" b="0" i="0" kern="1200">
                <a:effectLst/>
              </a:rPr>
              <a:t>It </a:t>
            </a:r>
            <a:r>
              <a:rPr lang="en-GB"/>
              <a:t>tells you exactly what you need to do and what </a:t>
            </a:r>
            <a:r>
              <a:rPr lang="en-GB" b="0" i="0" kern="1200">
                <a:effectLst/>
              </a:rPr>
              <a:t>is </a:t>
            </a:r>
            <a:r>
              <a:rPr lang="en-GB"/>
              <a:t>expected of </a:t>
            </a:r>
            <a:r>
              <a:rPr lang="en-GB" b="0" i="0" kern="1200">
                <a:effectLst/>
              </a:rPr>
              <a:t>you.</a:t>
            </a:r>
            <a:endParaRPr lang="en-GB"/>
          </a:p>
          <a:p>
            <a:r>
              <a:rPr lang="en-GB"/>
              <a:t>If you skip reading it properly</a:t>
            </a:r>
            <a:r>
              <a:rPr lang="en-GB" b="0" i="0" kern="1200">
                <a:effectLst/>
              </a:rPr>
              <a:t>, you </a:t>
            </a:r>
            <a:r>
              <a:rPr lang="en-GB"/>
              <a:t>risk doing the </a:t>
            </a:r>
            <a:r>
              <a:rPr lang="en-GB" b="0" i="0" kern="1200">
                <a:effectLst/>
              </a:rPr>
              <a:t>wrong </a:t>
            </a:r>
            <a:r>
              <a:rPr lang="en-GB"/>
              <a:t>task </a:t>
            </a:r>
            <a:r>
              <a:rPr lang="en-GB" b="0" i="0" kern="1200">
                <a:effectLst/>
              </a:rPr>
              <a:t>or </a:t>
            </a:r>
            <a:r>
              <a:rPr lang="en-GB"/>
              <a:t>missing important details</a:t>
            </a:r>
            <a:r>
              <a:rPr lang="en-GB" b="0" i="0" kern="1200">
                <a:effectLst/>
              </a:rPr>
              <a:t>.</a:t>
            </a:r>
            <a:endParaRPr lang="en-GB"/>
          </a:p>
          <a:p>
            <a:r>
              <a:rPr lang="en-GB"/>
              <a:t>Take </a:t>
            </a:r>
            <a:r>
              <a:rPr lang="en-GB" b="0" i="0" kern="1200">
                <a:effectLst/>
              </a:rPr>
              <a:t>your </a:t>
            </a:r>
            <a:r>
              <a:rPr lang="en-GB"/>
              <a:t>time </a:t>
            </a:r>
            <a:r>
              <a:rPr lang="en-GB" b="0" i="0" kern="1200">
                <a:effectLst/>
              </a:rPr>
              <a:t>to </a:t>
            </a:r>
            <a:r>
              <a:rPr lang="en-GB"/>
              <a:t>read it carefully before you begin any work</a:t>
            </a:r>
            <a:r>
              <a:rPr lang="en-GB" b="0" i="0" kern="1200">
                <a:effectLst/>
              </a:rPr>
              <a:t>.</a:t>
            </a:r>
            <a:endParaRPr lang="en-GB"/>
          </a:p>
          <a:p>
            <a:r>
              <a:rPr lang="en-GB"/>
              <a:t>It will help you understand the task and plan how to approach </a:t>
            </a:r>
            <a:r>
              <a:rPr lang="en-GB" b="0" i="0" kern="1200">
                <a:effectLst/>
              </a:rPr>
              <a:t>it</a:t>
            </a:r>
            <a:r>
              <a:rPr lang="en-GB"/>
              <a:t> step by step</a:t>
            </a:r>
            <a:r>
              <a:rPr lang="en-GB" b="0" i="0" kern="1200">
                <a:effectLst/>
              </a:rPr>
              <a:t>.</a:t>
            </a:r>
            <a:endParaRPr lang="en-GB"/>
          </a:p>
          <a:p>
            <a:r>
              <a:rPr lang="en-GB" b="0" i="0" kern="1200">
                <a:effectLst/>
              </a:rPr>
              <a:t>You </a:t>
            </a:r>
            <a:r>
              <a:rPr lang="en-GB"/>
              <a:t>should come back to the brief throughout your work to check </a:t>
            </a:r>
            <a:r>
              <a:rPr lang="en-GB" b="0" i="0" kern="1200">
                <a:effectLst/>
              </a:rPr>
              <a:t>you </a:t>
            </a:r>
            <a:r>
              <a:rPr lang="en-GB"/>
              <a:t>are staying </a:t>
            </a:r>
            <a:r>
              <a:rPr lang="en-GB" b="0" i="0" kern="1200">
                <a:effectLst/>
              </a:rPr>
              <a:t>on </a:t>
            </a:r>
            <a:r>
              <a:rPr lang="en-GB"/>
              <a:t>track</a:t>
            </a:r>
            <a:r>
              <a:rPr lang="en-GB" b="0" i="0" kern="1200">
                <a:effectLst/>
              </a:rPr>
              <a:t>.</a:t>
            </a:r>
            <a:endParaRPr lang="en-GB"/>
          </a:p>
          <a:p>
            <a:r>
              <a:rPr lang="en-GB"/>
              <a:t>In Term 1, </a:t>
            </a:r>
            <a:r>
              <a:rPr lang="en-GB" b="0" i="0" kern="1200">
                <a:effectLst/>
              </a:rPr>
              <a:t>you </a:t>
            </a:r>
            <a:r>
              <a:rPr lang="en-GB"/>
              <a:t>will have three assessments per module</a:t>
            </a:r>
            <a:r>
              <a:rPr lang="en-GB" b="0" i="0" kern="1200">
                <a:effectLst/>
              </a:rPr>
              <a:t>, </a:t>
            </a:r>
            <a:r>
              <a:rPr lang="en-GB"/>
              <a:t>so it is especially important to stay organised</a:t>
            </a:r>
            <a:r>
              <a:rPr lang="en-GB" b="0" i="0" kern="1200">
                <a:effectLst/>
              </a:rPr>
              <a:t>.</a:t>
            </a:r>
            <a:endParaRPr lang="en-GB"/>
          </a:p>
          <a:p>
            <a:r>
              <a:rPr lang="en-GB"/>
              <a:t>After Term 1, this reduces to two assessments per module, but the expectations remain the same.</a:t>
            </a:r>
            <a:endParaRPr lang="en-GB">
              <a:ea typeface="+mn-ea"/>
              <a:cs typeface="+mn-cs"/>
            </a:endParaRPr>
          </a:p>
          <a:p>
            <a:r>
              <a:rPr lang="en-GB"/>
              <a:t>Using the assessment brief properly will make your work clearer, more focused, and easier to complete successfully.</a:t>
            </a:r>
            <a:endParaRPr lang="en-GB">
              <a:ea typeface="+mn-ea"/>
              <a:cs typeface="+mn-cs"/>
            </a:endParaRPr>
          </a:p>
          <a:p>
            <a:endParaRPr lang="en-GB"/>
          </a:p>
        </p:txBody>
      </p:sp>
      <p:sp>
        <p:nvSpPr>
          <p:cNvPr id="4" name="Slide Number Placeholder 3">
            <a:extLst>
              <a:ext uri="{FF2B5EF4-FFF2-40B4-BE49-F238E27FC236}">
                <a16:creationId xmlns:a16="http://schemas.microsoft.com/office/drawing/2014/main" id="{4EA9B519-69CB-6747-9C71-B8C31E2EAF74}"/>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39768620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6B288-66C9-5C40-03D5-4F82565A2E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F14824-B119-349F-FD95-1BFEE34003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5D829E-CC29-BC16-9435-CF15C2B608BE}"/>
              </a:ext>
            </a:extLst>
          </p:cNvPr>
          <p:cNvSpPr>
            <a:spLocks noGrp="1"/>
          </p:cNvSpPr>
          <p:nvPr>
            <p:ph type="body" idx="1"/>
          </p:nvPr>
        </p:nvSpPr>
        <p:spPr/>
        <p:txBody>
          <a:bodyPr/>
          <a:lstStyle/>
          <a:p>
            <a:r>
              <a:rPr lang="en-GB"/>
              <a:t>Now let’s look at what an assessment brief actually includes.</a:t>
            </a:r>
            <a:endParaRPr lang="en-US"/>
          </a:p>
          <a:p>
            <a:r>
              <a:rPr lang="en-GB"/>
              <a:t>First, you have the task details.</a:t>
            </a:r>
            <a:br>
              <a:rPr lang="en-GB"/>
            </a:br>
            <a:r>
              <a:rPr lang="en-GB"/>
              <a:t> This explains exactly what you are being asked to do, so you should read this very carefully.</a:t>
            </a:r>
          </a:p>
          <a:p>
            <a:r>
              <a:rPr lang="en-GB"/>
              <a:t>Next is the criteria.</a:t>
            </a:r>
            <a:br>
              <a:rPr lang="en-GB"/>
            </a:br>
            <a:r>
              <a:rPr lang="en-GB"/>
              <a:t> This is how your work will be marked. It tells you what the lecturer is looking for, so this is key to getting a good grade.</a:t>
            </a:r>
          </a:p>
          <a:p>
            <a:r>
              <a:rPr lang="en-GB"/>
              <a:t>You will also see deadlines.</a:t>
            </a:r>
            <a:br>
              <a:rPr lang="en-GB">
                <a:cs typeface="+mn-lt"/>
              </a:rPr>
            </a:br>
            <a:r>
              <a:rPr lang="en-GB"/>
              <a:t> This tells you when your work must be submitted, and often when you can expect your marks and feedback back.</a:t>
            </a:r>
          </a:p>
          <a:p>
            <a:r>
              <a:rPr lang="en-GB"/>
              <a:t>There may also be resources and instructions.</a:t>
            </a:r>
            <a:br>
              <a:rPr lang="en-GB"/>
            </a:br>
            <a:r>
              <a:rPr lang="en-GB"/>
              <a:t> This could include things like templates you must use, specific readings, or important rules you need to follow.</a:t>
            </a:r>
          </a:p>
          <a:p>
            <a:r>
              <a:rPr lang="en-GB"/>
              <a:t>Finally, you may see tips for success.</a:t>
            </a:r>
            <a:br>
              <a:rPr lang="en-GB"/>
            </a:br>
            <a:r>
              <a:rPr lang="en-GB"/>
              <a:t> These give you guidance on how to meet the criteria and produce stronger work.</a:t>
            </a:r>
          </a:p>
          <a:p>
            <a:r>
              <a:rPr lang="en-GB"/>
              <a:t>A good habit is to check each of these sections before you start, so you are clear on what to do and how to do it well.</a:t>
            </a:r>
          </a:p>
          <a:p>
            <a:r>
              <a:rPr lang="en-GB"/>
              <a:t>All submissions for your assessments are done through Moodle. That is where you upload your work before the deadline. Once your work has been marked, you will also receive your grade and written feedback through Moodle. It is important to check this feedback carefully, because it tells you what you did well and what you need to improve for next time.</a:t>
            </a:r>
          </a:p>
          <a:p>
            <a:endParaRPr lang="en-GB"/>
          </a:p>
          <a:p>
            <a:endParaRPr lang="en-GB"/>
          </a:p>
          <a:p>
            <a:pPr fontAlgn="t"/>
            <a:endParaRPr lang="en-GB" sz="1200" b="0" i="0" kern="1200">
              <a:solidFill>
                <a:schemeClr val="tx1"/>
              </a:solidFill>
              <a:effectLst/>
              <a:latin typeface="+mn-lt"/>
            </a:endParaRPr>
          </a:p>
          <a:p>
            <a:pPr fontAlgn="t"/>
            <a:endParaRPr lang="en-GB" sz="1200" b="0" i="0" kern="1200">
              <a:solidFill>
                <a:schemeClr val="tx1"/>
              </a:solidFill>
              <a:effectLst/>
              <a:latin typeface="+mn-lt"/>
              <a:ea typeface="+mn-ea"/>
              <a:cs typeface="+mn-cs"/>
            </a:endParaRPr>
          </a:p>
          <a:p>
            <a:pPr fontAlgn="t"/>
            <a:endParaRPr lang="en-GB"/>
          </a:p>
          <a:p>
            <a:endParaRPr lang="en-GB"/>
          </a:p>
        </p:txBody>
      </p:sp>
      <p:sp>
        <p:nvSpPr>
          <p:cNvPr id="4" name="Slide Number Placeholder 3">
            <a:extLst>
              <a:ext uri="{FF2B5EF4-FFF2-40B4-BE49-F238E27FC236}">
                <a16:creationId xmlns:a16="http://schemas.microsoft.com/office/drawing/2014/main" id="{4EA9B519-69CB-6747-9C71-B8C31E2EAF74}"/>
              </a:ext>
            </a:extLst>
          </p:cNvPr>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39768620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DB398D-4363-20FF-9FD4-27341975B0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2D172E-7CC4-C666-4D7E-CFF3B44C58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A9CE12-5757-FBA7-4D7E-DF0C31C049B6}"/>
              </a:ext>
            </a:extLst>
          </p:cNvPr>
          <p:cNvSpPr>
            <a:spLocks noGrp="1"/>
          </p:cNvSpPr>
          <p:nvPr>
            <p:ph type="body" idx="1"/>
          </p:nvPr>
        </p:nvSpPr>
        <p:spPr/>
        <p:txBody>
          <a:bodyPr/>
          <a:lstStyle/>
          <a:p>
            <a:r>
              <a:rPr lang="en-GB"/>
              <a:t>This term you have three different Academic Skills tasks.</a:t>
            </a:r>
            <a:endParaRPr lang="en-US"/>
          </a:p>
          <a:p>
            <a:r>
              <a:rPr lang="en-GB"/>
              <a:t>Before we look at them in detail, I want you to start thinking about what they might involve.</a:t>
            </a:r>
          </a:p>
          <a:p>
            <a:r>
              <a:rPr lang="en-GB"/>
              <a:t>Turn to the person next to you and discuss what you think each task could be.</a:t>
            </a:r>
          </a:p>
          <a:p>
            <a:r>
              <a:rPr lang="en-GB"/>
              <a:t>What do you think Task 1 might involve?</a:t>
            </a:r>
          </a:p>
          <a:p>
            <a:r>
              <a:rPr lang="en-GB"/>
              <a:t>What about Task 2?</a:t>
            </a:r>
          </a:p>
          <a:p>
            <a:r>
              <a:rPr lang="en-GB"/>
              <a:t>And Task 3?</a:t>
            </a:r>
          </a:p>
          <a:p>
            <a:r>
              <a:rPr lang="en-GB" dirty="0"/>
              <a:t>You don’t need to be correct—this is just about making a guess based on what you already know.</a:t>
            </a:r>
          </a:p>
          <a:p>
            <a:r>
              <a:rPr lang="en-GB"/>
              <a:t>Try to give a brief idea for each one.</a:t>
            </a:r>
          </a:p>
          <a:p>
            <a:r>
              <a:rPr lang="en-GB" dirty="0"/>
              <a:t>We’ll then come back together and see how close your predictions were.</a:t>
            </a:r>
          </a:p>
          <a:p>
            <a:endParaRPr lang="en-GB"/>
          </a:p>
        </p:txBody>
      </p:sp>
      <p:sp>
        <p:nvSpPr>
          <p:cNvPr id="4" name="Slide Number Placeholder 3">
            <a:extLst>
              <a:ext uri="{FF2B5EF4-FFF2-40B4-BE49-F238E27FC236}">
                <a16:creationId xmlns:a16="http://schemas.microsoft.com/office/drawing/2014/main" id="{70A1F9E3-88AC-669A-6458-7A78826C811E}"/>
              </a:ext>
            </a:extLst>
          </p:cNvPr>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798538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170BD-FE4E-56A2-F301-1D15D630F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2B570A-D4D5-F6A6-2004-827AC389C1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558F60-BAB1-D0ED-3C5D-2DE58EE18F0A}"/>
              </a:ext>
            </a:extLst>
          </p:cNvPr>
          <p:cNvSpPr>
            <a:spLocks noGrp="1"/>
          </p:cNvSpPr>
          <p:nvPr>
            <p:ph type="body" idx="1"/>
          </p:nvPr>
        </p:nvSpPr>
        <p:spPr/>
        <p:txBody>
          <a:bodyPr/>
          <a:lstStyle/>
          <a:p>
            <a:r>
              <a:rPr lang="en-GB"/>
              <a:t>You are going to read the assessment brief, but only very quickly using questions to help you. The first set of questions are on the slide or </a:t>
            </a:r>
            <a:endParaRPr lang="en-US">
              <a:solidFill>
                <a:srgbClr val="444444"/>
              </a:solidFill>
            </a:endParaRPr>
          </a:p>
          <a:p>
            <a:r>
              <a:rPr lang="en-GB" dirty="0"/>
              <a:t>If you go onto Moodle and open Week 2, you’ll find the </a:t>
            </a:r>
            <a:r>
              <a:rPr lang="en-GB" i="1" dirty="0"/>
              <a:t>Assessment Brief Exploration Activity sheet</a:t>
            </a:r>
            <a:r>
              <a:rPr lang="en-GB" dirty="0"/>
              <a:t>.</a:t>
            </a:r>
          </a:p>
          <a:p>
            <a:r>
              <a:rPr lang="en-GB"/>
              <a:t>You have three minutes only, so this is not about reading every word.</a:t>
            </a:r>
            <a:endParaRPr lang="en-US">
              <a:solidFill>
                <a:srgbClr val="444444"/>
              </a:solidFill>
            </a:endParaRPr>
          </a:p>
          <a:p>
            <a:r>
              <a:rPr lang="en-GB"/>
              <a:t>Your focus is just to find the answers to the first four questions.</a:t>
            </a:r>
            <a:endParaRPr lang="en-US">
              <a:solidFill>
                <a:srgbClr val="444444"/>
              </a:solidFill>
            </a:endParaRPr>
          </a:p>
          <a:p>
            <a:r>
              <a:rPr lang="en-GB"/>
              <a:t>Look for the task that is worth the most marks.</a:t>
            </a:r>
            <a:endParaRPr lang="en-US">
              <a:solidFill>
                <a:srgbClr val="444444"/>
              </a:solidFill>
            </a:endParaRPr>
          </a:p>
          <a:p>
            <a:r>
              <a:rPr lang="en-GB" dirty="0"/>
              <a:t>Then, try to identify the main activity for each task in just one or two words.</a:t>
            </a:r>
            <a:endParaRPr lang="en-US" dirty="0">
              <a:solidFill>
                <a:srgbClr val="444444"/>
              </a:solidFill>
            </a:endParaRPr>
          </a:p>
          <a:p>
            <a:r>
              <a:rPr lang="en-GB"/>
              <a:t>Also, see if you can spot which task includes a presentation or speaking.</a:t>
            </a:r>
            <a:endParaRPr lang="en-US">
              <a:solidFill>
                <a:srgbClr val="444444"/>
              </a:solidFill>
            </a:endParaRPr>
          </a:p>
          <a:p>
            <a:r>
              <a:rPr lang="en-GB"/>
              <a:t>Finally, think about which task looks the most challenging to you, and why. Just a short reason.</a:t>
            </a:r>
            <a:endParaRPr lang="en-US">
              <a:solidFill>
                <a:srgbClr val="444444"/>
              </a:solidFill>
            </a:endParaRPr>
          </a:p>
          <a:p>
            <a:r>
              <a:rPr lang="en-GB"/>
              <a:t>Remember, you are not reading in detail—just reading </a:t>
            </a:r>
            <a:r>
              <a:rPr lang="en-GB" b="1"/>
              <a:t>quickly for key information.</a:t>
            </a:r>
            <a:endParaRPr lang="en-US" b="1">
              <a:solidFill>
                <a:srgbClr val="444444"/>
              </a:solidFill>
            </a:endParaRPr>
          </a:p>
          <a:p>
            <a:r>
              <a:rPr lang="en-GB"/>
              <a:t>After the three minutes are up, you will discuss your answers with a partner.</a:t>
            </a:r>
            <a:endParaRPr lang="en-US">
              <a:solidFill>
                <a:srgbClr val="444444"/>
              </a:solidFill>
            </a:endParaRPr>
          </a:p>
          <a:p>
            <a:r>
              <a:rPr lang="en-GB"/>
              <a:t>You can write your answers on the activity sheet or in your notebook.</a:t>
            </a:r>
            <a:endParaRPr lang="en-US">
              <a:solidFill>
                <a:srgbClr val="444444"/>
              </a:solidFill>
            </a:endParaRPr>
          </a:p>
          <a:p>
            <a:r>
              <a:rPr lang="en-GB" dirty="0"/>
              <a:t>I’ll start the timer now.</a:t>
            </a:r>
          </a:p>
        </p:txBody>
      </p:sp>
      <p:sp>
        <p:nvSpPr>
          <p:cNvPr id="4" name="Slide Number Placeholder 3">
            <a:extLst>
              <a:ext uri="{FF2B5EF4-FFF2-40B4-BE49-F238E27FC236}">
                <a16:creationId xmlns:a16="http://schemas.microsoft.com/office/drawing/2014/main" id="{39AAD804-C0F0-DF6E-3D34-002BB3A44CC2}"/>
              </a:ext>
            </a:extLst>
          </p:cNvPr>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289140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387598-4463-96AE-D512-035C0B5C58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BBD570-B763-030B-B8EE-7E62E3EEFB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E8B385-64E4-F63B-78F5-50464C48AD1F}"/>
              </a:ext>
            </a:extLst>
          </p:cNvPr>
          <p:cNvSpPr>
            <a:spLocks noGrp="1"/>
          </p:cNvSpPr>
          <p:nvPr>
            <p:ph type="body" idx="1"/>
          </p:nvPr>
        </p:nvSpPr>
        <p:spPr/>
        <p:txBody>
          <a:bodyPr/>
          <a:lstStyle/>
          <a:p>
            <a:r>
              <a:rPr lang="en-GB" dirty="0"/>
              <a:t>Now we’re going to take this a step further.</a:t>
            </a:r>
            <a:endParaRPr lang="en-US" dirty="0"/>
          </a:p>
          <a:p>
            <a:r>
              <a:rPr lang="en-GB" dirty="0"/>
              <a:t>Using the questions on that sheet, I want you to start digging a bit deeper into the assessment brief. This isn’t just about reading it — it’s about really understanding it.</a:t>
            </a:r>
          </a:p>
          <a:p>
            <a:r>
              <a:rPr lang="en-GB"/>
              <a:t>Work through each question carefully and use them to guide you to key details</a:t>
            </a:r>
          </a:p>
          <a:p>
            <a:r>
              <a:rPr lang="en-GB" dirty="0"/>
              <a:t>identify which week the Task 1 in-class workshop takes place, and how many questions you’re actually expected to answer for Task 1.</a:t>
            </a:r>
          </a:p>
          <a:p>
            <a:r>
              <a:rPr lang="en-GB" dirty="0"/>
              <a:t>Then, make sure you’re clear on your deadlines. Look at when each task is due — Task 1, Task 2, and Task 3 — and note those down carefully. This is where people often get caught out, so don’t skip it.</a:t>
            </a:r>
          </a:p>
          <a:p>
            <a:r>
              <a:rPr lang="en-GB"/>
              <a:t>Next, look more closely at Task 2. Are there any in-class steps you need to complete? If there are, what exactly are they?</a:t>
            </a:r>
          </a:p>
          <a:p>
            <a:r>
              <a:rPr lang="en-GB" dirty="0"/>
              <a:t>You’ll also need to pick out key requirements — for example, how many words your TEEL paragraph should be, and how long your recorded presentation needs to be.</a:t>
            </a:r>
          </a:p>
          <a:p>
            <a:r>
              <a:rPr lang="en-GB"/>
              <a:t>Finally, make sure you know exactly where your work needs to be submitted. Don’t assume — find it in the Information</a:t>
            </a:r>
            <a:r>
              <a:rPr lang="en-GB" dirty="0"/>
              <a:t> sheet.</a:t>
            </a:r>
          </a:p>
          <a:p>
            <a:r>
              <a:rPr lang="en-GB"/>
              <a:t>Then discuss your answers with a partner. You will have 5 minutes to find the answers and a few minutes after to discuss them before we look at this together.</a:t>
            </a:r>
            <a:endParaRPr lang="en-GB" dirty="0"/>
          </a:p>
          <a:p>
            <a:br>
              <a:rPr lang="en-US" dirty="0"/>
            </a:br>
            <a:endParaRPr lang="en-US" dirty="0"/>
          </a:p>
          <a:p>
            <a:endParaRPr lang="en-GB" dirty="0"/>
          </a:p>
        </p:txBody>
      </p:sp>
      <p:sp>
        <p:nvSpPr>
          <p:cNvPr id="4" name="Slide Number Placeholder 3">
            <a:extLst>
              <a:ext uri="{FF2B5EF4-FFF2-40B4-BE49-F238E27FC236}">
                <a16:creationId xmlns:a16="http://schemas.microsoft.com/office/drawing/2014/main" id="{7E885FDF-4D3C-8BED-11A7-0A653A8AC1E8}"/>
              </a:ext>
            </a:extLst>
          </p:cNvPr>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16808529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EF14F6-A626-05C0-6DC0-461614EE67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162E2B-5D52-B1C6-E084-C8F91B69BC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D5B98C-4588-3F65-0439-E6719507451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Vevox</a:t>
            </a:r>
            <a:r>
              <a:rPr lang="en-GB" dirty="0"/>
              <a:t>: </a:t>
            </a:r>
          </a:p>
          <a:p>
            <a:pPr>
              <a:defRPr/>
            </a:pPr>
            <a:r>
              <a:rPr lang="en-GB"/>
              <a:t>W2. AB1</a:t>
            </a:r>
          </a:p>
          <a:p>
            <a:pPr>
              <a:defRPr/>
            </a:pPr>
            <a:r>
              <a:rPr lang="en-GB"/>
              <a:t>In one or two words, how do you feel about your 3 assessments this term?</a:t>
            </a:r>
            <a:endParaRPr lang="en-GB" dirty="0"/>
          </a:p>
          <a:p>
            <a:pPr>
              <a:defRPr/>
            </a:pPr>
            <a:endParaRPr lang="en-GB" dirty="0"/>
          </a:p>
          <a:p>
            <a:pPr>
              <a:defRPr/>
            </a:pPr>
            <a:r>
              <a:rPr lang="en-GB"/>
              <a:t>W2. AB2</a:t>
            </a:r>
          </a:p>
          <a:p>
            <a:pPr>
              <a:defRPr/>
            </a:pPr>
            <a:r>
              <a:rPr lang="en-GB"/>
              <a:t>Which weeks are your Academic Skills assessments due?</a:t>
            </a:r>
            <a:endParaRPr lang="en-GB" dirty="0"/>
          </a:p>
          <a:p>
            <a:pPr>
              <a:defRPr/>
            </a:pPr>
            <a:r>
              <a:rPr lang="en-GB" dirty="0">
                <a:solidFill>
                  <a:srgbClr val="000000"/>
                </a:solidFill>
              </a:rPr>
              <a:t>Answer: Weeks 3, 8, 10 (students have IN CLASS </a:t>
            </a:r>
            <a:r>
              <a:rPr lang="en-GB">
                <a:solidFill>
                  <a:srgbClr val="000000"/>
                </a:solidFill>
              </a:rPr>
              <a:t>assessment workshops in Weeks 3 and 6)</a:t>
            </a:r>
            <a:endParaRPr lang="en-GB" dirty="0">
              <a:solidFill>
                <a:srgbClr val="000000"/>
              </a:solidFill>
              <a:highlight>
                <a:srgbClr val="EAF5F6"/>
              </a:highlight>
            </a:endParaRPr>
          </a:p>
          <a:p>
            <a:pPr>
              <a:defRPr/>
            </a:pPr>
            <a:endParaRPr lang="en-GB" dirty="0">
              <a:solidFill>
                <a:srgbClr val="000000"/>
              </a:solidFill>
            </a:endParaRPr>
          </a:p>
          <a:p>
            <a:pPr>
              <a:defRPr/>
            </a:pPr>
            <a:r>
              <a:rPr lang="en-GB">
                <a:solidFill>
                  <a:srgbClr val="000000"/>
                </a:solidFill>
              </a:rPr>
              <a:t>W2. AB3.</a:t>
            </a:r>
            <a:endParaRPr lang="en-GB"/>
          </a:p>
          <a:p>
            <a:pPr>
              <a:defRPr/>
            </a:pPr>
            <a:r>
              <a:rPr lang="en-GB" dirty="0">
                <a:solidFill>
                  <a:srgbClr val="000000"/>
                </a:solidFill>
              </a:rPr>
              <a:t>Do you have to submit anything for each task?</a:t>
            </a:r>
            <a:endParaRPr lang="en-GB"/>
          </a:p>
          <a:p>
            <a:pPr>
              <a:defRPr/>
            </a:pPr>
            <a:r>
              <a:rPr lang="en-GB" dirty="0">
                <a:solidFill>
                  <a:srgbClr val="000000"/>
                </a:solidFill>
              </a:rPr>
              <a:t>Answer: Yes, I will have to submit something for each task to Moodle</a:t>
            </a:r>
          </a:p>
          <a:p>
            <a:pPr>
              <a:defRPr/>
            </a:pPr>
            <a:endParaRPr lang="en-GB" dirty="0">
              <a:solidFill>
                <a:srgbClr val="000000"/>
              </a:solidFill>
            </a:endParaRPr>
          </a:p>
          <a:p>
            <a:pPr>
              <a:defRPr/>
            </a:pPr>
            <a:r>
              <a:rPr lang="en-GB">
                <a:solidFill>
                  <a:srgbClr val="000000"/>
                </a:solidFill>
              </a:rPr>
              <a:t>W2. AB4</a:t>
            </a:r>
            <a:endParaRPr lang="en-GB"/>
          </a:p>
          <a:p>
            <a:pPr>
              <a:defRPr/>
            </a:pPr>
            <a:r>
              <a:rPr lang="en-GB" dirty="0">
                <a:solidFill>
                  <a:srgbClr val="000000"/>
                </a:solidFill>
              </a:rPr>
              <a:t> Which skills are the 3 assessments mainly about?</a:t>
            </a:r>
            <a:endParaRPr lang="en-GB" dirty="0"/>
          </a:p>
          <a:p>
            <a:pPr>
              <a:defRPr/>
            </a:pPr>
            <a:r>
              <a:rPr lang="en-GB">
                <a:solidFill>
                  <a:srgbClr val="000000"/>
                </a:solidFill>
              </a:rPr>
              <a:t>Answer: Reading</a:t>
            </a:r>
            <a:r>
              <a:rPr lang="en-GB" dirty="0">
                <a:solidFill>
                  <a:srgbClr val="000000"/>
                </a:solidFill>
              </a:rPr>
              <a:t>, Note-taking, Writing (Paragraphs), Research Skills &amp; Presentations</a:t>
            </a:r>
            <a:endParaRPr lang="en-GB" dirty="0"/>
          </a:p>
          <a:p>
            <a:pPr>
              <a:defRPr/>
            </a:pPr>
            <a:endParaRPr lang="en-GB" dirty="0">
              <a:solidFill>
                <a:srgbClr val="000000"/>
              </a:solidFill>
            </a:endParaRPr>
          </a:p>
          <a:p>
            <a:pPr>
              <a:defRPr/>
            </a:pPr>
            <a:r>
              <a:rPr lang="en-GB">
                <a:solidFill>
                  <a:srgbClr val="000000"/>
                </a:solidFill>
              </a:rPr>
              <a:t>W2. AB5</a:t>
            </a:r>
            <a:endParaRPr lang="en-GB"/>
          </a:p>
          <a:p>
            <a:pPr>
              <a:defRPr/>
            </a:pPr>
            <a:r>
              <a:rPr lang="en-GB">
                <a:solidFill>
                  <a:srgbClr val="000000"/>
                </a:solidFill>
              </a:rPr>
              <a:t>Will you have help in class for your tasks?</a:t>
            </a:r>
            <a:endParaRPr lang="en-GB"/>
          </a:p>
          <a:p>
            <a:pPr>
              <a:defRPr/>
            </a:pPr>
            <a:r>
              <a:rPr lang="en-GB">
                <a:solidFill>
                  <a:srgbClr val="000000"/>
                </a:solidFill>
              </a:rPr>
              <a:t>Yes: Yes, Task 1 and Task 2 have workshops and in class steps to help me with both assessments</a:t>
            </a:r>
            <a:endParaRPr lang="en-GB" dirty="0">
              <a:solidFill>
                <a:srgbClr val="000000"/>
              </a:solidFill>
            </a:endParaRPr>
          </a:p>
          <a:p>
            <a:pPr>
              <a:defRPr/>
            </a:pPr>
            <a:endParaRPr lang="en-GB" dirty="0">
              <a:solidFill>
                <a:srgbClr val="EEEEEE"/>
              </a:solidFill>
              <a:highlight>
                <a:srgbClr val="424242"/>
              </a:highlight>
            </a:endParaRPr>
          </a:p>
          <a:p>
            <a:pPr>
              <a:defRPr/>
            </a:pPr>
            <a:br>
              <a:rPr lang="en-US" dirty="0"/>
            </a:br>
            <a:endParaRPr lang="en-US" dirty="0"/>
          </a:p>
        </p:txBody>
      </p:sp>
      <p:sp>
        <p:nvSpPr>
          <p:cNvPr id="4" name="Slide Number Placeholder 3">
            <a:extLst>
              <a:ext uri="{FF2B5EF4-FFF2-40B4-BE49-F238E27FC236}">
                <a16:creationId xmlns:a16="http://schemas.microsoft.com/office/drawing/2014/main" id="{0A98098D-50A9-1ACE-F116-85BAE3C7D220}"/>
              </a:ext>
            </a:extLst>
          </p:cNvPr>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3581039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09A0FB-7DB0-05C5-28DD-BBD3318FCF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5A8636-CA83-97AE-EED2-A3AF6699EC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2DF412-74E8-401A-93D6-229CC3E1578B}"/>
              </a:ext>
            </a:extLst>
          </p:cNvPr>
          <p:cNvSpPr>
            <a:spLocks noGrp="1"/>
          </p:cNvSpPr>
          <p:nvPr>
            <p:ph type="body" idx="1"/>
          </p:nvPr>
        </p:nvSpPr>
        <p:spPr/>
        <p:txBody>
          <a:bodyPr/>
          <a:lstStyle/>
          <a:p>
            <a:r>
              <a:rPr lang="en-GB"/>
              <a:t>Every assignment you complete is marked using specific criteria. These criteria explain what we are looking for when we mark your work, almost like a checklist of what good academic work should include. These criteria are the same for EVERY level and every programme/module at UWTSD. They will not change, so it's important to understand the criteria well from Term 1.</a:t>
            </a:r>
          </a:p>
          <a:p>
            <a:endParaRPr lang="en-GB"/>
          </a:p>
          <a:p>
            <a:r>
              <a:rPr lang="en-GB"/>
              <a:t>Different assignments use different criteria. You will not always be marked on everything. The assessment brief will clearly tell you which criteria apply to each task, so it’s important to check that carefully before you start writing.</a:t>
            </a:r>
          </a:p>
          <a:p>
            <a:endParaRPr lang="en-GB"/>
          </a:p>
          <a:p>
            <a:r>
              <a:rPr lang="en-GB"/>
              <a:t>Your final mark is based on how well you meet each of the relevant criteria. This means it’s not just about completing the task, but about how well you demonstrate things like understanding, analysis, use of sources, and communication.</a:t>
            </a:r>
          </a:p>
          <a:p>
            <a:endParaRPr lang="en-GB"/>
          </a:p>
          <a:p>
            <a:r>
              <a:rPr lang="en-GB"/>
              <a:t>The key point here is that the criteria are not hidden—they are there to help you. If you understand them, you can shape your work around what is actually being assessed, rather than guessing what the lecturer wants.</a:t>
            </a:r>
          </a:p>
          <a:p>
            <a:endParaRPr lang="en-GB"/>
          </a:p>
          <a:p>
            <a:r>
              <a:rPr lang="en-GB"/>
              <a:t>So rather than thinking of criteria as something separate or technical, think of them as a guide to success. The better you understand them, the more focused and effective your work will be.</a:t>
            </a:r>
          </a:p>
          <a:p>
            <a:endParaRPr lang="en-GB"/>
          </a:p>
          <a:p>
            <a:r>
              <a:rPr lang="en-GB"/>
              <a:t>Overall, these criteria are not separate ideas—they work together. Understanding them helps you see what “good work” actually looks like and gives you a clear target when completing your assignments.</a:t>
            </a:r>
          </a:p>
          <a:p>
            <a:endParaRPr lang="en-GB"/>
          </a:p>
        </p:txBody>
      </p:sp>
      <p:sp>
        <p:nvSpPr>
          <p:cNvPr id="4" name="Slide Number Placeholder 3">
            <a:extLst>
              <a:ext uri="{FF2B5EF4-FFF2-40B4-BE49-F238E27FC236}">
                <a16:creationId xmlns:a16="http://schemas.microsoft.com/office/drawing/2014/main" id="{DF886E3A-8D8B-951C-D3E9-442F561D270D}"/>
              </a:ext>
            </a:extLst>
          </p:cNvPr>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27194120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128D3-C1CD-C21F-E9AC-C96B334B3B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8C53D3-9245-C8AF-20E7-8CF9A3881F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D2A8BB-A9F3-5CDB-0875-3BA515A67231}"/>
              </a:ext>
            </a:extLst>
          </p:cNvPr>
          <p:cNvSpPr>
            <a:spLocks noGrp="1"/>
          </p:cNvSpPr>
          <p:nvPr>
            <p:ph type="body" idx="1"/>
          </p:nvPr>
        </p:nvSpPr>
        <p:spPr/>
        <p:txBody>
          <a:bodyPr/>
          <a:lstStyle/>
          <a:p>
            <a:r>
              <a:rPr lang="en-GB"/>
              <a:t>Marking criteria break down what is expected in your work and what we are looking for when we assess it.</a:t>
            </a:r>
            <a:endParaRPr lang="en-US"/>
          </a:p>
          <a:p>
            <a:r>
              <a:rPr lang="en-GB"/>
              <a:t>On the brief, the language can sometimes look quite complex or formal, but the meaning is actually much simpler once we put it into everyday language. Each criterion is just a clear explanation of what good work should show.</a:t>
            </a:r>
          </a:p>
          <a:p>
            <a:endParaRPr lang="en-GB"/>
          </a:p>
          <a:p>
            <a:r>
              <a:rPr lang="en-GB"/>
              <a:t>First is </a:t>
            </a:r>
            <a:r>
              <a:rPr lang="en-GB" b="1"/>
              <a:t>Engagement with Literature</a:t>
            </a:r>
            <a:r>
              <a:rPr lang="en-GB"/>
              <a:t>.</a:t>
            </a:r>
            <a:br>
              <a:rPr lang="en-GB"/>
            </a:br>
            <a:r>
              <a:rPr lang="en-GB"/>
              <a:t> This is about the sources you use to support your ideas. We expect you to use credible materials such as academic texts, journal articles, or other reliable sources, rather than just opinions or random websites. You also need to reference these correctly using Harvard style, which we will teach you in Week 4. The key idea here is that your work should show evidence that you have read around the topic and are using that reading to support your arguments, not just writing from your own opinion.</a:t>
            </a:r>
          </a:p>
          <a:p>
            <a:r>
              <a:rPr lang="en-GB"/>
              <a:t>Next is </a:t>
            </a:r>
            <a:r>
              <a:rPr lang="en-GB" b="1"/>
              <a:t>Knowledge &amp; Understanding</a:t>
            </a:r>
            <a:r>
              <a:rPr lang="en-GB"/>
              <a:t>.</a:t>
            </a:r>
            <a:br>
              <a:rPr lang="en-GB">
                <a:cs typeface="+mn-lt"/>
              </a:rPr>
            </a:br>
            <a:r>
              <a:rPr lang="en-GB"/>
              <a:t> This focuses on whether you actually understand the key ideas in the topic. It’s not enough to repeat information—you need to explain concepts clearly and support them with examples. It also includes something very important: following instructions. So if the brief asks you to answer all questions, include three points, or follow a specific structure, you must make sure you do exactly that.</a:t>
            </a:r>
          </a:p>
          <a:p>
            <a:r>
              <a:rPr lang="en-GB"/>
              <a:t>Then we have </a:t>
            </a:r>
            <a:r>
              <a:rPr lang="en-GB" b="1"/>
              <a:t>Cognitive &amp; Intellectual Skills</a:t>
            </a:r>
            <a:r>
              <a:rPr lang="en-GB"/>
              <a:t>.</a:t>
            </a:r>
            <a:br>
              <a:rPr lang="en-GB">
                <a:cs typeface="+mn-lt"/>
              </a:rPr>
            </a:br>
            <a:r>
              <a:rPr lang="en-GB"/>
              <a:t> This is where we start looking at how you think, not just what you write. We are looking for analysis rather than description. That means comparing ideas, explaining why something is important, justifying your opinions using evidence, and drawing clear conclusions based on what you’ve discussed. This is the part that shows deeper thinking.</a:t>
            </a:r>
          </a:p>
          <a:p>
            <a:r>
              <a:rPr lang="en-GB"/>
              <a:t>After that is </a:t>
            </a:r>
            <a:r>
              <a:rPr lang="en-GB" b="1"/>
              <a:t>Practical Skills</a:t>
            </a:r>
            <a:r>
              <a:rPr lang="en-GB"/>
              <a:t>.</a:t>
            </a:r>
            <a:br>
              <a:rPr lang="en-GB">
                <a:cs typeface="+mn-lt"/>
              </a:rPr>
            </a:br>
            <a:r>
              <a:rPr lang="en-GB"/>
              <a:t> This is about applying your knowledge to real situations. So instead of just explaining theories in isolation, you show how they work in practice. For example, using a model from class to analyse a real business, or applying a concept to a real-life scenario. If a specific model or theory is required, it will always be stated in the brief, so you won’t need to guess.</a:t>
            </a:r>
          </a:p>
          <a:p>
            <a:r>
              <a:rPr lang="en-GB"/>
              <a:t>Finally, </a:t>
            </a:r>
            <a:r>
              <a:rPr lang="en-GB" b="1"/>
              <a:t>Transferable Skills</a:t>
            </a:r>
            <a:r>
              <a:rPr lang="en-GB"/>
              <a:t>.</a:t>
            </a:r>
            <a:br>
              <a:rPr lang="en-GB">
                <a:cs typeface="+mn-lt"/>
              </a:rPr>
            </a:br>
            <a:r>
              <a:rPr lang="en-GB"/>
              <a:t> This focuses on how you communicate your work. We are looking for clear writing in full sentences and structured paragraphs, appropriate academic style, and careful proofreading. If you are doing a presentation, this also includes clear slides, good organisation, and confident verbal delivery. Essentially, this is about how professionally you present your work.</a:t>
            </a:r>
          </a:p>
          <a:p>
            <a:r>
              <a:rPr lang="en-GB"/>
              <a:t>Overall, these criteria are not separate ideas—they work together. Understanding them helps you see what “good work” actually looks like and gives you a clear target when completing your assignments.</a:t>
            </a:r>
          </a:p>
          <a:p>
            <a:endParaRPr lang="en-GB"/>
          </a:p>
        </p:txBody>
      </p:sp>
      <p:sp>
        <p:nvSpPr>
          <p:cNvPr id="4" name="Slide Number Placeholder 3">
            <a:extLst>
              <a:ext uri="{FF2B5EF4-FFF2-40B4-BE49-F238E27FC236}">
                <a16:creationId xmlns:a16="http://schemas.microsoft.com/office/drawing/2014/main" id="{0EEFFDB7-24F9-1DCF-D493-7A8A08059A8F}"/>
              </a:ext>
            </a:extLst>
          </p:cNvPr>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26802965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7128D3-C1CD-C21F-E9AC-C96B334B3B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8C53D3-9245-C8AF-20E7-8CF9A3881F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D2A8BB-A9F3-5CDB-0875-3BA515A67231}"/>
              </a:ext>
            </a:extLst>
          </p:cNvPr>
          <p:cNvSpPr>
            <a:spLocks noGrp="1"/>
          </p:cNvSpPr>
          <p:nvPr>
            <p:ph type="body" idx="1"/>
          </p:nvPr>
        </p:nvSpPr>
        <p:spPr/>
        <p:txBody>
          <a:bodyPr/>
          <a:lstStyle/>
          <a:p>
            <a:endParaRPr lang="en-GB" dirty="0"/>
          </a:p>
          <a:p>
            <a:r>
              <a:rPr lang="en-GB" dirty="0"/>
              <a:t>After Cognitive and Intellectual Skills, is </a:t>
            </a:r>
            <a:r>
              <a:rPr lang="en-GB" b="1" dirty="0"/>
              <a:t>Practical Skills</a:t>
            </a:r>
            <a:r>
              <a:rPr lang="en-GB" dirty="0"/>
              <a:t>.</a:t>
            </a:r>
            <a:br>
              <a:rPr lang="en-GB" dirty="0">
                <a:cs typeface="+mn-lt"/>
              </a:rPr>
            </a:br>
            <a:r>
              <a:rPr lang="en-GB" dirty="0"/>
              <a:t> This is about applying your knowledge to real situations. So instead of just explaining theories in isolation, you show how they work in practice. For example, using a model from class to analyse a real business, or applying a concept to a real-life scenario. If a specific model or theory is required, it will always be stated in the brief, so you won’t need to guess.</a:t>
            </a:r>
          </a:p>
          <a:p>
            <a:r>
              <a:rPr lang="en-GB" dirty="0"/>
              <a:t>Finally, </a:t>
            </a:r>
            <a:r>
              <a:rPr lang="en-GB" b="1" dirty="0"/>
              <a:t>Transferable Skills</a:t>
            </a:r>
            <a:r>
              <a:rPr lang="en-GB" dirty="0"/>
              <a:t>.</a:t>
            </a:r>
            <a:br>
              <a:rPr lang="en-GB" dirty="0">
                <a:cs typeface="+mn-lt"/>
              </a:rPr>
            </a:br>
            <a:r>
              <a:rPr lang="en-GB" dirty="0"/>
              <a:t> This focuses on how you communicate your work. We are looking for clear writing in full sentences and structured paragraphs, appropriate academic style, and careful proofreading. If you are doing a presentation, this also includes clear slides, good organisation, and confident verbal delivery. Essentially, this is about how professionally you present your work.</a:t>
            </a:r>
          </a:p>
          <a:p>
            <a:r>
              <a:rPr lang="en-GB" dirty="0"/>
              <a:t>Overall, these criteria are not separate ideas—they work together. Understanding them helps you see what “good work” actually looks like and gives you a clear target when completing your assignments.</a:t>
            </a:r>
          </a:p>
          <a:p>
            <a:endParaRPr lang="en-GB"/>
          </a:p>
        </p:txBody>
      </p:sp>
      <p:sp>
        <p:nvSpPr>
          <p:cNvPr id="4" name="Slide Number Placeholder 3">
            <a:extLst>
              <a:ext uri="{FF2B5EF4-FFF2-40B4-BE49-F238E27FC236}">
                <a16:creationId xmlns:a16="http://schemas.microsoft.com/office/drawing/2014/main" id="{0EEFFDB7-24F9-1DCF-D493-7A8A08059A8F}"/>
              </a:ext>
            </a:extLst>
          </p:cNvPr>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26802965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CB7E2-9554-7F2D-7C57-23B5595BDF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DC412F-B65E-37B3-49DA-EC3D30326A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CE9ED3-FB22-5F26-75DE-9C984A8BD483}"/>
              </a:ext>
            </a:extLst>
          </p:cNvPr>
          <p:cNvSpPr>
            <a:spLocks noGrp="1"/>
          </p:cNvSpPr>
          <p:nvPr>
            <p:ph type="body" idx="1"/>
          </p:nvPr>
        </p:nvSpPr>
        <p:spPr/>
        <p:txBody>
          <a:bodyPr/>
          <a:lstStyle/>
          <a:p>
            <a:r>
              <a:rPr lang="en-GB"/>
              <a:t>You are now going to apply the marking criteria to some real examples.</a:t>
            </a:r>
            <a:endParaRPr lang="en-US"/>
          </a:p>
          <a:p>
            <a:r>
              <a:rPr lang="en-GB"/>
              <a:t>On the slide, you will see five short pieces of student work.</a:t>
            </a:r>
          </a:p>
          <a:p>
            <a:r>
              <a:rPr lang="en-GB"/>
              <a:t>Your task is to match each example to the correct marking criterion.</a:t>
            </a:r>
          </a:p>
          <a:p>
            <a:r>
              <a:rPr lang="en-GB"/>
              <a:t>The criteria are:</a:t>
            </a:r>
            <a:br>
              <a:rPr lang="en-GB" dirty="0">
                <a:cs typeface="+mn-lt"/>
              </a:rPr>
            </a:br>
            <a:r>
              <a:rPr lang="en-GB"/>
              <a:t> Engagement with Literature, Knowledge &amp; Understanding, Cognitive &amp; Intellectual Skills, Practical Skills, and Transferable Skills.</a:t>
            </a:r>
          </a:p>
          <a:p>
            <a:r>
              <a:rPr lang="en-GB"/>
              <a:t>Take your time to read each example carefully.</a:t>
            </a:r>
          </a:p>
          <a:p>
            <a:r>
              <a:rPr lang="en-GB" dirty="0"/>
              <a:t>Think about what the student is actually doing in each one.</a:t>
            </a:r>
          </a:p>
          <a:p>
            <a:r>
              <a:rPr lang="en-GB"/>
              <a:t>For example, are they using sources? Are they explaining ideas? Are they comparing and analysing? Are they applying a model? Or are they focusing on how clearly the work is written?</a:t>
            </a:r>
          </a:p>
          <a:p>
            <a:r>
              <a:rPr lang="en-GB"/>
              <a:t>Work through each example one by one and decide which criterion fits best.</a:t>
            </a:r>
          </a:p>
          <a:p>
            <a:r>
              <a:rPr lang="en-GB" dirty="0"/>
              <a:t>There is no need to rush, but try to base your answers on what each criterion actually means, not just keywords.</a:t>
            </a:r>
          </a:p>
          <a:p>
            <a:r>
              <a:rPr lang="en-GB"/>
              <a:t>Write the answers down in your notes</a:t>
            </a:r>
            <a:endParaRPr lang="en-GB" dirty="0"/>
          </a:p>
          <a:p>
            <a:r>
              <a:rPr lang="en-GB"/>
              <a:t>Once you have finished, we will go through the answers together and discuss why each one fits.</a:t>
            </a:r>
          </a:p>
          <a:p>
            <a:endParaRPr lang="en-GB"/>
          </a:p>
          <a:p>
            <a:endParaRPr lang="en-GB"/>
          </a:p>
        </p:txBody>
      </p:sp>
      <p:sp>
        <p:nvSpPr>
          <p:cNvPr id="4" name="Slide Number Placeholder 3">
            <a:extLst>
              <a:ext uri="{FF2B5EF4-FFF2-40B4-BE49-F238E27FC236}">
                <a16:creationId xmlns:a16="http://schemas.microsoft.com/office/drawing/2014/main" id="{5C4A22E9-B975-B98F-F0FD-F6EA0442E210}"/>
              </a:ext>
            </a:extLst>
          </p:cNvPr>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28626256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the next part of our class, we will explore some very important and necessary reading skills. </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1308338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start reading, we can make our brain ready by predicting what the text might be about.</a:t>
            </a:r>
          </a:p>
          <a:p>
            <a:r>
              <a:rPr lang="en-GB"/>
              <a:t>Prediction helps you understand the text faster. It gives you a ‘head start.’</a:t>
            </a:r>
          </a:p>
          <a:p>
            <a:r>
              <a:rPr lang="en-GB"/>
              <a:t>We look at the title, the picture, and any keywords.</a:t>
            </a:r>
          </a:p>
          <a:p>
            <a:r>
              <a:rPr lang="en-GB"/>
              <a:t>In a moment, I will show you a short title and one picture.</a:t>
            </a:r>
          </a:p>
          <a:p>
            <a:r>
              <a:rPr lang="en-GB"/>
              <a:t>What do you think this text is about in one word? Put your one word in </a:t>
            </a:r>
            <a:r>
              <a:rPr lang="en-GB" err="1"/>
              <a:t>vevox</a:t>
            </a:r>
            <a:r>
              <a:rPr lang="en-GB"/>
              <a:t>.</a:t>
            </a:r>
          </a:p>
          <a:p>
            <a:r>
              <a:rPr lang="en-GB"/>
              <a:t>There are no wrong answers.</a:t>
            </a:r>
          </a:p>
          <a:p>
            <a:r>
              <a:rPr lang="en-GB"/>
              <a:t>Just guess.</a:t>
            </a:r>
          </a:p>
          <a:p>
            <a:r>
              <a:rPr lang="en-GB"/>
              <a:t>This is about getting your brain ready for reading.</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39226105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read anything, we’re going to make a prediction.</a:t>
            </a:r>
            <a:endParaRPr lang="en-US"/>
          </a:p>
          <a:p>
            <a:r>
              <a:rPr lang="en-GB"/>
              <a:t>You will see a title and a picture from a news story.</a:t>
            </a:r>
          </a:p>
          <a:p>
            <a:r>
              <a:rPr lang="en-GB" dirty="0"/>
              <a:t>Before we even talk about it, please type one word into </a:t>
            </a:r>
            <a:r>
              <a:rPr lang="en-GB" dirty="0" err="1"/>
              <a:t>Vevox</a:t>
            </a:r>
            <a:r>
              <a:rPr lang="en-GB" dirty="0"/>
              <a:t>.</a:t>
            </a:r>
          </a:p>
          <a:p>
            <a:r>
              <a:rPr lang="en-GB" dirty="0"/>
              <a:t>This is a </a:t>
            </a:r>
            <a:r>
              <a:rPr lang="en-GB" dirty="0" err="1"/>
              <a:t>WordCloud</a:t>
            </a:r>
            <a:r>
              <a:rPr lang="en-GB" dirty="0"/>
              <a:t>, so all your words will join together on the screen.</a:t>
            </a:r>
          </a:p>
          <a:p>
            <a:r>
              <a:rPr lang="en-GB"/>
              <a:t>Remember: your answer is anonymous: nobody will know what you typed.</a:t>
            </a:r>
          </a:p>
          <a:p>
            <a:r>
              <a:rPr lang="en-GB"/>
              <a:t>Just choose one simple word you think the text might be about. For example, Influencers, Digital advertising </a:t>
            </a:r>
          </a:p>
          <a:p>
            <a:r>
              <a:rPr lang="en-GB"/>
              <a:t>You can write any word that comes to your mind.</a:t>
            </a:r>
          </a:p>
          <a:p>
            <a:r>
              <a:rPr lang="en-GB" dirty="0"/>
              <a:t>This is just a warm up for your brain. You don’t need to be correct.</a:t>
            </a:r>
          </a:p>
          <a:p>
            <a:r>
              <a:rPr lang="en-GB"/>
              <a:t>-------</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VEVOX: W2.3 What do you think this article is about? (remember, only word is needed)</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4121499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755BB-6B8F-EE1A-ABE6-F71FF40654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E38DC9-A4F5-02A3-3D2E-A8E5BBC216F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84E90D-FAF8-2A45-3A7C-1ACFF495CC66}"/>
              </a:ext>
            </a:extLst>
          </p:cNvPr>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read in detail, we use a skill called skimming.</a:t>
            </a:r>
          </a:p>
          <a:p>
            <a:pPr fontAlgn="t"/>
            <a:r>
              <a:rPr lang="en-GB" sz="1200" b="0" i="0" kern="1200">
                <a:solidFill>
                  <a:schemeClr val="tx1"/>
                </a:solidFill>
                <a:effectLst/>
                <a:latin typeface="+mn-lt"/>
                <a:ea typeface="+mn-ea"/>
                <a:cs typeface="+mn-cs"/>
              </a:rPr>
              <a:t>Skimming means reading quickly to get the main idea: the big picture.</a:t>
            </a:r>
          </a:p>
          <a:p>
            <a:pPr fontAlgn="t"/>
            <a:r>
              <a:rPr lang="en-GB" sz="1200" b="0" i="0" kern="1200">
                <a:solidFill>
                  <a:schemeClr val="tx1"/>
                </a:solidFill>
                <a:effectLst/>
                <a:latin typeface="+mn-lt"/>
                <a:ea typeface="+mn-ea"/>
                <a:cs typeface="+mn-cs"/>
              </a:rPr>
              <a:t>We do not read every word.</a:t>
            </a:r>
          </a:p>
          <a:p>
            <a:pPr fontAlgn="t"/>
            <a:r>
              <a:rPr lang="en-GB" sz="1200" b="0" i="0" kern="1200">
                <a:solidFill>
                  <a:schemeClr val="tx1"/>
                </a:solidFill>
                <a:effectLst/>
                <a:latin typeface="+mn-lt"/>
                <a:ea typeface="+mn-ea"/>
                <a:cs typeface="+mn-cs"/>
              </a:rPr>
              <a:t>We do not stop for difficult vocabulary.</a:t>
            </a:r>
          </a:p>
          <a:p>
            <a:pPr fontAlgn="t"/>
            <a:r>
              <a:rPr lang="en-GB" sz="1200" b="0" i="0" kern="1200">
                <a:solidFill>
                  <a:schemeClr val="tx1"/>
                </a:solidFill>
                <a:effectLst/>
                <a:latin typeface="+mn-lt"/>
                <a:ea typeface="+mn-ea"/>
                <a:cs typeface="+mn-cs"/>
              </a:rPr>
              <a:t>We look at:</a:t>
            </a:r>
          </a:p>
          <a:p>
            <a:pPr fontAlgn="t"/>
            <a:r>
              <a:rPr lang="en-GB" sz="1200" b="0" i="0" kern="1200">
                <a:solidFill>
                  <a:schemeClr val="tx1"/>
                </a:solidFill>
                <a:effectLst/>
                <a:latin typeface="+mn-lt"/>
                <a:ea typeface="+mn-ea"/>
                <a:cs typeface="+mn-cs"/>
              </a:rPr>
              <a:t>• the title,</a:t>
            </a:r>
          </a:p>
          <a:p>
            <a:pPr fontAlgn="t"/>
            <a:r>
              <a:rPr lang="en-GB" sz="1200" b="0" i="0" kern="1200">
                <a:solidFill>
                  <a:schemeClr val="tx1"/>
                </a:solidFill>
                <a:effectLst/>
                <a:latin typeface="+mn-lt"/>
                <a:ea typeface="+mn-ea"/>
                <a:cs typeface="+mn-cs"/>
              </a:rPr>
              <a:t>• the first sentence,</a:t>
            </a:r>
          </a:p>
          <a:p>
            <a:pPr fontAlgn="t"/>
            <a:r>
              <a:rPr lang="en-GB" sz="1200" b="0" i="0" kern="1200">
                <a:solidFill>
                  <a:schemeClr val="tx1"/>
                </a:solidFill>
                <a:effectLst/>
                <a:latin typeface="+mn-lt"/>
                <a:ea typeface="+mn-ea"/>
                <a:cs typeface="+mn-cs"/>
              </a:rPr>
              <a:t>• and any repeated words.</a:t>
            </a:r>
          </a:p>
          <a:p>
            <a:pPr fontAlgn="t"/>
            <a:r>
              <a:rPr lang="en-GB" sz="1200" b="0" i="0" kern="1200">
                <a:solidFill>
                  <a:schemeClr val="tx1"/>
                </a:solidFill>
                <a:effectLst/>
                <a:latin typeface="+mn-lt"/>
                <a:ea typeface="+mn-ea"/>
                <a:cs typeface="+mn-cs"/>
              </a:rPr>
              <a:t>Our only question is:</a:t>
            </a:r>
          </a:p>
          <a:p>
            <a:pPr fontAlgn="t"/>
            <a:r>
              <a:rPr lang="en-GB" sz="1200" b="0" i="0" kern="1200">
                <a:solidFill>
                  <a:schemeClr val="tx1"/>
                </a:solidFill>
                <a:effectLst/>
                <a:latin typeface="+mn-lt"/>
                <a:ea typeface="+mn-ea"/>
                <a:cs typeface="+mn-cs"/>
              </a:rPr>
              <a:t>‘What is this text mainly about?’</a:t>
            </a:r>
          </a:p>
          <a:p>
            <a:pPr fontAlgn="t"/>
            <a:r>
              <a:rPr lang="en-GB" sz="1200" b="0" i="0" kern="1200">
                <a:solidFill>
                  <a:schemeClr val="tx1"/>
                </a:solidFill>
                <a:effectLst/>
                <a:latin typeface="+mn-lt"/>
                <a:ea typeface="+mn-ea"/>
                <a:cs typeface="+mn-cs"/>
              </a:rPr>
              <a:t>This helps us read faster and feel more confident before we look at details.</a:t>
            </a:r>
          </a:p>
        </p:txBody>
      </p:sp>
      <p:sp>
        <p:nvSpPr>
          <p:cNvPr id="4" name="Slide Number Placeholder 3">
            <a:extLst>
              <a:ext uri="{FF2B5EF4-FFF2-40B4-BE49-F238E27FC236}">
                <a16:creationId xmlns:a16="http://schemas.microsoft.com/office/drawing/2014/main" id="{C6714251-11EF-AE4D-8C65-F10474B234CE}"/>
              </a:ext>
            </a:extLst>
          </p:cNvPr>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35189133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Read the text quickly from start to finish.</a:t>
            </a:r>
            <a:endParaRPr lang="en-US"/>
          </a:p>
          <a:p>
            <a:r>
              <a:rPr lang="en-GB"/>
              <a:t>You are not trying to understand every word or every detail.</a:t>
            </a:r>
          </a:p>
          <a:p>
            <a:r>
              <a:rPr lang="en-GB"/>
              <a:t>Focus only on getting the main idea of the article as a whole.</a:t>
            </a:r>
          </a:p>
          <a:p>
            <a:r>
              <a:rPr lang="en-GB"/>
              <a:t>If you see words you don’t know, don’t stop or worry about them—just keep moving.</a:t>
            </a:r>
          </a:p>
          <a:p>
            <a:r>
              <a:rPr lang="en-GB"/>
              <a:t>This is about speed and general understanding, not perfect reading.</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7955692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err="1"/>
              <a:t>Vevox</a:t>
            </a:r>
            <a:r>
              <a:rPr lang="en-GB"/>
              <a:t>: What is the main idea of the text?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After you show the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Thank you, everyone.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The main idea of the text is:</a:t>
            </a:r>
          </a:p>
          <a:p>
            <a:pPr>
              <a:defRPr/>
            </a:pPr>
            <a:r>
              <a:rPr lang="en-GB"/>
              <a:t>Social media viral trends can help small businesses get more customers and make more sales.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Remember: when we skim, we only want the big picture,  or what the text is mostly about.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You don’t need every detail.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You don’t need to understand every word.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If you found the general idea, then your skimming was successful.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Now we’re going to move on to the next skill: scanning: this is where we look for small details like names, numbers, and reasons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34268250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853034-64CA-EC67-1B0F-37DE47B26A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A4092E-8D71-D43F-1A18-6B1CB1A29F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6DF3B0-2FC6-15DD-61CD-5087BC403579}"/>
              </a:ext>
            </a:extLst>
          </p:cNvPr>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are going to practise scanning.</a:t>
            </a:r>
          </a:p>
          <a:p>
            <a:pPr fontAlgn="t"/>
            <a:r>
              <a:rPr lang="en-GB" sz="1200" b="0" i="0" kern="1200">
                <a:solidFill>
                  <a:schemeClr val="tx1"/>
                </a:solidFill>
                <a:effectLst/>
                <a:latin typeface="+mn-lt"/>
                <a:ea typeface="+mn-ea"/>
                <a:cs typeface="+mn-cs"/>
              </a:rPr>
              <a:t>Scanning means searching the text quickly for specific information  like names, dates, numbers, or reasons.</a:t>
            </a:r>
          </a:p>
          <a:p>
            <a:pPr fontAlgn="t"/>
            <a:r>
              <a:rPr lang="en-GB" sz="1200" b="0" i="0" kern="1200">
                <a:solidFill>
                  <a:schemeClr val="tx1"/>
                </a:solidFill>
                <a:effectLst/>
                <a:latin typeface="+mn-lt"/>
                <a:ea typeface="+mn-ea"/>
                <a:cs typeface="+mn-cs"/>
              </a:rPr>
              <a:t>When we scan, we do not read the whole text.</a:t>
            </a:r>
          </a:p>
          <a:p>
            <a:pPr fontAlgn="t"/>
            <a:r>
              <a:rPr lang="en-GB" sz="1200" b="0" i="0" kern="1200">
                <a:solidFill>
                  <a:schemeClr val="tx1"/>
                </a:solidFill>
                <a:effectLst/>
                <a:latin typeface="+mn-lt"/>
                <a:ea typeface="+mn-ea"/>
                <a:cs typeface="+mn-cs"/>
              </a:rPr>
              <a:t>We move our eyes quickly until we see the information we want.</a:t>
            </a:r>
          </a:p>
          <a:p>
            <a:pPr fontAlgn="t"/>
            <a:endParaRPr lang="en-GB" sz="1200" b="0" i="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BE51883-DF5E-C0C3-233C-F954AF25AA63}"/>
              </a:ext>
            </a:extLst>
          </p:cNvPr>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26139816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 are now going to scan the text.</a:t>
            </a:r>
            <a:endParaRPr lang="en-US"/>
          </a:p>
          <a:p>
            <a:r>
              <a:rPr lang="en-GB"/>
              <a:t>Remember, scanning means you are not reading every word. You are looking quickly for specific information.</a:t>
            </a:r>
          </a:p>
          <a:p>
            <a:r>
              <a:rPr lang="en-GB"/>
              <a:t>Your task is to find:</a:t>
            </a:r>
          </a:p>
          <a:p>
            <a:pPr marL="171450" indent="-171450">
              <a:buFont typeface="Arial"/>
              <a:buChar char="•"/>
            </a:pPr>
            <a:r>
              <a:rPr lang="en-GB"/>
              <a:t>One company or business name </a:t>
            </a:r>
          </a:p>
          <a:p>
            <a:pPr marL="171450" indent="-171450">
              <a:buFont typeface="Arial"/>
              <a:buChar char="•"/>
            </a:pPr>
            <a:r>
              <a:rPr lang="en-GB"/>
              <a:t>One number, such as hours, staff, or an increase </a:t>
            </a:r>
          </a:p>
          <a:p>
            <a:pPr marL="171450" indent="-171450">
              <a:buFont typeface="Arial"/>
              <a:buChar char="•"/>
            </a:pPr>
            <a:r>
              <a:rPr lang="en-GB"/>
              <a:t>One place mentioned in the article </a:t>
            </a:r>
          </a:p>
          <a:p>
            <a:pPr marL="171450" indent="-171450">
              <a:buFont typeface="Arial"/>
              <a:buChar char="•"/>
            </a:pPr>
            <a:r>
              <a:rPr lang="en-GB"/>
              <a:t>One reason why a business became popular </a:t>
            </a:r>
          </a:p>
          <a:p>
            <a:br>
              <a:rPr lang="en-US"/>
            </a:br>
            <a:endParaRPr lang="en-US"/>
          </a:p>
          <a:p>
            <a:r>
              <a:rPr lang="en-GB" b="1"/>
              <a:t>Extension (optional):</a:t>
            </a:r>
            <a:endParaRPr lang="en-GB"/>
          </a:p>
          <a:p>
            <a:pPr marL="171450" indent="-171450">
              <a:buFont typeface="Arial"/>
              <a:buChar char="•"/>
            </a:pPr>
            <a:r>
              <a:rPr lang="en-GB"/>
              <a:t>One example of what a customer did because of a viral trend </a:t>
            </a:r>
          </a:p>
          <a:p>
            <a:br>
              <a:rPr lang="en-US"/>
            </a:br>
            <a:endParaRPr lang="en-US"/>
          </a:p>
          <a:p>
            <a:r>
              <a:rPr lang="en-GB"/>
              <a:t>You have 4 minutes to complete this task.</a:t>
            </a:r>
          </a:p>
          <a:p>
            <a:r>
              <a:rPr lang="en-GB"/>
              <a:t>Write your answers on the question sheet or in your notebook.</a:t>
            </a:r>
          </a:p>
          <a:p>
            <a:r>
              <a:rPr lang="en-GB"/>
              <a:t>If you finish early, you can attempt the additional questions on the sheet.</a:t>
            </a:r>
          </a:p>
          <a:p>
            <a:endParaRPr lang="en-GB"/>
          </a:p>
          <a:p>
            <a:r>
              <a:rPr lang="en-GB"/>
              <a:t>Ready? Your time starts now.</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15759358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Great work, everyone.</a:t>
            </a:r>
          </a:p>
          <a:p>
            <a:r>
              <a:rPr lang="en-GB"/>
              <a:t>Let’s check the answers together.</a:t>
            </a:r>
          </a:p>
          <a:p>
            <a:r>
              <a:rPr lang="en-GB"/>
              <a:t>Remember: in scanning, we look for small pieces of information: names, numbers, reasons, actions.</a:t>
            </a:r>
          </a:p>
          <a:p>
            <a:r>
              <a:rPr lang="en-GB"/>
              <a:t>You do not need to understand the whole text.</a:t>
            </a:r>
          </a:p>
          <a:p>
            <a:r>
              <a:rPr lang="en-GB"/>
              <a:t>Here are the answers we were looking for today:</a:t>
            </a:r>
          </a:p>
          <a:p>
            <a:pPr marL="171450" indent="-171450">
              <a:lnSpc>
                <a:spcPct val="90000"/>
              </a:lnSpc>
              <a:spcBef>
                <a:spcPts val="1000"/>
              </a:spcBef>
              <a:buFont typeface="Arial"/>
              <a:buChar char="•"/>
            </a:pPr>
            <a:r>
              <a:rPr lang="en-GB" b="1"/>
              <a:t>Company names:</a:t>
            </a:r>
            <a:br>
              <a:rPr lang="en-GB" b="1"/>
            </a:br>
            <a:r>
              <a:rPr lang="en-GB" b="1"/>
              <a:t>Jet2, Binley Mega Chippy, </a:t>
            </a:r>
            <a:r>
              <a:rPr lang="en-GB" err="1"/>
              <a:t>Honywood</a:t>
            </a:r>
            <a:r>
              <a:rPr lang="en-GB"/>
              <a:t> Sandwich Shop (any acceptable)</a:t>
            </a:r>
          </a:p>
          <a:p>
            <a:pPr marL="171450" indent="-171450">
              <a:lnSpc>
                <a:spcPct val="90000"/>
              </a:lnSpc>
              <a:spcBef>
                <a:spcPts val="1000"/>
              </a:spcBef>
              <a:buFont typeface="Arial"/>
              <a:buChar char="•"/>
            </a:pPr>
            <a:r>
              <a:rPr lang="en-GB" b="1"/>
              <a:t>Number:</a:t>
            </a:r>
            <a:br>
              <a:rPr lang="en-GB" b="1"/>
            </a:br>
            <a:r>
              <a:rPr lang="en-GB" b="1"/>
              <a:t>9 staff / three hours / tenfold </a:t>
            </a:r>
            <a:r>
              <a:rPr lang="en-GB"/>
              <a:t>(any one acceptable)</a:t>
            </a:r>
          </a:p>
          <a:p>
            <a:pPr marL="171450" indent="-171450">
              <a:lnSpc>
                <a:spcPct val="90000"/>
              </a:lnSpc>
              <a:spcBef>
                <a:spcPts val="1000"/>
              </a:spcBef>
              <a:buFont typeface="Arial"/>
              <a:buChar char="•"/>
            </a:pPr>
            <a:r>
              <a:rPr lang="en-GB" b="1"/>
              <a:t>Place:</a:t>
            </a:r>
            <a:br>
              <a:rPr lang="en-GB" b="1"/>
            </a:br>
            <a:r>
              <a:rPr lang="en-GB" b="1"/>
              <a:t>Basildon / Essex</a:t>
            </a:r>
            <a:endParaRPr lang="en-GB"/>
          </a:p>
          <a:p>
            <a:pPr marL="171450" indent="-171450">
              <a:lnSpc>
                <a:spcPct val="90000"/>
              </a:lnSpc>
              <a:spcBef>
                <a:spcPts val="1000"/>
              </a:spcBef>
              <a:buFont typeface="Arial"/>
              <a:buChar char="•"/>
            </a:pPr>
            <a:r>
              <a:rPr lang="en-GB" b="1"/>
              <a:t>Reason:</a:t>
            </a:r>
            <a:br>
              <a:rPr lang="en-GB" b="1"/>
            </a:br>
            <a:r>
              <a:rPr lang="en-GB" b="1"/>
              <a:t>Customer videos went viral / social media boosted popularity / TikTok made </a:t>
            </a:r>
            <a:r>
              <a:rPr lang="en-GB"/>
              <a:t>the business famous</a:t>
            </a:r>
          </a:p>
          <a:p>
            <a:pPr marL="171450" indent="-171450">
              <a:lnSpc>
                <a:spcPct val="90000"/>
              </a:lnSpc>
              <a:spcBef>
                <a:spcPts val="1000"/>
              </a:spcBef>
              <a:buFont typeface="Arial"/>
              <a:buChar char="•"/>
            </a:pPr>
            <a:r>
              <a:rPr lang="en-GB" b="1"/>
              <a:t>Extension Answer:</a:t>
            </a:r>
            <a:br>
              <a:rPr lang="en-GB" b="1"/>
            </a:br>
            <a:r>
              <a:rPr lang="en-GB" b="1"/>
              <a:t>Customers travelled up to three hours to buy a chicken burger from </a:t>
            </a:r>
            <a:r>
              <a:rPr lang="en-GB" err="1"/>
              <a:t>Honywood</a:t>
            </a:r>
            <a:r>
              <a:rPr lang="en-GB"/>
              <a:t> Sandwich Shop / customers visited the shop from far away after seeing it on social media.</a:t>
            </a: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23596719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244E41-1FC4-26C2-0750-BDA7451059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700B97-A12D-8B8A-B3CB-2200712AF8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A7DA08-2E4A-ABCE-0683-0CF881F1BA26}"/>
              </a:ext>
            </a:extLst>
          </p:cNvPr>
          <p:cNvSpPr>
            <a:spLocks noGrp="1"/>
          </p:cNvSpPr>
          <p:nvPr>
            <p:ph type="body" idx="1"/>
          </p:nvPr>
        </p:nvSpPr>
        <p:spPr/>
        <p:txBody>
          <a:bodyPr/>
          <a:lstStyle/>
          <a:p>
            <a:pPr>
              <a:defRPr/>
            </a:pPr>
            <a:r>
              <a:rPr lang="en-GB" dirty="0"/>
              <a:t>In business, people are often dealing with a lot of information all the time. They don’t always have time to read everything in detail, so they need ways to work quickly and still get the key points.</a:t>
            </a:r>
            <a:endParaRPr lang="en-US" dirty="0"/>
          </a:p>
          <a:p>
            <a:pPr>
              <a:defRPr/>
            </a:pPr>
            <a:r>
              <a:rPr lang="en-GB"/>
              <a:t>So, in pairs, I want you to discuss a simple question: how might predicting, scanning, and skimming be useful in a business setting?</a:t>
            </a:r>
          </a:p>
          <a:p>
            <a:pPr>
              <a:defRPr/>
            </a:pPr>
            <a:r>
              <a:rPr lang="en-GB"/>
              <a:t>To help you think about it, consider a few things:</a:t>
            </a:r>
          </a:p>
          <a:p>
            <a:pPr marL="171450" indent="-171450">
              <a:buFont typeface="Arial"/>
              <a:buChar char="•"/>
              <a:defRPr/>
            </a:pPr>
            <a:r>
              <a:rPr lang="en-GB" dirty="0"/>
              <a:t>How do people in business find information quickly when they’re busy? </a:t>
            </a:r>
          </a:p>
          <a:p>
            <a:pPr marL="171450" indent="-171450">
              <a:buFont typeface="Arial"/>
              <a:buChar char="•"/>
              <a:defRPr/>
            </a:pPr>
            <a:r>
              <a:rPr lang="en-GB"/>
              <a:t>When might someone need to pick out key details from an email, report, or article? </a:t>
            </a:r>
          </a:p>
          <a:p>
            <a:pPr marL="171450" indent="-171450">
              <a:buFont typeface="Arial"/>
              <a:buChar char="•"/>
              <a:defRPr/>
            </a:pPr>
            <a:r>
              <a:rPr lang="en-GB"/>
              <a:t>How could making a prediction before reading help you understand something faster? </a:t>
            </a:r>
          </a:p>
          <a:p>
            <a:pPr>
              <a:defRPr/>
            </a:pPr>
            <a:r>
              <a:rPr lang="en-GB"/>
              <a:t>Take a couple of minutes to talk this through with the person next to you.</a:t>
            </a:r>
          </a:p>
          <a:p>
            <a:pPr>
              <a:defRPr/>
            </a:pPr>
            <a:endParaRPr lang="en-GB" dirty="0"/>
          </a:p>
          <a:p>
            <a:pPr>
              <a:defRPr/>
            </a:pPr>
            <a:br>
              <a:rPr lang="en-US" dirty="0">
                <a:cs typeface="+mn-lt"/>
              </a:rPr>
            </a:br>
            <a:endParaRPr lang="en-GB"/>
          </a:p>
        </p:txBody>
      </p:sp>
      <p:sp>
        <p:nvSpPr>
          <p:cNvPr id="4" name="Slide Number Placeholder 3">
            <a:extLst>
              <a:ext uri="{FF2B5EF4-FFF2-40B4-BE49-F238E27FC236}">
                <a16:creationId xmlns:a16="http://schemas.microsoft.com/office/drawing/2014/main" id="{D2F35D58-669F-28D9-C0D3-7C701A2FC0E7}"/>
              </a:ext>
            </a:extLst>
          </p:cNvPr>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0657005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F0771-FB79-259D-5C98-F5241FB67E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0C45FD-00C6-2C0F-B0A7-B1CAC4FBF0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E38A36-C0F1-7DA6-C9E5-07150E9E0ACF}"/>
              </a:ext>
            </a:extLst>
          </p:cNvPr>
          <p:cNvSpPr>
            <a:spLocks noGrp="1"/>
          </p:cNvSpPr>
          <p:nvPr>
            <p:ph type="body" idx="1"/>
          </p:nvPr>
        </p:nvSpPr>
        <p:spPr/>
        <p:txBody>
          <a:bodyPr/>
          <a:lstStyle/>
          <a:p>
            <a:r>
              <a:rPr lang="en-GB"/>
              <a:t>So far</a:t>
            </a:r>
            <a:r>
              <a:rPr lang="en-GB" b="0" i="0" kern="1200">
                <a:effectLst/>
              </a:rPr>
              <a:t>, </a:t>
            </a:r>
            <a:r>
              <a:rPr lang="en-GB"/>
              <a:t>you have practised:</a:t>
            </a:r>
            <a:endParaRPr lang="en-US">
              <a:ea typeface="+mn-ea"/>
              <a:cs typeface="+mn-cs"/>
            </a:endParaRPr>
          </a:p>
          <a:p>
            <a:r>
              <a:rPr lang="en-GB" b="0" i="0" kern="1200">
                <a:effectLst/>
              </a:rPr>
              <a:t>Skimming </a:t>
            </a:r>
            <a:r>
              <a:rPr lang="en-GB"/>
              <a:t>→ finding </a:t>
            </a:r>
            <a:r>
              <a:rPr lang="en-GB" b="0" i="0" kern="1200">
                <a:effectLst/>
              </a:rPr>
              <a:t>the main idea</a:t>
            </a:r>
            <a:br>
              <a:rPr lang="en-GB"/>
            </a:br>
            <a:r>
              <a:rPr lang="en-GB"/>
              <a:t> Scanning → finding specific facts quickly</a:t>
            </a:r>
            <a:endParaRPr lang="en-GB">
              <a:ea typeface="+mn-ea"/>
              <a:cs typeface="+mn-cs"/>
            </a:endParaRPr>
          </a:p>
          <a:p>
            <a:br>
              <a:rPr lang="en-US"/>
            </a:br>
            <a:endParaRPr lang="en-US">
              <a:ea typeface="+mn-ea"/>
              <a:cs typeface="+mn-cs"/>
            </a:endParaRPr>
          </a:p>
          <a:p>
            <a:r>
              <a:rPr lang="en-GB"/>
              <a:t>In business, these skills are </a:t>
            </a:r>
            <a:r>
              <a:rPr lang="en-GB" b="0" i="0" kern="1200">
                <a:effectLst/>
              </a:rPr>
              <a:t>not </a:t>
            </a:r>
            <a:r>
              <a:rPr lang="en-GB"/>
              <a:t>separate</a:t>
            </a:r>
            <a:r>
              <a:rPr lang="en-GB" b="0" i="0" kern="1200">
                <a:effectLst/>
              </a:rPr>
              <a:t>.</a:t>
            </a:r>
            <a:endParaRPr lang="en-GB"/>
          </a:p>
          <a:p>
            <a:r>
              <a:rPr lang="en-GB"/>
              <a:t>They are used together when professionals</a:t>
            </a:r>
            <a:r>
              <a:rPr lang="en-GB" b="0" i="0" kern="1200">
                <a:effectLst/>
              </a:rPr>
              <a:t>:</a:t>
            </a:r>
            <a:endParaRPr lang="en-GB"/>
          </a:p>
          <a:p>
            <a:pPr marL="171450" indent="-171450">
              <a:buFont typeface="Arial"/>
              <a:buChar char="•"/>
            </a:pPr>
            <a:r>
              <a:rPr lang="en-GB"/>
              <a:t>quickly understand reports and updates </a:t>
            </a:r>
          </a:p>
          <a:p>
            <a:pPr marL="171450" indent="-171450">
              <a:buFont typeface="Arial"/>
              <a:buChar char="•"/>
            </a:pPr>
            <a:r>
              <a:rPr lang="en-GB"/>
              <a:t>locate key evidence</a:t>
            </a:r>
            <a:r>
              <a:rPr lang="en-GB" b="0" i="0" kern="1200">
                <a:effectLst/>
              </a:rPr>
              <a:t>,</a:t>
            </a:r>
            <a:r>
              <a:rPr lang="en-GB"/>
              <a:t> data</a:t>
            </a:r>
            <a:r>
              <a:rPr lang="en-GB" b="0" i="0" kern="1200">
                <a:effectLst/>
              </a:rPr>
              <a:t>,</a:t>
            </a:r>
            <a:r>
              <a:rPr lang="en-GB"/>
              <a:t> or figures </a:t>
            </a:r>
            <a:endParaRPr lang="en-GB">
              <a:ea typeface="+mn-ea"/>
              <a:cs typeface="+mn-cs"/>
            </a:endParaRPr>
          </a:p>
          <a:p>
            <a:pPr marL="171450" indent="-171450">
              <a:buFont typeface="Arial"/>
              <a:buChar char="•"/>
            </a:pPr>
            <a:r>
              <a:rPr lang="en-GB"/>
              <a:t>make decisions under time pressure </a:t>
            </a:r>
            <a:endParaRPr lang="en-GB">
              <a:ea typeface="+mn-ea"/>
              <a:cs typeface="+mn-cs"/>
            </a:endParaRPr>
          </a:p>
          <a:p>
            <a:br>
              <a:rPr lang="en-US"/>
            </a:br>
            <a:endParaRPr lang="en-US">
              <a:ea typeface="+mn-ea"/>
              <a:cs typeface="+mn-cs"/>
            </a:endParaRPr>
          </a:p>
          <a:p>
            <a:r>
              <a:rPr lang="en-GB"/>
              <a:t>Being able to switch between skimming and scanning </a:t>
            </a:r>
            <a:r>
              <a:rPr lang="en-GB" b="0" i="0" kern="1200">
                <a:effectLst/>
              </a:rPr>
              <a:t>helps </a:t>
            </a:r>
            <a:r>
              <a:rPr lang="en-GB"/>
              <a:t>you work more efficiently </a:t>
            </a:r>
            <a:r>
              <a:rPr lang="en-GB" b="0" i="0" kern="1200">
                <a:effectLst/>
              </a:rPr>
              <a:t>and </a:t>
            </a:r>
            <a:r>
              <a:rPr lang="en-GB"/>
              <a:t>respond effectively in real business situations</a:t>
            </a:r>
            <a:r>
              <a:rPr lang="en-GB" b="0" i="0" kern="1200">
                <a:effectLst/>
              </a:rPr>
              <a:t>.</a:t>
            </a:r>
            <a:endParaRPr lang="en-GB"/>
          </a:p>
          <a:p>
            <a:endParaRPr lang="en-GB" sz="1200" b="0" i="0" kern="1200">
              <a:solidFill>
                <a:schemeClr val="tx1"/>
              </a:solidFill>
              <a:effectLst/>
              <a:latin typeface="+mn-lt"/>
            </a:endParaRPr>
          </a:p>
        </p:txBody>
      </p:sp>
      <p:sp>
        <p:nvSpPr>
          <p:cNvPr id="4" name="Slide Number Placeholder 3">
            <a:extLst>
              <a:ext uri="{FF2B5EF4-FFF2-40B4-BE49-F238E27FC236}">
                <a16:creationId xmlns:a16="http://schemas.microsoft.com/office/drawing/2014/main" id="{869F2345-0D3E-7CD8-3CEC-7D5FDB17D608}"/>
              </a:ext>
            </a:extLst>
          </p:cNvPr>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7025270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7E6728-EADB-F2AA-DEC4-33163ABA52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D5EE6F-A555-D15F-686F-7CA1576373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B7A45E-F10C-3795-571B-4E29022FA46D}"/>
              </a:ext>
            </a:extLst>
          </p:cNvPr>
          <p:cNvSpPr>
            <a:spLocks noGrp="1"/>
          </p:cNvSpPr>
          <p:nvPr>
            <p:ph type="body" idx="1"/>
          </p:nvPr>
        </p:nvSpPr>
        <p:spPr/>
        <p:txBody>
          <a:bodyPr/>
          <a:lstStyle/>
          <a:p>
            <a:pPr>
              <a:defRPr/>
            </a:pPr>
            <a:r>
              <a:rPr lang="en-GB"/>
              <a:t>So far, you have practised:</a:t>
            </a:r>
            <a:endParaRPr lang="en-US"/>
          </a:p>
          <a:p>
            <a:pPr>
              <a:defRPr/>
            </a:pPr>
            <a:r>
              <a:rPr lang="en-GB"/>
              <a:t>Skimming → finding the main idea</a:t>
            </a:r>
            <a:br>
              <a:rPr lang="en-GB" dirty="0">
                <a:cs typeface="+mn-lt"/>
              </a:rPr>
            </a:br>
            <a:r>
              <a:rPr lang="en-GB"/>
              <a:t> Scanning → finding specific facts quickly</a:t>
            </a:r>
          </a:p>
          <a:p>
            <a:pPr>
              <a:defRPr/>
            </a:pPr>
            <a:br>
              <a:rPr lang="en-US" dirty="0">
                <a:cs typeface="+mn-lt"/>
              </a:rPr>
            </a:br>
            <a:endParaRPr lang="en-US"/>
          </a:p>
          <a:p>
            <a:pPr>
              <a:defRPr/>
            </a:pPr>
            <a:r>
              <a:rPr lang="en-GB"/>
              <a:t>In business, these skills are not separate.</a:t>
            </a:r>
          </a:p>
          <a:p>
            <a:pPr>
              <a:defRPr/>
            </a:pPr>
            <a:r>
              <a:rPr lang="en-GB"/>
              <a:t>They are used together when professionals need to:</a:t>
            </a:r>
          </a:p>
          <a:p>
            <a:pPr marL="171450" indent="-171450">
              <a:buFont typeface="Arial"/>
              <a:buChar char="•"/>
              <a:defRPr/>
            </a:pPr>
            <a:r>
              <a:rPr lang="en-GB"/>
              <a:t>understand business information quickly </a:t>
            </a:r>
          </a:p>
          <a:p>
            <a:pPr marL="171450" indent="-171450">
              <a:buFont typeface="Arial"/>
              <a:buChar char="•"/>
              <a:defRPr/>
            </a:pPr>
            <a:r>
              <a:rPr lang="en-GB"/>
              <a:t>find key facts, figures, or evidence </a:t>
            </a:r>
          </a:p>
          <a:p>
            <a:pPr marL="171450" indent="-171450">
              <a:buFont typeface="Arial"/>
              <a:buChar char="•"/>
              <a:defRPr/>
            </a:pPr>
            <a:r>
              <a:rPr lang="en-GB"/>
              <a:t>respond to situations under time pressure </a:t>
            </a:r>
          </a:p>
          <a:p>
            <a:pPr>
              <a:defRPr/>
            </a:pPr>
            <a:br>
              <a:rPr lang="en-US" dirty="0">
                <a:cs typeface="+mn-lt"/>
              </a:rPr>
            </a:br>
            <a:endParaRPr lang="en-US"/>
          </a:p>
          <a:p>
            <a:pPr>
              <a:defRPr/>
            </a:pPr>
            <a:r>
              <a:rPr lang="en-GB"/>
              <a:t>Your task: Choose the right skill in business situations</a:t>
            </a:r>
          </a:p>
          <a:p>
            <a:pPr>
              <a:defRPr/>
            </a:pPr>
            <a:r>
              <a:rPr lang="en-GB" dirty="0"/>
              <a:t>You will see a series of real business scenarios.</a:t>
            </a:r>
          </a:p>
          <a:p>
            <a:pPr>
              <a:defRPr/>
            </a:pPr>
            <a:r>
              <a:rPr lang="en-GB"/>
              <a:t>For each one, decide:</a:t>
            </a:r>
          </a:p>
          <a:p>
            <a:pPr>
              <a:defRPr/>
            </a:pPr>
            <a:r>
              <a:rPr lang="en-GB"/>
              <a:t>Skim or Scan</a:t>
            </a:r>
          </a:p>
          <a:p>
            <a:pPr>
              <a:defRPr/>
            </a:pPr>
            <a:r>
              <a:rPr lang="en-GB"/>
              <a:t>Think carefully about:</a:t>
            </a:r>
          </a:p>
          <a:p>
            <a:pPr marL="171450" indent="-171450">
              <a:buFont typeface="Arial"/>
              <a:buChar char="•"/>
              <a:defRPr/>
            </a:pPr>
            <a:r>
              <a:rPr lang="en-GB"/>
              <a:t>Do I need the overall message or the main idea? </a:t>
            </a:r>
          </a:p>
          <a:p>
            <a:pPr marL="171450" indent="-171450">
              <a:buFont typeface="Arial"/>
              <a:buChar char="•"/>
              <a:defRPr/>
            </a:pPr>
            <a:r>
              <a:rPr lang="en-GB"/>
              <a:t>Or do I need to find specific information or details? </a:t>
            </a:r>
          </a:p>
          <a:p>
            <a:pPr>
              <a:defRPr/>
            </a:pPr>
            <a:br>
              <a:rPr lang="en-US" dirty="0">
                <a:cs typeface="+mn-lt"/>
              </a:rPr>
            </a:br>
            <a:endParaRPr lang="en-US"/>
          </a:p>
          <a:p>
            <a:pPr>
              <a:defRPr/>
            </a:pPr>
            <a:r>
              <a:rPr lang="en-GB"/>
              <a:t>Activity</a:t>
            </a:r>
          </a:p>
          <a:p>
            <a:pPr>
              <a:defRPr/>
            </a:pPr>
            <a:r>
              <a:rPr lang="en-GB"/>
              <a:t>Go back to VEVOX</a:t>
            </a:r>
          </a:p>
          <a:p>
            <a:pPr>
              <a:defRPr/>
            </a:pPr>
            <a:r>
              <a:rPr lang="en-GB"/>
              <a:t>Decide: Skim or Scan</a:t>
            </a:r>
          </a:p>
          <a:p>
            <a:pPr>
              <a:defRPr/>
            </a:pPr>
            <a:r>
              <a:rPr lang="en-GB"/>
              <a:t>After each question:</a:t>
            </a:r>
            <a:br>
              <a:rPr lang="en-GB" dirty="0">
                <a:cs typeface="+mn-lt"/>
              </a:rPr>
            </a:br>
            <a:r>
              <a:rPr lang="en-GB"/>
              <a:t> Discuss your choice briefly with the person next to you and justify your decision in one sentence.</a:t>
            </a:r>
          </a:p>
          <a:p>
            <a:pPr marL="0" marR="0" lvl="0" indent="0" algn="l" defTabSz="914400">
              <a:lnSpc>
                <a:spcPct val="100000"/>
              </a:lnSpc>
              <a:spcBef>
                <a:spcPts val="0"/>
              </a:spcBef>
              <a:spcAft>
                <a:spcPts val="0"/>
              </a:spcAft>
              <a:buClrTx/>
              <a:buSzTx/>
              <a:buFontTx/>
              <a:buNone/>
              <a:tabLst/>
              <a:defRPr/>
            </a:pPr>
            <a:endParaRPr lang="en-GB" dirty="0"/>
          </a:p>
          <a:p>
            <a:pPr>
              <a:defRPr/>
            </a:pPr>
            <a:r>
              <a:rPr lang="en-GB"/>
              <a:t>VEVOX questions:</a:t>
            </a:r>
            <a:endParaRPr lang="en-GB" dirty="0"/>
          </a:p>
          <a:p>
            <a:pPr>
              <a:defRPr/>
            </a:pPr>
            <a:r>
              <a:rPr lang="en-GB"/>
              <a:t>W2.R3 Which Skill?</a:t>
            </a:r>
          </a:p>
          <a:p>
            <a:pPr>
              <a:defRPr/>
            </a:pPr>
            <a:r>
              <a:rPr lang="en-GB"/>
              <a:t>You are reviewing customer reviews online because your manager wants you to find comments mentioning delivery problems or delays</a:t>
            </a:r>
          </a:p>
          <a:p>
            <a:pPr>
              <a:defRPr/>
            </a:pPr>
            <a:r>
              <a:rPr lang="en-GB"/>
              <a:t>ANSWER: SCAN</a:t>
            </a:r>
            <a:endParaRPr lang="en-GB" dirty="0"/>
          </a:p>
          <a:p>
            <a:pPr>
              <a:defRPr/>
            </a:pPr>
            <a:endParaRPr lang="en-GB" dirty="0"/>
          </a:p>
          <a:p>
            <a:pPr>
              <a:defRPr/>
            </a:pPr>
            <a:r>
              <a:rPr lang="en-GB"/>
              <a:t>W2. R4 Which Skill?</a:t>
            </a:r>
          </a:p>
          <a:p>
            <a:pPr>
              <a:defRPr/>
            </a:pPr>
            <a:r>
              <a:rPr lang="en-GB"/>
              <a:t>You are working in a small retail business. Your manager forwards you a long email about recent sales performance and customer feedback.</a:t>
            </a:r>
          </a:p>
          <a:p>
            <a:pPr>
              <a:defRPr/>
            </a:pPr>
            <a:r>
              <a:rPr lang="en-GB"/>
              <a:t>You need to quickly understand what the overall message is before responding.</a:t>
            </a:r>
          </a:p>
          <a:p>
            <a:pPr>
              <a:defRPr/>
            </a:pPr>
            <a:r>
              <a:rPr lang="en-GB"/>
              <a:t>ANSWER: Skim</a:t>
            </a:r>
            <a:endParaRPr lang="en-GB" dirty="0"/>
          </a:p>
          <a:p>
            <a:pPr>
              <a:defRPr/>
            </a:pPr>
            <a:endParaRPr lang="en-GB"/>
          </a:p>
          <a:p>
            <a:pPr>
              <a:defRPr/>
            </a:pPr>
            <a:r>
              <a:rPr lang="en-GB"/>
              <a:t>W2.R5 Which Skill?</a:t>
            </a:r>
          </a:p>
          <a:p>
            <a:pPr>
              <a:defRPr/>
            </a:pPr>
            <a:r>
              <a:rPr lang="en-GB"/>
              <a:t>You are checking a weekly sales report spreadsheet and need to find the exact sales figure for one product line.</a:t>
            </a:r>
          </a:p>
          <a:p>
            <a:pPr>
              <a:defRPr/>
            </a:pPr>
            <a:r>
              <a:rPr lang="en-GB"/>
              <a:t>ANSWER: SCAN</a:t>
            </a:r>
            <a:br>
              <a:rPr lang="en-GB" dirty="0"/>
            </a:br>
            <a:endParaRPr lang="en-GB" dirty="0"/>
          </a:p>
          <a:p>
            <a:pPr>
              <a:defRPr/>
            </a:pPr>
            <a:r>
              <a:rPr lang="en-GB"/>
              <a:t>W2.R6 Which Skill?</a:t>
            </a:r>
          </a:p>
          <a:p>
            <a:pPr>
              <a:defRPr/>
            </a:pPr>
            <a:r>
              <a:rPr lang="en-GB" dirty="0"/>
              <a:t> </a:t>
            </a:r>
            <a:r>
              <a:rPr lang="en-GB"/>
              <a:t>You are preparing for a team meeting and reading a market update report. You need to understand the main reasons sales have increased or decreased.</a:t>
            </a:r>
          </a:p>
          <a:p>
            <a:pPr>
              <a:defRPr/>
            </a:pPr>
            <a:r>
              <a:rPr lang="en-GB"/>
              <a:t> ANSWER: SKIM</a:t>
            </a:r>
          </a:p>
        </p:txBody>
      </p:sp>
      <p:sp>
        <p:nvSpPr>
          <p:cNvPr id="4" name="Slide Number Placeholder 3">
            <a:extLst>
              <a:ext uri="{FF2B5EF4-FFF2-40B4-BE49-F238E27FC236}">
                <a16:creationId xmlns:a16="http://schemas.microsoft.com/office/drawing/2014/main" id="{83035C56-4F44-6CC4-29C4-469C21F787EA}"/>
              </a:ext>
            </a:extLst>
          </p:cNvPr>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13310874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We’re going to finish today with a short reflection.</a:t>
            </a:r>
          </a:p>
          <a:p>
            <a:r>
              <a:rPr lang="en-GB"/>
              <a:t>On the screen, you can see three sentences to complete.</a:t>
            </a:r>
          </a:p>
          <a:p>
            <a:r>
              <a:rPr lang="en-GB"/>
              <a:t>Please write:</a:t>
            </a:r>
          </a:p>
          <a:p>
            <a:r>
              <a:rPr lang="en-GB"/>
              <a:t>• One assessment requirement I understand now is…</a:t>
            </a:r>
          </a:p>
          <a:p>
            <a:r>
              <a:rPr lang="en-GB"/>
              <a:t>• One reading skill I can use is…</a:t>
            </a:r>
          </a:p>
          <a:p>
            <a:r>
              <a:rPr lang="en-GB"/>
              <a:t>• One question I still have is…</a:t>
            </a:r>
          </a:p>
          <a:p>
            <a:r>
              <a:rPr lang="en-GB"/>
              <a:t>You only need to write three short sentences.</a:t>
            </a:r>
          </a:p>
          <a:p>
            <a:r>
              <a:rPr lang="en-GB"/>
              <a:t>Simple English is fine: this is not a test.</a:t>
            </a:r>
          </a:p>
          <a:p>
            <a:r>
              <a:rPr lang="en-GB"/>
              <a:t>When you have written your three sentences, please post them on Moodle in the forum called ‘Reflection Space – Individual’.</a:t>
            </a:r>
          </a:p>
          <a:p>
            <a:r>
              <a:rPr lang="en-GB"/>
              <a:t>Your post is private; only you and I can see it.</a:t>
            </a:r>
          </a:p>
          <a:p>
            <a:r>
              <a:rPr lang="en-GB"/>
              <a:t>It is not marked, and you do not need to share with the class.</a:t>
            </a:r>
          </a:p>
          <a:p>
            <a:r>
              <a:rPr lang="en-GB"/>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0C2DE-005A-10DD-AC90-3DE359D74D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F88171-C9E7-94F4-0AC3-DECE209A4F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249E9B-4D80-12E2-E9AF-D435ED56B6D3}"/>
              </a:ext>
            </a:extLst>
          </p:cNvPr>
          <p:cNvSpPr>
            <a:spLocks noGrp="1"/>
          </p:cNvSpPr>
          <p:nvPr>
            <p:ph type="body" idx="1"/>
          </p:nvPr>
        </p:nvSpPr>
        <p:spPr/>
        <p:txBody>
          <a:bodyPr/>
          <a:lstStyle/>
          <a:p>
            <a:r>
              <a:rPr lang="en-GB"/>
              <a:t>Today we looked at UWTSD assessment briefs and talked about what they are and how they are structured</a:t>
            </a:r>
            <a:r>
              <a:rPr lang="en-GB" b="0" i="0" kern="1200">
                <a:effectLst/>
              </a:rPr>
              <a:t>, </a:t>
            </a:r>
            <a:r>
              <a:rPr lang="en-GB"/>
              <a:t>so you have a clearer idea of what you are being asked to do in your work.</a:t>
            </a:r>
            <a:endParaRPr lang="en-US"/>
          </a:p>
          <a:p>
            <a:r>
              <a:rPr lang="en-GB" dirty="0"/>
              <a:t>We also went through the tasks you will complete for Academic Skills and started to break down what each one is actually asking you to produce.</a:t>
            </a:r>
          </a:p>
          <a:p>
            <a:r>
              <a:rPr lang="en-GB"/>
              <a:t>After that, we explored the marking criteria at UWTSD and what those expectations mean in practice, so you can start to see how your work will be assessed.</a:t>
            </a:r>
          </a:p>
          <a:p>
            <a:r>
              <a:rPr lang="en-GB"/>
              <a:t>We then developed key reading skills, including predicting, skimming, and scanning, and practised how to use them effectively when approaching texts.</a:t>
            </a:r>
          </a:p>
          <a:p>
            <a:r>
              <a:rPr lang="en-GB" dirty="0"/>
              <a:t>We discussed how these skills are used in real business situations and why they matter for working under time pressure and dealing with information quickly.</a:t>
            </a:r>
            <a:endParaRPr lang="en-US" dirty="0">
              <a:ea typeface="+mn-ea"/>
              <a:cs typeface="+mn-cs"/>
            </a:endParaRPr>
          </a:p>
          <a:p>
            <a:r>
              <a:rPr lang="en-GB"/>
              <a:t>Finally, we started to look at </a:t>
            </a:r>
            <a:r>
              <a:rPr lang="en-GB" b="0" i="0" kern="1200">
                <a:effectLst/>
              </a:rPr>
              <a:t>the </a:t>
            </a:r>
            <a:r>
              <a:rPr lang="en-GB"/>
              <a:t>text you will use for Task 1, and we will build on that further next week by looking more closely at key details</a:t>
            </a:r>
            <a:br>
              <a:rPr lang="en-US" dirty="0">
                <a:cs typeface="+mn-lt"/>
              </a:rPr>
            </a:br>
            <a:endParaRPr lang="en-US">
              <a:ea typeface="+mn-ea"/>
              <a:cs typeface="+mn-cs"/>
            </a:endParaRPr>
          </a:p>
          <a:p>
            <a:endParaRPr lang="en-GB"/>
          </a:p>
        </p:txBody>
      </p:sp>
      <p:sp>
        <p:nvSpPr>
          <p:cNvPr id="4" name="Slide Number Placeholder 3">
            <a:extLst>
              <a:ext uri="{FF2B5EF4-FFF2-40B4-BE49-F238E27FC236}">
                <a16:creationId xmlns:a16="http://schemas.microsoft.com/office/drawing/2014/main" id="{D942B7B1-B33A-CA2C-1F54-51169B135F89}"/>
              </a:ext>
            </a:extLst>
          </p:cNvPr>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17881387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let’s check in together.</a:t>
            </a:r>
          </a:p>
          <a:p>
            <a:r>
              <a:rPr lang="en-GB"/>
              <a:t>Raise your hand if</a:t>
            </a:r>
          </a:p>
          <a:p>
            <a:r>
              <a:rPr lang="en-GB"/>
              <a:t>today helped you understand your business assessments more clearly.</a:t>
            </a:r>
          </a:p>
          <a:p>
            <a:r>
              <a:rPr lang="en-GB"/>
              <a:t>(pause)</a:t>
            </a:r>
          </a:p>
          <a:p>
            <a:r>
              <a:rPr lang="en-GB"/>
              <a:t>Raise your hand if</a:t>
            </a:r>
          </a:p>
          <a:p>
            <a:r>
              <a:rPr lang="en-GB"/>
              <a:t>you feel more confident using prediction, skimming or scanning.</a:t>
            </a:r>
          </a:p>
          <a:p>
            <a:r>
              <a:rPr lang="en-GB"/>
              <a:t>(pause)</a:t>
            </a:r>
          </a:p>
          <a:p>
            <a:r>
              <a:rPr lang="en-GB"/>
              <a:t>Raise your hand if</a:t>
            </a:r>
          </a:p>
          <a:p>
            <a:r>
              <a:rPr lang="en-GB"/>
              <a:t>you are still unsure about some things — that is completely normal.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199478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anyone would like to share one word about how you feel right now, you can, but only if you want to.</a:t>
            </a:r>
          </a:p>
          <a:p>
            <a:endParaRPr lang="en-GB"/>
          </a:p>
          <a:p>
            <a:r>
              <a:rPr lang="en-GB"/>
              <a:t>I will start first: xxx</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2449455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I want to tell you what we will do next week.</a:t>
            </a:r>
          </a:p>
          <a:p>
            <a:r>
              <a:rPr lang="en-GB"/>
              <a:t>In Week 3, we will focus on reading and analysing business information.</a:t>
            </a:r>
          </a:p>
          <a:p>
            <a:r>
              <a:rPr lang="en-GB"/>
              <a:t>You will learn how to use reading and note‑taking skills to find important information in real business and academic texts.</a:t>
            </a:r>
          </a:p>
          <a:p>
            <a:r>
              <a:rPr lang="en-GB"/>
              <a:t>We’ll also learn how to recognise main ideas, key arguments, and evidence: the things that help us understand information clearly.</a:t>
            </a:r>
          </a:p>
          <a:p>
            <a:r>
              <a:rPr lang="en-GB"/>
              <a:t>And very importantly, we will see how good reading helps you make better decisions in business.</a:t>
            </a:r>
          </a:p>
          <a:p>
            <a:r>
              <a:rPr lang="en-GB"/>
              <a:t>Everything we learned today will help you in Week 3, so you’re already building the right skills step by step.</a:t>
            </a:r>
          </a:p>
          <a:p>
            <a:r>
              <a:rPr lang="en-GB"/>
              <a:t>You also have a little bit of homework for Week 3.</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homework this week, I would like you to complete the activity called ‘Stages of Information.’</a:t>
            </a:r>
          </a:p>
          <a:p>
            <a:r>
              <a:rPr lang="en-GB"/>
              <a:t>This will help you understand how information is created, shared, and changed over time, which is really important when you are choosing good sources for your business assignments.</a:t>
            </a:r>
          </a:p>
          <a:p>
            <a:r>
              <a:rPr lang="en-GB"/>
              <a:t>You will look at two things:</a:t>
            </a:r>
          </a:p>
          <a:p>
            <a:r>
              <a:rPr lang="en-GB"/>
              <a:t>• The Information Timeline</a:t>
            </a:r>
          </a:p>
          <a:p>
            <a:r>
              <a:rPr lang="en-GB"/>
              <a:t>• How to understand how information is created and passed along</a:t>
            </a:r>
          </a:p>
          <a:p>
            <a:r>
              <a:rPr lang="en-GB"/>
              <a:t>To find it, please:</a:t>
            </a:r>
          </a:p>
          <a:p>
            <a:r>
              <a:rPr lang="en-GB"/>
              <a:t>Open Moodle</a:t>
            </a:r>
          </a:p>
          <a:p>
            <a:r>
              <a:rPr lang="en-GB"/>
              <a:t>Go to this module: Academic Skills</a:t>
            </a:r>
          </a:p>
          <a:p>
            <a:r>
              <a:rPr lang="en-GB"/>
              <a:t>Click Week 3</a:t>
            </a:r>
          </a:p>
          <a:p>
            <a:r>
              <a:rPr lang="en-GB"/>
              <a:t>Select Stages of Information Training</a:t>
            </a:r>
          </a:p>
          <a:p>
            <a:endParaRPr lang="en-GB"/>
          </a:p>
          <a:p>
            <a:r>
              <a:rPr lang="en-GB"/>
              <a:t>You can do this at home, at your own pace.</a:t>
            </a:r>
          </a:p>
          <a:p>
            <a:r>
              <a:rPr lang="en-GB"/>
              <a:t>If you have any questions or find anything difficult, please ask me next week or during support time. I’m here to help</a:t>
            </a:r>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you go today, we have some quiet time in the session.</a:t>
            </a:r>
          </a:p>
          <a:p>
            <a:r>
              <a:rPr lang="en-GB"/>
              <a:t>If you would like to, you can look at </a:t>
            </a:r>
            <a:r>
              <a:rPr lang="en-GB" sz="1200" b="0" i="1" kern="1200">
                <a:solidFill>
                  <a:schemeClr val="tx1"/>
                </a:solidFill>
                <a:effectLst/>
                <a:latin typeface="+mn-lt"/>
                <a:ea typeface="+mn-ea"/>
                <a:cs typeface="+mn-cs"/>
              </a:rPr>
              <a:t>Types of Information</a:t>
            </a:r>
            <a:r>
              <a:rPr lang="en-GB" sz="1200" b="0" i="0" kern="1200">
                <a:solidFill>
                  <a:schemeClr val="tx1"/>
                </a:solidFill>
                <a:effectLst/>
                <a:latin typeface="+mn-lt"/>
                <a:ea typeface="+mn-ea"/>
                <a:cs typeface="+mn-cs"/>
              </a:rPr>
              <a:t> </a:t>
            </a:r>
            <a:endParaRPr lang="en-GB" sz="1200" b="0" i="1" kern="1200">
              <a:solidFill>
                <a:schemeClr val="tx1"/>
              </a:solidFill>
              <a:effectLst/>
              <a:latin typeface="+mn-lt"/>
              <a:ea typeface="+mn-ea"/>
              <a:cs typeface="+mn-cs"/>
            </a:endParaRPr>
          </a:p>
          <a:p>
            <a:endParaRPr lang="en-GB"/>
          </a:p>
          <a:p>
            <a:r>
              <a:rPr lang="en-GB"/>
              <a:t>Choosing the right sources can be difficult because not all information is equally useful or reliable.</a:t>
            </a:r>
          </a:p>
          <a:p>
            <a:r>
              <a:rPr lang="en-GB"/>
              <a:t>Like a jigsaw puzzle, you need different pieces of information to build a full and accurate understanding of your topic.</a:t>
            </a:r>
          </a:p>
          <a:p>
            <a:r>
              <a:rPr lang="en-GB"/>
              <a:t>Selecting the correct type of information saves time and helps you find the most relevant material for your assignments.</a:t>
            </a:r>
          </a:p>
          <a:p>
            <a:r>
              <a:rPr lang="en-GB"/>
              <a:t>If you need help, or if you want to ask questions, please call me over.</a:t>
            </a:r>
          </a:p>
          <a:p>
            <a:r>
              <a:rPr lang="en-GB"/>
              <a:t>You can also come and talk to me about anything from today’s class during this time.</a:t>
            </a:r>
          </a:p>
          <a:p>
            <a:r>
              <a:rPr lang="en-GB"/>
              <a:t>I’m here to support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1003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13/08/2026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13/08/2026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13/08/2026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13/08/2026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13/08/2026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13/08/2026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13/08/2026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13/08/2026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13/08/2026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xml"/><Relationship Id="rId1" Type="http://schemas.openxmlformats.org/officeDocument/2006/relationships/video" Target="https://www.youtube.com/embed/uBPpgliUm0M?list=PLhJ5MzpCOQ1UE32pJC1nbhhAWxUzZFiU9" TargetMode="Externa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14.jpeg"/></Relationships>
</file>

<file path=ppt/slides/_rels/slide22.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6.xml"/><Relationship Id="rId1" Type="http://schemas.openxmlformats.org/officeDocument/2006/relationships/video" Target="https://www.youtube.com/embed/jDuygY5j0P4?feature=oembed" TargetMode="External"/><Relationship Id="rId4" Type="http://schemas.openxmlformats.org/officeDocument/2006/relationships/image" Target="../media/image16.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7.jpeg"/></Relationships>
</file>

<file path=ppt/slides/_rels/slide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7.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eur01.safelinks.protection.outlook.com/?url=https%3A%2F%2Flive.uniticms.com%2Fuwtsd-ss%2Fregister%2F%3Fform%3Dregister&amp;data=05%7C02%7Ce.bissa%40uwtsd.ac.uk%7Cbb1353ba432a4078405108de9c805d8d%7C4e0f11f9046e45059cb8db2152311e21%7C0%7C0%7C639120272334815175%7CUnknown%7CTWFpbGZsb3d8eyJFbXB0eU1hcGkiOnRydWUsIlYiOiIwLjAuMDAwMCIsIlAiOiJXaW4zMiIsIkFOIjoiTWFpbCIsIldUIjoyfQ%3D%3D%7C0%7C%7C%7C&amp;sdata=987uzrj4dZ9Cr%2FQQ8mu1DTG%2BMnRoy7kqWKC7Nd2SHpo%3D&amp;reserved=0" TargetMode="External"/><Relationship Id="rId1" Type="http://schemas.openxmlformats.org/officeDocument/2006/relationships/slideLayout" Target="../slideLayouts/slideLayout3.xml"/><Relationship Id="rId4" Type="http://schemas.openxmlformats.org/officeDocument/2006/relationships/image" Target="../media/image22.png"/></Relationships>
</file>

<file path=ppt/slides/_rels/slide3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24.gif"/></Relationships>
</file>

<file path=ppt/slides/_rels/slide3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1.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2</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descr="Four horizontal blue labels reading: ‘Understand our Term 1 assessments,’ ‘Learn what the marking criteria really mean,’ ‘Practise prediction, skimming, and scanning,’ and ‘Learn how reading helps us understand assignments.’">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876260099"/>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76954-173F-7604-89AD-08641975C30E}"/>
              </a:ext>
            </a:extLst>
          </p:cNvPr>
          <p:cNvSpPr>
            <a:spLocks noGrp="1"/>
          </p:cNvSpPr>
          <p:nvPr>
            <p:ph type="title"/>
          </p:nvPr>
        </p:nvSpPr>
        <p:spPr/>
        <p:txBody>
          <a:bodyPr/>
          <a:lstStyle/>
          <a:p>
            <a:r>
              <a:rPr lang="en-GB" err="1"/>
              <a:t>Vevox</a:t>
            </a:r>
            <a:r>
              <a:rPr lang="en-GB"/>
              <a:t>: A Handy Tool</a:t>
            </a:r>
          </a:p>
        </p:txBody>
      </p:sp>
      <p:pic>
        <p:nvPicPr>
          <p:cNvPr id="8" name="Picture 7" descr="VEVOX">
            <a:hlinkClick r:id="rId3"/>
            <a:extLst>
              <a:ext uri="{FF2B5EF4-FFF2-40B4-BE49-F238E27FC236}">
                <a16:creationId xmlns:a16="http://schemas.microsoft.com/office/drawing/2014/main" id="{28387496-C22A-461A-ED84-B355F7760C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78580" y="2467610"/>
            <a:ext cx="4724400" cy="962025"/>
          </a:xfrm>
          <a:prstGeom prst="rect">
            <a:avLst/>
          </a:prstGeom>
        </p:spPr>
      </p:pic>
    </p:spTree>
    <p:extLst>
      <p:ext uri="{BB962C8B-B14F-4D97-AF65-F5344CB8AC3E}">
        <p14:creationId xmlns:p14="http://schemas.microsoft.com/office/powerpoint/2010/main" val="1454040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0252A-4C50-2DD2-B575-932B9D8F354A}"/>
              </a:ext>
            </a:extLst>
          </p:cNvPr>
          <p:cNvSpPr>
            <a:spLocks noGrp="1"/>
          </p:cNvSpPr>
          <p:nvPr>
            <p:ph type="ctrTitle"/>
          </p:nvPr>
        </p:nvSpPr>
        <p:spPr>
          <a:xfrm>
            <a:off x="552451" y="2027237"/>
            <a:ext cx="6000750" cy="2306637"/>
          </a:xfrm>
        </p:spPr>
        <p:txBody>
          <a:bodyPr anchor="b">
            <a:normAutofit/>
          </a:bodyPr>
          <a:lstStyle/>
          <a:p>
            <a:r>
              <a:rPr lang="en-GB"/>
              <a:t>Overview of Assessments</a:t>
            </a:r>
          </a:p>
        </p:txBody>
      </p:sp>
      <p:sp>
        <p:nvSpPr>
          <p:cNvPr id="9" name="Subtitle 2">
            <a:extLst>
              <a:ext uri="{FF2B5EF4-FFF2-40B4-BE49-F238E27FC236}">
                <a16:creationId xmlns:a16="http://schemas.microsoft.com/office/drawing/2014/main" id="{32C10ABD-430F-3B18-E0A7-4BC4E571DED9}"/>
              </a:ext>
            </a:extLst>
          </p:cNvPr>
          <p:cNvSpPr>
            <a:spLocks noGrp="1"/>
          </p:cNvSpPr>
          <p:nvPr>
            <p:ph type="subTitle" idx="1"/>
          </p:nvPr>
        </p:nvSpPr>
        <p:spPr>
          <a:xfrm>
            <a:off x="552451" y="4506913"/>
            <a:ext cx="6000750" cy="1655762"/>
          </a:xfrm>
        </p:spPr>
        <p:txBody>
          <a:bodyPr/>
          <a:lstStyle/>
          <a:p>
            <a:endParaRPr lang="en-US"/>
          </a:p>
        </p:txBody>
      </p:sp>
      <p:pic>
        <p:nvPicPr>
          <p:cNvPr id="5" name="Picture 4" descr="A red pin is pinned on a calendar date">
            <a:extLst>
              <a:ext uri="{FF2B5EF4-FFF2-40B4-BE49-F238E27FC236}">
                <a16:creationId xmlns:a16="http://schemas.microsoft.com/office/drawing/2014/main" id="{5690D19B-9116-A8F2-13CF-C0F5A36ED95D}"/>
              </a:ext>
            </a:extLst>
          </p:cNvPr>
          <p:cNvPicPr>
            <a:picLocks noChangeAspect="1"/>
          </p:cNvPicPr>
          <p:nvPr/>
        </p:nvPicPr>
        <p:blipFill>
          <a:blip r:embed="rId2">
            <a:extLst>
              <a:ext uri="{28A0092B-C50C-407E-A947-70E740481C1C}">
                <a14:useLocalDpi xmlns:a14="http://schemas.microsoft.com/office/drawing/2010/main" val="0"/>
              </a:ext>
            </a:extLst>
          </a:blip>
          <a:srcRect l="24100" r="24100"/>
          <a:stretch/>
        </p:blipFill>
        <p:spPr>
          <a:xfrm>
            <a:off x="6862713" y="10"/>
            <a:ext cx="5329287" cy="6857990"/>
          </a:xfrm>
          <a:prstGeom prst="rect">
            <a:avLst/>
          </a:prstGeom>
          <a:noFill/>
        </p:spPr>
      </p:pic>
    </p:spTree>
    <p:extLst>
      <p:ext uri="{BB962C8B-B14F-4D97-AF65-F5344CB8AC3E}">
        <p14:creationId xmlns:p14="http://schemas.microsoft.com/office/powerpoint/2010/main" val="1674774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41363-BAC4-9012-2A3B-32A249BE7E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455E2A-0457-8653-1ACF-B6DD31E0B298}"/>
              </a:ext>
            </a:extLst>
          </p:cNvPr>
          <p:cNvSpPr>
            <a:spLocks noGrp="1"/>
          </p:cNvSpPr>
          <p:nvPr>
            <p:ph type="title"/>
          </p:nvPr>
        </p:nvSpPr>
        <p:spPr>
          <a:xfrm>
            <a:off x="984250" y="-213179"/>
            <a:ext cx="10226674" cy="1325563"/>
          </a:xfrm>
        </p:spPr>
        <p:txBody>
          <a:bodyPr/>
          <a:lstStyle/>
          <a:p>
            <a:r>
              <a:rPr lang="en-GB"/>
              <a:t>Assessments at UWTSD</a:t>
            </a:r>
            <a:endParaRPr lang="en-US"/>
          </a:p>
        </p:txBody>
      </p:sp>
      <p:sp>
        <p:nvSpPr>
          <p:cNvPr id="4" name="Content Placeholder 3">
            <a:extLst>
              <a:ext uri="{FF2B5EF4-FFF2-40B4-BE49-F238E27FC236}">
                <a16:creationId xmlns:a16="http://schemas.microsoft.com/office/drawing/2014/main" id="{0B9FA063-3822-1E16-121E-9CB29ADC9031}"/>
              </a:ext>
            </a:extLst>
          </p:cNvPr>
          <p:cNvSpPr>
            <a:spLocks noGrp="1"/>
          </p:cNvSpPr>
          <p:nvPr>
            <p:ph sz="half" idx="1"/>
          </p:nvPr>
        </p:nvSpPr>
        <p:spPr>
          <a:xfrm>
            <a:off x="936623" y="927554"/>
            <a:ext cx="5354796" cy="4351338"/>
          </a:xfrm>
        </p:spPr>
        <p:txBody>
          <a:bodyPr vert="horz" lIns="91440" tIns="45720" rIns="91440" bIns="45720" rtlCol="0" anchor="t">
            <a:normAutofit/>
          </a:bodyPr>
          <a:lstStyle/>
          <a:p>
            <a:pPr>
              <a:lnSpc>
                <a:spcPct val="100000"/>
              </a:lnSpc>
              <a:spcBef>
                <a:spcPct val="20000"/>
              </a:spcBef>
              <a:spcAft>
                <a:spcPct val="0"/>
              </a:spcAft>
            </a:pPr>
            <a:r>
              <a:rPr lang="en-US" sz="2800" dirty="0"/>
              <a:t>Every assessment you do each </a:t>
            </a:r>
            <a:r>
              <a:rPr lang="en-US" sz="2800"/>
              <a:t>term comes</a:t>
            </a:r>
            <a:r>
              <a:rPr lang="en-US" sz="2800" dirty="0"/>
              <a:t> with an </a:t>
            </a:r>
            <a:r>
              <a:rPr lang="en-US" sz="2800" b="1" dirty="0"/>
              <a:t>Assessment Brief.</a:t>
            </a:r>
            <a:endParaRPr lang="en-US" sz="2800"/>
          </a:p>
          <a:p>
            <a:pPr>
              <a:lnSpc>
                <a:spcPct val="100000"/>
              </a:lnSpc>
              <a:spcBef>
                <a:spcPct val="20000"/>
              </a:spcBef>
              <a:spcAft>
                <a:spcPct val="0"/>
              </a:spcAft>
            </a:pPr>
            <a:r>
              <a:rPr lang="en-US" sz="2800" dirty="0"/>
              <a:t>The brief tells you </a:t>
            </a:r>
            <a:r>
              <a:rPr lang="en-US" sz="2800" b="1" dirty="0"/>
              <a:t>exactly </a:t>
            </a:r>
            <a:r>
              <a:rPr lang="en-US" sz="2800" dirty="0"/>
              <a:t>what </a:t>
            </a:r>
            <a:r>
              <a:rPr lang="en-US" sz="2800"/>
              <a:t>you need</a:t>
            </a:r>
            <a:r>
              <a:rPr lang="en-US" sz="2800" dirty="0"/>
              <a:t> to do.</a:t>
            </a:r>
            <a:endParaRPr lang="en-US" sz="2800"/>
          </a:p>
          <a:p>
            <a:pPr>
              <a:lnSpc>
                <a:spcPct val="100000"/>
              </a:lnSpc>
              <a:spcBef>
                <a:spcPct val="20000"/>
              </a:spcBef>
              <a:spcAft>
                <a:spcPct val="0"/>
              </a:spcAft>
            </a:pPr>
            <a:r>
              <a:rPr lang="en-US" sz="2800" dirty="0"/>
              <a:t>Always read it carefully </a:t>
            </a:r>
            <a:r>
              <a:rPr lang="en-US" sz="2800"/>
              <a:t>before starting</a:t>
            </a:r>
            <a:r>
              <a:rPr lang="en-US" sz="2800" dirty="0"/>
              <a:t>.</a:t>
            </a:r>
          </a:p>
        </p:txBody>
      </p:sp>
      <p:sp>
        <p:nvSpPr>
          <p:cNvPr id="7" name="Content Placeholder 6">
            <a:extLst>
              <a:ext uri="{FF2B5EF4-FFF2-40B4-BE49-F238E27FC236}">
                <a16:creationId xmlns:a16="http://schemas.microsoft.com/office/drawing/2014/main" id="{CF0CC19A-CB59-24C3-63A8-C439F79F0292}"/>
              </a:ext>
            </a:extLst>
          </p:cNvPr>
          <p:cNvSpPr>
            <a:spLocks noGrp="1"/>
          </p:cNvSpPr>
          <p:nvPr>
            <p:ph sz="half" idx="2"/>
          </p:nvPr>
        </p:nvSpPr>
        <p:spPr>
          <a:xfrm>
            <a:off x="6274777" y="927554"/>
            <a:ext cx="5684539" cy="4351338"/>
          </a:xfrm>
        </p:spPr>
        <p:txBody>
          <a:bodyPr vert="horz" lIns="91440" tIns="45720" rIns="91440" bIns="45720" rtlCol="0" anchor="t">
            <a:normAutofit/>
          </a:bodyPr>
          <a:lstStyle/>
          <a:p>
            <a:pPr>
              <a:lnSpc>
                <a:spcPct val="100000"/>
              </a:lnSpc>
              <a:spcBef>
                <a:spcPct val="20000"/>
              </a:spcBef>
              <a:spcAft>
                <a:spcPct val="0"/>
              </a:spcAft>
            </a:pPr>
            <a:r>
              <a:rPr lang="en-US" sz="2800"/>
              <a:t>It helps you plan your work and understand what is expected.</a:t>
            </a:r>
          </a:p>
          <a:p>
            <a:pPr>
              <a:lnSpc>
                <a:spcPct val="100000"/>
              </a:lnSpc>
              <a:spcBef>
                <a:spcPct val="20000"/>
              </a:spcBef>
              <a:spcAft>
                <a:spcPct val="0"/>
              </a:spcAft>
            </a:pPr>
            <a:r>
              <a:rPr lang="en-US" sz="2800" dirty="0"/>
              <a:t>Term 1 is the only term in which you have </a:t>
            </a:r>
            <a:r>
              <a:rPr lang="en-US" sz="2800" b="1" dirty="0"/>
              <a:t>three </a:t>
            </a:r>
            <a:r>
              <a:rPr lang="en-US" sz="2800" dirty="0"/>
              <a:t>assessments </a:t>
            </a:r>
            <a:r>
              <a:rPr lang="en-US" sz="2800"/>
              <a:t>per module</a:t>
            </a:r>
            <a:r>
              <a:rPr lang="en-US" sz="2800" dirty="0"/>
              <a:t>, after that you will have </a:t>
            </a:r>
            <a:r>
              <a:rPr lang="en-US" sz="2800" b="1" dirty="0"/>
              <a:t>two</a:t>
            </a:r>
            <a:r>
              <a:rPr lang="en-US" sz="2800" dirty="0"/>
              <a:t>.</a:t>
            </a:r>
          </a:p>
        </p:txBody>
      </p:sp>
      <p:sp>
        <p:nvSpPr>
          <p:cNvPr id="3" name="Content Placeholder 2">
            <a:extLst>
              <a:ext uri="{FF2B5EF4-FFF2-40B4-BE49-F238E27FC236}">
                <a16:creationId xmlns:a16="http://schemas.microsoft.com/office/drawing/2014/main" id="{616FF624-7ACE-43A9-5814-B8203A37F46B}"/>
              </a:ext>
            </a:extLst>
          </p:cNvPr>
          <p:cNvSpPr>
            <a:spLocks noGrp="1"/>
          </p:cNvSpPr>
          <p:nvPr/>
        </p:nvSpPr>
        <p:spPr bwMode="auto">
          <a:xfrm>
            <a:off x="902538" y="926826"/>
            <a:ext cx="5978580" cy="55359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700" b="1" dirty="0">
              <a:solidFill>
                <a:srgbClr val="002060"/>
              </a:solidFill>
            </a:endParaRPr>
          </a:p>
        </p:txBody>
      </p:sp>
      <p:sp>
        <p:nvSpPr>
          <p:cNvPr id="5" name="TextBox 4">
            <a:extLst>
              <a:ext uri="{FF2B5EF4-FFF2-40B4-BE49-F238E27FC236}">
                <a16:creationId xmlns:a16="http://schemas.microsoft.com/office/drawing/2014/main" id="{A1AF0D6C-38C1-327A-49CB-19AFB6D61948}"/>
              </a:ext>
            </a:extLst>
          </p:cNvPr>
          <p:cNvSpPr txBox="1"/>
          <p:nvPr/>
        </p:nvSpPr>
        <p:spPr>
          <a:xfrm>
            <a:off x="4718035" y="6278504"/>
            <a:ext cx="347032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02060"/>
                </a:solidFill>
              </a:rPr>
              <a:t>Example of an Assessment Brief</a:t>
            </a:r>
          </a:p>
        </p:txBody>
      </p:sp>
      <p:pic>
        <p:nvPicPr>
          <p:cNvPr id="9" name="Picture 8" descr="A screenshot of a document&#10;&#10;AI-generated content may be incorrect.">
            <a:extLst>
              <a:ext uri="{FF2B5EF4-FFF2-40B4-BE49-F238E27FC236}">
                <a16:creationId xmlns:a16="http://schemas.microsoft.com/office/drawing/2014/main" id="{D56856E9-9C2D-2389-9251-8D97D5AE2510}"/>
              </a:ext>
            </a:extLst>
          </p:cNvPr>
          <p:cNvPicPr>
            <a:picLocks noChangeAspect="1"/>
          </p:cNvPicPr>
          <p:nvPr/>
        </p:nvPicPr>
        <p:blipFill>
          <a:blip r:embed="rId3"/>
          <a:stretch>
            <a:fillRect/>
          </a:stretch>
        </p:blipFill>
        <p:spPr>
          <a:xfrm>
            <a:off x="5025798" y="3922939"/>
            <a:ext cx="2528208" cy="2352675"/>
          </a:xfrm>
          <a:prstGeom prst="rect">
            <a:avLst/>
          </a:prstGeom>
        </p:spPr>
      </p:pic>
    </p:spTree>
    <p:extLst>
      <p:ext uri="{BB962C8B-B14F-4D97-AF65-F5344CB8AC3E}">
        <p14:creationId xmlns:p14="http://schemas.microsoft.com/office/powerpoint/2010/main" val="956657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41363-BAC4-9012-2A3B-32A249BE7E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455E2A-0457-8653-1ACF-B6DD31E0B298}"/>
              </a:ext>
            </a:extLst>
          </p:cNvPr>
          <p:cNvSpPr>
            <a:spLocks noGrp="1"/>
          </p:cNvSpPr>
          <p:nvPr>
            <p:ph type="title"/>
          </p:nvPr>
        </p:nvSpPr>
        <p:spPr>
          <a:xfrm>
            <a:off x="1127125" y="-1764"/>
            <a:ext cx="10226674" cy="1325563"/>
          </a:xfrm>
        </p:spPr>
        <p:txBody>
          <a:bodyPr/>
          <a:lstStyle/>
          <a:p>
            <a:r>
              <a:rPr lang="en-GB"/>
              <a:t>What an Assessment Brief Includes</a:t>
            </a:r>
            <a:endParaRPr lang="en-US"/>
          </a:p>
        </p:txBody>
      </p:sp>
      <p:sp>
        <p:nvSpPr>
          <p:cNvPr id="3" name="Content Placeholder 2">
            <a:extLst>
              <a:ext uri="{FF2B5EF4-FFF2-40B4-BE49-F238E27FC236}">
                <a16:creationId xmlns:a16="http://schemas.microsoft.com/office/drawing/2014/main" id="{A3B2EB7C-0F65-1E96-A718-B5CB3707AE4D}"/>
              </a:ext>
            </a:extLst>
          </p:cNvPr>
          <p:cNvSpPr>
            <a:spLocks noGrp="1"/>
          </p:cNvSpPr>
          <p:nvPr>
            <p:ph sz="half" idx="1"/>
          </p:nvPr>
        </p:nvSpPr>
        <p:spPr>
          <a:xfrm>
            <a:off x="1127124" y="1523795"/>
            <a:ext cx="4970837" cy="5331052"/>
          </a:xfrm>
        </p:spPr>
        <p:txBody>
          <a:bodyPr vert="horz" lIns="91440" tIns="45720" rIns="91440" bIns="45720" rtlCol="0" anchor="t">
            <a:normAutofit fontScale="85000" lnSpcReduction="10000"/>
          </a:bodyPr>
          <a:lstStyle/>
          <a:p>
            <a:pPr algn="just">
              <a:lnSpc>
                <a:spcPct val="100000"/>
              </a:lnSpc>
              <a:spcBef>
                <a:spcPct val="20000"/>
              </a:spcBef>
              <a:spcAft>
                <a:spcPct val="0"/>
              </a:spcAft>
            </a:pPr>
            <a:r>
              <a:rPr lang="en-US" sz="3300" b="1"/>
              <a:t>Task details: </a:t>
            </a:r>
            <a:r>
              <a:rPr lang="en-US" sz="3300"/>
              <a:t>what you are asked to do.</a:t>
            </a:r>
          </a:p>
          <a:p>
            <a:pPr marL="0" indent="0" algn="just">
              <a:lnSpc>
                <a:spcPct val="100000"/>
              </a:lnSpc>
              <a:spcBef>
                <a:spcPct val="20000"/>
              </a:spcBef>
              <a:spcAft>
                <a:spcPct val="0"/>
              </a:spcAft>
              <a:buNone/>
            </a:pPr>
            <a:endParaRPr lang="en-US" sz="3300" dirty="0"/>
          </a:p>
          <a:p>
            <a:pPr algn="just">
              <a:lnSpc>
                <a:spcPct val="100000"/>
              </a:lnSpc>
              <a:spcBef>
                <a:spcPct val="20000"/>
              </a:spcBef>
              <a:spcAft>
                <a:spcPct val="0"/>
              </a:spcAft>
            </a:pPr>
            <a:r>
              <a:rPr lang="en-US" sz="3300" b="1"/>
              <a:t>Criteria: </a:t>
            </a:r>
            <a:r>
              <a:rPr lang="en-US" sz="3300"/>
              <a:t>how your work will be marked.</a:t>
            </a:r>
          </a:p>
          <a:p>
            <a:pPr marL="0" indent="0" algn="just">
              <a:lnSpc>
                <a:spcPct val="100000"/>
              </a:lnSpc>
              <a:spcBef>
                <a:spcPct val="20000"/>
              </a:spcBef>
              <a:spcAft>
                <a:spcPct val="0"/>
              </a:spcAft>
              <a:buNone/>
            </a:pPr>
            <a:endParaRPr lang="en-US" sz="3300" dirty="0"/>
          </a:p>
          <a:p>
            <a:pPr algn="just">
              <a:lnSpc>
                <a:spcPct val="100000"/>
              </a:lnSpc>
              <a:spcBef>
                <a:spcPct val="20000"/>
              </a:spcBef>
              <a:spcAft>
                <a:spcPct val="0"/>
              </a:spcAft>
            </a:pPr>
            <a:r>
              <a:rPr lang="en-US" sz="3300" b="1" dirty="0"/>
              <a:t>Deadlines: </a:t>
            </a:r>
            <a:r>
              <a:rPr lang="en-US" sz="3300" dirty="0"/>
              <a:t>when each assessment must be submitted (as well as when you can expect marks to be returned)</a:t>
            </a:r>
            <a:endParaRPr lang="en-US" dirty="0"/>
          </a:p>
        </p:txBody>
      </p:sp>
      <p:sp>
        <p:nvSpPr>
          <p:cNvPr id="5" name="Content Placeholder 4">
            <a:extLst>
              <a:ext uri="{FF2B5EF4-FFF2-40B4-BE49-F238E27FC236}">
                <a16:creationId xmlns:a16="http://schemas.microsoft.com/office/drawing/2014/main" id="{67231B44-6266-1E90-05DD-931514732024}"/>
              </a:ext>
            </a:extLst>
          </p:cNvPr>
          <p:cNvSpPr>
            <a:spLocks noGrp="1"/>
          </p:cNvSpPr>
          <p:nvPr>
            <p:ph sz="half" idx="2"/>
          </p:nvPr>
        </p:nvSpPr>
        <p:spPr>
          <a:xfrm>
            <a:off x="7190852" y="1523795"/>
            <a:ext cx="4789129" cy="4929641"/>
          </a:xfrm>
        </p:spPr>
        <p:txBody>
          <a:bodyPr vert="horz" lIns="91440" tIns="45720" rIns="91440" bIns="45720" rtlCol="0" anchor="t">
            <a:normAutofit fontScale="85000" lnSpcReduction="10000"/>
          </a:bodyPr>
          <a:lstStyle/>
          <a:p>
            <a:pPr algn="just">
              <a:lnSpc>
                <a:spcPct val="100000"/>
              </a:lnSpc>
              <a:spcBef>
                <a:spcPct val="20000"/>
              </a:spcBef>
              <a:spcAft>
                <a:spcPct val="0"/>
              </a:spcAft>
            </a:pPr>
            <a:r>
              <a:rPr lang="en-US" sz="3300" b="1" dirty="0"/>
              <a:t>Resources &amp; instructions: IF </a:t>
            </a:r>
            <a:r>
              <a:rPr lang="en-US" sz="3300" dirty="0"/>
              <a:t>there are</a:t>
            </a:r>
            <a:r>
              <a:rPr lang="en-US" sz="3300" b="1" dirty="0"/>
              <a:t> </a:t>
            </a:r>
            <a:r>
              <a:rPr lang="en-US" sz="3300" dirty="0"/>
              <a:t>any </a:t>
            </a:r>
            <a:r>
              <a:rPr lang="en-US" sz="3300"/>
              <a:t>mandatory templat</a:t>
            </a:r>
            <a:r>
              <a:rPr lang="en-US" sz="3300" dirty="0"/>
              <a:t>es, specific readings, or rules.</a:t>
            </a:r>
          </a:p>
          <a:p>
            <a:pPr marL="0" indent="0" algn="just">
              <a:lnSpc>
                <a:spcPct val="100000"/>
              </a:lnSpc>
              <a:spcBef>
                <a:spcPct val="20000"/>
              </a:spcBef>
              <a:spcAft>
                <a:spcPct val="0"/>
              </a:spcAft>
              <a:buNone/>
            </a:pPr>
            <a:endParaRPr lang="en-US" sz="3300" dirty="0"/>
          </a:p>
          <a:p>
            <a:pPr algn="just">
              <a:lnSpc>
                <a:spcPct val="100000"/>
              </a:lnSpc>
              <a:spcBef>
                <a:spcPct val="20000"/>
              </a:spcBef>
              <a:spcAft>
                <a:spcPct val="0"/>
              </a:spcAft>
            </a:pPr>
            <a:r>
              <a:rPr lang="en-US" sz="3300" b="1" dirty="0"/>
              <a:t>Tips for success: </a:t>
            </a:r>
            <a:r>
              <a:rPr lang="en-US" sz="3300" dirty="0"/>
              <a:t>guidance on how to meet </a:t>
            </a:r>
            <a:r>
              <a:rPr lang="en-US" sz="3300"/>
              <a:t>each criteria</a:t>
            </a:r>
            <a:r>
              <a:rPr lang="en-US" sz="3300" dirty="0"/>
              <a:t>.</a:t>
            </a:r>
          </a:p>
          <a:p>
            <a:pPr marL="0" indent="0" algn="just">
              <a:lnSpc>
                <a:spcPct val="100000"/>
              </a:lnSpc>
              <a:spcBef>
                <a:spcPct val="20000"/>
              </a:spcBef>
              <a:spcAft>
                <a:spcPct val="0"/>
              </a:spcAft>
              <a:buNone/>
            </a:pPr>
            <a:endParaRPr lang="en-US" sz="3300" dirty="0"/>
          </a:p>
          <a:p>
            <a:pPr algn="just">
              <a:lnSpc>
                <a:spcPct val="100000"/>
              </a:lnSpc>
              <a:spcBef>
                <a:spcPct val="20000"/>
              </a:spcBef>
              <a:spcAft>
                <a:spcPct val="0"/>
              </a:spcAft>
            </a:pPr>
            <a:r>
              <a:rPr lang="en-US" sz="3300" b="1"/>
              <a:t>Submissions on Moodle</a:t>
            </a:r>
            <a:endParaRPr lang="en-US"/>
          </a:p>
        </p:txBody>
      </p:sp>
    </p:spTree>
    <p:extLst>
      <p:ext uri="{BB962C8B-B14F-4D97-AF65-F5344CB8AC3E}">
        <p14:creationId xmlns:p14="http://schemas.microsoft.com/office/powerpoint/2010/main" val="4161672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D7AF4-D4D2-4B7D-AF34-481C28BF41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4DF8A0-3870-A083-7C7E-0C303F68C72C}"/>
              </a:ext>
            </a:extLst>
          </p:cNvPr>
          <p:cNvSpPr>
            <a:spLocks noGrp="1"/>
          </p:cNvSpPr>
          <p:nvPr>
            <p:ph type="title"/>
          </p:nvPr>
        </p:nvSpPr>
        <p:spPr>
          <a:xfrm>
            <a:off x="875744" y="-169061"/>
            <a:ext cx="10226674" cy="1325563"/>
          </a:xfrm>
        </p:spPr>
        <p:txBody>
          <a:bodyPr/>
          <a:lstStyle/>
          <a:p>
            <a:r>
              <a:rPr lang="en-GB"/>
              <a:t>Your Term 1 Assessments: Guess</a:t>
            </a:r>
          </a:p>
        </p:txBody>
      </p:sp>
      <p:sp>
        <p:nvSpPr>
          <p:cNvPr id="4" name="Content Placeholder 2">
            <a:extLst>
              <a:ext uri="{FF2B5EF4-FFF2-40B4-BE49-F238E27FC236}">
                <a16:creationId xmlns:a16="http://schemas.microsoft.com/office/drawing/2014/main" id="{EA6505AE-AC8F-DE62-9608-50CBA8D5B72C}"/>
              </a:ext>
            </a:extLst>
          </p:cNvPr>
          <p:cNvSpPr>
            <a:spLocks noGrp="1"/>
          </p:cNvSpPr>
          <p:nvPr/>
        </p:nvSpPr>
        <p:spPr bwMode="auto">
          <a:xfrm>
            <a:off x="1088353" y="1148532"/>
            <a:ext cx="11062362" cy="46414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300">
                <a:ea typeface="+mn-lt"/>
                <a:cs typeface="+mn-lt"/>
              </a:rPr>
              <a:t>This term you have 3 different Academic Skills tasks.</a:t>
            </a:r>
          </a:p>
          <a:p>
            <a:pPr marL="0" indent="0">
              <a:buNone/>
            </a:pPr>
            <a:endParaRPr lang="en-US" sz="3300">
              <a:ea typeface="+mn-lt"/>
              <a:cs typeface="+mn-lt"/>
            </a:endParaRPr>
          </a:p>
          <a:p>
            <a:pPr marL="0" indent="0">
              <a:buNone/>
            </a:pPr>
            <a:r>
              <a:rPr lang="en-US" sz="3300"/>
              <a:t>Discuss with a partner and make guesses on what these three tasks might be.</a:t>
            </a:r>
          </a:p>
          <a:p>
            <a:pPr marL="0" indent="0">
              <a:buNone/>
            </a:pPr>
            <a:r>
              <a:rPr lang="en-US" sz="3300"/>
              <a:t>Task 1:</a:t>
            </a:r>
            <a:endParaRPr lang="en-US"/>
          </a:p>
          <a:p>
            <a:pPr marL="0" indent="0">
              <a:buNone/>
            </a:pPr>
            <a:r>
              <a:rPr lang="en-US" sz="3300"/>
              <a:t>Task 2: </a:t>
            </a:r>
          </a:p>
          <a:p>
            <a:pPr marL="0" indent="0">
              <a:buNone/>
            </a:pPr>
            <a:r>
              <a:rPr lang="en-US" sz="3300"/>
              <a:t>Task 3:</a:t>
            </a:r>
          </a:p>
          <a:p>
            <a:endParaRPr lang="en-US"/>
          </a:p>
        </p:txBody>
      </p:sp>
    </p:spTree>
    <p:extLst>
      <p:ext uri="{BB962C8B-B14F-4D97-AF65-F5344CB8AC3E}">
        <p14:creationId xmlns:p14="http://schemas.microsoft.com/office/powerpoint/2010/main" val="1205246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79A37-C7FA-3EE1-3B00-7E0093E60218}"/>
              </a:ext>
            </a:extLst>
          </p:cNvPr>
          <p:cNvSpPr>
            <a:spLocks noGrp="1"/>
          </p:cNvSpPr>
          <p:nvPr>
            <p:ph type="title"/>
          </p:nvPr>
        </p:nvSpPr>
        <p:spPr/>
        <p:txBody>
          <a:bodyPr/>
          <a:lstStyle/>
          <a:p>
            <a:r>
              <a:rPr lang="en-GB"/>
              <a:t>Before we go on</a:t>
            </a:r>
          </a:p>
        </p:txBody>
      </p:sp>
      <p:sp>
        <p:nvSpPr>
          <p:cNvPr id="3" name="Content Placeholder 2">
            <a:extLst>
              <a:ext uri="{FF2B5EF4-FFF2-40B4-BE49-F238E27FC236}">
                <a16:creationId xmlns:a16="http://schemas.microsoft.com/office/drawing/2014/main" id="{17807CD1-62C5-3CC4-4D4B-8D32B64CEB5E}"/>
              </a:ext>
            </a:extLst>
          </p:cNvPr>
          <p:cNvSpPr>
            <a:spLocks noGrp="1"/>
          </p:cNvSpPr>
          <p:nvPr>
            <p:ph idx="1"/>
          </p:nvPr>
        </p:nvSpPr>
        <p:spPr/>
        <p:txBody>
          <a:bodyPr vert="horz" lIns="91440" tIns="45720" rIns="91440" bIns="45720" rtlCol="0" anchor="t">
            <a:normAutofit/>
          </a:bodyPr>
          <a:lstStyle/>
          <a:p>
            <a:r>
              <a:rPr lang="en-GB"/>
              <a:t>Go to Moodle</a:t>
            </a:r>
            <a:endParaRPr lang="en-US"/>
          </a:p>
          <a:p>
            <a:r>
              <a:rPr lang="en-GB"/>
              <a:t>In LCLM4001 Academic Skills</a:t>
            </a:r>
            <a:endParaRPr lang="en-GB" dirty="0"/>
          </a:p>
          <a:p>
            <a:r>
              <a:rPr lang="en-GB"/>
              <a:t>Under Week 2</a:t>
            </a:r>
          </a:p>
          <a:p>
            <a:pPr lvl="1">
              <a:buFont typeface="Courier New" panose="020B0604020202020204" pitchFamily="34" charset="0"/>
              <a:buChar char="o"/>
            </a:pPr>
            <a:r>
              <a:rPr lang="en-GB"/>
              <a:t>In Class Materials</a:t>
            </a:r>
          </a:p>
          <a:p>
            <a:pPr lvl="1">
              <a:buFont typeface="Courier New" panose="020B0604020202020204" pitchFamily="34" charset="0"/>
              <a:buChar char="o"/>
            </a:pPr>
            <a:r>
              <a:rPr lang="en-GB"/>
              <a:t>Download or open the Document titled</a:t>
            </a:r>
            <a:r>
              <a:rPr lang="en-GB">
                <a:ea typeface="+mn-lt"/>
                <a:cs typeface="+mn-lt"/>
              </a:rPr>
              <a:t>: </a:t>
            </a:r>
            <a:endParaRPr lang="en-GB" dirty="0">
              <a:ea typeface="+mn-lt"/>
              <a:cs typeface="+mn-lt"/>
            </a:endParaRPr>
          </a:p>
          <a:p>
            <a:pPr marL="457200" lvl="1" indent="0">
              <a:buNone/>
            </a:pPr>
            <a:r>
              <a:rPr lang="en-GB" b="1">
                <a:ea typeface="+mn-lt"/>
                <a:cs typeface="+mn-lt"/>
              </a:rPr>
              <a:t>LCLM4001 Assessment Information Sept' 26 </a:t>
            </a:r>
          </a:p>
        </p:txBody>
      </p:sp>
    </p:spTree>
    <p:extLst>
      <p:ext uri="{BB962C8B-B14F-4D97-AF65-F5344CB8AC3E}">
        <p14:creationId xmlns:p14="http://schemas.microsoft.com/office/powerpoint/2010/main" val="2011061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8DC74D-E4B4-E995-C302-435B1D373D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DBBD34-FEB7-EC1B-7361-61F595921925}"/>
              </a:ext>
            </a:extLst>
          </p:cNvPr>
          <p:cNvSpPr>
            <a:spLocks noGrp="1"/>
          </p:cNvSpPr>
          <p:nvPr>
            <p:ph type="title"/>
          </p:nvPr>
        </p:nvSpPr>
        <p:spPr/>
        <p:txBody>
          <a:bodyPr anchor="ctr">
            <a:normAutofit/>
          </a:bodyPr>
          <a:lstStyle/>
          <a:p>
            <a:r>
              <a:rPr lang="en-GB" b="1"/>
              <a:t>Your Term 1 Assessments: Main Ideas</a:t>
            </a:r>
          </a:p>
        </p:txBody>
      </p:sp>
      <p:sp>
        <p:nvSpPr>
          <p:cNvPr id="6" name="Content Placeholder 5">
            <a:extLst>
              <a:ext uri="{FF2B5EF4-FFF2-40B4-BE49-F238E27FC236}">
                <a16:creationId xmlns:a16="http://schemas.microsoft.com/office/drawing/2014/main" id="{D2BED093-9A84-75F5-FB7B-620530F9D353}"/>
              </a:ext>
            </a:extLst>
          </p:cNvPr>
          <p:cNvSpPr>
            <a:spLocks noGrp="1"/>
          </p:cNvSpPr>
          <p:nvPr>
            <p:ph sz="half" idx="1"/>
          </p:nvPr>
        </p:nvSpPr>
        <p:spPr>
          <a:xfrm>
            <a:off x="174626" y="1774930"/>
            <a:ext cx="4620596" cy="5313120"/>
          </a:xfrm>
        </p:spPr>
        <p:txBody>
          <a:bodyPr vert="horz" lIns="91440" tIns="45720" rIns="91440" bIns="45720" rtlCol="0" anchor="t">
            <a:noAutofit/>
          </a:bodyPr>
          <a:lstStyle/>
          <a:p>
            <a:pPr marL="0" indent="0" algn="just">
              <a:lnSpc>
                <a:spcPct val="100000"/>
              </a:lnSpc>
              <a:spcBef>
                <a:spcPct val="20000"/>
              </a:spcBef>
              <a:spcAft>
                <a:spcPct val="0"/>
              </a:spcAft>
              <a:buNone/>
            </a:pPr>
            <a:r>
              <a:rPr lang="en-US" sz="2600">
                <a:highlight>
                  <a:srgbClr val="FFFFFF"/>
                </a:highlight>
                <a:latin typeface="Aptos"/>
                <a:cs typeface="Arial"/>
              </a:rPr>
              <a:t>What to </a:t>
            </a:r>
            <a:r>
              <a:rPr lang="en-US" sz="2600" dirty="0" err="1">
                <a:highlight>
                  <a:srgbClr val="FFFFFF"/>
                </a:highlight>
                <a:latin typeface="Aptos"/>
                <a:cs typeface="Arial"/>
              </a:rPr>
              <a:t>do</a:t>
            </a:r>
            <a:r>
              <a:rPr lang="en-US" sz="2600" dirty="0">
                <a:highlight>
                  <a:srgbClr val="FFFFFF"/>
                </a:highlight>
                <a:latin typeface="Aptos"/>
                <a:cs typeface="Arial"/>
              </a:rPr>
              <a:t>: </a:t>
            </a:r>
            <a:endParaRPr lang="en-US" sz="2600">
              <a:latin typeface="Aptos"/>
              <a:cs typeface="Arial"/>
            </a:endParaRPr>
          </a:p>
          <a:p>
            <a:pPr algn="just">
              <a:lnSpc>
                <a:spcPct val="100000"/>
              </a:lnSpc>
              <a:spcBef>
                <a:spcPct val="20000"/>
              </a:spcBef>
              <a:spcAft>
                <a:spcPct val="0"/>
              </a:spcAft>
            </a:pPr>
            <a:r>
              <a:rPr lang="en-US" sz="2600">
                <a:highlight>
                  <a:srgbClr val="FFFFFF"/>
                </a:highlight>
                <a:latin typeface="Aptos"/>
                <a:cs typeface="Arial"/>
              </a:rPr>
              <a:t>Read the brief very quickly </a:t>
            </a:r>
            <a:endParaRPr lang="en-US" sz="2600">
              <a:latin typeface="Aptos"/>
              <a:cs typeface="Arial"/>
            </a:endParaRPr>
          </a:p>
          <a:p>
            <a:pPr algn="just">
              <a:lnSpc>
                <a:spcPct val="100000"/>
              </a:lnSpc>
              <a:spcBef>
                <a:spcPct val="20000"/>
              </a:spcBef>
              <a:spcAft>
                <a:spcPct val="0"/>
              </a:spcAft>
            </a:pPr>
            <a:r>
              <a:rPr lang="en-US" sz="2600">
                <a:highlight>
                  <a:srgbClr val="FFFFFF"/>
                </a:highlight>
                <a:latin typeface="Aptos"/>
                <a:cs typeface="Arial"/>
              </a:rPr>
              <a:t>Focus </a:t>
            </a:r>
            <a:r>
              <a:rPr lang="en-US" sz="2600" b="1">
                <a:highlight>
                  <a:srgbClr val="FFFFFF"/>
                </a:highlight>
                <a:latin typeface="Aptos"/>
                <a:cs typeface="Arial"/>
              </a:rPr>
              <a:t>only </a:t>
            </a:r>
            <a:r>
              <a:rPr lang="en-US" sz="2600">
                <a:highlight>
                  <a:srgbClr val="FFFFFF"/>
                </a:highlight>
                <a:latin typeface="Aptos"/>
                <a:cs typeface="Arial"/>
              </a:rPr>
              <a:t>on finding the answers to the questions</a:t>
            </a:r>
            <a:endParaRPr lang="en-US" sz="2600" dirty="0">
              <a:highlight>
                <a:srgbClr val="FFFFFF"/>
              </a:highlight>
              <a:latin typeface="Aptos"/>
              <a:cs typeface="Arial"/>
            </a:endParaRPr>
          </a:p>
          <a:p>
            <a:pPr algn="just">
              <a:lnSpc>
                <a:spcPct val="100000"/>
              </a:lnSpc>
              <a:spcBef>
                <a:spcPct val="20000"/>
              </a:spcBef>
              <a:spcAft>
                <a:spcPct val="0"/>
              </a:spcAft>
            </a:pPr>
            <a:r>
              <a:rPr lang="en-US" sz="2600">
                <a:highlight>
                  <a:srgbClr val="FFFFFF"/>
                </a:highlight>
                <a:latin typeface="Aptos"/>
                <a:cs typeface="Arial"/>
              </a:rPr>
              <a:t>Discuss with a partner &amp; write the answers </a:t>
            </a:r>
            <a:r>
              <a:rPr lang="en-US" sz="2600" dirty="0">
                <a:highlight>
                  <a:srgbClr val="FFFFFF"/>
                </a:highlight>
                <a:latin typeface="Aptos"/>
                <a:cs typeface="Arial"/>
              </a:rPr>
              <a:t>in your </a:t>
            </a:r>
            <a:r>
              <a:rPr lang="en-US" sz="2600">
                <a:highlight>
                  <a:srgbClr val="FFFFFF"/>
                </a:highlight>
                <a:latin typeface="Aptos"/>
                <a:cs typeface="Arial"/>
              </a:rPr>
              <a:t>notes/or on the Assessment Brief Exploration Activity Sheet</a:t>
            </a:r>
          </a:p>
          <a:p>
            <a:pPr>
              <a:lnSpc>
                <a:spcPct val="100000"/>
              </a:lnSpc>
              <a:spcBef>
                <a:spcPct val="20000"/>
              </a:spcBef>
              <a:spcAft>
                <a:spcPct val="0"/>
              </a:spcAft>
            </a:pPr>
            <a:endParaRPr lang="en-US" sz="2000" dirty="0">
              <a:highlight>
                <a:srgbClr val="FFFFFF"/>
              </a:highlight>
              <a:cs typeface="Arial"/>
            </a:endParaRPr>
          </a:p>
          <a:p>
            <a:pPr marL="0" indent="0" algn="just">
              <a:lnSpc>
                <a:spcPct val="100000"/>
              </a:lnSpc>
              <a:spcBef>
                <a:spcPct val="20000"/>
              </a:spcBef>
              <a:spcAft>
                <a:spcPct val="0"/>
              </a:spcAft>
              <a:buNone/>
            </a:pPr>
            <a:endParaRPr lang="en-US" sz="2400" b="1" dirty="0">
              <a:highlight>
                <a:srgbClr val="FFFFFF"/>
              </a:highlight>
              <a:latin typeface="Aptos"/>
              <a:cs typeface="Arial"/>
            </a:endParaRPr>
          </a:p>
          <a:p>
            <a:pPr marL="0" indent="0" algn="just">
              <a:buNone/>
            </a:pPr>
            <a:endParaRPr lang="en-US" sz="2400" b="1" dirty="0">
              <a:highlight>
                <a:srgbClr val="FFFFFF"/>
              </a:highlight>
              <a:latin typeface="Aptos"/>
              <a:cs typeface="Arial"/>
            </a:endParaRPr>
          </a:p>
        </p:txBody>
      </p:sp>
      <p:sp>
        <p:nvSpPr>
          <p:cNvPr id="4" name="Content Placeholder 3">
            <a:extLst>
              <a:ext uri="{FF2B5EF4-FFF2-40B4-BE49-F238E27FC236}">
                <a16:creationId xmlns:a16="http://schemas.microsoft.com/office/drawing/2014/main" id="{55AA72AD-D5B9-3D42-3E0C-41916547F3AE}"/>
              </a:ext>
            </a:extLst>
          </p:cNvPr>
          <p:cNvSpPr>
            <a:spLocks noGrp="1"/>
          </p:cNvSpPr>
          <p:nvPr>
            <p:ph sz="half" idx="2"/>
          </p:nvPr>
        </p:nvSpPr>
        <p:spPr>
          <a:xfrm>
            <a:off x="5270546" y="1830014"/>
            <a:ext cx="6596775" cy="4877036"/>
          </a:xfrm>
        </p:spPr>
        <p:txBody>
          <a:bodyPr vert="horz" lIns="91440" tIns="45720" rIns="91440" bIns="45720" rtlCol="0" anchor="t">
            <a:normAutofit/>
          </a:bodyPr>
          <a:lstStyle/>
          <a:p>
            <a:pPr marL="0" indent="0" algn="just">
              <a:lnSpc>
                <a:spcPct val="100000"/>
              </a:lnSpc>
              <a:spcBef>
                <a:spcPct val="20000"/>
              </a:spcBef>
              <a:spcAft>
                <a:spcPct val="0"/>
              </a:spcAft>
              <a:buNone/>
            </a:pPr>
            <a:r>
              <a:rPr lang="en-US" sz="2800" dirty="0">
                <a:highlight>
                  <a:srgbClr val="FFFFFF"/>
                </a:highlight>
              </a:rPr>
              <a:t>1) Which task is worth the </a:t>
            </a:r>
            <a:r>
              <a:rPr lang="en-US" sz="2800">
                <a:highlight>
                  <a:srgbClr val="FFFFFF"/>
                </a:highlight>
              </a:rPr>
              <a:t>most marks</a:t>
            </a:r>
            <a:r>
              <a:rPr lang="en-US" sz="2800" dirty="0">
                <a:highlight>
                  <a:srgbClr val="FFFFFF"/>
                </a:highlight>
              </a:rPr>
              <a:t>? </a:t>
            </a:r>
            <a:endParaRPr lang="en-US" sz="2800" dirty="0"/>
          </a:p>
          <a:p>
            <a:pPr marL="0" indent="0" algn="just">
              <a:lnSpc>
                <a:spcPct val="100000"/>
              </a:lnSpc>
              <a:spcBef>
                <a:spcPct val="20000"/>
              </a:spcBef>
              <a:spcAft>
                <a:spcPct val="0"/>
              </a:spcAft>
              <a:buNone/>
            </a:pPr>
            <a:r>
              <a:rPr lang="en-US" sz="2800">
                <a:highlight>
                  <a:srgbClr val="FFFFFF"/>
                </a:highlight>
              </a:rPr>
              <a:t>2) What is the main activity for each </a:t>
            </a:r>
            <a:r>
              <a:rPr lang="en-US" sz="2800" dirty="0">
                <a:highlight>
                  <a:srgbClr val="FFFFFF"/>
                </a:highlight>
              </a:rPr>
              <a:t>task? </a:t>
            </a:r>
            <a:r>
              <a:rPr lang="en-US" sz="2800" i="1" dirty="0">
                <a:highlight>
                  <a:srgbClr val="FFFFFF"/>
                </a:highlight>
              </a:rPr>
              <a:t>(one or two words each)</a:t>
            </a:r>
            <a:r>
              <a:rPr lang="en-US" sz="2800" dirty="0">
                <a:highlight>
                  <a:srgbClr val="FFFFFF"/>
                </a:highlight>
              </a:rPr>
              <a:t> </a:t>
            </a:r>
            <a:endParaRPr lang="en-US" sz="2800" dirty="0"/>
          </a:p>
          <a:p>
            <a:pPr marL="0" indent="0" algn="just">
              <a:lnSpc>
                <a:spcPct val="100000"/>
              </a:lnSpc>
              <a:spcBef>
                <a:spcPct val="20000"/>
              </a:spcBef>
              <a:spcAft>
                <a:spcPct val="0"/>
              </a:spcAft>
              <a:buNone/>
            </a:pPr>
            <a:r>
              <a:rPr lang="en-US" sz="2800" b="1">
                <a:highlight>
                  <a:srgbClr val="FFFFFF"/>
                </a:highlight>
              </a:rPr>
              <a:t>Task 1: </a:t>
            </a:r>
            <a:endParaRPr lang="en-US" sz="2800" b="1"/>
          </a:p>
          <a:p>
            <a:pPr marL="0" indent="0" algn="just">
              <a:lnSpc>
                <a:spcPct val="100000"/>
              </a:lnSpc>
              <a:spcBef>
                <a:spcPct val="20000"/>
              </a:spcBef>
              <a:spcAft>
                <a:spcPct val="0"/>
              </a:spcAft>
              <a:buNone/>
            </a:pPr>
            <a:r>
              <a:rPr lang="en-US" sz="2800" b="1">
                <a:highlight>
                  <a:srgbClr val="FFFFFF"/>
                </a:highlight>
              </a:rPr>
              <a:t>Task 2: </a:t>
            </a:r>
            <a:endParaRPr lang="en-US" sz="2800" b="1"/>
          </a:p>
          <a:p>
            <a:pPr marL="0" indent="0" algn="just">
              <a:lnSpc>
                <a:spcPct val="100000"/>
              </a:lnSpc>
              <a:spcBef>
                <a:spcPct val="20000"/>
              </a:spcBef>
              <a:spcAft>
                <a:spcPct val="0"/>
              </a:spcAft>
              <a:buNone/>
            </a:pPr>
            <a:r>
              <a:rPr lang="en-US" sz="2800" b="1">
                <a:highlight>
                  <a:srgbClr val="FFFFFF"/>
                </a:highlight>
              </a:rPr>
              <a:t>Task 3: </a:t>
            </a:r>
            <a:endParaRPr lang="en-US" sz="2800" b="1"/>
          </a:p>
          <a:p>
            <a:pPr marL="0" indent="0" algn="just">
              <a:lnSpc>
                <a:spcPct val="100000"/>
              </a:lnSpc>
              <a:spcBef>
                <a:spcPct val="20000"/>
              </a:spcBef>
              <a:spcAft>
                <a:spcPct val="0"/>
              </a:spcAft>
              <a:buNone/>
            </a:pPr>
            <a:r>
              <a:rPr lang="en-US" sz="2800"/>
              <a:t>3) Which task includes a presentation or </a:t>
            </a:r>
            <a:r>
              <a:rPr lang="en-US" sz="2800" dirty="0"/>
              <a:t>speaking? </a:t>
            </a:r>
          </a:p>
          <a:p>
            <a:pPr marL="0" indent="0" algn="just">
              <a:lnSpc>
                <a:spcPct val="100000"/>
              </a:lnSpc>
              <a:spcBef>
                <a:spcPct val="20000"/>
              </a:spcBef>
              <a:spcAft>
                <a:spcPct val="0"/>
              </a:spcAft>
              <a:buNone/>
            </a:pPr>
            <a:r>
              <a:rPr lang="en-US" sz="2800"/>
              <a:t>4) Which task looks the most challenging </a:t>
            </a:r>
            <a:r>
              <a:rPr lang="en-US" sz="2800" dirty="0"/>
              <a:t>to you? Why? </a:t>
            </a:r>
            <a:r>
              <a:rPr lang="en-US" sz="2800" i="1" dirty="0"/>
              <a:t>(one short reason)</a:t>
            </a:r>
            <a:r>
              <a:rPr lang="en-US" sz="2800" dirty="0"/>
              <a:t> </a:t>
            </a:r>
          </a:p>
          <a:p>
            <a:pPr algn="just">
              <a:lnSpc>
                <a:spcPct val="100000"/>
              </a:lnSpc>
              <a:spcBef>
                <a:spcPct val="20000"/>
              </a:spcBef>
              <a:spcAft>
                <a:spcPct val="0"/>
              </a:spcAft>
            </a:pPr>
            <a:endParaRPr lang="en-US" sz="2400" dirty="0"/>
          </a:p>
          <a:p>
            <a:pPr algn="just"/>
            <a:endParaRPr lang="en-US" dirty="0"/>
          </a:p>
        </p:txBody>
      </p:sp>
      <p:pic>
        <p:nvPicPr>
          <p:cNvPr id="7" name="Online Media 5" title="3 Minute Timer">
            <a:hlinkClick r:id="" action="ppaction://noaction"/>
            <a:extLst>
              <a:ext uri="{FF2B5EF4-FFF2-40B4-BE49-F238E27FC236}">
                <a16:creationId xmlns:a16="http://schemas.microsoft.com/office/drawing/2014/main" id="{E5D9422B-7824-AD6F-DAEB-9DC8A7CA6350}"/>
              </a:ext>
            </a:extLst>
          </p:cNvPr>
          <p:cNvPicPr>
            <a:picLocks noRot="1" noChangeAspect="1"/>
          </p:cNvPicPr>
          <p:nvPr>
            <a:videoFile r:link="rId1"/>
          </p:nvPr>
        </p:nvPicPr>
        <p:blipFill>
          <a:blip r:embed="rId4"/>
          <a:stretch>
            <a:fillRect/>
          </a:stretch>
        </p:blipFill>
        <p:spPr>
          <a:xfrm>
            <a:off x="2149815" y="5346711"/>
            <a:ext cx="2645674" cy="1510750"/>
          </a:xfrm>
          <a:prstGeom prst="rect">
            <a:avLst/>
          </a:prstGeom>
        </p:spPr>
      </p:pic>
    </p:spTree>
    <p:extLst>
      <p:ext uri="{BB962C8B-B14F-4D97-AF65-F5344CB8AC3E}">
        <p14:creationId xmlns:p14="http://schemas.microsoft.com/office/powerpoint/2010/main" val="1842503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A5C14-8C7E-4DE1-FA63-1183CA4D11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757E7-2E82-7480-6C9D-77F5CE18F49D}"/>
              </a:ext>
            </a:extLst>
          </p:cNvPr>
          <p:cNvSpPr>
            <a:spLocks noGrp="1"/>
          </p:cNvSpPr>
          <p:nvPr>
            <p:ph type="title"/>
          </p:nvPr>
        </p:nvSpPr>
        <p:spPr/>
        <p:txBody>
          <a:bodyPr/>
          <a:lstStyle/>
          <a:p>
            <a:r>
              <a:rPr lang="en-GB" sz="3200"/>
              <a:t>Your Term 1 Assessments: Some Details</a:t>
            </a:r>
          </a:p>
        </p:txBody>
      </p:sp>
      <p:sp>
        <p:nvSpPr>
          <p:cNvPr id="3" name="Content Placeholder 2">
            <a:extLst>
              <a:ext uri="{FF2B5EF4-FFF2-40B4-BE49-F238E27FC236}">
                <a16:creationId xmlns:a16="http://schemas.microsoft.com/office/drawing/2014/main" id="{9F060353-AF47-44D1-F109-2E1CF5FE5AA2}"/>
              </a:ext>
            </a:extLst>
          </p:cNvPr>
          <p:cNvSpPr>
            <a:spLocks noGrp="1"/>
          </p:cNvSpPr>
          <p:nvPr>
            <p:ph sz="half" idx="1"/>
          </p:nvPr>
        </p:nvSpPr>
        <p:spPr>
          <a:xfrm>
            <a:off x="282298" y="1854861"/>
            <a:ext cx="7326613" cy="4669971"/>
          </a:xfrm>
        </p:spPr>
        <p:txBody>
          <a:bodyPr vert="horz" lIns="91440" tIns="45720" rIns="91440" bIns="45720" rtlCol="0" anchor="t">
            <a:noAutofit/>
          </a:bodyPr>
          <a:lstStyle/>
          <a:p>
            <a:pPr marL="0" indent="0" algn="just">
              <a:lnSpc>
                <a:spcPct val="100000"/>
              </a:lnSpc>
              <a:spcBef>
                <a:spcPct val="20000"/>
              </a:spcBef>
              <a:spcAft>
                <a:spcPct val="0"/>
              </a:spcAft>
              <a:buNone/>
            </a:pPr>
            <a:r>
              <a:rPr lang="en-US" sz="2800" dirty="0"/>
              <a:t>Now use the questions on the Assessment Brief Exploration Activity </a:t>
            </a:r>
            <a:r>
              <a:rPr lang="en-US" sz="2800"/>
              <a:t>to look</a:t>
            </a:r>
            <a:r>
              <a:rPr lang="en-US" sz="2800" dirty="0"/>
              <a:t> for further details. </a:t>
            </a:r>
            <a:endParaRPr lang="en-US" sz="2800"/>
          </a:p>
          <a:p>
            <a:pPr marL="342900" indent="-342900" algn="just">
              <a:lnSpc>
                <a:spcPct val="100000"/>
              </a:lnSpc>
              <a:spcBef>
                <a:spcPct val="20000"/>
              </a:spcBef>
              <a:spcAft>
                <a:spcPct val="0"/>
              </a:spcAft>
            </a:pPr>
            <a:r>
              <a:rPr lang="en-US" sz="2800"/>
              <a:t>You are looking for specific answers to the questions only. </a:t>
            </a:r>
            <a:endParaRPr lang="en-US" sz="2800" dirty="0"/>
          </a:p>
          <a:p>
            <a:pPr marL="342900" indent="-342900" algn="just">
              <a:lnSpc>
                <a:spcPct val="100000"/>
              </a:lnSpc>
              <a:spcBef>
                <a:spcPct val="20000"/>
              </a:spcBef>
              <a:spcAft>
                <a:spcPct val="0"/>
              </a:spcAft>
            </a:pPr>
            <a:r>
              <a:rPr lang="en-US" sz="2800" b="1" dirty="0"/>
              <a:t>Don’t read everything!</a:t>
            </a:r>
          </a:p>
          <a:p>
            <a:pPr marL="342900" indent="-342900" algn="just">
              <a:lnSpc>
                <a:spcPct val="100000"/>
              </a:lnSpc>
              <a:spcBef>
                <a:spcPct val="20000"/>
              </a:spcBef>
              <a:spcAft>
                <a:spcPct val="0"/>
              </a:spcAft>
            </a:pPr>
            <a:r>
              <a:rPr lang="en-US" sz="2800"/>
              <a:t>Write your answers in </a:t>
            </a:r>
            <a:r>
              <a:rPr lang="en-US" sz="2800" dirty="0"/>
              <a:t>your notes or the </a:t>
            </a:r>
            <a:r>
              <a:rPr lang="en-US" sz="2800" dirty="0">
                <a:highlight>
                  <a:srgbClr val="FFFFFF"/>
                </a:highlight>
              </a:rPr>
              <a:t>or on the Assessment Brief Exploration </a:t>
            </a:r>
            <a:r>
              <a:rPr lang="en-US" sz="2800">
                <a:highlight>
                  <a:srgbClr val="FFFFFF"/>
                </a:highlight>
              </a:rPr>
              <a:t>Activity Sheet</a:t>
            </a:r>
            <a:endParaRPr lang="en-US" sz="2800" dirty="0"/>
          </a:p>
          <a:p>
            <a:pPr marL="342900" indent="-342900" algn="just">
              <a:lnSpc>
                <a:spcPct val="100000"/>
              </a:lnSpc>
              <a:spcBef>
                <a:spcPct val="20000"/>
              </a:spcBef>
              <a:spcAft>
                <a:spcPct val="0"/>
              </a:spcAft>
            </a:pPr>
            <a:r>
              <a:rPr lang="en-US" sz="2800" dirty="0">
                <a:highlight>
                  <a:srgbClr val="FFFFFF"/>
                </a:highlight>
              </a:rPr>
              <a:t>Discuss your </a:t>
            </a:r>
            <a:r>
              <a:rPr lang="en-US" sz="2800">
                <a:highlight>
                  <a:srgbClr val="FFFFFF"/>
                </a:highlight>
              </a:rPr>
              <a:t>answers with a partner</a:t>
            </a:r>
            <a:endParaRPr lang="en-US" sz="2800" dirty="0">
              <a:highlight>
                <a:srgbClr val="FFFFFF"/>
              </a:highlight>
            </a:endParaRPr>
          </a:p>
          <a:p>
            <a:pPr marL="0" indent="0" algn="just">
              <a:lnSpc>
                <a:spcPct val="100000"/>
              </a:lnSpc>
              <a:spcBef>
                <a:spcPct val="20000"/>
              </a:spcBef>
              <a:spcAft>
                <a:spcPct val="0"/>
              </a:spcAft>
              <a:buNone/>
            </a:pPr>
            <a:endParaRPr lang="en-US" sz="2800" b="1" dirty="0"/>
          </a:p>
          <a:p>
            <a:pPr marL="0" indent="0" algn="just">
              <a:lnSpc>
                <a:spcPct val="100000"/>
              </a:lnSpc>
              <a:spcBef>
                <a:spcPct val="20000"/>
              </a:spcBef>
              <a:spcAft>
                <a:spcPct val="0"/>
              </a:spcAft>
              <a:buNone/>
            </a:pPr>
            <a:endParaRPr lang="en-US" sz="2200" b="1" dirty="0"/>
          </a:p>
          <a:p>
            <a:pPr marL="342900" indent="-342900" algn="just">
              <a:lnSpc>
                <a:spcPct val="100000"/>
              </a:lnSpc>
              <a:spcBef>
                <a:spcPct val="20000"/>
              </a:spcBef>
              <a:spcAft>
                <a:spcPct val="0"/>
              </a:spcAft>
            </a:pPr>
            <a:endParaRPr lang="en-US" sz="2200"/>
          </a:p>
        </p:txBody>
      </p:sp>
      <p:sp>
        <p:nvSpPr>
          <p:cNvPr id="5" name="Content Placeholder 2">
            <a:extLst>
              <a:ext uri="{FF2B5EF4-FFF2-40B4-BE49-F238E27FC236}">
                <a16:creationId xmlns:a16="http://schemas.microsoft.com/office/drawing/2014/main" id="{BD212CF2-DCE2-C685-E9DC-37F0CEE69504}"/>
              </a:ext>
            </a:extLst>
          </p:cNvPr>
          <p:cNvSpPr>
            <a:spLocks noGrp="1"/>
          </p:cNvSpPr>
          <p:nvPr/>
        </p:nvSpPr>
        <p:spPr bwMode="auto">
          <a:xfrm>
            <a:off x="891700" y="5950730"/>
            <a:ext cx="1100438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endParaRPr lang="en-US" sz="2200" b="1" dirty="0"/>
          </a:p>
          <a:p>
            <a:pPr>
              <a:buNone/>
            </a:pPr>
            <a:endParaRPr lang="en-US" sz="2200" b="1" dirty="0">
              <a:ea typeface="+mn-lt"/>
              <a:cs typeface="+mn-lt"/>
            </a:endParaRPr>
          </a:p>
          <a:p>
            <a:pPr marL="0" indent="0">
              <a:buNone/>
            </a:pPr>
            <a:endParaRPr lang="en-US" sz="1000">
              <a:ea typeface="+mn-lt"/>
              <a:cs typeface="+mn-lt"/>
            </a:endParaRPr>
          </a:p>
          <a:p>
            <a:pPr marL="514350" indent="-514350">
              <a:buAutoNum type="arabicPeriod"/>
            </a:pPr>
            <a:endParaRPr lang="en-US" sz="2200"/>
          </a:p>
          <a:p>
            <a:pPr marL="0" indent="0">
              <a:buNone/>
            </a:pPr>
            <a:endParaRPr lang="en-US" sz="2400"/>
          </a:p>
        </p:txBody>
      </p:sp>
      <p:pic>
        <p:nvPicPr>
          <p:cNvPr id="7" name="Online Media 6" title="5 Minute Timer">
            <a:hlinkClick r:id="" action="ppaction://noaction"/>
            <a:extLst>
              <a:ext uri="{FF2B5EF4-FFF2-40B4-BE49-F238E27FC236}">
                <a16:creationId xmlns:a16="http://schemas.microsoft.com/office/drawing/2014/main" id="{1FA5C3DB-4699-2B34-0129-6EB02E6CDB12}"/>
              </a:ext>
            </a:extLst>
          </p:cNvPr>
          <p:cNvPicPr>
            <a:picLocks noRot="1" noChangeAspect="1"/>
          </p:cNvPicPr>
          <p:nvPr>
            <a:videoFile r:link="rId1"/>
          </p:nvPr>
        </p:nvPicPr>
        <p:blipFill>
          <a:blip r:embed="rId4"/>
          <a:stretch>
            <a:fillRect/>
          </a:stretch>
        </p:blipFill>
        <p:spPr>
          <a:xfrm>
            <a:off x="7812195" y="2705274"/>
            <a:ext cx="4101639" cy="2298485"/>
          </a:xfrm>
          <a:prstGeom prst="rect">
            <a:avLst/>
          </a:prstGeom>
        </p:spPr>
      </p:pic>
    </p:spTree>
    <p:extLst>
      <p:ext uri="{BB962C8B-B14F-4D97-AF65-F5344CB8AC3E}">
        <p14:creationId xmlns:p14="http://schemas.microsoft.com/office/powerpoint/2010/main" val="3723266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A0D2A2-7A50-A25B-D7C5-73B8640952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5B96F4-A512-8A16-9708-716646F2EE86}"/>
              </a:ext>
            </a:extLst>
          </p:cNvPr>
          <p:cNvSpPr>
            <a:spLocks noGrp="1"/>
          </p:cNvSpPr>
          <p:nvPr>
            <p:ph type="title"/>
          </p:nvPr>
        </p:nvSpPr>
        <p:spPr/>
        <p:txBody>
          <a:bodyPr/>
          <a:lstStyle/>
          <a:p>
            <a:r>
              <a:rPr lang="en-GB"/>
              <a:t>How do you feel about your Term 1 Assessments?</a:t>
            </a:r>
            <a:endParaRPr lang="en-US"/>
          </a:p>
        </p:txBody>
      </p:sp>
      <p:sp>
        <p:nvSpPr>
          <p:cNvPr id="3" name="Content Placeholder 2">
            <a:extLst>
              <a:ext uri="{FF2B5EF4-FFF2-40B4-BE49-F238E27FC236}">
                <a16:creationId xmlns:a16="http://schemas.microsoft.com/office/drawing/2014/main" id="{DE03BB22-2BDD-26E0-2EB5-6135A66F516A}"/>
              </a:ext>
            </a:extLst>
          </p:cNvPr>
          <p:cNvSpPr>
            <a:spLocks noGrp="1"/>
          </p:cNvSpPr>
          <p:nvPr>
            <p:ph idx="1"/>
          </p:nvPr>
        </p:nvSpPr>
        <p:spPr/>
        <p:txBody>
          <a:bodyPr/>
          <a:lstStyle/>
          <a:p>
            <a:pPr marL="0" indent="0">
              <a:buNone/>
            </a:pPr>
            <a:r>
              <a:rPr lang="en-GB" b="1"/>
              <a:t>Go back to VEVOX</a:t>
            </a:r>
            <a:endParaRPr lang="en-GB"/>
          </a:p>
        </p:txBody>
      </p:sp>
      <p:pic>
        <p:nvPicPr>
          <p:cNvPr id="5" name="Picture 4" descr="VEVOX logo">
            <a:hlinkClick r:id="rId3"/>
            <a:extLst>
              <a:ext uri="{FF2B5EF4-FFF2-40B4-BE49-F238E27FC236}">
                <a16:creationId xmlns:a16="http://schemas.microsoft.com/office/drawing/2014/main" id="{93C1205F-9B98-C218-0870-776F9F2E62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33800" y="2954914"/>
            <a:ext cx="4724400" cy="962025"/>
          </a:xfrm>
          <a:prstGeom prst="rect">
            <a:avLst/>
          </a:prstGeom>
        </p:spPr>
      </p:pic>
    </p:spTree>
    <p:extLst>
      <p:ext uri="{BB962C8B-B14F-4D97-AF65-F5344CB8AC3E}">
        <p14:creationId xmlns:p14="http://schemas.microsoft.com/office/powerpoint/2010/main" val="3150251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59C63A-90C5-95A8-1A8E-CA97744B36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5A8FBF-AA94-7045-58AA-F7047AD76C1A}"/>
              </a:ext>
            </a:extLst>
          </p:cNvPr>
          <p:cNvSpPr>
            <a:spLocks noGrp="1"/>
          </p:cNvSpPr>
          <p:nvPr>
            <p:ph type="title"/>
          </p:nvPr>
        </p:nvSpPr>
        <p:spPr>
          <a:xfrm>
            <a:off x="908874" y="195669"/>
            <a:ext cx="10094152" cy="845172"/>
          </a:xfrm>
        </p:spPr>
        <p:txBody>
          <a:bodyPr/>
          <a:lstStyle/>
          <a:p>
            <a:r>
              <a:rPr lang="en-US" sz="4000" b="1">
                <a:solidFill>
                  <a:srgbClr val="002060"/>
                </a:solidFill>
                <a:ea typeface="+mj-lt"/>
                <a:cs typeface="+mj-lt"/>
              </a:rPr>
              <a:t>Criteria: What Exactly Is This?!</a:t>
            </a:r>
            <a:endParaRPr lang="en-GB" sz="3600">
              <a:solidFill>
                <a:srgbClr val="000000"/>
              </a:solidFill>
              <a:ea typeface="+mj-lt"/>
              <a:cs typeface="+mj-lt"/>
            </a:endParaRPr>
          </a:p>
          <a:p>
            <a:endParaRPr lang="en-GB" sz="3200"/>
          </a:p>
        </p:txBody>
      </p:sp>
      <p:sp>
        <p:nvSpPr>
          <p:cNvPr id="4" name="Content Placeholder 2">
            <a:extLst>
              <a:ext uri="{FF2B5EF4-FFF2-40B4-BE49-F238E27FC236}">
                <a16:creationId xmlns:a16="http://schemas.microsoft.com/office/drawing/2014/main" id="{4E1341A2-379B-E921-2972-BC3676E94A1E}"/>
              </a:ext>
            </a:extLst>
          </p:cNvPr>
          <p:cNvSpPr>
            <a:spLocks noGrp="1"/>
          </p:cNvSpPr>
          <p:nvPr/>
        </p:nvSpPr>
        <p:spPr bwMode="auto">
          <a:xfrm>
            <a:off x="873005" y="817228"/>
            <a:ext cx="1078075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AutoNum type="arabicPeriod"/>
            </a:pPr>
            <a:endParaRPr lang="en-US" sz="2400"/>
          </a:p>
        </p:txBody>
      </p:sp>
      <p:sp>
        <p:nvSpPr>
          <p:cNvPr id="5" name="Content Placeholder 2">
            <a:extLst>
              <a:ext uri="{FF2B5EF4-FFF2-40B4-BE49-F238E27FC236}">
                <a16:creationId xmlns:a16="http://schemas.microsoft.com/office/drawing/2014/main" id="{25084327-74B4-98CD-2F84-E1FF68319EE4}"/>
              </a:ext>
            </a:extLst>
          </p:cNvPr>
          <p:cNvSpPr>
            <a:spLocks noGrp="1"/>
          </p:cNvSpPr>
          <p:nvPr/>
        </p:nvSpPr>
        <p:spPr bwMode="auto">
          <a:xfrm>
            <a:off x="941396" y="691273"/>
            <a:ext cx="1100438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endParaRPr lang="en-US" sz="2200"/>
          </a:p>
          <a:p>
            <a:pPr marL="0" indent="0">
              <a:buNone/>
            </a:pPr>
            <a:endParaRPr lang="en-US" sz="2400"/>
          </a:p>
        </p:txBody>
      </p:sp>
      <p:sp>
        <p:nvSpPr>
          <p:cNvPr id="3" name="TextBox 2">
            <a:extLst>
              <a:ext uri="{FF2B5EF4-FFF2-40B4-BE49-F238E27FC236}">
                <a16:creationId xmlns:a16="http://schemas.microsoft.com/office/drawing/2014/main" id="{9EA91514-7C96-64C6-58D4-0C8A6F5E2E2C}"/>
              </a:ext>
            </a:extLst>
          </p:cNvPr>
          <p:cNvSpPr txBox="1"/>
          <p:nvPr/>
        </p:nvSpPr>
        <p:spPr>
          <a:xfrm>
            <a:off x="927652" y="993913"/>
            <a:ext cx="10537134" cy="5570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ct val="20000"/>
              </a:spcBef>
              <a:spcAft>
                <a:spcPct val="0"/>
              </a:spcAft>
              <a:buFont typeface="Arial"/>
              <a:buChar char="•"/>
            </a:pPr>
            <a:r>
              <a:rPr lang="en-US" sz="3600">
                <a:latin typeface="Aptos"/>
                <a:cs typeface="Arial"/>
              </a:rPr>
              <a:t>Every piece of work at UWTSD is marked using specific criteria, like a checklist of what makes good work.</a:t>
            </a:r>
          </a:p>
          <a:p>
            <a:pPr marL="285750" indent="-285750">
              <a:spcBef>
                <a:spcPct val="20000"/>
              </a:spcBef>
              <a:spcAft>
                <a:spcPct val="0"/>
              </a:spcAft>
              <a:buFont typeface="Arial"/>
              <a:buChar char="•"/>
            </a:pPr>
            <a:endParaRPr lang="en-US" sz="1400">
              <a:latin typeface="Aptos"/>
              <a:cs typeface="Arial"/>
            </a:endParaRPr>
          </a:p>
          <a:p>
            <a:pPr marL="285750" indent="-285750">
              <a:spcBef>
                <a:spcPct val="20000"/>
              </a:spcBef>
              <a:spcAft>
                <a:spcPct val="0"/>
              </a:spcAft>
              <a:buFont typeface="Arial"/>
              <a:buChar char="•"/>
            </a:pPr>
            <a:r>
              <a:rPr lang="en-US" sz="3600">
                <a:latin typeface="Aptos"/>
                <a:cs typeface="Arial"/>
              </a:rPr>
              <a:t>Not all criteria are used in every assessment, the brief will tell you which ones matter for each task.</a:t>
            </a:r>
          </a:p>
          <a:p>
            <a:pPr marL="285750" indent="-285750">
              <a:spcBef>
                <a:spcPct val="20000"/>
              </a:spcBef>
              <a:spcAft>
                <a:spcPct val="0"/>
              </a:spcAft>
              <a:buFont typeface="Arial"/>
              <a:buChar char="•"/>
            </a:pPr>
            <a:endParaRPr lang="en-US" sz="1400">
              <a:latin typeface="Aptos"/>
              <a:cs typeface="Arial"/>
            </a:endParaRPr>
          </a:p>
          <a:p>
            <a:pPr marL="285750" indent="-285750">
              <a:spcBef>
                <a:spcPct val="20000"/>
              </a:spcBef>
              <a:spcAft>
                <a:spcPct val="0"/>
              </a:spcAft>
              <a:buFont typeface="Arial"/>
              <a:buChar char="•"/>
            </a:pPr>
            <a:r>
              <a:rPr lang="en-US" sz="3600">
                <a:latin typeface="Aptos"/>
                <a:cs typeface="Arial"/>
              </a:rPr>
              <a:t>Marks are based on how well you meet the relevant criteria, so knowing them helps you focus your work.</a:t>
            </a:r>
          </a:p>
          <a:p>
            <a:pPr algn="l"/>
            <a:endParaRPr lang="en-US" sz="2000"/>
          </a:p>
        </p:txBody>
      </p:sp>
    </p:spTree>
    <p:extLst>
      <p:ext uri="{BB962C8B-B14F-4D97-AF65-F5344CB8AC3E}">
        <p14:creationId xmlns:p14="http://schemas.microsoft.com/office/powerpoint/2010/main" val="62781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F3244A-7923-2F69-BFCA-3A31F313E8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CE7E8D-78E9-B95C-9134-901681FD81BF}"/>
              </a:ext>
            </a:extLst>
          </p:cNvPr>
          <p:cNvSpPr>
            <a:spLocks noGrp="1"/>
          </p:cNvSpPr>
          <p:nvPr>
            <p:ph type="title"/>
          </p:nvPr>
        </p:nvSpPr>
        <p:spPr>
          <a:xfrm>
            <a:off x="978038" y="-314049"/>
            <a:ext cx="10226674" cy="1325563"/>
          </a:xfrm>
        </p:spPr>
        <p:txBody>
          <a:bodyPr>
            <a:normAutofit/>
          </a:bodyPr>
          <a:lstStyle/>
          <a:p>
            <a:r>
              <a:rPr lang="en-US" sz="3600" b="1">
                <a:solidFill>
                  <a:srgbClr val="002060"/>
                </a:solidFill>
                <a:ea typeface="+mj-lt"/>
                <a:cs typeface="+mj-lt"/>
              </a:rPr>
              <a:t>Criteria Breakdown: What Each One Means</a:t>
            </a:r>
            <a:endParaRPr lang="en-US" sz="3600">
              <a:solidFill>
                <a:srgbClr val="000000"/>
              </a:solidFill>
              <a:ea typeface="+mj-lt"/>
              <a:cs typeface="+mj-lt"/>
            </a:endParaRPr>
          </a:p>
        </p:txBody>
      </p:sp>
      <p:sp>
        <p:nvSpPr>
          <p:cNvPr id="6" name="Content Placeholder 5">
            <a:extLst>
              <a:ext uri="{FF2B5EF4-FFF2-40B4-BE49-F238E27FC236}">
                <a16:creationId xmlns:a16="http://schemas.microsoft.com/office/drawing/2014/main" id="{9E4E61CA-56F5-20C1-779D-A342B651DABD}"/>
              </a:ext>
            </a:extLst>
          </p:cNvPr>
          <p:cNvSpPr>
            <a:spLocks noGrp="1"/>
          </p:cNvSpPr>
          <p:nvPr>
            <p:ph sz="half" idx="1"/>
          </p:nvPr>
        </p:nvSpPr>
        <p:spPr>
          <a:xfrm>
            <a:off x="994603" y="773734"/>
            <a:ext cx="5585226" cy="5303838"/>
          </a:xfrm>
        </p:spPr>
        <p:txBody>
          <a:bodyPr vert="horz" lIns="91440" tIns="45720" rIns="91440" bIns="45720" rtlCol="0" anchor="t">
            <a:noAutofit/>
          </a:bodyPr>
          <a:lstStyle/>
          <a:p>
            <a:pPr marL="0" indent="0" algn="just">
              <a:lnSpc>
                <a:spcPct val="100000"/>
              </a:lnSpc>
              <a:spcBef>
                <a:spcPts val="0"/>
              </a:spcBef>
              <a:buNone/>
            </a:pPr>
            <a:r>
              <a:rPr lang="en-US" sz="2800" b="1"/>
              <a:t>Engagement with Literature</a:t>
            </a:r>
            <a:endParaRPr lang="en-US" sz="2800"/>
          </a:p>
          <a:p>
            <a:pPr algn="just"/>
            <a:r>
              <a:rPr lang="en-US" sz="2600">
                <a:ea typeface="+mn-lt"/>
                <a:cs typeface="+mn-lt"/>
              </a:rPr>
              <a:t>Use credible sources to support ideas </a:t>
            </a:r>
            <a:endParaRPr lang="en-US" sz="2600" dirty="0">
              <a:ea typeface="+mn-lt"/>
              <a:cs typeface="+mn-lt"/>
            </a:endParaRPr>
          </a:p>
          <a:p>
            <a:pPr algn="just"/>
            <a:r>
              <a:rPr lang="en-US" sz="2600">
                <a:ea typeface="+mn-lt"/>
                <a:cs typeface="+mn-lt"/>
              </a:rPr>
              <a:t>Reference correctly in Harvard style (covered in Week 4) </a:t>
            </a:r>
            <a:endParaRPr lang="en-US" sz="2600"/>
          </a:p>
          <a:p>
            <a:pPr algn="just"/>
            <a:r>
              <a:rPr lang="en-US" sz="2600">
                <a:ea typeface="+mn-lt"/>
                <a:cs typeface="+mn-lt"/>
              </a:rPr>
              <a:t>Show enough reading to understand and support your arguments</a:t>
            </a:r>
            <a:r>
              <a:rPr lang="en-US" sz="2600" dirty="0">
                <a:ea typeface="+mn-lt"/>
                <a:cs typeface="+mn-lt"/>
              </a:rPr>
              <a:t> </a:t>
            </a:r>
            <a:endParaRPr lang="en-US" sz="2600" dirty="0"/>
          </a:p>
          <a:p>
            <a:pPr algn="just"/>
            <a:endParaRPr lang="en-US" sz="1000" dirty="0"/>
          </a:p>
          <a:p>
            <a:pPr marL="0" indent="0" algn="just">
              <a:lnSpc>
                <a:spcPct val="100000"/>
              </a:lnSpc>
              <a:spcBef>
                <a:spcPts val="0"/>
              </a:spcBef>
              <a:buNone/>
            </a:pPr>
            <a:r>
              <a:rPr lang="en-US" sz="2800" b="1"/>
              <a:t>Knowledge &amp; Understanding</a:t>
            </a:r>
            <a:endParaRPr lang="en-US" sz="2800"/>
          </a:p>
          <a:p>
            <a:pPr algn="just"/>
            <a:r>
              <a:rPr lang="en-US" sz="2600" dirty="0"/>
              <a:t>Demonstrate clear understanding of key </a:t>
            </a:r>
            <a:r>
              <a:rPr lang="en-US" sz="2600"/>
              <a:t>concepts, theories</a:t>
            </a:r>
            <a:r>
              <a:rPr lang="en-US" sz="2600" dirty="0"/>
              <a:t>, and ideas </a:t>
            </a:r>
          </a:p>
          <a:p>
            <a:pPr algn="just"/>
            <a:r>
              <a:rPr lang="en-US" sz="2600"/>
              <a:t>Use examples to explain your points </a:t>
            </a:r>
            <a:endParaRPr lang="en-US" sz="2600" dirty="0"/>
          </a:p>
          <a:p>
            <a:pPr algn="just"/>
            <a:r>
              <a:rPr lang="en-US" sz="2600" dirty="0"/>
              <a:t>Follow the brief exactly: </a:t>
            </a:r>
            <a:r>
              <a:rPr lang="en-US" sz="2600"/>
              <a:t>answer</a:t>
            </a:r>
            <a:r>
              <a:rPr lang="en-US" sz="2600" dirty="0"/>
              <a:t> every required question </a:t>
            </a:r>
          </a:p>
          <a:p>
            <a:pPr marL="0" indent="0" algn="just">
              <a:buNone/>
            </a:pPr>
            <a:endParaRPr lang="en-US" sz="1000"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000" dirty="0"/>
          </a:p>
        </p:txBody>
      </p:sp>
      <p:sp>
        <p:nvSpPr>
          <p:cNvPr id="7" name="Content Placeholder 6">
            <a:extLst>
              <a:ext uri="{FF2B5EF4-FFF2-40B4-BE49-F238E27FC236}">
                <a16:creationId xmlns:a16="http://schemas.microsoft.com/office/drawing/2014/main" id="{BF096C72-DB8D-34B9-60F3-7067A8AFBA12}"/>
              </a:ext>
            </a:extLst>
          </p:cNvPr>
          <p:cNvSpPr>
            <a:spLocks noGrp="1"/>
          </p:cNvSpPr>
          <p:nvPr>
            <p:ph sz="half" idx="2"/>
          </p:nvPr>
        </p:nvSpPr>
        <p:spPr>
          <a:xfrm>
            <a:off x="6912539" y="773734"/>
            <a:ext cx="5070738" cy="3713577"/>
          </a:xfrm>
        </p:spPr>
        <p:txBody>
          <a:bodyPr vert="horz" lIns="91440" tIns="45720" rIns="91440" bIns="45720" rtlCol="0" anchor="t">
            <a:normAutofit/>
          </a:bodyPr>
          <a:lstStyle/>
          <a:p>
            <a:pPr marL="0" indent="0" algn="just">
              <a:lnSpc>
                <a:spcPct val="100000"/>
              </a:lnSpc>
              <a:spcBef>
                <a:spcPts val="0"/>
              </a:spcBef>
              <a:buNone/>
            </a:pPr>
            <a:r>
              <a:rPr lang="en-US" sz="2800" b="1"/>
              <a:t>Cognitive &amp; Intellectual Skills</a:t>
            </a:r>
            <a:endParaRPr lang="en-US" sz="2800"/>
          </a:p>
          <a:p>
            <a:pPr algn="just">
              <a:buFont typeface="Arial,Sans-Serif"/>
              <a:buChar char="•"/>
            </a:pPr>
            <a:r>
              <a:rPr lang="en-US" sz="2600" dirty="0" err="1"/>
              <a:t>Analyse</a:t>
            </a:r>
            <a:r>
              <a:rPr lang="en-US" sz="2600" dirty="0"/>
              <a:t> information and compare ideas </a:t>
            </a:r>
          </a:p>
          <a:p>
            <a:pPr algn="just">
              <a:buFont typeface="Arial,Sans-Serif"/>
              <a:buChar char="•"/>
            </a:pPr>
            <a:r>
              <a:rPr lang="en-US" sz="2600"/>
              <a:t>Justify opinions with evidence </a:t>
            </a:r>
            <a:endParaRPr lang="en-US" sz="2600" dirty="0"/>
          </a:p>
          <a:p>
            <a:pPr algn="just">
              <a:buFont typeface="Arial,Sans-Serif"/>
              <a:buChar char="•"/>
            </a:pPr>
            <a:r>
              <a:rPr lang="en-US" sz="2600"/>
              <a:t>Draw clear, logical conclusions </a:t>
            </a:r>
            <a:endParaRPr lang="en-US" sz="2600" dirty="0"/>
          </a:p>
          <a:p>
            <a:pPr marL="0" indent="0" algn="just">
              <a:lnSpc>
                <a:spcPct val="100000"/>
              </a:lnSpc>
              <a:spcBef>
                <a:spcPts val="0"/>
              </a:spcBef>
              <a:buNone/>
            </a:pPr>
            <a:endParaRPr lang="en-US" sz="2400"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1900"/>
          </a:p>
        </p:txBody>
      </p:sp>
      <p:pic>
        <p:nvPicPr>
          <p:cNvPr id="9" name="Picture 8" descr="A close up of a checklist&#10;&#10;AI-generated content may be incorrect.">
            <a:extLst>
              <a:ext uri="{FF2B5EF4-FFF2-40B4-BE49-F238E27FC236}">
                <a16:creationId xmlns:a16="http://schemas.microsoft.com/office/drawing/2014/main" id="{21FF107A-F809-10F8-5557-F30498696286}"/>
              </a:ext>
            </a:extLst>
          </p:cNvPr>
          <p:cNvPicPr>
            <a:picLocks noChangeAspect="1"/>
          </p:cNvPicPr>
          <p:nvPr/>
        </p:nvPicPr>
        <p:blipFill>
          <a:blip r:embed="rId3"/>
          <a:stretch>
            <a:fillRect/>
          </a:stretch>
        </p:blipFill>
        <p:spPr>
          <a:xfrm>
            <a:off x="7081630" y="3428998"/>
            <a:ext cx="4737652" cy="3072849"/>
          </a:xfrm>
          <a:prstGeom prst="rect">
            <a:avLst/>
          </a:prstGeom>
        </p:spPr>
      </p:pic>
    </p:spTree>
    <p:extLst>
      <p:ext uri="{BB962C8B-B14F-4D97-AF65-F5344CB8AC3E}">
        <p14:creationId xmlns:p14="http://schemas.microsoft.com/office/powerpoint/2010/main" val="1787899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F3244A-7923-2F69-BFCA-3A31F313E8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CE7E8D-78E9-B95C-9134-901681FD81BF}"/>
              </a:ext>
            </a:extLst>
          </p:cNvPr>
          <p:cNvSpPr>
            <a:spLocks noGrp="1"/>
          </p:cNvSpPr>
          <p:nvPr>
            <p:ph type="title"/>
          </p:nvPr>
        </p:nvSpPr>
        <p:spPr>
          <a:xfrm>
            <a:off x="984842" y="-211995"/>
            <a:ext cx="11151959" cy="1325563"/>
          </a:xfrm>
        </p:spPr>
        <p:txBody>
          <a:bodyPr>
            <a:normAutofit/>
          </a:bodyPr>
          <a:lstStyle/>
          <a:p>
            <a:r>
              <a:rPr lang="en-US" sz="4000" b="1">
                <a:solidFill>
                  <a:srgbClr val="002060"/>
                </a:solidFill>
                <a:ea typeface="+mj-lt"/>
                <a:cs typeface="+mj-lt"/>
              </a:rPr>
              <a:t>Criteria Breakdown: What Each One Means</a:t>
            </a:r>
            <a:endParaRPr lang="en-US" sz="4000">
              <a:solidFill>
                <a:srgbClr val="000000"/>
              </a:solidFill>
              <a:ea typeface="+mj-lt"/>
              <a:cs typeface="+mj-lt"/>
            </a:endParaRPr>
          </a:p>
        </p:txBody>
      </p:sp>
      <p:sp>
        <p:nvSpPr>
          <p:cNvPr id="6" name="Content Placeholder 5">
            <a:extLst>
              <a:ext uri="{FF2B5EF4-FFF2-40B4-BE49-F238E27FC236}">
                <a16:creationId xmlns:a16="http://schemas.microsoft.com/office/drawing/2014/main" id="{9E4E61CA-56F5-20C1-779D-A342B651DABD}"/>
              </a:ext>
            </a:extLst>
          </p:cNvPr>
          <p:cNvSpPr>
            <a:spLocks noGrp="1"/>
          </p:cNvSpPr>
          <p:nvPr>
            <p:ph sz="half" idx="1"/>
          </p:nvPr>
        </p:nvSpPr>
        <p:spPr>
          <a:xfrm>
            <a:off x="1209950" y="773734"/>
            <a:ext cx="5187662" cy="5303838"/>
          </a:xfrm>
        </p:spPr>
        <p:txBody>
          <a:bodyPr vert="horz" lIns="91440" tIns="45720" rIns="91440" bIns="45720" rtlCol="0" anchor="t">
            <a:noAutofit/>
          </a:bodyPr>
          <a:lstStyle/>
          <a:p>
            <a:pPr marL="0" indent="0" algn="just">
              <a:lnSpc>
                <a:spcPct val="100000"/>
              </a:lnSpc>
              <a:spcBef>
                <a:spcPts val="0"/>
              </a:spcBef>
              <a:buNone/>
            </a:pPr>
            <a:endParaRPr lang="en-US" sz="2200" b="1" dirty="0"/>
          </a:p>
          <a:p>
            <a:pPr marL="0" indent="0" algn="just">
              <a:lnSpc>
                <a:spcPct val="100000"/>
              </a:lnSpc>
              <a:spcBef>
                <a:spcPts val="0"/>
              </a:spcBef>
              <a:buNone/>
            </a:pPr>
            <a:endParaRPr lang="en-US" sz="2000" dirty="0"/>
          </a:p>
        </p:txBody>
      </p:sp>
      <p:sp>
        <p:nvSpPr>
          <p:cNvPr id="7" name="Content Placeholder 6">
            <a:extLst>
              <a:ext uri="{FF2B5EF4-FFF2-40B4-BE49-F238E27FC236}">
                <a16:creationId xmlns:a16="http://schemas.microsoft.com/office/drawing/2014/main" id="{BF096C72-DB8D-34B9-60F3-7067A8AFBA12}"/>
              </a:ext>
            </a:extLst>
          </p:cNvPr>
          <p:cNvSpPr>
            <a:spLocks noGrp="1"/>
          </p:cNvSpPr>
          <p:nvPr>
            <p:ph sz="half" idx="2"/>
          </p:nvPr>
        </p:nvSpPr>
        <p:spPr>
          <a:xfrm>
            <a:off x="6912539" y="773734"/>
            <a:ext cx="5070738" cy="3713577"/>
          </a:xfrm>
        </p:spPr>
        <p:txBody>
          <a:bodyPr vert="horz" lIns="91440" tIns="45720" rIns="91440" bIns="45720" rtlCol="0" anchor="t">
            <a:normAutofit/>
          </a:bodyPr>
          <a:lstStyle/>
          <a:p>
            <a:pPr marL="0" indent="0" algn="just">
              <a:lnSpc>
                <a:spcPct val="100000"/>
              </a:lnSpc>
              <a:spcBef>
                <a:spcPts val="0"/>
              </a:spcBef>
              <a:buNone/>
            </a:pPr>
            <a:endParaRPr lang="en-US" sz="2400" b="1"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4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2200" b="1" dirty="0"/>
          </a:p>
          <a:p>
            <a:pPr marL="0" indent="0" algn="just">
              <a:lnSpc>
                <a:spcPct val="100000"/>
              </a:lnSpc>
              <a:spcBef>
                <a:spcPts val="0"/>
              </a:spcBef>
              <a:buNone/>
            </a:pPr>
            <a:endParaRPr lang="en-US" sz="1900"/>
          </a:p>
        </p:txBody>
      </p:sp>
      <p:sp>
        <p:nvSpPr>
          <p:cNvPr id="4" name="TextBox 3">
            <a:extLst>
              <a:ext uri="{FF2B5EF4-FFF2-40B4-BE49-F238E27FC236}">
                <a16:creationId xmlns:a16="http://schemas.microsoft.com/office/drawing/2014/main" id="{C798A9C5-70B6-43DB-A494-732380E4F446}"/>
              </a:ext>
            </a:extLst>
          </p:cNvPr>
          <p:cNvSpPr txBox="1"/>
          <p:nvPr/>
        </p:nvSpPr>
        <p:spPr>
          <a:xfrm>
            <a:off x="982671" y="1021719"/>
            <a:ext cx="487904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b="1"/>
              <a:t>Practical Application</a:t>
            </a:r>
          </a:p>
          <a:p>
            <a:pPr marL="285750" indent="-285750" algn="just">
              <a:buFont typeface="Arial"/>
              <a:buChar char="•"/>
            </a:pPr>
            <a:r>
              <a:rPr lang="en-US" sz="2600">
                <a:ea typeface="+mn-lt"/>
                <a:cs typeface="+mn-lt"/>
              </a:rPr>
              <a:t>Apply learning to real-life examples or tasks </a:t>
            </a:r>
            <a:endParaRPr lang="en-US" sz="2600"/>
          </a:p>
          <a:p>
            <a:pPr marL="285750" indent="-285750" algn="just">
              <a:buFont typeface="Arial"/>
              <a:buChar char="•"/>
            </a:pPr>
            <a:r>
              <a:rPr lang="en-US" sz="2600" dirty="0">
                <a:ea typeface="+mn-lt"/>
                <a:cs typeface="+mn-lt"/>
              </a:rPr>
              <a:t>Use relevant methods or models (as stated in the brief)</a:t>
            </a:r>
            <a:endParaRPr lang="en-US" sz="2600"/>
          </a:p>
          <a:p>
            <a:pPr algn="just"/>
            <a:endParaRPr lang="en-US" sz="2800" b="1" dirty="0"/>
          </a:p>
        </p:txBody>
      </p:sp>
      <p:sp>
        <p:nvSpPr>
          <p:cNvPr id="5" name="TextBox 4">
            <a:extLst>
              <a:ext uri="{FF2B5EF4-FFF2-40B4-BE49-F238E27FC236}">
                <a16:creationId xmlns:a16="http://schemas.microsoft.com/office/drawing/2014/main" id="{7273BC9C-624A-3259-8C4B-57829BC058D8}"/>
              </a:ext>
            </a:extLst>
          </p:cNvPr>
          <p:cNvSpPr txBox="1"/>
          <p:nvPr/>
        </p:nvSpPr>
        <p:spPr>
          <a:xfrm>
            <a:off x="6214618" y="1021718"/>
            <a:ext cx="5763511"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b="1" dirty="0"/>
              <a:t>Transferable Skills for Life and </a:t>
            </a:r>
            <a:r>
              <a:rPr lang="en-US" sz="2800" b="1" dirty="0" err="1"/>
              <a:t>Practic</a:t>
            </a:r>
            <a:r>
              <a:rPr lang="en-US" sz="2800" b="1" dirty="0"/>
              <a:t>e</a:t>
            </a:r>
            <a:endParaRPr lang="en-US" sz="1600" dirty="0"/>
          </a:p>
          <a:p>
            <a:pPr algn="just">
              <a:buFont typeface="Arial"/>
              <a:buChar char="•"/>
            </a:pPr>
            <a:r>
              <a:rPr lang="en-US" sz="2600">
                <a:ea typeface="+mn-lt"/>
                <a:cs typeface="+mn-lt"/>
              </a:rPr>
              <a:t>Write clearly in full sentences and structured paragraphs </a:t>
            </a:r>
            <a:endParaRPr lang="en-US" sz="2600"/>
          </a:p>
          <a:p>
            <a:pPr algn="just">
              <a:buFont typeface="Arial"/>
              <a:buChar char="•"/>
            </a:pPr>
            <a:r>
              <a:rPr lang="en-US" sz="2600" dirty="0">
                <a:ea typeface="+mn-lt"/>
                <a:cs typeface="+mn-lt"/>
              </a:rPr>
              <a:t>Use appropriate academic style </a:t>
            </a:r>
            <a:endParaRPr lang="en-US" sz="2600"/>
          </a:p>
          <a:p>
            <a:pPr algn="just">
              <a:buFont typeface="Arial"/>
              <a:buChar char="•"/>
            </a:pPr>
            <a:r>
              <a:rPr lang="en-US" sz="2600">
                <a:ea typeface="+mn-lt"/>
                <a:cs typeface="+mn-lt"/>
              </a:rPr>
              <a:t>Proofread carefully </a:t>
            </a:r>
            <a:endParaRPr lang="en-US" sz="2600"/>
          </a:p>
          <a:p>
            <a:pPr algn="just">
              <a:buFont typeface="Arial"/>
              <a:buChar char="•"/>
            </a:pPr>
            <a:r>
              <a:rPr lang="en-US" sz="2600">
                <a:ea typeface="+mn-lt"/>
                <a:cs typeface="+mn-lt"/>
              </a:rPr>
              <a:t>For presentations: clear, well-designed slides </a:t>
            </a:r>
            <a:endParaRPr lang="en-US" sz="2600"/>
          </a:p>
          <a:p>
            <a:pPr algn="just">
              <a:buFont typeface="Arial"/>
              <a:buChar char="•"/>
            </a:pPr>
            <a:r>
              <a:rPr lang="en-US" sz="2600" dirty="0">
                <a:ea typeface="+mn-lt"/>
                <a:cs typeface="+mn-lt"/>
              </a:rPr>
              <a:t>Speak clearly and demonstrate strong presentation skills (covered in Week 8)</a:t>
            </a:r>
            <a:endParaRPr lang="en-US" sz="2600" dirty="0"/>
          </a:p>
          <a:p>
            <a:pPr marL="285750" indent="-285750" algn="just">
              <a:buFont typeface="Arial"/>
              <a:buChar char="•"/>
            </a:pPr>
            <a:endParaRPr lang="en-US" sz="2800" dirty="0"/>
          </a:p>
          <a:p>
            <a:pPr algn="just"/>
            <a:endParaRPr lang="en-US" sz="2800" b="1" dirty="0"/>
          </a:p>
        </p:txBody>
      </p:sp>
      <p:pic>
        <p:nvPicPr>
          <p:cNvPr id="8" name="Picture 7" descr="A group of people raising their hands&#10;&#10;AI-generated content may be incorrect.">
            <a:extLst>
              <a:ext uri="{FF2B5EF4-FFF2-40B4-BE49-F238E27FC236}">
                <a16:creationId xmlns:a16="http://schemas.microsoft.com/office/drawing/2014/main" id="{930B1659-1AD4-852A-41B4-70AE5E0D4DC4}"/>
              </a:ext>
            </a:extLst>
          </p:cNvPr>
          <p:cNvPicPr>
            <a:picLocks noChangeAspect="1"/>
          </p:cNvPicPr>
          <p:nvPr/>
        </p:nvPicPr>
        <p:blipFill>
          <a:blip r:embed="rId3"/>
          <a:stretch>
            <a:fillRect/>
          </a:stretch>
        </p:blipFill>
        <p:spPr>
          <a:xfrm>
            <a:off x="1209345" y="3279321"/>
            <a:ext cx="4534560" cy="3082018"/>
          </a:xfrm>
          <a:prstGeom prst="rect">
            <a:avLst/>
          </a:prstGeom>
        </p:spPr>
      </p:pic>
    </p:spTree>
    <p:extLst>
      <p:ext uri="{BB962C8B-B14F-4D97-AF65-F5344CB8AC3E}">
        <p14:creationId xmlns:p14="http://schemas.microsoft.com/office/powerpoint/2010/main" val="2295949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D8D285-8EAD-3A07-471A-DC50250802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29F941-1D87-396F-C016-F1C178ACD349}"/>
              </a:ext>
            </a:extLst>
          </p:cNvPr>
          <p:cNvSpPr>
            <a:spLocks noGrp="1"/>
          </p:cNvSpPr>
          <p:nvPr>
            <p:ph type="title"/>
          </p:nvPr>
        </p:nvSpPr>
        <p:spPr/>
        <p:txBody>
          <a:bodyPr>
            <a:noAutofit/>
          </a:bodyPr>
          <a:lstStyle/>
          <a:p>
            <a:r>
              <a:rPr lang="en-US" sz="4000" b="1">
                <a:ea typeface="+mj-lt"/>
                <a:cs typeface="+mj-lt"/>
              </a:rPr>
              <a:t>Match Criteria to Example</a:t>
            </a:r>
          </a:p>
        </p:txBody>
      </p:sp>
      <p:sp>
        <p:nvSpPr>
          <p:cNvPr id="4" name="Content Placeholder 2">
            <a:extLst>
              <a:ext uri="{FF2B5EF4-FFF2-40B4-BE49-F238E27FC236}">
                <a16:creationId xmlns:a16="http://schemas.microsoft.com/office/drawing/2014/main" id="{F0A834DA-0AF3-E317-CFA4-461C22F6F62C}"/>
              </a:ext>
            </a:extLst>
          </p:cNvPr>
          <p:cNvSpPr>
            <a:spLocks noGrp="1"/>
          </p:cNvSpPr>
          <p:nvPr/>
        </p:nvSpPr>
        <p:spPr bwMode="auto">
          <a:xfrm>
            <a:off x="873005" y="817228"/>
            <a:ext cx="1078075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AutoNum type="arabicPeriod"/>
            </a:pPr>
            <a:endParaRPr lang="en-US" sz="2400"/>
          </a:p>
        </p:txBody>
      </p:sp>
      <p:sp>
        <p:nvSpPr>
          <p:cNvPr id="5" name="Content Placeholder 2">
            <a:extLst>
              <a:ext uri="{FF2B5EF4-FFF2-40B4-BE49-F238E27FC236}">
                <a16:creationId xmlns:a16="http://schemas.microsoft.com/office/drawing/2014/main" id="{707D8C93-6E26-F637-DF58-CAB0D13FD2D6}"/>
              </a:ext>
            </a:extLst>
          </p:cNvPr>
          <p:cNvSpPr>
            <a:spLocks noGrp="1"/>
          </p:cNvSpPr>
          <p:nvPr/>
        </p:nvSpPr>
        <p:spPr bwMode="auto">
          <a:xfrm>
            <a:off x="941396" y="691273"/>
            <a:ext cx="11004383" cy="571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endParaRPr lang="en-US" sz="2200"/>
          </a:p>
          <a:p>
            <a:pPr marL="0" indent="0">
              <a:buNone/>
            </a:pPr>
            <a:endParaRPr lang="en-US" sz="2400"/>
          </a:p>
        </p:txBody>
      </p:sp>
      <p:sp>
        <p:nvSpPr>
          <p:cNvPr id="3" name="TextBox 2">
            <a:extLst>
              <a:ext uri="{FF2B5EF4-FFF2-40B4-BE49-F238E27FC236}">
                <a16:creationId xmlns:a16="http://schemas.microsoft.com/office/drawing/2014/main" id="{4B9763D6-F1A1-72E7-92AF-2094D1C7FFAB}"/>
              </a:ext>
            </a:extLst>
          </p:cNvPr>
          <p:cNvSpPr txBox="1"/>
          <p:nvPr/>
        </p:nvSpPr>
        <p:spPr>
          <a:xfrm>
            <a:off x="356152" y="1855303"/>
            <a:ext cx="3761960"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US" sz="2600" b="1">
                <a:solidFill>
                  <a:srgbClr val="000000"/>
                </a:solidFill>
                <a:latin typeface="Aptos"/>
                <a:cs typeface="Arial"/>
              </a:rPr>
              <a:t>Engagement with Literature</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a:solidFill>
                  <a:srgbClr val="000000"/>
                </a:solidFill>
                <a:latin typeface="Aptos"/>
                <a:cs typeface="Arial"/>
              </a:rPr>
              <a:t>Knowledge &amp; Understanding</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a:solidFill>
                  <a:srgbClr val="000000"/>
                </a:solidFill>
                <a:latin typeface="Aptos"/>
                <a:cs typeface="Arial"/>
              </a:rPr>
              <a:t>Cognitive &amp; Intellectual Skills</a:t>
            </a:r>
            <a:endParaRPr lang="en-US" sz="2600" dirty="0">
              <a:solidFill>
                <a:srgbClr val="000000"/>
              </a:solidFill>
              <a:latin typeface="Aptos"/>
              <a:cs typeface="Arial"/>
            </a:endParaRPr>
          </a:p>
          <a:p>
            <a:pPr marL="514350" indent="-514350">
              <a:buAutoNum type="arabicPeriod"/>
            </a:pPr>
            <a:endParaRPr lang="en-US" sz="2600" dirty="0">
              <a:solidFill>
                <a:srgbClr val="000000"/>
              </a:solidFill>
              <a:latin typeface="Aptos"/>
              <a:cs typeface="Arial"/>
            </a:endParaRPr>
          </a:p>
          <a:p>
            <a:pPr marL="514350" indent="-514350">
              <a:buAutoNum type="arabicPeriod"/>
            </a:pPr>
            <a:r>
              <a:rPr lang="en-US" sz="2600" b="1">
                <a:solidFill>
                  <a:srgbClr val="000000"/>
                </a:solidFill>
                <a:latin typeface="Aptos"/>
                <a:cs typeface="Arial"/>
              </a:rPr>
              <a:t>Practical Skills</a:t>
            </a:r>
            <a:endParaRPr lang="en-US" sz="2600" dirty="0">
              <a:solidFill>
                <a:srgbClr val="000000"/>
              </a:solidFill>
              <a:latin typeface="Aptos"/>
              <a:cs typeface="Arial"/>
            </a:endParaRPr>
          </a:p>
          <a:p>
            <a:pPr marL="514350" indent="-514350">
              <a:buAutoNum type="arabicPeriod"/>
            </a:pPr>
            <a:endParaRPr lang="en-US" sz="2600" b="1" dirty="0">
              <a:solidFill>
                <a:srgbClr val="000000"/>
              </a:solidFill>
              <a:latin typeface="Aptos"/>
              <a:cs typeface="Arial"/>
            </a:endParaRPr>
          </a:p>
          <a:p>
            <a:pPr marL="514350" indent="-514350">
              <a:buAutoNum type="arabicPeriod"/>
            </a:pPr>
            <a:r>
              <a:rPr lang="en-US" sz="2600" b="1">
                <a:solidFill>
                  <a:srgbClr val="000000"/>
                </a:solidFill>
                <a:latin typeface="Aptos"/>
                <a:cs typeface="Arial"/>
              </a:rPr>
              <a:t>Transferable Skills</a:t>
            </a:r>
            <a:endParaRPr lang="en-US" sz="2600" dirty="0">
              <a:solidFill>
                <a:srgbClr val="000000"/>
              </a:solidFill>
              <a:latin typeface="Aptos"/>
              <a:cs typeface="Arial"/>
            </a:endParaRPr>
          </a:p>
          <a:p>
            <a:endParaRPr lang="en-US">
              <a:solidFill>
                <a:srgbClr val="000000"/>
              </a:solidFill>
            </a:endParaRPr>
          </a:p>
        </p:txBody>
      </p:sp>
      <p:sp>
        <p:nvSpPr>
          <p:cNvPr id="9" name="Rectangle 8">
            <a:extLst>
              <a:ext uri="{FF2B5EF4-FFF2-40B4-BE49-F238E27FC236}">
                <a16:creationId xmlns:a16="http://schemas.microsoft.com/office/drawing/2014/main" id="{C03E72C4-DB75-4CAC-2801-DA017DFB6A2A}"/>
              </a:ext>
            </a:extLst>
          </p:cNvPr>
          <p:cNvSpPr/>
          <p:nvPr/>
        </p:nvSpPr>
        <p:spPr>
          <a:xfrm>
            <a:off x="4389783" y="1855306"/>
            <a:ext cx="7760802" cy="7702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A. I used a business model from </a:t>
            </a:r>
            <a:r>
              <a:rPr lang="en-US" sz="2200">
                <a:solidFill>
                  <a:schemeClr val="bg1"/>
                </a:solidFill>
              </a:rPr>
              <a:t>class to</a:t>
            </a:r>
            <a:r>
              <a:rPr lang="en-US" sz="2200" dirty="0">
                <a:solidFill>
                  <a:schemeClr val="bg1"/>
                </a:solidFill>
              </a:rPr>
              <a:t> explain how a company </a:t>
            </a:r>
            <a:r>
              <a:rPr lang="en-US" sz="2200">
                <a:solidFill>
                  <a:schemeClr val="bg1"/>
                </a:solidFill>
              </a:rPr>
              <a:t>improved performance</a:t>
            </a:r>
            <a:r>
              <a:rPr lang="en-US" sz="2200" dirty="0">
                <a:solidFill>
                  <a:schemeClr val="bg1"/>
                </a:solidFill>
              </a:rPr>
              <a:t>.</a:t>
            </a:r>
          </a:p>
        </p:txBody>
      </p:sp>
      <p:sp>
        <p:nvSpPr>
          <p:cNvPr id="10" name="Rectangle 9">
            <a:extLst>
              <a:ext uri="{FF2B5EF4-FFF2-40B4-BE49-F238E27FC236}">
                <a16:creationId xmlns:a16="http://schemas.microsoft.com/office/drawing/2014/main" id="{64288544-53F5-90F8-A311-B74C694AD8F4}"/>
              </a:ext>
            </a:extLst>
          </p:cNvPr>
          <p:cNvSpPr/>
          <p:nvPr/>
        </p:nvSpPr>
        <p:spPr>
          <a:xfrm>
            <a:off x="4389782" y="2716695"/>
            <a:ext cx="7735954" cy="960781"/>
          </a:xfrm>
          <a:prstGeom prst="rect">
            <a:avLst/>
          </a:prstGeom>
          <a:solidFill>
            <a:schemeClr val="accent3">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0" i="0" u="none" strike="noStrike" baseline="0" dirty="0">
                <a:solidFill>
                  <a:schemeClr val="bg1"/>
                </a:solidFill>
                <a:latin typeface="Aptos"/>
                <a:ea typeface="Segoe UI"/>
                <a:cs typeface="Segoe UI"/>
              </a:rPr>
              <a:t>B. I compared two marketing ideas </a:t>
            </a:r>
            <a:r>
              <a:rPr lang="en-US" sz="2200">
                <a:solidFill>
                  <a:schemeClr val="bg1"/>
                </a:solidFill>
                <a:latin typeface="Aptos"/>
                <a:ea typeface="Segoe UI"/>
                <a:cs typeface="Segoe UI"/>
              </a:rPr>
              <a:t>and explained</a:t>
            </a:r>
            <a:r>
              <a:rPr lang="en-US" sz="2200" b="0" i="0" u="none" strike="noStrike" baseline="0" dirty="0">
                <a:solidFill>
                  <a:schemeClr val="bg1"/>
                </a:solidFill>
                <a:latin typeface="Aptos"/>
                <a:ea typeface="Segoe UI"/>
                <a:cs typeface="Segoe UI"/>
              </a:rPr>
              <a:t> which one I agree with.</a:t>
            </a:r>
            <a:r>
              <a:rPr lang="en-US" sz="2200" b="0" i="0" dirty="0">
                <a:solidFill>
                  <a:schemeClr val="bg1"/>
                </a:solidFill>
                <a:latin typeface="Aptos"/>
                <a:ea typeface="Aptos"/>
                <a:cs typeface="Aptos"/>
              </a:rPr>
              <a:t>​</a:t>
            </a:r>
            <a:endParaRPr lang="en-US" sz="2200" dirty="0">
              <a:solidFill>
                <a:schemeClr val="bg1"/>
              </a:solidFill>
            </a:endParaRPr>
          </a:p>
        </p:txBody>
      </p:sp>
      <p:sp>
        <p:nvSpPr>
          <p:cNvPr id="11" name="Rectangle 10">
            <a:extLst>
              <a:ext uri="{FF2B5EF4-FFF2-40B4-BE49-F238E27FC236}">
                <a16:creationId xmlns:a16="http://schemas.microsoft.com/office/drawing/2014/main" id="{157B51F3-6D65-8FF0-1626-14C7FA3D14D0}"/>
              </a:ext>
            </a:extLst>
          </p:cNvPr>
          <p:cNvSpPr/>
          <p:nvPr/>
        </p:nvSpPr>
        <p:spPr>
          <a:xfrm>
            <a:off x="4381501" y="3793437"/>
            <a:ext cx="7752521" cy="927650"/>
          </a:xfrm>
          <a:prstGeom prst="rect">
            <a:avLst/>
          </a:prstGeom>
          <a:solidFill>
            <a:schemeClr val="accent4">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C. My work is well structured, uses </a:t>
            </a:r>
            <a:r>
              <a:rPr lang="en-US" sz="2200">
                <a:solidFill>
                  <a:schemeClr val="bg1"/>
                </a:solidFill>
              </a:rPr>
              <a:t>full sentences</a:t>
            </a:r>
            <a:r>
              <a:rPr lang="en-US" sz="2200" dirty="0">
                <a:solidFill>
                  <a:schemeClr val="bg1"/>
                </a:solidFill>
              </a:rPr>
              <a:t>, and is easy to read.</a:t>
            </a:r>
            <a:endParaRPr lang="en-US"/>
          </a:p>
          <a:p>
            <a:pPr algn="ctr"/>
            <a:endParaRPr lang="en-US" dirty="0"/>
          </a:p>
        </p:txBody>
      </p:sp>
      <p:sp>
        <p:nvSpPr>
          <p:cNvPr id="12" name="Rectangle 11">
            <a:extLst>
              <a:ext uri="{FF2B5EF4-FFF2-40B4-BE49-F238E27FC236}">
                <a16:creationId xmlns:a16="http://schemas.microsoft.com/office/drawing/2014/main" id="{8F3BCD3F-F24B-E24D-54DF-A12229BEE9DB}"/>
              </a:ext>
            </a:extLst>
          </p:cNvPr>
          <p:cNvSpPr/>
          <p:nvPr/>
        </p:nvSpPr>
        <p:spPr>
          <a:xfrm>
            <a:off x="4373218" y="4861890"/>
            <a:ext cx="7752521" cy="935935"/>
          </a:xfrm>
          <a:prstGeom prst="rect">
            <a:avLst/>
          </a:prstGeom>
          <a:solidFill>
            <a:schemeClr val="tx1">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D. I used a journal article </a:t>
            </a:r>
            <a:r>
              <a:rPr lang="en-US" sz="2200">
                <a:solidFill>
                  <a:schemeClr val="bg1"/>
                </a:solidFill>
              </a:rPr>
              <a:t>and referenced</a:t>
            </a:r>
            <a:r>
              <a:rPr lang="en-US" sz="2200" dirty="0">
                <a:solidFill>
                  <a:schemeClr val="bg1"/>
                </a:solidFill>
              </a:rPr>
              <a:t> it </a:t>
            </a:r>
            <a:r>
              <a:rPr lang="en-US" sz="2200">
                <a:solidFill>
                  <a:schemeClr val="bg1"/>
                </a:solidFill>
              </a:rPr>
              <a:t>in Harvard style to support my</a:t>
            </a:r>
            <a:r>
              <a:rPr lang="en-US" sz="2200" dirty="0">
                <a:solidFill>
                  <a:schemeClr val="bg1"/>
                </a:solidFill>
              </a:rPr>
              <a:t> argument.</a:t>
            </a:r>
          </a:p>
        </p:txBody>
      </p:sp>
      <p:sp>
        <p:nvSpPr>
          <p:cNvPr id="13" name="Rectangle 12">
            <a:extLst>
              <a:ext uri="{FF2B5EF4-FFF2-40B4-BE49-F238E27FC236}">
                <a16:creationId xmlns:a16="http://schemas.microsoft.com/office/drawing/2014/main" id="{35BE38E2-309A-D428-F931-AF9A0E8953B0}"/>
              </a:ext>
            </a:extLst>
          </p:cNvPr>
          <p:cNvSpPr/>
          <p:nvPr/>
        </p:nvSpPr>
        <p:spPr>
          <a:xfrm>
            <a:off x="4398067" y="5946913"/>
            <a:ext cx="7735955" cy="712304"/>
          </a:xfrm>
          <a:prstGeom prst="rect">
            <a:avLst/>
          </a:prstGeom>
          <a:solidFill>
            <a:schemeClr val="accent1">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dirty="0">
                <a:solidFill>
                  <a:schemeClr val="bg1"/>
                </a:solidFill>
              </a:rPr>
              <a:t>E. I explained what customer </a:t>
            </a:r>
            <a:r>
              <a:rPr lang="en-US" sz="2200">
                <a:solidFill>
                  <a:schemeClr val="bg1"/>
                </a:solidFill>
              </a:rPr>
              <a:t>service means</a:t>
            </a:r>
            <a:r>
              <a:rPr lang="en-US" sz="2200" dirty="0">
                <a:solidFill>
                  <a:schemeClr val="bg1"/>
                </a:solidFill>
              </a:rPr>
              <a:t> and gave a real example from </a:t>
            </a:r>
            <a:r>
              <a:rPr lang="en-US" sz="2200">
                <a:solidFill>
                  <a:schemeClr val="bg1"/>
                </a:solidFill>
              </a:rPr>
              <a:t>a shop</a:t>
            </a:r>
            <a:r>
              <a:rPr lang="en-US" sz="2200" dirty="0">
                <a:solidFill>
                  <a:schemeClr val="bg1"/>
                </a:solidFill>
              </a:rPr>
              <a:t>.</a:t>
            </a:r>
          </a:p>
        </p:txBody>
      </p:sp>
    </p:spTree>
    <p:extLst>
      <p:ext uri="{BB962C8B-B14F-4D97-AF65-F5344CB8AC3E}">
        <p14:creationId xmlns:p14="http://schemas.microsoft.com/office/powerpoint/2010/main" val="1503996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07F1BD-A318-3611-4D1B-28DAFFA4AF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AAB863-325B-A9CC-7AD4-A54F6BD3DDC5}"/>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6BC8C201-0134-C379-FF0C-44D8F34E6961}"/>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2587363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8C830-8938-55D9-30B8-F07661D8D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E520C7-311F-6959-F1BB-0E80182E486D}"/>
              </a:ext>
            </a:extLst>
          </p:cNvPr>
          <p:cNvSpPr>
            <a:spLocks noGrp="1"/>
          </p:cNvSpPr>
          <p:nvPr>
            <p:ph type="ctrTitle"/>
          </p:nvPr>
        </p:nvSpPr>
        <p:spPr>
          <a:xfrm>
            <a:off x="552451" y="2027237"/>
            <a:ext cx="6000750" cy="2306637"/>
          </a:xfrm>
        </p:spPr>
        <p:txBody>
          <a:bodyPr anchor="b">
            <a:normAutofit/>
          </a:bodyPr>
          <a:lstStyle/>
          <a:p>
            <a:r>
              <a:rPr lang="en-GB"/>
              <a:t>Reading Skills</a:t>
            </a:r>
          </a:p>
        </p:txBody>
      </p:sp>
      <p:sp>
        <p:nvSpPr>
          <p:cNvPr id="9" name="Subtitle 2">
            <a:extLst>
              <a:ext uri="{FF2B5EF4-FFF2-40B4-BE49-F238E27FC236}">
                <a16:creationId xmlns:a16="http://schemas.microsoft.com/office/drawing/2014/main" id="{23F1318F-A326-2648-D9A3-8A1ACDED4300}"/>
              </a:ext>
            </a:extLst>
          </p:cNvPr>
          <p:cNvSpPr>
            <a:spLocks noGrp="1"/>
          </p:cNvSpPr>
          <p:nvPr>
            <p:ph type="subTitle" idx="1"/>
          </p:nvPr>
        </p:nvSpPr>
        <p:spPr>
          <a:xfrm>
            <a:off x="552451" y="4506913"/>
            <a:ext cx="6000750" cy="1655762"/>
          </a:xfrm>
        </p:spPr>
        <p:txBody>
          <a:bodyPr/>
          <a:lstStyle/>
          <a:p>
            <a:endParaRPr lang="en-US"/>
          </a:p>
        </p:txBody>
      </p:sp>
      <p:pic>
        <p:nvPicPr>
          <p:cNvPr id="5" name="Picture 4" descr="Cluster of books">
            <a:extLst>
              <a:ext uri="{FF2B5EF4-FFF2-40B4-BE49-F238E27FC236}">
                <a16:creationId xmlns:a16="http://schemas.microsoft.com/office/drawing/2014/main" id="{00E19AB3-B907-9E4B-CBC7-B6B94CD21074}"/>
              </a:ext>
            </a:extLst>
          </p:cNvPr>
          <p:cNvPicPr>
            <a:picLocks noChangeAspect="1"/>
          </p:cNvPicPr>
          <p:nvPr/>
        </p:nvPicPr>
        <p:blipFill>
          <a:blip r:embed="rId3">
            <a:extLst>
              <a:ext uri="{28A0092B-C50C-407E-A947-70E740481C1C}">
                <a14:useLocalDpi xmlns:a14="http://schemas.microsoft.com/office/drawing/2010/main" val="0"/>
              </a:ext>
            </a:extLst>
          </a:blip>
          <a:srcRect l="25515" r="25515"/>
          <a:stretch/>
        </p:blipFill>
        <p:spPr>
          <a:xfrm>
            <a:off x="6862713" y="10"/>
            <a:ext cx="5329287" cy="6857990"/>
          </a:xfrm>
          <a:prstGeom prst="rect">
            <a:avLst/>
          </a:prstGeom>
          <a:noFill/>
        </p:spPr>
      </p:pic>
    </p:spTree>
    <p:extLst>
      <p:ext uri="{BB962C8B-B14F-4D97-AF65-F5344CB8AC3E}">
        <p14:creationId xmlns:p14="http://schemas.microsoft.com/office/powerpoint/2010/main" val="17694714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A12A1-88EB-F975-8228-EACA5C57D07F}"/>
              </a:ext>
            </a:extLst>
          </p:cNvPr>
          <p:cNvSpPr>
            <a:spLocks noGrp="1"/>
          </p:cNvSpPr>
          <p:nvPr>
            <p:ph type="title"/>
          </p:nvPr>
        </p:nvSpPr>
        <p:spPr/>
        <p:txBody>
          <a:bodyPr/>
          <a:lstStyle/>
          <a:p>
            <a:r>
              <a:rPr lang="en-GB"/>
              <a:t>Reading Skill 1: Prediction</a:t>
            </a:r>
          </a:p>
        </p:txBody>
      </p:sp>
      <p:sp>
        <p:nvSpPr>
          <p:cNvPr id="3" name="Content Placeholder 2">
            <a:extLst>
              <a:ext uri="{FF2B5EF4-FFF2-40B4-BE49-F238E27FC236}">
                <a16:creationId xmlns:a16="http://schemas.microsoft.com/office/drawing/2014/main" id="{574669C3-FB58-C663-999B-CB3D00B3CC29}"/>
              </a:ext>
            </a:extLst>
          </p:cNvPr>
          <p:cNvSpPr>
            <a:spLocks noGrp="1"/>
          </p:cNvSpPr>
          <p:nvPr>
            <p:ph idx="1"/>
          </p:nvPr>
        </p:nvSpPr>
        <p:spPr/>
        <p:txBody>
          <a:bodyPr>
            <a:normAutofit lnSpcReduction="10000"/>
          </a:bodyPr>
          <a:lstStyle/>
          <a:p>
            <a:pPr marL="0" indent="0">
              <a:buNone/>
            </a:pPr>
            <a:r>
              <a:rPr lang="en-GB"/>
              <a:t>Before we read a text, we can predict what it will be about.</a:t>
            </a:r>
          </a:p>
          <a:p>
            <a:pPr marL="0" indent="0">
              <a:buNone/>
            </a:pPr>
            <a:r>
              <a:rPr lang="en-GB"/>
              <a:t>We look at:</a:t>
            </a:r>
          </a:p>
          <a:p>
            <a:endParaRPr lang="en-GB"/>
          </a:p>
          <a:p>
            <a:r>
              <a:rPr lang="en-GB"/>
              <a:t>the title</a:t>
            </a:r>
          </a:p>
          <a:p>
            <a:r>
              <a:rPr lang="en-GB"/>
              <a:t>the picture (if there is one)</a:t>
            </a:r>
          </a:p>
          <a:p>
            <a:r>
              <a:rPr lang="en-GB"/>
              <a:t>the topic</a:t>
            </a:r>
          </a:p>
          <a:p>
            <a:r>
              <a:rPr lang="en-GB"/>
              <a:t>any keywords we already know</a:t>
            </a:r>
          </a:p>
        </p:txBody>
      </p:sp>
    </p:spTree>
    <p:extLst>
      <p:ext uri="{BB962C8B-B14F-4D97-AF65-F5344CB8AC3E}">
        <p14:creationId xmlns:p14="http://schemas.microsoft.com/office/powerpoint/2010/main" val="623409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1B47B-154C-5CEF-2D74-FCBCDDE163B5}"/>
              </a:ext>
            </a:extLst>
          </p:cNvPr>
          <p:cNvSpPr>
            <a:spLocks noGrp="1"/>
          </p:cNvSpPr>
          <p:nvPr>
            <p:ph type="title"/>
          </p:nvPr>
        </p:nvSpPr>
        <p:spPr>
          <a:xfrm>
            <a:off x="1127125" y="365125"/>
            <a:ext cx="10226673" cy="1325563"/>
          </a:xfrm>
        </p:spPr>
        <p:txBody>
          <a:bodyPr anchor="ctr">
            <a:normAutofit/>
          </a:bodyPr>
          <a:lstStyle/>
          <a:p>
            <a:r>
              <a:rPr lang="en-GB" b="1"/>
              <a:t>What do you think this text is about — in 1-3 words?</a:t>
            </a:r>
            <a:endParaRPr lang="en-GB"/>
          </a:p>
        </p:txBody>
      </p:sp>
      <p:pic>
        <p:nvPicPr>
          <p:cNvPr id="3" name="Picture 2">
            <a:hlinkClick r:id="rId3"/>
            <a:extLst>
              <a:ext uri="{FF2B5EF4-FFF2-40B4-BE49-F238E27FC236}">
                <a16:creationId xmlns:a16="http://schemas.microsoft.com/office/drawing/2014/main" id="{2A421F00-8A0D-7C4F-91AA-219D47A4EAD7}"/>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7873" y="2169002"/>
            <a:ext cx="1849582" cy="376629"/>
          </a:xfrm>
          <a:prstGeom prst="rect">
            <a:avLst/>
          </a:prstGeom>
        </p:spPr>
      </p:pic>
      <p:sp>
        <p:nvSpPr>
          <p:cNvPr id="6" name="Content Placeholder 5">
            <a:extLst>
              <a:ext uri="{FF2B5EF4-FFF2-40B4-BE49-F238E27FC236}">
                <a16:creationId xmlns:a16="http://schemas.microsoft.com/office/drawing/2014/main" id="{AC49E9B5-6937-D724-C0EE-C3ED1A647560}"/>
              </a:ext>
            </a:extLst>
          </p:cNvPr>
          <p:cNvSpPr>
            <a:spLocks noGrp="1"/>
          </p:cNvSpPr>
          <p:nvPr>
            <p:ph idx="1"/>
          </p:nvPr>
        </p:nvSpPr>
        <p:spPr>
          <a:xfrm>
            <a:off x="1127124" y="2692589"/>
            <a:ext cx="10226676" cy="4164732"/>
          </a:xfrm>
        </p:spPr>
        <p:txBody>
          <a:bodyPr vert="horz" lIns="91440" tIns="45720" rIns="91440" bIns="45720" rtlCol="0" anchor="t">
            <a:normAutofit/>
          </a:bodyPr>
          <a:lstStyle/>
          <a:p>
            <a:pPr marL="0" indent="0">
              <a:buNone/>
            </a:pPr>
            <a:r>
              <a:rPr lang="en-US" sz="4800" b="1">
                <a:highlight>
                  <a:srgbClr val="FFFFFF"/>
                </a:highlight>
                <a:latin typeface="Arial"/>
                <a:cs typeface="Arial"/>
              </a:rPr>
              <a:t>If you post it, they will come: The businesses turning likes into livelihoods</a:t>
            </a:r>
            <a:endParaRPr lang="en-US" sz="4800">
              <a:highlight>
                <a:srgbClr val="FFFFFF"/>
              </a:highlight>
              <a:latin typeface="Arial"/>
              <a:cs typeface="Arial"/>
            </a:endParaRPr>
          </a:p>
        </p:txBody>
      </p:sp>
    </p:spTree>
    <p:extLst>
      <p:ext uri="{BB962C8B-B14F-4D97-AF65-F5344CB8AC3E}">
        <p14:creationId xmlns:p14="http://schemas.microsoft.com/office/powerpoint/2010/main" val="18984348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0EDBA0-1244-78E6-C1EF-BC6BE1C491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B059F3-D19B-D200-C955-F741F97AB053}"/>
              </a:ext>
            </a:extLst>
          </p:cNvPr>
          <p:cNvSpPr>
            <a:spLocks noGrp="1"/>
          </p:cNvSpPr>
          <p:nvPr>
            <p:ph type="title"/>
          </p:nvPr>
        </p:nvSpPr>
        <p:spPr/>
        <p:txBody>
          <a:bodyPr/>
          <a:lstStyle/>
          <a:p>
            <a:r>
              <a:rPr lang="en-GB"/>
              <a:t>Reading Skill 2: Skimming</a:t>
            </a:r>
          </a:p>
        </p:txBody>
      </p:sp>
      <p:sp>
        <p:nvSpPr>
          <p:cNvPr id="4" name="Content Placeholder 3">
            <a:extLst>
              <a:ext uri="{FF2B5EF4-FFF2-40B4-BE49-F238E27FC236}">
                <a16:creationId xmlns:a16="http://schemas.microsoft.com/office/drawing/2014/main" id="{C9EBD31C-EAD8-18D8-F065-D17769358A77}"/>
              </a:ext>
            </a:extLst>
          </p:cNvPr>
          <p:cNvSpPr>
            <a:spLocks noGrp="1"/>
          </p:cNvSpPr>
          <p:nvPr>
            <p:ph sz="half" idx="1"/>
          </p:nvPr>
        </p:nvSpPr>
        <p:spPr/>
        <p:txBody>
          <a:bodyPr vert="horz" lIns="91440" tIns="45720" rIns="91440" bIns="45720" rtlCol="0" anchor="t">
            <a:normAutofit lnSpcReduction="10000"/>
          </a:bodyPr>
          <a:lstStyle/>
          <a:p>
            <a:pPr marL="0" indent="0" fontAlgn="t">
              <a:buNone/>
            </a:pPr>
            <a:r>
              <a:rPr lang="en-GB"/>
              <a:t>What is skimming?</a:t>
            </a:r>
          </a:p>
          <a:p>
            <a:pPr fontAlgn="t"/>
            <a:r>
              <a:rPr lang="en-GB"/>
              <a:t>Read quickly</a:t>
            </a:r>
          </a:p>
          <a:p>
            <a:pPr fontAlgn="t"/>
            <a:r>
              <a:rPr lang="en-GB"/>
              <a:t>Look for the main idea, not details</a:t>
            </a:r>
          </a:p>
          <a:p>
            <a:pPr fontAlgn="t"/>
            <a:r>
              <a:rPr lang="en-GB"/>
              <a:t>Use title, first lines of paragraphs, and headings (if any)</a:t>
            </a:r>
          </a:p>
          <a:p>
            <a:pPr fontAlgn="t"/>
            <a:r>
              <a:rPr lang="en-GB"/>
              <a:t>Don’t stop for difficult words</a:t>
            </a:r>
          </a:p>
          <a:p>
            <a:endParaRPr lang="en-GB"/>
          </a:p>
        </p:txBody>
      </p:sp>
      <p:sp>
        <p:nvSpPr>
          <p:cNvPr id="5" name="Content Placeholder 4">
            <a:extLst>
              <a:ext uri="{FF2B5EF4-FFF2-40B4-BE49-F238E27FC236}">
                <a16:creationId xmlns:a16="http://schemas.microsoft.com/office/drawing/2014/main" id="{08A89CE2-6D3A-CD0B-8349-6AF9CEA820A5}"/>
              </a:ext>
            </a:extLst>
          </p:cNvPr>
          <p:cNvSpPr>
            <a:spLocks noGrp="1"/>
          </p:cNvSpPr>
          <p:nvPr>
            <p:ph sz="half" idx="2"/>
          </p:nvPr>
        </p:nvSpPr>
        <p:spPr/>
        <p:txBody>
          <a:bodyPr>
            <a:normAutofit lnSpcReduction="10000"/>
          </a:bodyPr>
          <a:lstStyle/>
          <a:p>
            <a:pPr marL="0" indent="0" fontAlgn="t">
              <a:buNone/>
            </a:pPr>
            <a:r>
              <a:rPr lang="en-GB"/>
              <a:t>Ask:</a:t>
            </a:r>
          </a:p>
          <a:p>
            <a:pPr marL="0" indent="0" algn="ctr" fontAlgn="t">
              <a:buNone/>
            </a:pPr>
            <a:r>
              <a:rPr lang="en-GB" sz="5400" b="1"/>
              <a:t>What is this text mainly about?</a:t>
            </a:r>
          </a:p>
          <a:p>
            <a:endParaRPr lang="en-GB"/>
          </a:p>
        </p:txBody>
      </p:sp>
    </p:spTree>
    <p:extLst>
      <p:ext uri="{BB962C8B-B14F-4D97-AF65-F5344CB8AC3E}">
        <p14:creationId xmlns:p14="http://schemas.microsoft.com/office/powerpoint/2010/main" val="18352203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09A009-4E3C-346D-3DA4-00404849485C}"/>
              </a:ext>
            </a:extLst>
          </p:cNvPr>
          <p:cNvSpPr>
            <a:spLocks noGrp="1"/>
          </p:cNvSpPr>
          <p:nvPr>
            <p:ph type="title"/>
          </p:nvPr>
        </p:nvSpPr>
        <p:spPr/>
        <p:txBody>
          <a:bodyPr/>
          <a:lstStyle/>
          <a:p>
            <a:r>
              <a:rPr lang="en-GB"/>
              <a:t>Skimming Exercise</a:t>
            </a:r>
          </a:p>
        </p:txBody>
      </p:sp>
      <p:sp>
        <p:nvSpPr>
          <p:cNvPr id="5" name="Content Placeholder 4">
            <a:extLst>
              <a:ext uri="{FF2B5EF4-FFF2-40B4-BE49-F238E27FC236}">
                <a16:creationId xmlns:a16="http://schemas.microsoft.com/office/drawing/2014/main" id="{7867A812-F8D5-94EE-CEB2-8AE07A75CB9F}"/>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a:t>What to do:</a:t>
            </a:r>
          </a:p>
          <a:p>
            <a:endParaRPr lang="en-GB"/>
          </a:p>
          <a:p>
            <a:r>
              <a:rPr lang="en-GB"/>
              <a:t>Read quickly</a:t>
            </a:r>
          </a:p>
          <a:p>
            <a:r>
              <a:rPr lang="en-GB"/>
              <a:t>Look for the main idea of the article</a:t>
            </a:r>
          </a:p>
          <a:p>
            <a:r>
              <a:rPr lang="en-GB"/>
              <a:t>Do not read every word</a:t>
            </a:r>
          </a:p>
          <a:p>
            <a:r>
              <a:rPr lang="en-GB"/>
              <a:t>Do not stop for difficult vocabulary</a:t>
            </a:r>
          </a:p>
          <a:p>
            <a:endParaRPr lang="en-GB"/>
          </a:p>
          <a:p>
            <a:endParaRPr lang="en-GB"/>
          </a:p>
        </p:txBody>
      </p:sp>
      <p:sp>
        <p:nvSpPr>
          <p:cNvPr id="6" name="Content Placeholder 5">
            <a:extLst>
              <a:ext uri="{FF2B5EF4-FFF2-40B4-BE49-F238E27FC236}">
                <a16:creationId xmlns:a16="http://schemas.microsoft.com/office/drawing/2014/main" id="{7DE0FEF7-9F3D-CDFB-FA13-A800E0B659C6}"/>
              </a:ext>
            </a:extLst>
          </p:cNvPr>
          <p:cNvSpPr>
            <a:spLocks noGrp="1"/>
          </p:cNvSpPr>
          <p:nvPr>
            <p:ph sz="half" idx="2"/>
          </p:nvPr>
        </p:nvSpPr>
        <p:spPr/>
        <p:txBody>
          <a:bodyPr>
            <a:normAutofit lnSpcReduction="10000"/>
          </a:bodyPr>
          <a:lstStyle/>
          <a:p>
            <a:r>
              <a:rPr lang="en-GB"/>
              <a:t>You have 2 minutes to skim the text.</a:t>
            </a:r>
          </a:p>
        </p:txBody>
      </p:sp>
      <p:pic>
        <p:nvPicPr>
          <p:cNvPr id="2" name="Online Media 1" title="3 Minute Timer">
            <a:hlinkClick r:id="" action="ppaction://noaction"/>
            <a:extLst>
              <a:ext uri="{FF2B5EF4-FFF2-40B4-BE49-F238E27FC236}">
                <a16:creationId xmlns:a16="http://schemas.microsoft.com/office/drawing/2014/main" id="{0D421819-1ABD-A322-54C0-F563CB8DA86C}"/>
              </a:ext>
            </a:extLst>
          </p:cNvPr>
          <p:cNvPicPr>
            <a:picLocks noRot="1" noChangeAspect="1"/>
          </p:cNvPicPr>
          <p:nvPr>
            <a:videoFile r:link="rId1"/>
          </p:nvPr>
        </p:nvPicPr>
        <p:blipFill>
          <a:blip r:embed="rId4"/>
          <a:stretch>
            <a:fillRect/>
          </a:stretch>
        </p:blipFill>
        <p:spPr>
          <a:xfrm>
            <a:off x="6534603" y="3284764"/>
            <a:ext cx="5118328" cy="2894240"/>
          </a:xfrm>
          <a:prstGeom prst="rect">
            <a:avLst/>
          </a:prstGeom>
        </p:spPr>
      </p:pic>
    </p:spTree>
    <p:extLst>
      <p:ext uri="{BB962C8B-B14F-4D97-AF65-F5344CB8AC3E}">
        <p14:creationId xmlns:p14="http://schemas.microsoft.com/office/powerpoint/2010/main" val="42758729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A2A66-9878-D2EA-1C93-E3FB41BFF47F}"/>
              </a:ext>
            </a:extLst>
          </p:cNvPr>
          <p:cNvSpPr>
            <a:spLocks noGrp="1"/>
          </p:cNvSpPr>
          <p:nvPr>
            <p:ph type="title"/>
          </p:nvPr>
        </p:nvSpPr>
        <p:spPr/>
        <p:txBody>
          <a:bodyPr/>
          <a:lstStyle/>
          <a:p>
            <a:r>
              <a:rPr lang="en-GB"/>
              <a:t>What is the main idea of the text?</a:t>
            </a:r>
          </a:p>
        </p:txBody>
      </p:sp>
      <p:sp>
        <p:nvSpPr>
          <p:cNvPr id="3" name="Content Placeholder 2">
            <a:extLst>
              <a:ext uri="{FF2B5EF4-FFF2-40B4-BE49-F238E27FC236}">
                <a16:creationId xmlns:a16="http://schemas.microsoft.com/office/drawing/2014/main" id="{F38B5400-CE71-D766-1998-83CDA78D9A2E}"/>
              </a:ext>
            </a:extLst>
          </p:cNvPr>
          <p:cNvSpPr>
            <a:spLocks noGrp="1"/>
          </p:cNvSpPr>
          <p:nvPr>
            <p:ph idx="1"/>
          </p:nvPr>
        </p:nvSpPr>
        <p:spPr/>
        <p:txBody>
          <a:bodyPr/>
          <a:lstStyle/>
          <a:p>
            <a:pPr marL="0" indent="0">
              <a:buNone/>
            </a:pPr>
            <a:r>
              <a:rPr lang="en-GB" b="1"/>
              <a:t>Go back to VEVOX</a:t>
            </a:r>
            <a:endParaRPr lang="en-GB"/>
          </a:p>
        </p:txBody>
      </p:sp>
      <p:pic>
        <p:nvPicPr>
          <p:cNvPr id="5" name="Picture 4" descr="VEVOX logo">
            <a:hlinkClick r:id="rId3"/>
            <a:extLst>
              <a:ext uri="{FF2B5EF4-FFF2-40B4-BE49-F238E27FC236}">
                <a16:creationId xmlns:a16="http://schemas.microsoft.com/office/drawing/2014/main" id="{8A7EEB63-07D7-3E48-E488-B2B77D6A4A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33800" y="2954914"/>
            <a:ext cx="4724400" cy="962025"/>
          </a:xfrm>
          <a:prstGeom prst="rect">
            <a:avLst/>
          </a:prstGeom>
        </p:spPr>
      </p:pic>
    </p:spTree>
    <p:extLst>
      <p:ext uri="{BB962C8B-B14F-4D97-AF65-F5344CB8AC3E}">
        <p14:creationId xmlns:p14="http://schemas.microsoft.com/office/powerpoint/2010/main" val="2728725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735DA-E4E6-8382-51BB-36E3785C49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17BBBC-14E2-A43D-E84C-8ADBEBBEF72F}"/>
              </a:ext>
            </a:extLst>
          </p:cNvPr>
          <p:cNvSpPr>
            <a:spLocks noGrp="1"/>
          </p:cNvSpPr>
          <p:nvPr>
            <p:ph type="title"/>
          </p:nvPr>
        </p:nvSpPr>
        <p:spPr>
          <a:xfrm>
            <a:off x="1127125" y="365125"/>
            <a:ext cx="10226674" cy="1325563"/>
          </a:xfrm>
        </p:spPr>
        <p:txBody>
          <a:bodyPr anchor="ctr">
            <a:normAutofit/>
          </a:bodyPr>
          <a:lstStyle/>
          <a:p>
            <a:r>
              <a:rPr lang="en-GB"/>
              <a:t>Reading Skill 3: Scanning</a:t>
            </a:r>
          </a:p>
        </p:txBody>
      </p:sp>
      <p:sp>
        <p:nvSpPr>
          <p:cNvPr id="4" name="Content Placeholder 3">
            <a:extLst>
              <a:ext uri="{FF2B5EF4-FFF2-40B4-BE49-F238E27FC236}">
                <a16:creationId xmlns:a16="http://schemas.microsoft.com/office/drawing/2014/main" id="{2D18EBF9-6250-BE5A-2E21-F795F1BF5104}"/>
              </a:ext>
            </a:extLst>
          </p:cNvPr>
          <p:cNvSpPr>
            <a:spLocks noGrp="1"/>
          </p:cNvSpPr>
          <p:nvPr>
            <p:ph sz="half" idx="1"/>
          </p:nvPr>
        </p:nvSpPr>
        <p:spPr>
          <a:xfrm>
            <a:off x="1127124" y="1825625"/>
            <a:ext cx="4790099" cy="4351338"/>
          </a:xfrm>
        </p:spPr>
        <p:txBody>
          <a:bodyPr>
            <a:normAutofit/>
          </a:bodyPr>
          <a:lstStyle/>
          <a:p>
            <a:pPr marL="0" indent="0" fontAlgn="t">
              <a:buNone/>
            </a:pPr>
            <a:r>
              <a:rPr lang="en-GB"/>
              <a:t>When we scan, we look for:</a:t>
            </a:r>
          </a:p>
          <a:p>
            <a:pPr fontAlgn="t"/>
            <a:r>
              <a:rPr lang="en-GB"/>
              <a:t>numbers</a:t>
            </a:r>
          </a:p>
          <a:p>
            <a:pPr fontAlgn="t"/>
            <a:r>
              <a:rPr lang="en-GB"/>
              <a:t>dates</a:t>
            </a:r>
          </a:p>
          <a:p>
            <a:pPr fontAlgn="t"/>
            <a:r>
              <a:rPr lang="en-GB"/>
              <a:t>names</a:t>
            </a:r>
          </a:p>
          <a:p>
            <a:pPr fontAlgn="t"/>
            <a:r>
              <a:rPr lang="en-GB"/>
              <a:t>places</a:t>
            </a:r>
          </a:p>
          <a:p>
            <a:pPr fontAlgn="t"/>
            <a:r>
              <a:rPr lang="en-GB"/>
              <a:t>reasons</a:t>
            </a:r>
          </a:p>
        </p:txBody>
      </p:sp>
      <p:pic>
        <p:nvPicPr>
          <p:cNvPr id="6" name="Content Placeholder 5" descr="Satellite dish under a starry night sky">
            <a:extLst>
              <a:ext uri="{FF2B5EF4-FFF2-40B4-BE49-F238E27FC236}">
                <a16:creationId xmlns:a16="http://schemas.microsoft.com/office/drawing/2014/main" id="{91CFE40F-9950-2601-CA15-183E2201CDED}"/>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9506" r="18127" b="2"/>
          <a:stretch>
            <a:fillRect/>
          </a:stretch>
        </p:blipFill>
        <p:spPr>
          <a:xfrm>
            <a:off x="6274778" y="1825625"/>
            <a:ext cx="5079021" cy="4351338"/>
          </a:xfrm>
          <a:noFill/>
        </p:spPr>
      </p:pic>
    </p:spTree>
    <p:extLst>
      <p:ext uri="{BB962C8B-B14F-4D97-AF65-F5344CB8AC3E}">
        <p14:creationId xmlns:p14="http://schemas.microsoft.com/office/powerpoint/2010/main" val="475451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09A009-4E3C-346D-3DA4-00404849485C}"/>
              </a:ext>
            </a:extLst>
          </p:cNvPr>
          <p:cNvSpPr>
            <a:spLocks noGrp="1"/>
          </p:cNvSpPr>
          <p:nvPr>
            <p:ph type="title"/>
          </p:nvPr>
        </p:nvSpPr>
        <p:spPr/>
        <p:txBody>
          <a:bodyPr/>
          <a:lstStyle/>
          <a:p>
            <a:r>
              <a:rPr lang="en-GB"/>
              <a:t>Scanning Exercise</a:t>
            </a:r>
          </a:p>
        </p:txBody>
      </p:sp>
      <p:sp>
        <p:nvSpPr>
          <p:cNvPr id="5" name="Content Placeholder 4">
            <a:extLst>
              <a:ext uri="{FF2B5EF4-FFF2-40B4-BE49-F238E27FC236}">
                <a16:creationId xmlns:a16="http://schemas.microsoft.com/office/drawing/2014/main" id="{7867A812-F8D5-94EE-CEB2-8AE07A75CB9F}"/>
              </a:ext>
            </a:extLst>
          </p:cNvPr>
          <p:cNvSpPr>
            <a:spLocks noGrp="1"/>
          </p:cNvSpPr>
          <p:nvPr>
            <p:ph sz="half" idx="1"/>
          </p:nvPr>
        </p:nvSpPr>
        <p:spPr>
          <a:xfrm>
            <a:off x="48456" y="1846978"/>
            <a:ext cx="5618657" cy="4674999"/>
          </a:xfrm>
        </p:spPr>
        <p:txBody>
          <a:bodyPr vert="horz" lIns="91440" tIns="45720" rIns="91440" bIns="45720" rtlCol="0" anchor="t">
            <a:noAutofit/>
          </a:bodyPr>
          <a:lstStyle/>
          <a:p>
            <a:pPr algn="just">
              <a:buNone/>
            </a:pPr>
            <a:r>
              <a:rPr lang="en-GB" sz="2600" dirty="0">
                <a:ea typeface="+mn-lt"/>
                <a:cs typeface="+mn-lt"/>
              </a:rPr>
              <a:t>Use the worksheet on Moodle: </a:t>
            </a:r>
            <a:endParaRPr lang="en-US" sz="2600"/>
          </a:p>
          <a:p>
            <a:pPr algn="just">
              <a:buNone/>
            </a:pPr>
            <a:r>
              <a:rPr lang="en-GB" sz="2600" b="1">
                <a:ea typeface="+mn-lt"/>
                <a:cs typeface="+mn-lt"/>
              </a:rPr>
              <a:t>BBC Social Media Text Exercises</a:t>
            </a:r>
            <a:r>
              <a:rPr lang="en-GB" sz="2600" dirty="0">
                <a:ea typeface="+mn-lt"/>
                <a:cs typeface="+mn-lt"/>
              </a:rPr>
              <a:t> </a:t>
            </a:r>
            <a:endParaRPr lang="en-US" sz="2600">
              <a:ea typeface="+mn-lt"/>
              <a:cs typeface="+mn-lt"/>
            </a:endParaRPr>
          </a:p>
          <a:p>
            <a:pPr algn="just">
              <a:buFont typeface="Arial"/>
              <a:buChar char="•"/>
            </a:pPr>
            <a:r>
              <a:rPr lang="en-GB" sz="2600">
                <a:ea typeface="+mn-lt"/>
                <a:cs typeface="+mn-lt"/>
              </a:rPr>
              <a:t>Read the questions FIRST</a:t>
            </a:r>
            <a:endParaRPr lang="en-GB" sz="2600" dirty="0">
              <a:ea typeface="+mn-lt"/>
              <a:cs typeface="+mn-lt"/>
            </a:endParaRPr>
          </a:p>
          <a:p>
            <a:pPr algn="just">
              <a:buFont typeface="Arial"/>
              <a:buChar char="•"/>
            </a:pPr>
            <a:r>
              <a:rPr lang="en-GB" sz="2600">
                <a:ea typeface="+mn-lt"/>
                <a:cs typeface="+mn-lt"/>
              </a:rPr>
              <a:t>You then have 4 minutes to scan the text.</a:t>
            </a:r>
            <a:endParaRPr lang="en-US" sz="2600">
              <a:ea typeface="+mn-lt"/>
              <a:cs typeface="+mn-lt"/>
            </a:endParaRPr>
          </a:p>
          <a:p>
            <a:pPr algn="just">
              <a:buFont typeface="Arial"/>
              <a:buChar char="•"/>
            </a:pPr>
            <a:r>
              <a:rPr lang="en-GB" sz="2600" dirty="0">
                <a:ea typeface="+mn-lt"/>
                <a:cs typeface="+mn-lt"/>
              </a:rPr>
              <a:t>Make note of your answers on the question sheet or in your notebook. If you want to complete some additional questions on the question sheet, please do!</a:t>
            </a:r>
            <a:endParaRPr lang="en-US" sz="2600"/>
          </a:p>
          <a:p>
            <a:pPr algn="just">
              <a:buFont typeface="Arial"/>
            </a:pPr>
            <a:endParaRPr lang="en-GB" dirty="0">
              <a:ea typeface="+mn-lt"/>
              <a:cs typeface="+mn-lt"/>
            </a:endParaRPr>
          </a:p>
          <a:p>
            <a:pPr algn="just">
              <a:buFont typeface="Arial"/>
            </a:pPr>
            <a:endParaRPr lang="en-GB" err="1"/>
          </a:p>
        </p:txBody>
      </p:sp>
      <p:sp>
        <p:nvSpPr>
          <p:cNvPr id="6" name="Content Placeholder 5">
            <a:extLst>
              <a:ext uri="{FF2B5EF4-FFF2-40B4-BE49-F238E27FC236}">
                <a16:creationId xmlns:a16="http://schemas.microsoft.com/office/drawing/2014/main" id="{7DE0FEF7-9F3D-CDFB-FA13-A800E0B659C6}"/>
              </a:ext>
            </a:extLst>
          </p:cNvPr>
          <p:cNvSpPr>
            <a:spLocks noGrp="1"/>
          </p:cNvSpPr>
          <p:nvPr>
            <p:ph sz="half" idx="2"/>
          </p:nvPr>
        </p:nvSpPr>
        <p:spPr>
          <a:xfrm>
            <a:off x="6093838" y="1846978"/>
            <a:ext cx="5991847" cy="4674999"/>
          </a:xfrm>
        </p:spPr>
        <p:txBody>
          <a:bodyPr vert="horz" lIns="91440" tIns="45720" rIns="91440" bIns="45720" rtlCol="0" anchor="t">
            <a:noAutofit/>
          </a:bodyPr>
          <a:lstStyle/>
          <a:p>
            <a:pPr marL="0" indent="0">
              <a:buNone/>
            </a:pPr>
            <a:r>
              <a:rPr lang="en-GB" sz="2400"/>
              <a:t>Scan the text to find:</a:t>
            </a:r>
          </a:p>
          <a:p>
            <a:pPr marL="514350" indent="-514350">
              <a:buAutoNum type="arabicPeriod"/>
            </a:pPr>
            <a:r>
              <a:rPr lang="en-GB" sz="2400"/>
              <a:t>One company or business name </a:t>
            </a:r>
          </a:p>
          <a:p>
            <a:pPr marL="514350" indent="-514350">
              <a:buAutoNum type="arabicPeriod"/>
            </a:pPr>
            <a:r>
              <a:rPr lang="en-GB" sz="2400"/>
              <a:t>One person's name</a:t>
            </a:r>
          </a:p>
          <a:p>
            <a:pPr marL="514350" indent="-514350">
              <a:buAutoNum type="arabicPeriod"/>
            </a:pPr>
            <a:r>
              <a:rPr lang="en-GB" sz="2400"/>
              <a:t>One number (e.g. hours, staff, increase, etc.) </a:t>
            </a:r>
          </a:p>
          <a:p>
            <a:pPr marL="514350" indent="-514350">
              <a:buAutoNum type="arabicPeriod"/>
            </a:pPr>
            <a:r>
              <a:rPr lang="en-GB" sz="2400"/>
              <a:t>One UK place (location mentioned in the article) </a:t>
            </a:r>
          </a:p>
          <a:p>
            <a:pPr>
              <a:buNone/>
            </a:pPr>
            <a:r>
              <a:rPr lang="en-US" sz="2400" b="1">
                <a:solidFill>
                  <a:srgbClr val="0F4761"/>
                </a:solidFill>
                <a:highlight>
                  <a:srgbClr val="FFFFFF"/>
                </a:highlight>
              </a:rPr>
              <a:t>Part 2: Find a specific detail</a:t>
            </a:r>
            <a:endParaRPr lang="en-US" sz="2400">
              <a:solidFill>
                <a:srgbClr val="0F4761"/>
              </a:solidFill>
              <a:highlight>
                <a:srgbClr val="C6C6C6"/>
              </a:highlight>
            </a:endParaRPr>
          </a:p>
          <a:p>
            <a:pPr>
              <a:buFont typeface="Arial"/>
              <a:buChar char="•"/>
            </a:pPr>
            <a:r>
              <a:rPr lang="en-US" sz="2400">
                <a:highlight>
                  <a:srgbClr val="FFFFFF"/>
                </a:highlight>
              </a:rPr>
              <a:t>How many staff does Murat Mutlu employ? </a:t>
            </a:r>
            <a:endParaRPr lang="en-US" sz="2400" dirty="0">
              <a:highlight>
                <a:srgbClr val="C6C6C6"/>
              </a:highlight>
            </a:endParaRPr>
          </a:p>
          <a:p>
            <a:pPr>
              <a:buFont typeface="Arial"/>
              <a:buChar char="•"/>
            </a:pPr>
            <a:r>
              <a:rPr lang="en-US" sz="2400">
                <a:highlight>
                  <a:srgbClr val="FFFFFF"/>
                </a:highlight>
              </a:rPr>
              <a:t>How long did one customer travel? </a:t>
            </a:r>
            <a:endParaRPr lang="en-US" sz="2400" dirty="0">
              <a:highlight>
                <a:srgbClr val="C6C6C6"/>
              </a:highlight>
            </a:endParaRPr>
          </a:p>
          <a:p>
            <a:pPr marL="0" indent="0">
              <a:buNone/>
            </a:pPr>
            <a:endParaRPr lang="en-GB" sz="2600" b="1" dirty="0"/>
          </a:p>
          <a:p>
            <a:pPr>
              <a:buAutoNum type="arabicPeriod"/>
            </a:pPr>
            <a:endParaRPr lang="en-GB" sz="2600" dirty="0"/>
          </a:p>
          <a:p>
            <a:pPr>
              <a:buAutoNum type="arabicPeriod"/>
            </a:pPr>
            <a:endParaRPr lang="en-GB" dirty="0"/>
          </a:p>
        </p:txBody>
      </p:sp>
      <p:pic>
        <p:nvPicPr>
          <p:cNvPr id="2" name="Online Media 1" title="4 Minute Timer">
            <a:hlinkClick r:id="" action="ppaction://media"/>
            <a:extLst>
              <a:ext uri="{FF2B5EF4-FFF2-40B4-BE49-F238E27FC236}">
                <a16:creationId xmlns:a16="http://schemas.microsoft.com/office/drawing/2014/main" id="{5BA499BD-DB69-C014-2FEE-D1F9D1D07B81}"/>
              </a:ext>
            </a:extLst>
          </p:cNvPr>
          <p:cNvPicPr>
            <a:picLocks noRot="1" noChangeAspect="1"/>
          </p:cNvPicPr>
          <p:nvPr>
            <a:videoFile r:link="rId1"/>
          </p:nvPr>
        </p:nvPicPr>
        <p:blipFill>
          <a:blip r:embed="rId4"/>
          <a:stretch>
            <a:fillRect/>
          </a:stretch>
        </p:blipFill>
        <p:spPr>
          <a:xfrm>
            <a:off x="3486011" y="5544991"/>
            <a:ext cx="2185980" cy="1150333"/>
          </a:xfrm>
          <a:prstGeom prst="rect">
            <a:avLst/>
          </a:prstGeom>
        </p:spPr>
      </p:pic>
    </p:spTree>
    <p:extLst>
      <p:ext uri="{BB962C8B-B14F-4D97-AF65-F5344CB8AC3E}">
        <p14:creationId xmlns:p14="http://schemas.microsoft.com/office/powerpoint/2010/main" val="1537266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1690B-B8DF-FF90-610D-1B7B93F942AC}"/>
              </a:ext>
            </a:extLst>
          </p:cNvPr>
          <p:cNvSpPr>
            <a:spLocks noGrp="1"/>
          </p:cNvSpPr>
          <p:nvPr>
            <p:ph type="title"/>
          </p:nvPr>
        </p:nvSpPr>
        <p:spPr/>
        <p:txBody>
          <a:bodyPr/>
          <a:lstStyle/>
          <a:p>
            <a:r>
              <a:rPr lang="en-GB"/>
              <a:t>Scanning Answers</a:t>
            </a:r>
          </a:p>
        </p:txBody>
      </p:sp>
      <p:sp>
        <p:nvSpPr>
          <p:cNvPr id="3" name="Content Placeholder 2">
            <a:extLst>
              <a:ext uri="{FF2B5EF4-FFF2-40B4-BE49-F238E27FC236}">
                <a16:creationId xmlns:a16="http://schemas.microsoft.com/office/drawing/2014/main" id="{F187AAD8-E7DC-81D0-017E-03184AD7CFEC}"/>
              </a:ext>
            </a:extLst>
          </p:cNvPr>
          <p:cNvSpPr>
            <a:spLocks noGrp="1"/>
          </p:cNvSpPr>
          <p:nvPr>
            <p:ph idx="1"/>
          </p:nvPr>
        </p:nvSpPr>
        <p:spPr>
          <a:xfrm>
            <a:off x="256268" y="1930588"/>
            <a:ext cx="4686929" cy="4702214"/>
          </a:xfrm>
        </p:spPr>
        <p:txBody>
          <a:bodyPr vert="horz" lIns="91440" tIns="45720" rIns="91440" bIns="45720" rtlCol="0" anchor="t">
            <a:normAutofit/>
          </a:bodyPr>
          <a:lstStyle/>
          <a:p>
            <a:r>
              <a:rPr lang="en-GB" sz="2800" b="1" dirty="0">
                <a:ea typeface="+mn-lt"/>
                <a:cs typeface="+mn-lt"/>
              </a:rPr>
              <a:t>Company names:</a:t>
            </a:r>
            <a:br>
              <a:rPr lang="en-GB" sz="2800" b="1" dirty="0">
                <a:ea typeface="+mn-lt"/>
                <a:cs typeface="+mn-lt"/>
              </a:rPr>
            </a:br>
            <a:r>
              <a:rPr lang="en-GB" sz="2800" dirty="0">
                <a:ea typeface="+mn-lt"/>
                <a:cs typeface="+mn-lt"/>
              </a:rPr>
              <a:t>Jet2, Binley Mega Chippy, </a:t>
            </a:r>
            <a:r>
              <a:rPr lang="en-GB" sz="2800" dirty="0" err="1">
                <a:ea typeface="+mn-lt"/>
                <a:cs typeface="+mn-lt"/>
              </a:rPr>
              <a:t>Honywood</a:t>
            </a:r>
            <a:r>
              <a:rPr lang="en-GB" sz="2800" dirty="0">
                <a:ea typeface="+mn-lt"/>
                <a:cs typeface="+mn-lt"/>
              </a:rPr>
              <a:t> Sandwich Shop (any acceptable)</a:t>
            </a:r>
            <a:endParaRPr lang="en-GB" sz="2800" dirty="0"/>
          </a:p>
          <a:p>
            <a:r>
              <a:rPr lang="en-GB" sz="2800" b="1">
                <a:ea typeface="+mn-lt"/>
                <a:cs typeface="+mn-lt"/>
              </a:rPr>
              <a:t>Number:</a:t>
            </a:r>
            <a:br>
              <a:rPr lang="en-GB" sz="2800" b="1" dirty="0">
                <a:ea typeface="+mn-lt"/>
                <a:cs typeface="+mn-lt"/>
              </a:rPr>
            </a:br>
            <a:r>
              <a:rPr lang="en-GB" sz="2800">
                <a:ea typeface="+mn-lt"/>
                <a:cs typeface="+mn-lt"/>
              </a:rPr>
              <a:t>9 staff / three hours / tenfold</a:t>
            </a:r>
            <a:r>
              <a:rPr lang="en-GB" sz="2800" b="1" dirty="0">
                <a:ea typeface="+mn-lt"/>
                <a:cs typeface="+mn-lt"/>
              </a:rPr>
              <a:t> </a:t>
            </a:r>
            <a:r>
              <a:rPr lang="en-GB" sz="2800">
                <a:ea typeface="+mn-lt"/>
                <a:cs typeface="+mn-lt"/>
              </a:rPr>
              <a:t>(any one acceptable)</a:t>
            </a:r>
            <a:endParaRPr lang="en-GB" sz="2800"/>
          </a:p>
          <a:p>
            <a:r>
              <a:rPr lang="en-GB" sz="2800" b="1">
                <a:ea typeface="+mn-lt"/>
                <a:cs typeface="+mn-lt"/>
              </a:rPr>
              <a:t>Place:</a:t>
            </a:r>
            <a:br>
              <a:rPr lang="en-GB" sz="2800" b="1" dirty="0">
                <a:ea typeface="+mn-lt"/>
                <a:cs typeface="+mn-lt"/>
              </a:rPr>
            </a:br>
            <a:r>
              <a:rPr lang="en-GB" sz="2800">
                <a:ea typeface="+mn-lt"/>
                <a:cs typeface="+mn-lt"/>
              </a:rPr>
              <a:t>Basildon / Essex</a:t>
            </a:r>
            <a:endParaRPr lang="en-GB" sz="2800"/>
          </a:p>
          <a:p>
            <a:endParaRPr lang="en-GB"/>
          </a:p>
          <a:p>
            <a:endParaRPr lang="en-GB"/>
          </a:p>
          <a:p>
            <a:endParaRPr lang="en-GB"/>
          </a:p>
        </p:txBody>
      </p:sp>
      <p:sp>
        <p:nvSpPr>
          <p:cNvPr id="4" name="TextBox 3">
            <a:extLst>
              <a:ext uri="{FF2B5EF4-FFF2-40B4-BE49-F238E27FC236}">
                <a16:creationId xmlns:a16="http://schemas.microsoft.com/office/drawing/2014/main" id="{836DA97A-BCE4-79D4-2ACA-EE1A4F2CC6A3}"/>
              </a:ext>
            </a:extLst>
          </p:cNvPr>
          <p:cNvSpPr txBox="1"/>
          <p:nvPr/>
        </p:nvSpPr>
        <p:spPr>
          <a:xfrm>
            <a:off x="6518313" y="1932542"/>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l" rtl="0">
              <a:buFont typeface=""/>
              <a:buChar char="•"/>
            </a:pPr>
            <a:endParaRPr lang="en-GB" sz="1500" b="0" i="0" dirty="0">
              <a:solidFill>
                <a:srgbClr val="000000"/>
              </a:solidFill>
              <a:latin typeface="Aptos"/>
              <a:ea typeface="Segoe UI"/>
              <a:cs typeface="Arial"/>
            </a:endParaRPr>
          </a:p>
          <a:p>
            <a:pPr algn="l" rtl="0"/>
            <a:r>
              <a:rPr lang="en-GB" sz="1500" b="0" i="0">
                <a:solidFill>
                  <a:srgbClr val="000000"/>
                </a:solidFill>
                <a:latin typeface="Aptos"/>
                <a:ea typeface="Segoe UI"/>
                <a:cs typeface="Segoe UI"/>
              </a:rPr>
              <a:t>​</a:t>
            </a:r>
          </a:p>
          <a:p>
            <a:pPr algn="ctr"/>
            <a:endParaRPr lang="en-US"/>
          </a:p>
        </p:txBody>
      </p:sp>
      <p:sp>
        <p:nvSpPr>
          <p:cNvPr id="5" name="TextBox 4">
            <a:extLst>
              <a:ext uri="{FF2B5EF4-FFF2-40B4-BE49-F238E27FC236}">
                <a16:creationId xmlns:a16="http://schemas.microsoft.com/office/drawing/2014/main" id="{63119B8A-D68F-6921-57BA-9149C7A24191}"/>
              </a:ext>
            </a:extLst>
          </p:cNvPr>
          <p:cNvSpPr txBox="1"/>
          <p:nvPr/>
        </p:nvSpPr>
        <p:spPr>
          <a:xfrm>
            <a:off x="5765495" y="1932542"/>
            <a:ext cx="6151084"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800" b="1">
                <a:solidFill>
                  <a:srgbClr val="000000"/>
                </a:solidFill>
                <a:latin typeface="Aptos"/>
                <a:ea typeface="Arial"/>
                <a:cs typeface="Arial"/>
              </a:rPr>
              <a:t>Person Name</a:t>
            </a:r>
            <a:r>
              <a:rPr lang="en-GB" sz="2800" b="1" i="0" u="none" strike="noStrike" baseline="0">
                <a:solidFill>
                  <a:srgbClr val="000000"/>
                </a:solidFill>
                <a:latin typeface="Aptos"/>
                <a:ea typeface="Arial"/>
                <a:cs typeface="Arial"/>
              </a:rPr>
              <a:t>:</a:t>
            </a:r>
            <a:r>
              <a:rPr lang="en-GB" sz="2800" b="0" i="0" dirty="0">
                <a:solidFill>
                  <a:srgbClr val="000000"/>
                </a:solidFill>
                <a:latin typeface="Aptos"/>
                <a:ea typeface="Arial"/>
                <a:cs typeface="Arial"/>
              </a:rPr>
              <a:t>​</a:t>
            </a:r>
            <a:endParaRPr lang="en-GB" sz="2800" dirty="0">
              <a:solidFill>
                <a:srgbClr val="000000"/>
              </a:solidFill>
              <a:latin typeface="Aptos"/>
              <a:ea typeface="Arial"/>
              <a:cs typeface="Arial"/>
            </a:endParaRPr>
          </a:p>
          <a:p>
            <a:pPr marL="228600" indent="-228600" algn="just">
              <a:buFont typeface="Arial"/>
              <a:buChar char="•"/>
            </a:pPr>
            <a:r>
              <a:rPr lang="en-GB" sz="2800">
                <a:solidFill>
                  <a:srgbClr val="000000"/>
                </a:solidFill>
                <a:latin typeface="Aptos"/>
                <a:ea typeface="Arial"/>
                <a:cs typeface="Arial"/>
              </a:rPr>
              <a:t>Ben Newman/Destiny Harold/</a:t>
            </a:r>
            <a:r>
              <a:rPr lang="en-GB" sz="2800">
                <a:solidFill>
                  <a:srgbClr val="000000"/>
                </a:solidFill>
                <a:ea typeface="+mn-lt"/>
                <a:cs typeface="+mn-lt"/>
              </a:rPr>
              <a:t>Murat Mutlu</a:t>
            </a:r>
            <a:endParaRPr lang="en-GB" sz="2800" b="0" i="0">
              <a:solidFill>
                <a:srgbClr val="000000"/>
              </a:solidFill>
              <a:ea typeface="+mn-lt"/>
              <a:cs typeface="+mn-lt"/>
            </a:endParaRPr>
          </a:p>
          <a:p>
            <a:pPr algn="just"/>
            <a:endParaRPr lang="en-GB" sz="2800" b="1" dirty="0">
              <a:solidFill>
                <a:srgbClr val="000000"/>
              </a:solidFill>
              <a:latin typeface="Aptos"/>
              <a:ea typeface="Arial"/>
              <a:cs typeface="Arial"/>
            </a:endParaRPr>
          </a:p>
          <a:p>
            <a:pPr algn="just"/>
            <a:r>
              <a:rPr lang="en-GB" sz="2800" b="1">
                <a:solidFill>
                  <a:srgbClr val="000000"/>
                </a:solidFill>
                <a:ea typeface="+mn-lt"/>
                <a:cs typeface="+mn-lt"/>
              </a:rPr>
              <a:t>Specific detail Answers:</a:t>
            </a:r>
            <a:endParaRPr lang="en-GB" sz="2800" b="1"/>
          </a:p>
          <a:p>
            <a:pPr algn="just"/>
            <a:endParaRPr lang="en-GB" sz="2800" b="1" dirty="0">
              <a:solidFill>
                <a:srgbClr val="000000"/>
              </a:solidFill>
              <a:ea typeface="+mn-lt"/>
              <a:cs typeface="+mn-lt"/>
            </a:endParaRPr>
          </a:p>
          <a:p>
            <a:pPr algn="just"/>
            <a:r>
              <a:rPr lang="en-GB" sz="2800" b="1" dirty="0">
                <a:solidFill>
                  <a:srgbClr val="000000"/>
                </a:solidFill>
                <a:ea typeface="+mn-lt"/>
                <a:cs typeface="+mn-lt"/>
              </a:rPr>
              <a:t>How many staff does Murat Mutlu empl</a:t>
            </a:r>
            <a:r>
              <a:rPr lang="en-GB" sz="2800" b="1">
                <a:solidFill>
                  <a:srgbClr val="000000"/>
                </a:solidFill>
                <a:ea typeface="+mn-lt"/>
                <a:cs typeface="+mn-lt"/>
              </a:rPr>
              <a:t>oy?</a:t>
            </a:r>
            <a:endParaRPr lang="en-GB" sz="2800" b="1" dirty="0">
              <a:solidFill>
                <a:srgbClr val="000000"/>
              </a:solidFill>
              <a:ea typeface="+mn-lt"/>
              <a:cs typeface="+mn-lt"/>
            </a:endParaRPr>
          </a:p>
          <a:p>
            <a:pPr marL="457200" indent="-457200" algn="just">
              <a:buFont typeface="Arial"/>
              <a:buChar char="•"/>
            </a:pPr>
            <a:r>
              <a:rPr lang="en-GB" sz="2800">
                <a:solidFill>
                  <a:srgbClr val="000000"/>
                </a:solidFill>
                <a:ea typeface="+mn-lt"/>
                <a:cs typeface="+mn-lt"/>
              </a:rPr>
              <a:t>9</a:t>
            </a:r>
            <a:endParaRPr lang="en-GB" sz="2800" dirty="0"/>
          </a:p>
          <a:p>
            <a:pPr algn="just"/>
            <a:r>
              <a:rPr lang="en-US" sz="2800" b="1">
                <a:highlight>
                  <a:srgbClr val="FFFFFF"/>
                </a:highlight>
              </a:rPr>
              <a:t>How long did one customer travel? </a:t>
            </a:r>
            <a:endParaRPr lang="en-GB" sz="2800" b="1">
              <a:highlight>
                <a:srgbClr val="C6C6C6"/>
              </a:highlight>
            </a:endParaRPr>
          </a:p>
          <a:p>
            <a:pPr marL="457200" indent="-457200" algn="just">
              <a:buFont typeface="Arial"/>
              <a:buChar char="•"/>
            </a:pPr>
            <a:r>
              <a:rPr lang="en-GB" sz="2800"/>
              <a:t>3 hours</a:t>
            </a:r>
            <a:endParaRPr lang="en-GB" sz="2800" dirty="0"/>
          </a:p>
          <a:p>
            <a:pPr algn="just"/>
            <a:endParaRPr lang="en-GB"/>
          </a:p>
        </p:txBody>
      </p:sp>
    </p:spTree>
    <p:extLst>
      <p:ext uri="{BB962C8B-B14F-4D97-AF65-F5344CB8AC3E}">
        <p14:creationId xmlns:p14="http://schemas.microsoft.com/office/powerpoint/2010/main" val="2940407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A866D-1014-7C36-EDE2-735D39B967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EAD2C1-4CC6-3EAE-A513-2C9CF018B1EB}"/>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5E3B9BFF-3D5E-F3E4-A348-03F85E701CB0}"/>
              </a:ext>
            </a:extLst>
          </p:cNvPr>
          <p:cNvSpPr>
            <a:spLocks noGrp="1"/>
          </p:cNvSpPr>
          <p:nvPr>
            <p:ph type="body" idx="1"/>
          </p:nvPr>
        </p:nvSpPr>
        <p:spPr/>
        <p:txBody>
          <a:bodyPr vert="horz" lIns="91440" tIns="45720" rIns="91440" bIns="45720" rtlCol="0" anchor="t">
            <a:normAutofit/>
          </a:bodyPr>
          <a:lstStyle/>
          <a:p>
            <a:r>
              <a:rPr lang="en-GB"/>
              <a:t>See you in 5 minutes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16049855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AE5994-3305-01B1-AAE0-5E4736CE9C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478228-8DA9-C958-B28A-69A98F6D41AD}"/>
              </a:ext>
            </a:extLst>
          </p:cNvPr>
          <p:cNvSpPr>
            <a:spLocks noGrp="1"/>
          </p:cNvSpPr>
          <p:nvPr>
            <p:ph type="title"/>
          </p:nvPr>
        </p:nvSpPr>
        <p:spPr/>
        <p:txBody>
          <a:bodyPr/>
          <a:lstStyle/>
          <a:p>
            <a:r>
              <a:rPr lang="en-GB">
                <a:ea typeface="+mj-lt"/>
                <a:cs typeface="+mj-lt"/>
              </a:rPr>
              <a:t>How can these skills help in Business?</a:t>
            </a:r>
            <a:endParaRPr lang="en-GB"/>
          </a:p>
        </p:txBody>
      </p:sp>
      <p:sp>
        <p:nvSpPr>
          <p:cNvPr id="3" name="Content Placeholder 2">
            <a:extLst>
              <a:ext uri="{FF2B5EF4-FFF2-40B4-BE49-F238E27FC236}">
                <a16:creationId xmlns:a16="http://schemas.microsoft.com/office/drawing/2014/main" id="{56FF0FCC-0BD7-476C-B3A2-C96FCF060600}"/>
              </a:ext>
            </a:extLst>
          </p:cNvPr>
          <p:cNvSpPr>
            <a:spLocks noGrp="1"/>
          </p:cNvSpPr>
          <p:nvPr>
            <p:ph idx="1"/>
          </p:nvPr>
        </p:nvSpPr>
        <p:spPr>
          <a:xfrm>
            <a:off x="319221" y="2012231"/>
            <a:ext cx="11567060" cy="4164732"/>
          </a:xfrm>
        </p:spPr>
        <p:txBody>
          <a:bodyPr vert="horz" lIns="91440" tIns="45720" rIns="91440" bIns="45720" rtlCol="0" anchor="t">
            <a:normAutofit/>
          </a:bodyPr>
          <a:lstStyle/>
          <a:p>
            <a:pPr>
              <a:buNone/>
            </a:pPr>
            <a:r>
              <a:rPr lang="en-GB">
                <a:ea typeface="+mn-lt"/>
                <a:cs typeface="+mn-lt"/>
              </a:rPr>
              <a:t>How could predicting, scanning, and skimming help in business? </a:t>
            </a:r>
            <a:endParaRPr lang="en-US"/>
          </a:p>
          <a:p>
            <a:pPr>
              <a:buNone/>
            </a:pPr>
            <a:r>
              <a:rPr lang="en-GB">
                <a:ea typeface="+mn-lt"/>
                <a:cs typeface="+mn-lt"/>
              </a:rPr>
              <a:t>Discuss with your partner.</a:t>
            </a:r>
            <a:endParaRPr lang="en-US">
              <a:ea typeface="+mn-lt"/>
              <a:cs typeface="+mn-lt"/>
            </a:endParaRPr>
          </a:p>
          <a:p>
            <a:pPr>
              <a:buNone/>
            </a:pPr>
            <a:endParaRPr lang="en-GB" b="1" dirty="0">
              <a:ea typeface="+mn-lt"/>
              <a:cs typeface="+mn-lt"/>
            </a:endParaRPr>
          </a:p>
          <a:p>
            <a:pPr>
              <a:buNone/>
            </a:pPr>
            <a:r>
              <a:rPr lang="en-GB" b="1">
                <a:ea typeface="+mn-lt"/>
                <a:cs typeface="+mn-lt"/>
              </a:rPr>
              <a:t>Consider:</a:t>
            </a:r>
            <a:endParaRPr lang="en-GB"/>
          </a:p>
          <a:p>
            <a:pPr>
              <a:buFont typeface="Arial"/>
              <a:buChar char="•"/>
            </a:pPr>
            <a:r>
              <a:rPr lang="en-GB">
                <a:ea typeface="+mn-lt"/>
                <a:cs typeface="+mn-lt"/>
              </a:rPr>
              <a:t>How do businesses deal with lots of information quickly? </a:t>
            </a:r>
            <a:endParaRPr lang="en-GB"/>
          </a:p>
          <a:p>
            <a:pPr>
              <a:buFont typeface="Arial"/>
              <a:buChar char="•"/>
            </a:pPr>
            <a:r>
              <a:rPr lang="en-GB">
                <a:ea typeface="+mn-lt"/>
                <a:cs typeface="+mn-lt"/>
              </a:rPr>
              <a:t>When might staff need to find key details fast? </a:t>
            </a:r>
          </a:p>
          <a:p>
            <a:pPr>
              <a:buFont typeface="Arial"/>
              <a:buChar char="•"/>
            </a:pPr>
            <a:r>
              <a:rPr lang="en-GB">
                <a:ea typeface="+mn-lt"/>
                <a:cs typeface="+mn-lt"/>
              </a:rPr>
              <a:t>How could predicting help before reading something fully? </a:t>
            </a:r>
            <a:endParaRPr lang="en-GB"/>
          </a:p>
          <a:p>
            <a:pPr>
              <a:buNone/>
            </a:pPr>
            <a:endParaRPr lang="en-GB" dirty="0"/>
          </a:p>
          <a:p>
            <a:pPr marL="0" indent="0">
              <a:buNone/>
            </a:pPr>
            <a:endParaRPr lang="en-GB" b="1" dirty="0">
              <a:ea typeface="+mn-lt"/>
              <a:cs typeface="+mn-lt"/>
            </a:endParaRPr>
          </a:p>
        </p:txBody>
      </p:sp>
    </p:spTree>
    <p:extLst>
      <p:ext uri="{BB962C8B-B14F-4D97-AF65-F5344CB8AC3E}">
        <p14:creationId xmlns:p14="http://schemas.microsoft.com/office/powerpoint/2010/main" val="29583126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DFA06-9F4A-C3D2-DDF6-E2138A1CB2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E6D19F-EAEA-8A6E-5622-754FD35500EB}"/>
              </a:ext>
            </a:extLst>
          </p:cNvPr>
          <p:cNvSpPr>
            <a:spLocks noGrp="1"/>
          </p:cNvSpPr>
          <p:nvPr>
            <p:ph type="title"/>
          </p:nvPr>
        </p:nvSpPr>
        <p:spPr>
          <a:xfrm>
            <a:off x="888427" y="-2104"/>
            <a:ext cx="11300817" cy="1343923"/>
          </a:xfrm>
        </p:spPr>
        <p:txBody>
          <a:bodyPr/>
          <a:lstStyle/>
          <a:p>
            <a:r>
              <a:rPr lang="en-GB">
                <a:ea typeface="+mj-lt"/>
                <a:cs typeface="+mj-lt"/>
              </a:rPr>
              <a:t>From Reading Skills to Business Decisions</a:t>
            </a:r>
            <a:endParaRPr lang="en-US"/>
          </a:p>
        </p:txBody>
      </p:sp>
      <p:sp>
        <p:nvSpPr>
          <p:cNvPr id="4" name="Content Placeholder 3">
            <a:extLst>
              <a:ext uri="{FF2B5EF4-FFF2-40B4-BE49-F238E27FC236}">
                <a16:creationId xmlns:a16="http://schemas.microsoft.com/office/drawing/2014/main" id="{918F6ECF-1E95-FE56-0A88-4A45F9F82D6D}"/>
              </a:ext>
            </a:extLst>
          </p:cNvPr>
          <p:cNvSpPr>
            <a:spLocks noGrp="1"/>
          </p:cNvSpPr>
          <p:nvPr>
            <p:ph sz="half" idx="1"/>
          </p:nvPr>
        </p:nvSpPr>
        <p:spPr>
          <a:xfrm>
            <a:off x="1035317" y="1302324"/>
            <a:ext cx="4795344" cy="4739797"/>
          </a:xfrm>
        </p:spPr>
        <p:txBody>
          <a:bodyPr vert="horz" lIns="91440" tIns="45720" rIns="91440" bIns="45720" rtlCol="0" anchor="t">
            <a:normAutofit/>
          </a:bodyPr>
          <a:lstStyle/>
          <a:p>
            <a:pPr>
              <a:buNone/>
            </a:pPr>
            <a:r>
              <a:rPr lang="en-GB"/>
              <a:t>So far, you have </a:t>
            </a:r>
            <a:r>
              <a:rPr lang="en-GB" err="1"/>
              <a:t>practised</a:t>
            </a:r>
            <a:r>
              <a:rPr lang="en-GB"/>
              <a:t>:</a:t>
            </a:r>
            <a:endParaRPr lang="en-US"/>
          </a:p>
          <a:p>
            <a:pPr>
              <a:buFont typeface="Arial"/>
            </a:pPr>
            <a:r>
              <a:rPr lang="en-GB">
                <a:ea typeface="+mn-lt"/>
                <a:cs typeface="+mn-lt"/>
              </a:rPr>
              <a:t>Skimming → finding the </a:t>
            </a:r>
            <a:r>
              <a:rPr lang="en-GB" i="1">
                <a:ea typeface="+mn-lt"/>
                <a:cs typeface="+mn-lt"/>
              </a:rPr>
              <a:t>main idea</a:t>
            </a:r>
            <a:r>
              <a:rPr lang="en-GB" dirty="0">
                <a:ea typeface="+mn-lt"/>
                <a:cs typeface="+mn-lt"/>
              </a:rPr>
              <a:t> </a:t>
            </a:r>
            <a:endParaRPr lang="en-GB"/>
          </a:p>
          <a:p>
            <a:pPr>
              <a:buFont typeface="Arial"/>
            </a:pPr>
            <a:r>
              <a:rPr lang="en-GB">
                <a:ea typeface="+mn-lt"/>
                <a:cs typeface="+mn-lt"/>
              </a:rPr>
              <a:t>Scanning → finding </a:t>
            </a:r>
            <a:r>
              <a:rPr lang="en-GB" i="1">
                <a:ea typeface="+mn-lt"/>
                <a:cs typeface="+mn-lt"/>
              </a:rPr>
              <a:t>specific facts quickly</a:t>
            </a:r>
            <a:endParaRPr lang="en-GB"/>
          </a:p>
          <a:p>
            <a:pPr>
              <a:buNone/>
            </a:pPr>
            <a:endParaRPr lang="en-GB"/>
          </a:p>
          <a:p>
            <a:pPr marL="0" indent="0">
              <a:buNone/>
            </a:pPr>
            <a:endParaRPr lang="en-GB"/>
          </a:p>
        </p:txBody>
      </p:sp>
      <p:sp>
        <p:nvSpPr>
          <p:cNvPr id="6" name="Content Placeholder 5">
            <a:extLst>
              <a:ext uri="{FF2B5EF4-FFF2-40B4-BE49-F238E27FC236}">
                <a16:creationId xmlns:a16="http://schemas.microsoft.com/office/drawing/2014/main" id="{7DD245D8-4A25-5613-DD1F-C6B91D36015C}"/>
              </a:ext>
            </a:extLst>
          </p:cNvPr>
          <p:cNvSpPr>
            <a:spLocks noGrp="1"/>
          </p:cNvSpPr>
          <p:nvPr>
            <p:ph sz="half" idx="2"/>
          </p:nvPr>
        </p:nvSpPr>
        <p:spPr>
          <a:xfrm>
            <a:off x="6541019" y="1302323"/>
            <a:ext cx="5381984" cy="4342158"/>
          </a:xfrm>
        </p:spPr>
        <p:txBody>
          <a:bodyPr vert="horz" lIns="91440" tIns="45720" rIns="91440" bIns="45720" rtlCol="0" anchor="t">
            <a:noAutofit/>
          </a:bodyPr>
          <a:lstStyle/>
          <a:p>
            <a:pPr marL="0" indent="0">
              <a:buNone/>
            </a:pPr>
            <a:r>
              <a:rPr lang="en-GB"/>
              <a:t>In business, these skills are not separate.</a:t>
            </a:r>
            <a:endParaRPr lang="en-US"/>
          </a:p>
          <a:p>
            <a:pPr marL="0" indent="0">
              <a:buNone/>
            </a:pPr>
            <a:r>
              <a:rPr lang="en-GB"/>
              <a:t>Businesses use them together to:</a:t>
            </a:r>
          </a:p>
          <a:p>
            <a:pPr>
              <a:buFont typeface="Arial,Sans-Serif" panose="020B0604020202020204" pitchFamily="34" charset="0"/>
            </a:pPr>
            <a:r>
              <a:rPr lang="en-GB"/>
              <a:t>understand reports quickly </a:t>
            </a:r>
          </a:p>
          <a:p>
            <a:pPr>
              <a:buFont typeface="Arial,Sans-Serif" panose="020B0604020202020204" pitchFamily="34" charset="0"/>
            </a:pPr>
            <a:r>
              <a:rPr lang="en-GB"/>
              <a:t>find key evidence or data </a:t>
            </a:r>
          </a:p>
          <a:p>
            <a:pPr>
              <a:buFont typeface="Arial,Sans-Serif" panose="020B0604020202020204" pitchFamily="34" charset="0"/>
            </a:pPr>
            <a:r>
              <a:rPr lang="en-GB"/>
              <a:t>make decisions under time pressure</a:t>
            </a:r>
          </a:p>
          <a:p>
            <a:endParaRPr lang="en-US"/>
          </a:p>
        </p:txBody>
      </p:sp>
    </p:spTree>
    <p:extLst>
      <p:ext uri="{BB962C8B-B14F-4D97-AF65-F5344CB8AC3E}">
        <p14:creationId xmlns:p14="http://schemas.microsoft.com/office/powerpoint/2010/main" val="1748996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9AF57-A035-574E-50E1-5798149164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A65FCD-B5BE-0E44-2A21-7A8BD8E42ED2}"/>
              </a:ext>
            </a:extLst>
          </p:cNvPr>
          <p:cNvSpPr>
            <a:spLocks noGrp="1"/>
          </p:cNvSpPr>
          <p:nvPr>
            <p:ph type="title"/>
          </p:nvPr>
        </p:nvSpPr>
        <p:spPr/>
        <p:txBody>
          <a:bodyPr/>
          <a:lstStyle/>
          <a:p>
            <a:r>
              <a:rPr lang="en-GB">
                <a:ea typeface="+mj-lt"/>
                <a:cs typeface="+mj-lt"/>
              </a:rPr>
              <a:t>What skill would you use?</a:t>
            </a:r>
            <a:endParaRPr lang="en-US">
              <a:ea typeface="+mj-lt"/>
              <a:cs typeface="+mj-lt"/>
            </a:endParaRPr>
          </a:p>
        </p:txBody>
      </p:sp>
      <p:sp>
        <p:nvSpPr>
          <p:cNvPr id="3" name="Content Placeholder 2">
            <a:extLst>
              <a:ext uri="{FF2B5EF4-FFF2-40B4-BE49-F238E27FC236}">
                <a16:creationId xmlns:a16="http://schemas.microsoft.com/office/drawing/2014/main" id="{99517E80-3EFB-3643-72B3-A835812E467E}"/>
              </a:ext>
            </a:extLst>
          </p:cNvPr>
          <p:cNvSpPr>
            <a:spLocks noGrp="1"/>
          </p:cNvSpPr>
          <p:nvPr>
            <p:ph idx="1"/>
          </p:nvPr>
        </p:nvSpPr>
        <p:spPr/>
        <p:txBody>
          <a:bodyPr vert="horz" lIns="91440" tIns="45720" rIns="91440" bIns="45720" rtlCol="0" anchor="t">
            <a:normAutofit/>
          </a:bodyPr>
          <a:lstStyle/>
          <a:p>
            <a:pPr marL="0" indent="0">
              <a:buNone/>
            </a:pPr>
            <a:r>
              <a:rPr lang="en-GB" b="1"/>
              <a:t>Go back to VEVOX</a:t>
            </a:r>
            <a:endParaRPr lang="en-GB"/>
          </a:p>
          <a:p>
            <a:pPr marL="0" indent="0">
              <a:buNone/>
            </a:pPr>
            <a:r>
              <a:rPr lang="en-GB">
                <a:ea typeface="+mn-lt"/>
                <a:cs typeface="+mn-lt"/>
              </a:rPr>
              <a:t>Look at each situation and decide: </a:t>
            </a:r>
            <a:r>
              <a:rPr lang="en-GB" b="1">
                <a:ea typeface="+mn-lt"/>
                <a:cs typeface="+mn-lt"/>
              </a:rPr>
              <a:t>Skim or Scan</a:t>
            </a:r>
          </a:p>
          <a:p>
            <a:pPr marL="0" indent="0">
              <a:buNone/>
            </a:pPr>
            <a:r>
              <a:rPr lang="en-GB">
                <a:ea typeface="+mn-lt"/>
                <a:cs typeface="+mn-lt"/>
              </a:rPr>
              <a:t>After answering, briefly discuss your choice with the person sitting next to you</a:t>
            </a:r>
          </a:p>
        </p:txBody>
      </p:sp>
      <p:pic>
        <p:nvPicPr>
          <p:cNvPr id="5" name="Picture 4" descr="VEVOX logo">
            <a:hlinkClick r:id="rId3"/>
            <a:extLst>
              <a:ext uri="{FF2B5EF4-FFF2-40B4-BE49-F238E27FC236}">
                <a16:creationId xmlns:a16="http://schemas.microsoft.com/office/drawing/2014/main" id="{E0B554A5-40A1-9A79-EDD3-48E648B4E6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70514" y="4546950"/>
            <a:ext cx="4724400" cy="962025"/>
          </a:xfrm>
          <a:prstGeom prst="rect">
            <a:avLst/>
          </a:prstGeom>
        </p:spPr>
      </p:pic>
    </p:spTree>
    <p:extLst>
      <p:ext uri="{BB962C8B-B14F-4D97-AF65-F5344CB8AC3E}">
        <p14:creationId xmlns:p14="http://schemas.microsoft.com/office/powerpoint/2010/main" val="27764336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vert="horz" lIns="91440" tIns="45720" rIns="91440" bIns="45720" rtlCol="0" anchor="t">
            <a:normAutofit fontScale="85000" lnSpcReduction="20000"/>
          </a:bodyPr>
          <a:lstStyle/>
          <a:p>
            <a:pPr marL="0" indent="0">
              <a:buNone/>
            </a:pPr>
            <a:r>
              <a:rPr lang="en-GB"/>
              <a:t>Please complete these three sentences:</a:t>
            </a:r>
          </a:p>
          <a:p>
            <a:pPr>
              <a:buFont typeface="Arial"/>
              <a:buChar char="•"/>
            </a:pPr>
            <a:r>
              <a:rPr lang="en-GB" b="1">
                <a:ea typeface="+mn-lt"/>
                <a:cs typeface="+mn-lt"/>
              </a:rPr>
              <a:t>What is one thing about the assessments that feels clearer now?</a:t>
            </a:r>
            <a:r>
              <a:rPr lang="en-GB" dirty="0">
                <a:ea typeface="+mn-lt"/>
                <a:cs typeface="+mn-lt"/>
              </a:rPr>
              <a:t> </a:t>
            </a:r>
            <a:endParaRPr lang="en-GB" dirty="0"/>
          </a:p>
          <a:p>
            <a:pPr>
              <a:buFont typeface="Arial"/>
              <a:buChar char="•"/>
            </a:pPr>
            <a:r>
              <a:rPr lang="en-GB" b="1">
                <a:ea typeface="+mn-lt"/>
                <a:cs typeface="+mn-lt"/>
              </a:rPr>
              <a:t>Which reading skill from today would be most useful for you, and why?</a:t>
            </a:r>
            <a:r>
              <a:rPr lang="en-GB" dirty="0">
                <a:ea typeface="+mn-lt"/>
                <a:cs typeface="+mn-lt"/>
              </a:rPr>
              <a:t> </a:t>
            </a:r>
            <a:endParaRPr lang="en-GB" dirty="0"/>
          </a:p>
          <a:p>
            <a:pPr>
              <a:buFont typeface="Arial"/>
              <a:buChar char="•"/>
            </a:pPr>
            <a:r>
              <a:rPr lang="en-GB" b="1">
                <a:ea typeface="+mn-lt"/>
                <a:cs typeface="+mn-lt"/>
              </a:rPr>
              <a:t>What is one thing you would still like help with?</a:t>
            </a:r>
            <a:endParaRPr lang="en-GB"/>
          </a:p>
          <a:p>
            <a:pPr marL="0" indent="0">
              <a:buNone/>
            </a:pPr>
            <a:endParaRPr lang="en-GB" dirty="0"/>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vert="horz" lIns="91440" tIns="45720" rIns="91440" bIns="45720" rtlCol="0" anchor="t">
            <a:normAutofit fontScale="85000" lnSpcReduction="20000"/>
          </a:bodyPr>
          <a:lstStyle/>
          <a:p>
            <a:r>
              <a:rPr lang="en-GB" dirty="0"/>
              <a:t>Write 1-3 short sentences for each </a:t>
            </a:r>
            <a:r>
              <a:rPr lang="en-GB"/>
              <a:t>question. Use</a:t>
            </a:r>
            <a:r>
              <a:rPr lang="en-GB" dirty="0"/>
              <a:t>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8795014" y="-2559"/>
            <a:ext cx="3329408" cy="188111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0FB860-E889-BFBC-764E-F9C821BDCF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5DFBC5-F2E7-784D-A5CC-5B1717AA8537}"/>
              </a:ext>
            </a:extLst>
          </p:cNvPr>
          <p:cNvSpPr>
            <a:spLocks noGrp="1"/>
          </p:cNvSpPr>
          <p:nvPr>
            <p:ph type="title"/>
          </p:nvPr>
        </p:nvSpPr>
        <p:spPr>
          <a:xfrm>
            <a:off x="984250" y="184091"/>
            <a:ext cx="10226674" cy="1325563"/>
          </a:xfrm>
        </p:spPr>
        <p:txBody>
          <a:bodyPr/>
          <a:lstStyle/>
          <a:p>
            <a:r>
              <a:rPr lang="en-GB"/>
              <a:t>Today we learned…</a:t>
            </a:r>
            <a:endParaRPr lang="en-GB">
              <a:solidFill>
                <a:srgbClr val="000000"/>
              </a:solidFill>
            </a:endParaRPr>
          </a:p>
          <a:p>
            <a:endParaRPr lang="en-GB" dirty="0"/>
          </a:p>
        </p:txBody>
      </p:sp>
      <p:sp>
        <p:nvSpPr>
          <p:cNvPr id="4" name="Content Placeholder 3">
            <a:extLst>
              <a:ext uri="{FF2B5EF4-FFF2-40B4-BE49-F238E27FC236}">
                <a16:creationId xmlns:a16="http://schemas.microsoft.com/office/drawing/2014/main" id="{684E753C-6675-A1DA-15A7-CCF3B75445E9}"/>
              </a:ext>
            </a:extLst>
          </p:cNvPr>
          <p:cNvSpPr>
            <a:spLocks noGrp="1"/>
          </p:cNvSpPr>
          <p:nvPr>
            <p:ph sz="half" idx="1"/>
          </p:nvPr>
        </p:nvSpPr>
        <p:spPr>
          <a:xfrm>
            <a:off x="984249" y="839567"/>
            <a:ext cx="6398466" cy="5623605"/>
          </a:xfrm>
        </p:spPr>
        <p:txBody>
          <a:bodyPr vert="horz" lIns="91440" tIns="45720" rIns="91440" bIns="45720" rtlCol="0" anchor="t">
            <a:noAutofit/>
          </a:bodyPr>
          <a:lstStyle/>
          <a:p>
            <a:pPr algn="just">
              <a:buNone/>
            </a:pPr>
            <a:endParaRPr lang="en-GB" sz="2600" b="1" dirty="0">
              <a:ea typeface="+mn-lt"/>
              <a:cs typeface="+mn-lt"/>
            </a:endParaRPr>
          </a:p>
          <a:p>
            <a:pPr algn="just">
              <a:buFont typeface="Arial"/>
            </a:pPr>
            <a:r>
              <a:rPr lang="en-GB" sz="2600" dirty="0">
                <a:ea typeface="+mn-lt"/>
                <a:cs typeface="+mn-lt"/>
              </a:rPr>
              <a:t>What UWTSD assessment briefs are and how they are </a:t>
            </a:r>
            <a:r>
              <a:rPr lang="en-GB" sz="2600">
                <a:ea typeface="+mn-lt"/>
                <a:cs typeface="+mn-lt"/>
              </a:rPr>
              <a:t>structured</a:t>
            </a:r>
          </a:p>
          <a:p>
            <a:pPr algn="just">
              <a:buFont typeface="Arial"/>
            </a:pPr>
            <a:r>
              <a:rPr lang="en-GB" sz="2600">
                <a:ea typeface="+mn-lt"/>
                <a:cs typeface="+mn-lt"/>
              </a:rPr>
              <a:t>What the three </a:t>
            </a:r>
            <a:r>
              <a:rPr lang="en-GB" sz="2600" dirty="0">
                <a:ea typeface="+mn-lt"/>
                <a:cs typeface="+mn-lt"/>
              </a:rPr>
              <a:t>Academic Skills tasks will be this term </a:t>
            </a:r>
            <a:endParaRPr lang="en-GB" sz="2600" dirty="0"/>
          </a:p>
          <a:p>
            <a:pPr algn="just">
              <a:buFont typeface="Arial"/>
            </a:pPr>
            <a:r>
              <a:rPr lang="en-GB" sz="2600" dirty="0">
                <a:ea typeface="+mn-lt"/>
                <a:cs typeface="+mn-lt"/>
              </a:rPr>
              <a:t>What UWTSD marking criteria is and how to interpre</a:t>
            </a:r>
            <a:r>
              <a:rPr lang="en-GB" sz="2600">
                <a:ea typeface="+mn-lt"/>
                <a:cs typeface="+mn-lt"/>
              </a:rPr>
              <a:t>t it</a:t>
            </a:r>
            <a:endParaRPr lang="en-GB" sz="2600"/>
          </a:p>
          <a:p>
            <a:pPr algn="just">
              <a:buFont typeface="Arial"/>
            </a:pPr>
            <a:r>
              <a:rPr lang="en-GB" sz="2600">
                <a:ea typeface="+mn-lt"/>
                <a:cs typeface="+mn-lt"/>
              </a:rPr>
              <a:t>Key reading skills: predicting, skimming, and scanning</a:t>
            </a:r>
            <a:endParaRPr lang="en-GB" sz="2600"/>
          </a:p>
          <a:p>
            <a:pPr algn="just">
              <a:buFont typeface="Arial"/>
              <a:buChar char="•"/>
            </a:pPr>
            <a:r>
              <a:rPr lang="en-GB" sz="2600">
                <a:ea typeface="+mn-lt"/>
                <a:cs typeface="+mn-lt"/>
              </a:rPr>
              <a:t>Why these skills are important in business </a:t>
            </a:r>
            <a:endParaRPr lang="en-GB" sz="2600"/>
          </a:p>
          <a:p>
            <a:pPr marL="0" indent="0" algn="just">
              <a:buNone/>
            </a:pPr>
            <a:r>
              <a:rPr lang="en-GB" sz="2600" b="1">
                <a:ea typeface="+mn-lt"/>
                <a:cs typeface="+mn-lt"/>
              </a:rPr>
              <a:t>And we...</a:t>
            </a:r>
          </a:p>
          <a:p>
            <a:pPr algn="just">
              <a:buFont typeface="Arial"/>
              <a:buChar char="•"/>
            </a:pPr>
            <a:r>
              <a:rPr lang="en-GB" sz="2600">
                <a:ea typeface="+mn-lt"/>
                <a:cs typeface="+mn-lt"/>
              </a:rPr>
              <a:t>Began exploring the text for Task 1 (more on this next week) </a:t>
            </a:r>
            <a:endParaRPr lang="en-GB" sz="2600"/>
          </a:p>
          <a:p>
            <a:pPr algn="just">
              <a:buFont typeface="Arial"/>
              <a:buChar char="•"/>
            </a:pPr>
            <a:endParaRPr lang="en-GB" sz="2800" dirty="0"/>
          </a:p>
          <a:p>
            <a:pPr algn="just">
              <a:buNone/>
            </a:pPr>
            <a:endParaRPr lang="en-GB" sz="2800" b="1" dirty="0"/>
          </a:p>
          <a:p>
            <a:pPr marL="285750" indent="-285750" algn="just">
              <a:buFont typeface="Arial,Sans-Serif" panose="020B0604020202020204" pitchFamily="34" charset="0"/>
            </a:pPr>
            <a:endParaRPr lang="en-US" sz="2800" dirty="0"/>
          </a:p>
        </p:txBody>
      </p:sp>
      <p:graphicFrame>
        <p:nvGraphicFramePr>
          <p:cNvPr id="7" name="Content Placeholder 4" descr="Three blue arrow shapes labeled ‘Prediction,’ ‘Skimming,’ and ‘Scanning,’ each pointing to grey arrows labeled ‘Guessing the topic,’ ‘Finding the main idea,’ and ‘Key facts and details">
            <a:extLst>
              <a:ext uri="{FF2B5EF4-FFF2-40B4-BE49-F238E27FC236}">
                <a16:creationId xmlns:a16="http://schemas.microsoft.com/office/drawing/2014/main" id="{180CE210-17CF-C3B0-7808-5C4E52F1258A}"/>
              </a:ext>
            </a:extLst>
          </p:cNvPr>
          <p:cNvGraphicFramePr>
            <a:graphicFrameLocks noGrp="1"/>
          </p:cNvGraphicFramePr>
          <p:nvPr>
            <p:ph sz="half" idx="2"/>
            <p:extLst>
              <p:ext uri="{D42A27DB-BD31-4B8C-83A1-F6EECF244321}">
                <p14:modId xmlns:p14="http://schemas.microsoft.com/office/powerpoint/2010/main" val="3475934073"/>
              </p:ext>
            </p:extLst>
          </p:nvPr>
        </p:nvGraphicFramePr>
        <p:xfrm>
          <a:off x="7380087" y="1291336"/>
          <a:ext cx="4587629" cy="47161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3127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1E86-B7F8-3340-5351-0900B56F4372}"/>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Raise your hand if</a:t>
            </a:r>
          </a:p>
        </p:txBody>
      </p:sp>
      <p:pic>
        <p:nvPicPr>
          <p:cNvPr id="5" name="Content Placeholder 4" descr="Several hands raised and ready to answer a question">
            <a:extLst>
              <a:ext uri="{FF2B5EF4-FFF2-40B4-BE49-F238E27FC236}">
                <a16:creationId xmlns:a16="http://schemas.microsoft.com/office/drawing/2014/main" id="{30426585-1302-D670-C8A7-1A27651C1E8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0938" y="1825625"/>
            <a:ext cx="6519049" cy="4351338"/>
          </a:xfrm>
        </p:spPr>
      </p:pic>
    </p:spTree>
    <p:extLst>
      <p:ext uri="{BB962C8B-B14F-4D97-AF65-F5344CB8AC3E}">
        <p14:creationId xmlns:p14="http://schemas.microsoft.com/office/powerpoint/2010/main" val="24109412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ED69-8681-3022-B4B7-2CFED003D983}"/>
              </a:ext>
            </a:extLst>
          </p:cNvPr>
          <p:cNvSpPr>
            <a:spLocks noGrp="1"/>
          </p:cNvSpPr>
          <p:nvPr>
            <p:ph type="title"/>
          </p:nvPr>
        </p:nvSpPr>
        <p:spPr>
          <a:xfrm>
            <a:off x="1127125" y="-1325563"/>
            <a:ext cx="10226674" cy="1325563"/>
          </a:xfrm>
        </p:spPr>
        <p:txBody>
          <a:bodyPr vert="horz" lIns="91440" tIns="45720" rIns="91440" bIns="45720" rtlCol="0" anchor="b">
            <a:normAutofit/>
          </a:bodyPr>
          <a:lstStyle/>
          <a:p>
            <a:r>
              <a:rPr lang="en-GB"/>
              <a:t>Share a word about how you feel</a:t>
            </a:r>
          </a:p>
        </p:txBody>
      </p:sp>
      <p:pic>
        <p:nvPicPr>
          <p:cNvPr id="5" name="Content Placeholder 4" descr="Top view of a wooden block with the number one written on it and the block is on a yellow surface">
            <a:extLst>
              <a:ext uri="{FF2B5EF4-FFF2-40B4-BE49-F238E27FC236}">
                <a16:creationId xmlns:a16="http://schemas.microsoft.com/office/drawing/2014/main" id="{6D46CD6A-3647-5DCF-530C-2516F3A1C2E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81179" y="1825625"/>
            <a:ext cx="6518567" cy="4351338"/>
          </a:xfrm>
        </p:spPr>
      </p:pic>
    </p:spTree>
    <p:extLst>
      <p:ext uri="{BB962C8B-B14F-4D97-AF65-F5344CB8AC3E}">
        <p14:creationId xmlns:p14="http://schemas.microsoft.com/office/powerpoint/2010/main" val="183307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D72A8-91E3-98DC-EA85-1A034FAC40B6}"/>
              </a:ext>
            </a:extLst>
          </p:cNvPr>
          <p:cNvSpPr>
            <a:spLocks noGrp="1"/>
          </p:cNvSpPr>
          <p:nvPr>
            <p:ph type="title"/>
          </p:nvPr>
        </p:nvSpPr>
        <p:spPr/>
        <p:txBody>
          <a:bodyPr>
            <a:normAutofit/>
          </a:bodyPr>
          <a:lstStyle/>
          <a:p>
            <a:r>
              <a:rPr lang="en-GB">
                <a:solidFill>
                  <a:srgbClr val="003E5B"/>
                </a:solidFill>
                <a:latin typeface="Aptos ExtraBold"/>
              </a:rPr>
              <a:t>Student Success Team</a:t>
            </a:r>
            <a:endParaRPr lang="en-US"/>
          </a:p>
        </p:txBody>
      </p:sp>
      <p:sp>
        <p:nvSpPr>
          <p:cNvPr id="3" name="Content Placeholder 2">
            <a:extLst>
              <a:ext uri="{FF2B5EF4-FFF2-40B4-BE49-F238E27FC236}">
                <a16:creationId xmlns:a16="http://schemas.microsoft.com/office/drawing/2014/main" id="{4A819216-3BD6-1A59-D33C-6FDAE5AE05D4}"/>
              </a:ext>
            </a:extLst>
          </p:cNvPr>
          <p:cNvSpPr>
            <a:spLocks noGrp="1"/>
          </p:cNvSpPr>
          <p:nvPr>
            <p:ph idx="1"/>
          </p:nvPr>
        </p:nvSpPr>
        <p:spPr>
          <a:xfrm>
            <a:off x="1127124" y="1786549"/>
            <a:ext cx="4453487" cy="4390414"/>
          </a:xfrm>
        </p:spPr>
        <p:txBody>
          <a:bodyPr vert="horz" lIns="91440" tIns="45720" rIns="91440" bIns="45720" rtlCol="0" anchor="t">
            <a:normAutofit fontScale="77500" lnSpcReduction="20000"/>
          </a:bodyPr>
          <a:lstStyle/>
          <a:p>
            <a:r>
              <a:rPr lang="en-GB" dirty="0">
                <a:solidFill>
                  <a:srgbClr val="000000"/>
                </a:solidFill>
              </a:rPr>
              <a:t>Your success, Our Priority.</a:t>
            </a:r>
          </a:p>
          <a:p>
            <a:r>
              <a:rPr lang="en-GB" dirty="0">
                <a:solidFill>
                  <a:srgbClr val="000000"/>
                </a:solidFill>
              </a:rPr>
              <a:t>Supporting Cert HE students to achieve their goals.</a:t>
            </a:r>
            <a:endParaRPr lang="en-GB" dirty="0"/>
          </a:p>
          <a:p>
            <a:r>
              <a:rPr lang="en-GB" dirty="0">
                <a:solidFill>
                  <a:srgbClr val="000000"/>
                </a:solidFill>
              </a:rPr>
              <a:t>What we do</a:t>
            </a:r>
          </a:p>
          <a:p>
            <a:pPr lvl="1">
              <a:buFont typeface="Courier New" panose="020B0604020202020204" pitchFamily="34" charset="0"/>
              <a:buChar char="o"/>
            </a:pPr>
            <a:r>
              <a:rPr lang="en-GB" dirty="0">
                <a:solidFill>
                  <a:srgbClr val="000000"/>
                </a:solidFill>
              </a:rPr>
              <a:t>Advice with issues affecting your studies</a:t>
            </a:r>
            <a:endParaRPr lang="en-GB" dirty="0"/>
          </a:p>
          <a:p>
            <a:pPr lvl="1">
              <a:buFont typeface="Courier New" panose="020B0604020202020204" pitchFamily="34" charset="0"/>
              <a:buChar char="o"/>
            </a:pPr>
            <a:r>
              <a:rPr lang="en-GB" dirty="0">
                <a:solidFill>
                  <a:srgbClr val="000000"/>
                </a:solidFill>
              </a:rPr>
              <a:t>Support with university processes and form filling</a:t>
            </a:r>
            <a:endParaRPr lang="en-GB" dirty="0"/>
          </a:p>
          <a:p>
            <a:pPr lvl="1">
              <a:buFont typeface="Courier New" panose="020B0604020202020204" pitchFamily="34" charset="0"/>
              <a:buChar char="o"/>
            </a:pPr>
            <a:r>
              <a:rPr lang="en-GB" dirty="0">
                <a:solidFill>
                  <a:srgbClr val="000000"/>
                </a:solidFill>
              </a:rPr>
              <a:t>Signposting to access university teams</a:t>
            </a:r>
            <a:endParaRPr lang="en-GB" dirty="0"/>
          </a:p>
          <a:p>
            <a:pPr lvl="1">
              <a:buFont typeface="Courier New" panose="020B0604020202020204" pitchFamily="34" charset="0"/>
              <a:buChar char="o"/>
            </a:pPr>
            <a:r>
              <a:rPr lang="en-GB" dirty="0">
                <a:solidFill>
                  <a:srgbClr val="000000"/>
                </a:solidFill>
              </a:rPr>
              <a:t>Run workshops and events. </a:t>
            </a:r>
            <a:endParaRPr lang="en-GB" dirty="0"/>
          </a:p>
          <a:p>
            <a:r>
              <a:rPr lang="en-GB" dirty="0">
                <a:highlight>
                  <a:srgbClr val="FFFFFF"/>
                </a:highlight>
                <a:hlinkClick r:id="rId2"/>
              </a:rPr>
              <a:t>UWTSD Student Success</a:t>
            </a:r>
            <a:endParaRPr lang="en-GB" dirty="0"/>
          </a:p>
        </p:txBody>
      </p:sp>
      <p:pic>
        <p:nvPicPr>
          <p:cNvPr id="5" name="Picture 4">
            <a:extLst>
              <a:ext uri="{FF2B5EF4-FFF2-40B4-BE49-F238E27FC236}">
                <a16:creationId xmlns:a16="http://schemas.microsoft.com/office/drawing/2014/main" id="{7D34DDA6-B30E-19C5-9328-BC92BB53F351}"/>
              </a:ext>
            </a:extLst>
          </p:cNvPr>
          <p:cNvPicPr>
            <a:picLocks noChangeAspect="1"/>
          </p:cNvPicPr>
          <p:nvPr/>
        </p:nvPicPr>
        <p:blipFill>
          <a:blip r:embed="rId3"/>
          <a:stretch>
            <a:fillRect/>
          </a:stretch>
        </p:blipFill>
        <p:spPr>
          <a:xfrm>
            <a:off x="6334934" y="1690688"/>
            <a:ext cx="4670221" cy="2628221"/>
          </a:xfrm>
          <a:prstGeom prst="rect">
            <a:avLst/>
          </a:prstGeom>
        </p:spPr>
      </p:pic>
      <p:pic>
        <p:nvPicPr>
          <p:cNvPr id="4" name="Picture 3" descr="A qr code with a few black squares&#10;&#10;AI-generated content may be incorrect.">
            <a:extLst>
              <a:ext uri="{FF2B5EF4-FFF2-40B4-BE49-F238E27FC236}">
                <a16:creationId xmlns:a16="http://schemas.microsoft.com/office/drawing/2014/main" id="{9866295F-6F02-2017-479F-8CAB24CA6377}"/>
              </a:ext>
            </a:extLst>
          </p:cNvPr>
          <p:cNvPicPr>
            <a:picLocks noChangeAspect="1"/>
          </p:cNvPicPr>
          <p:nvPr/>
        </p:nvPicPr>
        <p:blipFill>
          <a:blip r:embed="rId4"/>
          <a:stretch>
            <a:fillRect/>
          </a:stretch>
        </p:blipFill>
        <p:spPr>
          <a:xfrm>
            <a:off x="7563826" y="4343237"/>
            <a:ext cx="2509065" cy="2515577"/>
          </a:xfrm>
          <a:prstGeom prst="rect">
            <a:avLst/>
          </a:prstGeom>
        </p:spPr>
      </p:pic>
    </p:spTree>
    <p:extLst>
      <p:ext uri="{BB962C8B-B14F-4D97-AF65-F5344CB8AC3E}">
        <p14:creationId xmlns:p14="http://schemas.microsoft.com/office/powerpoint/2010/main" val="39859027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fontScale="90000"/>
          </a:bodyPr>
          <a:lstStyle/>
          <a:p>
            <a:r>
              <a:rPr lang="en-GB"/>
              <a:t>Next Week: </a:t>
            </a:r>
            <a:br>
              <a:rPr lang="en-GB"/>
            </a:br>
            <a:r>
              <a:rPr lang="en-GB"/>
              <a:t>Reading and Analysing Business Information </a:t>
            </a:r>
          </a:p>
        </p:txBody>
      </p:sp>
      <p:sp>
        <p:nvSpPr>
          <p:cNvPr id="3" name="Content Placeholder 2">
            <a:extLst>
              <a:ext uri="{FF2B5EF4-FFF2-40B4-BE49-F238E27FC236}">
                <a16:creationId xmlns:a16="http://schemas.microsoft.com/office/drawing/2014/main" id="{2F889B02-D4D3-210C-E8D1-9CF06100C800}"/>
              </a:ext>
            </a:extLst>
          </p:cNvPr>
          <p:cNvSpPr>
            <a:spLocks noGrp="1"/>
          </p:cNvSpPr>
          <p:nvPr>
            <p:ph type="subTitle" idx="1"/>
          </p:nvPr>
        </p:nvSpPr>
        <p:spPr>
          <a:xfrm>
            <a:off x="552451" y="4506913"/>
            <a:ext cx="6000750" cy="1655762"/>
          </a:xfrm>
        </p:spPr>
        <p:txBody>
          <a:bodyPr>
            <a:normAutofit/>
          </a:bodyPr>
          <a:lstStyle/>
          <a:p>
            <a:r>
              <a:rPr lang="en-GB" sz="1900"/>
              <a:t>Next Week:</a:t>
            </a:r>
          </a:p>
          <a:p>
            <a:pPr lvl="1"/>
            <a:r>
              <a:rPr lang="en-GB" sz="1600" b="0">
                <a:solidFill>
                  <a:schemeClr val="bg1"/>
                </a:solidFill>
              </a:rPr>
              <a:t>Reading and note-taking skills</a:t>
            </a:r>
          </a:p>
          <a:p>
            <a:pPr lvl="1"/>
            <a:r>
              <a:rPr lang="en-GB" sz="1600" b="0">
                <a:solidFill>
                  <a:schemeClr val="bg1"/>
                </a:solidFill>
              </a:rPr>
              <a:t>Key arguments in business texts</a:t>
            </a:r>
          </a:p>
          <a:p>
            <a:pPr lvl="1"/>
            <a:r>
              <a:rPr lang="en-GB" sz="1600" b="0">
                <a:solidFill>
                  <a:schemeClr val="bg1"/>
                </a:solidFill>
              </a:rPr>
              <a:t>Reading well = good decisions</a:t>
            </a:r>
          </a:p>
          <a:p>
            <a:pPr lvl="1"/>
            <a:r>
              <a:rPr lang="en-GB" sz="1600" b="0">
                <a:solidFill>
                  <a:schemeClr val="bg1"/>
                </a:solidFill>
              </a:rPr>
              <a:t>Confidence with real business information</a:t>
            </a:r>
          </a:p>
          <a:p>
            <a:endParaRPr lang="en-GB" sz="1900"/>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7934" r="2" b="2"/>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7653" y="443346"/>
            <a:ext cx="2635548" cy="2150052"/>
          </a:xfrm>
          <a:prstGeom prst="rect">
            <a:avLst/>
          </a:prstGeom>
        </p:spPr>
      </p:pic>
    </p:spTree>
    <p:extLst>
      <p:ext uri="{BB962C8B-B14F-4D97-AF65-F5344CB8AC3E}">
        <p14:creationId xmlns:p14="http://schemas.microsoft.com/office/powerpoint/2010/main" val="19311527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due for Week 3</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a:xfrm>
            <a:off x="62843" y="1924066"/>
            <a:ext cx="4825268" cy="4164732"/>
          </a:xfrm>
        </p:spPr>
        <p:txBody>
          <a:bodyPr vert="horz" lIns="91440" tIns="45720" rIns="91440" bIns="45720" rtlCol="0" anchor="t">
            <a:noAutofit/>
          </a:bodyPr>
          <a:lstStyle/>
          <a:p>
            <a:r>
              <a:rPr lang="en-GB" sz="2800"/>
              <a:t>Complete: </a:t>
            </a:r>
            <a:r>
              <a:rPr lang="en-GB" sz="2800" b="1"/>
              <a:t>Stages of information</a:t>
            </a:r>
          </a:p>
          <a:p>
            <a:pPr lvl="1"/>
            <a:r>
              <a:rPr lang="en-GB"/>
              <a:t>The Information Timeline</a:t>
            </a:r>
            <a:endParaRPr lang="en-GB" dirty="0"/>
          </a:p>
          <a:p>
            <a:pPr lvl="1"/>
            <a:r>
              <a:rPr lang="en-GB"/>
              <a:t>How to understand how information is created and passed along</a:t>
            </a:r>
            <a:endParaRPr lang="en-GB" dirty="0"/>
          </a:p>
          <a:p>
            <a:pPr lvl="1"/>
            <a:endParaRPr lang="en-GB" dirty="0"/>
          </a:p>
          <a:p>
            <a:pPr lvl="1"/>
            <a:r>
              <a:rPr lang="en-GB"/>
              <a:t>Complete AS1 Lesson in the Assessment Information and Submission Tile!</a:t>
            </a:r>
            <a:r>
              <a:rPr lang="en-GB" dirty="0"/>
              <a:t>!</a:t>
            </a:r>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a:xfrm>
            <a:off x="6239610" y="2012231"/>
            <a:ext cx="5114190" cy="1998385"/>
          </a:xfr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fontScale="70000" lnSpcReduction="20000"/>
          </a:bodyPr>
          <a:lstStyle/>
          <a:p>
            <a:pPr marL="0" indent="0">
              <a:buNone/>
            </a:pPr>
            <a:r>
              <a:rPr lang="en-GB"/>
              <a:t>Open Moodle</a:t>
            </a:r>
          </a:p>
          <a:p>
            <a:r>
              <a:rPr lang="en-GB"/>
              <a:t>Go to this module (Academic Skills)</a:t>
            </a:r>
          </a:p>
          <a:p>
            <a:r>
              <a:rPr lang="en-GB"/>
              <a:t>Click Week 2</a:t>
            </a:r>
          </a:p>
          <a:p>
            <a:r>
              <a:rPr lang="en-GB"/>
              <a:t>Select Stages of Information Training</a:t>
            </a:r>
          </a:p>
          <a:p>
            <a:endParaRPr lang="en-GB"/>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99728" y="-630"/>
            <a:ext cx="2192772" cy="1825021"/>
          </a:xfrm>
          <a:prstGeom prst="rect">
            <a:avLst/>
          </a:prstGeom>
        </p:spPr>
      </p:pic>
      <p:sp>
        <p:nvSpPr>
          <p:cNvPr id="2" name="Arrow: Right 1">
            <a:extLst>
              <a:ext uri="{FF2B5EF4-FFF2-40B4-BE49-F238E27FC236}">
                <a16:creationId xmlns:a16="http://schemas.microsoft.com/office/drawing/2014/main" id="{C3E3EDCE-8A56-F4AE-47B2-8CE003517D35}"/>
              </a:ext>
            </a:extLst>
          </p:cNvPr>
          <p:cNvSpPr/>
          <p:nvPr/>
        </p:nvSpPr>
        <p:spPr>
          <a:xfrm>
            <a:off x="4887685" y="2612571"/>
            <a:ext cx="1208314" cy="29391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9">
            <a:extLst>
              <a:ext uri="{FF2B5EF4-FFF2-40B4-BE49-F238E27FC236}">
                <a16:creationId xmlns:a16="http://schemas.microsoft.com/office/drawing/2014/main" id="{462ACB72-8F05-1873-F6A5-EB31E79E1C52}"/>
              </a:ext>
            </a:extLst>
          </p:cNvPr>
          <p:cNvSpPr txBox="1">
            <a:spLocks/>
          </p:cNvSpPr>
          <p:nvPr/>
        </p:nvSpPr>
        <p:spPr>
          <a:xfrm>
            <a:off x="5630010" y="4167242"/>
            <a:ext cx="6329610" cy="2565161"/>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sz="2000"/>
              <a:t>Open Moodle</a:t>
            </a:r>
            <a:endParaRPr lang="en-GB" sz="2000" dirty="0"/>
          </a:p>
          <a:p>
            <a:r>
              <a:rPr lang="en-GB" sz="2000"/>
              <a:t>Go to this module (Academic Skills)</a:t>
            </a:r>
            <a:endParaRPr lang="en-GB" sz="2000" dirty="0"/>
          </a:p>
          <a:p>
            <a:r>
              <a:rPr lang="en-GB" sz="2000"/>
              <a:t>Click Assessment Information and Submission</a:t>
            </a:r>
            <a:endParaRPr lang="en-GB" sz="2000" dirty="0"/>
          </a:p>
          <a:p>
            <a:r>
              <a:rPr lang="en-GB" sz="2000"/>
              <a:t>Scroll down until you see this:</a:t>
            </a:r>
            <a:endParaRPr lang="en-GB" sz="2000" dirty="0"/>
          </a:p>
          <a:p>
            <a:pPr marL="0" indent="0">
              <a:buNone/>
            </a:pPr>
            <a:endParaRPr lang="en-GB" sz="2000" dirty="0"/>
          </a:p>
          <a:p>
            <a:r>
              <a:rPr lang="en-GB" sz="2000"/>
              <a:t>Click the link and complete the lesson slowly and carefully! (We can see if you do it or not!)</a:t>
            </a:r>
            <a:endParaRPr lang="en-GB" sz="2000" dirty="0"/>
          </a:p>
        </p:txBody>
      </p:sp>
      <p:pic>
        <p:nvPicPr>
          <p:cNvPr id="7" name="Picture 6">
            <a:extLst>
              <a:ext uri="{FF2B5EF4-FFF2-40B4-BE49-F238E27FC236}">
                <a16:creationId xmlns:a16="http://schemas.microsoft.com/office/drawing/2014/main" id="{8BC17A59-3C48-2078-2532-A30C6CB2B435}"/>
              </a:ext>
            </a:extLst>
          </p:cNvPr>
          <p:cNvPicPr>
            <a:picLocks noChangeAspect="1"/>
          </p:cNvPicPr>
          <p:nvPr/>
        </p:nvPicPr>
        <p:blipFill>
          <a:blip r:embed="rId4"/>
          <a:stretch>
            <a:fillRect/>
          </a:stretch>
        </p:blipFill>
        <p:spPr>
          <a:xfrm>
            <a:off x="6080729" y="5677451"/>
            <a:ext cx="3922411" cy="528520"/>
          </a:xfrm>
          <a:prstGeom prst="rect">
            <a:avLst/>
          </a:prstGeom>
        </p:spPr>
      </p:pic>
      <p:sp>
        <p:nvSpPr>
          <p:cNvPr id="8" name="Arrow: Right 7">
            <a:extLst>
              <a:ext uri="{FF2B5EF4-FFF2-40B4-BE49-F238E27FC236}">
                <a16:creationId xmlns:a16="http://schemas.microsoft.com/office/drawing/2014/main" id="{5301B59F-C37D-8D01-95B8-49DFC24ADD33}"/>
              </a:ext>
            </a:extLst>
          </p:cNvPr>
          <p:cNvSpPr/>
          <p:nvPr/>
        </p:nvSpPr>
        <p:spPr>
          <a:xfrm>
            <a:off x="4138279" y="5528322"/>
            <a:ext cx="1208314" cy="29391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41836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Types of Information  </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lnSpcReduction="10000"/>
          </a:bodyPr>
          <a:lstStyle/>
          <a:p>
            <a:pPr marL="0" indent="0">
              <a:buNone/>
            </a:pPr>
            <a:r>
              <a:rPr lang="en-GB"/>
              <a:t>Types of Information:</a:t>
            </a:r>
          </a:p>
          <a:p>
            <a:r>
              <a:rPr lang="en-GB"/>
              <a:t>Not all information is reliable or appropriate</a:t>
            </a:r>
          </a:p>
          <a:p>
            <a:r>
              <a:rPr lang="en-GB"/>
              <a:t>You need a lot of information to create an accurate picture</a:t>
            </a:r>
          </a:p>
          <a:p>
            <a:r>
              <a:rPr lang="en-GB"/>
              <a:t>Choosing the right type of information save you time</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pPr marL="0" indent="0">
              <a:buNone/>
            </a:pPr>
            <a:r>
              <a:rPr lang="en-GB"/>
              <a:t>Open Moodle</a:t>
            </a:r>
          </a:p>
          <a:p>
            <a:r>
              <a:rPr lang="en-GB"/>
              <a:t>Go to this module (Academic Skills)</a:t>
            </a:r>
          </a:p>
          <a:p>
            <a:r>
              <a:rPr lang="en-GB"/>
              <a:t>Click Week 2</a:t>
            </a:r>
          </a:p>
          <a:p>
            <a:r>
              <a:rPr lang="en-GB"/>
              <a:t>Select Types of Information Training</a:t>
            </a:r>
          </a:p>
        </p:txBody>
      </p:sp>
    </p:spTree>
    <p:extLst>
      <p:ext uri="{BB962C8B-B14F-4D97-AF65-F5344CB8AC3E}">
        <p14:creationId xmlns:p14="http://schemas.microsoft.com/office/powerpoint/2010/main" val="76484844"/>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2.xml><?xml version="1.0" encoding="utf-8"?>
<ds:datastoreItem xmlns:ds="http://schemas.openxmlformats.org/officeDocument/2006/customXml" ds:itemID="{03798FF6-DD91-49DA-A1A1-988BC8CAA240}">
  <ds:schemaRefs>
    <ds:schemaRef ds:uri="http://schemas.microsoft.com/office/2006/documentManagement/types"/>
    <ds:schemaRef ds:uri="20412d98-6c36-457e-a543-06e3d82144c9"/>
    <ds:schemaRef ds:uri="http://purl.org/dc/dcmitype/"/>
    <ds:schemaRef ds:uri="http://schemas.microsoft.com/office/2006/metadata/properties"/>
    <ds:schemaRef ds:uri="http://purl.org/dc/terms/"/>
    <ds:schemaRef ds:uri="http://purl.org/dc/elements/1.1/"/>
    <ds:schemaRef ds:uri="http://schemas.openxmlformats.org/package/2006/metadata/core-properties"/>
    <ds:schemaRef ds:uri="http://schemas.microsoft.com/office/infopath/2007/PartnerControls"/>
    <ds:schemaRef ds:uri="826e5e0b-69f2-41be-b336-f8a1ad71dd1e"/>
    <ds:schemaRef ds:uri="http://www.w3.org/XML/1998/namespace"/>
  </ds:schemaRefs>
</ds:datastoreItem>
</file>

<file path=customXml/itemProps3.xml><?xml version="1.0" encoding="utf-8"?>
<ds:datastoreItem xmlns:ds="http://schemas.openxmlformats.org/officeDocument/2006/customXml" ds:itemID="{E45746A6-AA00-46AC-84D5-8B3CC0E84CC9}">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6574</Words>
  <Application>Microsoft Office PowerPoint</Application>
  <PresentationFormat>Widescreen</PresentationFormat>
  <Paragraphs>629</Paragraphs>
  <Slides>38</Slides>
  <Notes>32</Notes>
  <HiddenSlides>0</HiddenSlides>
  <MMClips>5</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Welcome to Academic Skills!</vt:lpstr>
      <vt:lpstr>What today is about</vt:lpstr>
      <vt:lpstr>Vevox: A Handy Tool</vt:lpstr>
      <vt:lpstr>Overview of Assessments</vt:lpstr>
      <vt:lpstr>Assessments at UWTSD</vt:lpstr>
      <vt:lpstr>What an Assessment Brief Includes</vt:lpstr>
      <vt:lpstr>Your Term 1 Assessments: Guess</vt:lpstr>
      <vt:lpstr>Before we go on</vt:lpstr>
      <vt:lpstr>Your Term 1 Assessments: Main Ideas</vt:lpstr>
      <vt:lpstr>Your Term 1 Assessments: Some Details</vt:lpstr>
      <vt:lpstr>How do you feel about your Term 1 Assessments?</vt:lpstr>
      <vt:lpstr>Criteria: What Exactly Is This?! </vt:lpstr>
      <vt:lpstr>Criteria Breakdown: What Each One Means</vt:lpstr>
      <vt:lpstr>Criteria Breakdown: What Each One Means</vt:lpstr>
      <vt:lpstr>Match Criteria to Example</vt:lpstr>
      <vt:lpstr>Break time!</vt:lpstr>
      <vt:lpstr>Reading Skills</vt:lpstr>
      <vt:lpstr>Reading Skill 1: Prediction</vt:lpstr>
      <vt:lpstr>What do you think this text is about — in 1-3 words?</vt:lpstr>
      <vt:lpstr>Reading Skill 2: Skimming</vt:lpstr>
      <vt:lpstr>Skimming Exercise</vt:lpstr>
      <vt:lpstr>What is the main idea of the text?</vt:lpstr>
      <vt:lpstr>Reading Skill 3: Scanning</vt:lpstr>
      <vt:lpstr>Scanning Exercise</vt:lpstr>
      <vt:lpstr>Scanning Answers</vt:lpstr>
      <vt:lpstr>Break time!</vt:lpstr>
      <vt:lpstr>How can these skills help in Business?</vt:lpstr>
      <vt:lpstr>From Reading Skills to Business Decisions</vt:lpstr>
      <vt:lpstr>What skill would you use?</vt:lpstr>
      <vt:lpstr>Reflection</vt:lpstr>
      <vt:lpstr>Recap</vt:lpstr>
      <vt:lpstr>Today we learned… </vt:lpstr>
      <vt:lpstr>Raise your hand if</vt:lpstr>
      <vt:lpstr>Share a word about how you feel</vt:lpstr>
      <vt:lpstr>Student Success Team</vt:lpstr>
      <vt:lpstr>Next Week:  Reading and Analysing Business Information </vt:lpstr>
      <vt:lpstr>Homework due for Week 3</vt:lpstr>
      <vt:lpstr>Types of Information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878</cp:revision>
  <dcterms:created xsi:type="dcterms:W3CDTF">2026-02-06T13:25:12Z</dcterms:created>
  <dcterms:modified xsi:type="dcterms:W3CDTF">2026-08-13T18:46:44Z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