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_rels/slideMaster1.xml.rels" ContentType="application/vnd.openxmlformats-package.relationships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_rels/notesSlide1.xml.rels" ContentType="application/vnd.openxmlformats-package.relationships+xml"/>
  <Override PartName="/ppt/notesSlides/_rels/notesSlide2.xml.rels" ContentType="application/vnd.openxmlformats-package.relationships+xml"/>
  <Override PartName="/ppt/notesSlides/_rels/notesSlide3.xml.rels" ContentType="application/vnd.openxmlformats-package.relationships+xml"/>
  <Override PartName="/ppt/notesSlides/_rels/notesSlide4.xml.rels" ContentType="application/vnd.openxmlformats-package.relationships+xml"/>
  <Override PartName="/ppt/notesSlides/_rels/notesSlide5.xml.rels" ContentType="application/vnd.openxmlformats-package.relationships+xml"/>
  <Override PartName="/ppt/notesSlides/_rels/notesSlide6.xml.rels" ContentType="application/vnd.openxmlformats-package.relationship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media/image1.png" ContentType="image/png"/>
  <Override PartName="/ppt/media/image2.jpeg" ContentType="image/jpeg"/>
  <Override PartName="/ppt/media/image3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_rels/presentation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notesMasterIdLst>
    <p:notesMasterId r:id="rId3"/>
  </p:notesMasterIdLst>
  <p:sldIdLst>
    <p:sldId id="256" r:id="rId4"/>
    <p:sldId id="257" r:id="rId5"/>
    <p:sldId id="258" r:id="rId6"/>
    <p:sldId id="259" r:id="rId7"/>
    <p:sldId id="260" r:id="rId8"/>
    <p:sldId id="261" r:id="rId9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"/>
          <p:cNvSpPr/>
          <p:nvPr/>
        </p:nvSpPr>
        <p:spPr>
          <a:xfrm>
            <a:off x="0" y="0"/>
            <a:ext cx="7560000" cy="10692000"/>
          </a:xfrm>
          <a:prstGeom prst="rect">
            <a:avLst/>
          </a:prstGeom>
          <a:solidFill>
            <a:srgbClr val="ffffff"/>
          </a:solidFill>
          <a:ln w="9360">
            <a:noFill/>
          </a:ln>
        </p:spPr>
      </p:sp>
      <p:sp>
        <p:nvSpPr>
          <p:cNvPr id="43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8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" name="PlaceHolder 1"/>
          <p:cNvSpPr>
            <a:spLocks noGrp="1"/>
          </p:cNvSpPr>
          <p:nvPr>
            <p:ph type="sldImg"/>
          </p:nvPr>
        </p:nvSpPr>
        <p:spPr>
          <a:xfrm>
            <a:off x="720720" y="899640"/>
            <a:ext cx="6099120" cy="3421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move the slide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720720" y="4679640"/>
            <a:ext cx="6099120" cy="501948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Click to edit the notes format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hdr"/>
          </p:nvPr>
        </p:nvSpPr>
        <p:spPr>
          <a:xfrm>
            <a:off x="0" y="-360"/>
            <a:ext cx="3260880" cy="5144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&lt;header&gt;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dt"/>
          </p:nvPr>
        </p:nvSpPr>
        <p:spPr>
          <a:xfrm>
            <a:off x="4278240" y="-360"/>
            <a:ext cx="3260880" cy="5144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" name="PlaceHolder 5"/>
          <p:cNvSpPr>
            <a:spLocks noGrp="1"/>
          </p:cNvSpPr>
          <p:nvPr>
            <p:ph type="ftr"/>
          </p:nvPr>
        </p:nvSpPr>
        <p:spPr>
          <a:xfrm>
            <a:off x="0" y="10156320"/>
            <a:ext cx="3260880" cy="51444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6"/>
          <p:cNvSpPr>
            <a:spLocks noGrp="1"/>
          </p:cNvSpPr>
          <p:nvPr>
            <p:ph type="sldNum"/>
          </p:nvPr>
        </p:nvSpPr>
        <p:spPr>
          <a:xfrm>
            <a:off x="4278240" y="10156320"/>
            <a:ext cx="3260880" cy="51444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fld id="{55A329E9-4FEA-4BED-A3CC-51BF01310C74}" type="slidenum"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75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5600" cy="3427560"/>
          </a:xfrm>
          <a:prstGeom prst="rect">
            <a:avLst/>
          </a:prstGeom>
        </p:spPr>
      </p:sp>
      <p:sp>
        <p:nvSpPr>
          <p:cNvPr id="77" name=""/>
          <p:cNvSpPr/>
          <p:nvPr/>
        </p:nvSpPr>
        <p:spPr>
          <a:xfrm>
            <a:off x="720720" y="4680000"/>
            <a:ext cx="6105600" cy="50259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5600" cy="3427560"/>
          </a:xfrm>
          <a:prstGeom prst="rect">
            <a:avLst/>
          </a:prstGeom>
        </p:spPr>
      </p:sp>
      <p:sp>
        <p:nvSpPr>
          <p:cNvPr id="79" name=""/>
          <p:cNvSpPr/>
          <p:nvPr/>
        </p:nvSpPr>
        <p:spPr>
          <a:xfrm>
            <a:off x="720720" y="4680000"/>
            <a:ext cx="6105600" cy="50259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5600" cy="3427560"/>
          </a:xfrm>
          <a:prstGeom prst="rect">
            <a:avLst/>
          </a:prstGeom>
        </p:spPr>
      </p:sp>
      <p:sp>
        <p:nvSpPr>
          <p:cNvPr id="81" name=""/>
          <p:cNvSpPr/>
          <p:nvPr/>
        </p:nvSpPr>
        <p:spPr>
          <a:xfrm>
            <a:off x="720720" y="4680000"/>
            <a:ext cx="6105600" cy="50259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83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85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subTitle"/>
          </p:nvPr>
        </p:nvSpPr>
        <p:spPr>
          <a:xfrm>
            <a:off x="503280" y="1368000"/>
            <a:ext cx="9051840" cy="32670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51840" cy="326700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7200" cy="326700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" name="PlaceHolder 3"/>
          <p:cNvSpPr>
            <a:spLocks noGrp="1"/>
          </p:cNvSpPr>
          <p:nvPr>
            <p:ph type="body"/>
          </p:nvPr>
        </p:nvSpPr>
        <p:spPr>
          <a:xfrm>
            <a:off x="5141880" y="1368000"/>
            <a:ext cx="4417200" cy="326700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subTitle"/>
          </p:nvPr>
        </p:nvSpPr>
        <p:spPr>
          <a:xfrm>
            <a:off x="502920" y="216000"/>
            <a:ext cx="8078760" cy="3745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41880" y="1368000"/>
            <a:ext cx="4417200" cy="326700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03280" y="30744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7200" cy="326700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41880" y="13680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141880" y="30744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141880" y="13680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" name="PlaceHolder 4"/>
          <p:cNvSpPr>
            <a:spLocks noGrp="1"/>
          </p:cNvSpPr>
          <p:nvPr>
            <p:ph type="body"/>
          </p:nvPr>
        </p:nvSpPr>
        <p:spPr>
          <a:xfrm>
            <a:off x="503280" y="3074400"/>
            <a:ext cx="905184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5184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503280" y="3074400"/>
            <a:ext cx="905184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5141880" y="13680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body"/>
          </p:nvPr>
        </p:nvSpPr>
        <p:spPr>
          <a:xfrm>
            <a:off x="503280" y="30744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body"/>
          </p:nvPr>
        </p:nvSpPr>
        <p:spPr>
          <a:xfrm>
            <a:off x="5141880" y="3074400"/>
            <a:ext cx="441720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291456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3564000" y="1368000"/>
            <a:ext cx="291456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624720" y="1368000"/>
            <a:ext cx="291456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9" name="PlaceHolder 5"/>
          <p:cNvSpPr>
            <a:spLocks noGrp="1"/>
          </p:cNvSpPr>
          <p:nvPr>
            <p:ph type="body"/>
          </p:nvPr>
        </p:nvSpPr>
        <p:spPr>
          <a:xfrm>
            <a:off x="503280" y="3074400"/>
            <a:ext cx="291456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" name="PlaceHolder 6"/>
          <p:cNvSpPr>
            <a:spLocks noGrp="1"/>
          </p:cNvSpPr>
          <p:nvPr>
            <p:ph type="body"/>
          </p:nvPr>
        </p:nvSpPr>
        <p:spPr>
          <a:xfrm>
            <a:off x="3564000" y="3074400"/>
            <a:ext cx="291456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" name="PlaceHolder 7"/>
          <p:cNvSpPr>
            <a:spLocks noGrp="1"/>
          </p:cNvSpPr>
          <p:nvPr>
            <p:ph type="body"/>
          </p:nvPr>
        </p:nvSpPr>
        <p:spPr>
          <a:xfrm>
            <a:off x="6624720" y="3074400"/>
            <a:ext cx="2914560" cy="155808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0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0078920" cy="5667480"/>
          </a:xfrm>
          <a:prstGeom prst="rect">
            <a:avLst/>
          </a:prstGeom>
          <a:ln w="0">
            <a:noFill/>
          </a:ln>
        </p:spPr>
      </p:pic>
      <p:sp>
        <p:nvSpPr>
          <p:cNvPr id="1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8760" cy="8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edit the title text format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51840" cy="326700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pPr marL="342720" indent="-342720">
              <a:spcAft>
                <a:spcPts val="1060"/>
              </a:spcAft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Click to edit the outline text format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1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Second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2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•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Third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3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Fourth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4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Fifth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5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Sixth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6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Seventh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3"/>
          <p:cNvSpPr>
            <a:spLocks noGrp="1"/>
          </p:cNvSpPr>
          <p:nvPr>
            <p:ph type="dt"/>
          </p:nvPr>
        </p:nvSpPr>
        <p:spPr>
          <a:xfrm>
            <a:off x="502920" y="5165640"/>
            <a:ext cx="2327400" cy="37008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&lt;date/time&gt;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4"/>
          <p:cNvSpPr>
            <a:spLocks noGrp="1"/>
          </p:cNvSpPr>
          <p:nvPr>
            <p:ph type="ftr"/>
          </p:nvPr>
        </p:nvSpPr>
        <p:spPr>
          <a:xfrm>
            <a:off x="3447720" y="5165640"/>
            <a:ext cx="3174840" cy="37008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5"/>
          <p:cNvSpPr>
            <a:spLocks noGrp="1"/>
          </p:cNvSpPr>
          <p:nvPr>
            <p:ph type="sldNum"/>
          </p:nvPr>
        </p:nvSpPr>
        <p:spPr>
          <a:xfrm>
            <a:off x="7227360" y="5165640"/>
            <a:ext cx="2327400" cy="37008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fld id="{7F6DB52F-EC1B-4312-A549-6CB23D5C23E8}" type="slidenum">
              <a:rPr b="0" lang="de-DE" sz="18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3.xml"/><Relationship Id="rId3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32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Roman attitudes to the East</a:t>
            </a:r>
            <a:endParaRPr b="0" lang="en-GB" sz="3200" spc="-1" strike="noStrike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2" name="" descr=""/>
          <p:cNvPicPr/>
          <p:nvPr/>
        </p:nvPicPr>
        <p:blipFill>
          <a:blip r:embed="rId1"/>
          <a:stretch/>
        </p:blipFill>
        <p:spPr>
          <a:xfrm>
            <a:off x="3646440" y="1871640"/>
            <a:ext cx="2976480" cy="2106720"/>
          </a:xfrm>
          <a:prstGeom prst="rect">
            <a:avLst/>
          </a:prstGeom>
          <a:ln w="0">
            <a:noFill/>
          </a:ln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"/>
          <p:cNvSpPr txBox="1"/>
          <p:nvPr/>
        </p:nvSpPr>
        <p:spPr>
          <a:xfrm>
            <a:off x="502920" y="216000"/>
            <a:ext cx="8085240" cy="8143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Roman/Greek sources/bias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" name=""/>
          <p:cNvSpPr txBox="1"/>
          <p:nvPr/>
        </p:nvSpPr>
        <p:spPr>
          <a:xfrm>
            <a:off x="503280" y="1368000"/>
            <a:ext cx="9058320" cy="32734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Flower, Michael A. "Not Great Man History: Reconceptualizing a Course on Alexander the Great."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Classical World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 100.4 (2007): 417-24: notes neglect of Babylonian evidence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According to Arrian, during the decisive battle of Gaugamela, Darius was the first to turn and run, after which the other Persians followed suit (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An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. 3.14.3). On the other hand, the relevant entry in the Babylonian Astronomical Diaries, which was written two weeks after the battle, describes what happened rather differently: "The army abandoned Darius and returned to the cities" (AD-330; obv. 17).”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"/>
          <p:cNvSpPr txBox="1"/>
          <p:nvPr/>
        </p:nvSpPr>
        <p:spPr>
          <a:xfrm>
            <a:off x="502920" y="216000"/>
            <a:ext cx="8085240" cy="8143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Greek/Roman bias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6" name=""/>
          <p:cNvSpPr txBox="1"/>
          <p:nvPr/>
        </p:nvSpPr>
        <p:spPr>
          <a:xfrm>
            <a:off x="503280" y="1368000"/>
            <a:ext cx="9058320" cy="32734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Arrian's version has a long history behind it; for it is in keeping with the way that Greek sources are wont to depict fearful Persian kings, beginning with the effeminate and cowardly Xerxes of Aeschylus'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</a:rPr>
              <a:t>Persians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and Herodotus'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</a:rPr>
              <a:t>Histories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. Our Graeco-Roman sources are so deeply implicated in sustaining cultural stereotypes that they can not automatically be judged superior to Near Eastern sources.” (Flower, 422)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The conquests of Alexander are frequently justified in a rather unthinking way by appealing to the spread of Hellenism.” (Flower, 422)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"/>
          <p:cNvSpPr txBox="1"/>
          <p:nvPr/>
        </p:nvSpPr>
        <p:spPr>
          <a:xfrm>
            <a:off x="502920" y="216000"/>
            <a:ext cx="8085240" cy="8143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Greek/Roman bias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8" name=""/>
          <p:cNvSpPr txBox="1"/>
          <p:nvPr/>
        </p:nvSpPr>
        <p:spPr>
          <a:xfrm>
            <a:off x="503280" y="1368000"/>
            <a:ext cx="9058320" cy="32734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With a few notable exceptions, Greek authors of all periods generally depict the Persians as a servile and effeminate people who picked up whatever luxuries they could from the peoples whom they conquered” (Flower, 422)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3600" spc="-1" strike="noStrike">
                <a:solidFill>
                  <a:srgbClr val="000000"/>
                </a:solidFill>
                <a:latin typeface="Times New Roman"/>
              </a:rPr>
              <a:t>The East</a:t>
            </a:r>
            <a:endParaRPr b="0" lang="en-GB" sz="36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66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- religious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Cybele (brought to Rome 204 BC)  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(castrated priests, the Galli)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Cult associations of debauchery and effeminacy 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- military: Parthia (varying success e.g. Trajan), 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Persia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1" name="" descr=""/>
          <p:cNvPicPr/>
          <p:nvPr/>
        </p:nvPicPr>
        <p:blipFill>
          <a:blip r:embed="rId1"/>
          <a:stretch/>
        </p:blipFill>
        <p:spPr>
          <a:xfrm>
            <a:off x="6494400" y="1511280"/>
            <a:ext cx="2720880" cy="3160800"/>
          </a:xfrm>
          <a:prstGeom prst="rect">
            <a:avLst/>
          </a:prstGeom>
          <a:ln w="0">
            <a:noFill/>
          </a:ln>
        </p:spPr>
      </p:pic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3600" spc="-1" strike="noStrike">
                <a:solidFill>
                  <a:srgbClr val="000000"/>
                </a:solidFill>
                <a:latin typeface="Times New Roman"/>
              </a:rPr>
              <a:t>The East</a:t>
            </a:r>
            <a:endParaRPr b="0" lang="en-GB" sz="36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3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“</a:t>
            </a: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Curtius enjoys lurid details and, for example, makes Alexander’s liaison with the Amazon queen Thalestris (6.6.1-6) the turning point in his moral decline- just as Mark Antony’s liasion with the oriental queen Cleopatra had proved his downfall” (Stoneman, 2011: 11)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10101"/>
                </a:solidFill>
                <a:latin typeface="Times New Roman"/>
                <a:ea typeface="Times New Roman"/>
              </a:rPr>
              <a:t>(Greek East)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95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16835</TotalTime>
  <Application>LibreOffice/7.1.0.3$Windows_X86_64 LibreOffice_project/f6099ecf3d29644b5008cc8f48f42f4a40986e4c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2014-03-18T08:47:35Z</dcterms:created>
  <dc:creator/>
  <dc:description/>
  <dc:language>en-GB</dc:language>
  <cp:lastModifiedBy/>
  <dcterms:modified xsi:type="dcterms:W3CDTF">2022-05-11T15:47:36Z</dcterms:modified>
  <cp:revision>17</cp:revision>
  <dc:subject/>
  <dc:title>Vintage</dc:title>
</cp:coreProperties>
</file>