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64" r:id="rId4"/>
  </p:sldMasterIdLst>
  <p:notesMasterIdLst>
    <p:notesMasterId r:id="rId15"/>
  </p:notesMasterIdLst>
  <p:handoutMasterIdLst>
    <p:handoutMasterId r:id="rId16"/>
  </p:handoutMasterIdLst>
  <p:sldIdLst>
    <p:sldId id="1497" r:id="rId5"/>
    <p:sldId id="1498" r:id="rId6"/>
    <p:sldId id="1499" r:id="rId7"/>
    <p:sldId id="1500" r:id="rId8"/>
    <p:sldId id="1501" r:id="rId9"/>
    <p:sldId id="1502" r:id="rId10"/>
    <p:sldId id="1503" r:id="rId11"/>
    <p:sldId id="1504" r:id="rId12"/>
    <p:sldId id="1505" r:id="rId13"/>
    <p:sldId id="150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941987A-41B7-49AC-EE6E-03F2D0BD95BA}" name="Daria Naidenov" initials="DN" userId="S::danaidenov@microsoft.com::ab38ab5f-bdf0-4774-ae5a-d2782abb2027"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28" autoAdjust="0"/>
    <p:restoredTop sz="94660"/>
  </p:normalViewPr>
  <p:slideViewPr>
    <p:cSldViewPr snapToGrid="0">
      <p:cViewPr varScale="1">
        <p:scale>
          <a:sx n="70" d="100"/>
          <a:sy n="70" d="100"/>
        </p:scale>
        <p:origin x="1027" y="278"/>
      </p:cViewPr>
      <p:guideLst/>
    </p:cSldViewPr>
  </p:slideViewPr>
  <p:notesTextViewPr>
    <p:cViewPr>
      <p:scale>
        <a:sx n="1" d="1"/>
        <a:sy n="1" d="1"/>
      </p:scale>
      <p:origin x="0" y="0"/>
    </p:cViewPr>
  </p:notesTextViewPr>
  <p:sorterViewPr>
    <p:cViewPr>
      <p:scale>
        <a:sx n="100" d="100"/>
        <a:sy n="100" d="100"/>
      </p:scale>
      <p:origin x="0" y="-1972"/>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838913-183B-40C4-886F-9EDDBFCE39CC}" type="doc">
      <dgm:prSet loTypeId="urn:microsoft.com/office/officeart/2005/8/layout/vList2" loCatId="list" qsTypeId="urn:microsoft.com/office/officeart/2005/8/quickstyle/simple1" qsCatId="simple" csTypeId="urn:microsoft.com/office/officeart/2005/8/colors/accent5_3" csCatId="accent5"/>
      <dgm:spPr/>
      <dgm:t>
        <a:bodyPr/>
        <a:lstStyle/>
        <a:p>
          <a:endParaRPr lang="en-GB"/>
        </a:p>
      </dgm:t>
    </dgm:pt>
    <dgm:pt modelId="{C06C6B0D-790D-44A3-91A6-0385E6BCA238}">
      <dgm:prSet/>
      <dgm:spPr/>
      <dgm:t>
        <a:bodyPr/>
        <a:lstStyle/>
        <a:p>
          <a:r>
            <a:rPr lang="en-US" b="0" i="0" dirty="0"/>
            <a:t>The life course approach</a:t>
          </a:r>
          <a:endParaRPr lang="en-GB" dirty="0"/>
        </a:p>
      </dgm:t>
    </dgm:pt>
    <dgm:pt modelId="{23BA344D-6943-461A-93E8-6105DC60EDFE}" type="parTrans" cxnId="{CE2D7FCA-706D-4843-A699-A2CE3DB1AF61}">
      <dgm:prSet/>
      <dgm:spPr/>
      <dgm:t>
        <a:bodyPr/>
        <a:lstStyle/>
        <a:p>
          <a:endParaRPr lang="en-GB"/>
        </a:p>
      </dgm:t>
    </dgm:pt>
    <dgm:pt modelId="{764CEF3C-1BAA-4C89-B713-62EEFDFDB55F}" type="sibTrans" cxnId="{CE2D7FCA-706D-4843-A699-A2CE3DB1AF61}">
      <dgm:prSet/>
      <dgm:spPr/>
      <dgm:t>
        <a:bodyPr/>
        <a:lstStyle/>
        <a:p>
          <a:endParaRPr lang="en-GB"/>
        </a:p>
      </dgm:t>
    </dgm:pt>
    <dgm:pt modelId="{D31673D7-9340-48A5-94A2-EF6C12E51128}">
      <dgm:prSet/>
      <dgm:spPr/>
      <dgm:t>
        <a:bodyPr/>
        <a:lstStyle/>
        <a:p>
          <a:r>
            <a:rPr lang="en-US" b="0" i="0"/>
            <a:t>Early life foundations</a:t>
          </a:r>
          <a:endParaRPr lang="en-GB"/>
        </a:p>
      </dgm:t>
    </dgm:pt>
    <dgm:pt modelId="{C0975998-F801-401F-B231-FD9299C512E0}" type="parTrans" cxnId="{ABD40A8A-8CF2-4FD1-86E6-557066656808}">
      <dgm:prSet/>
      <dgm:spPr/>
      <dgm:t>
        <a:bodyPr/>
        <a:lstStyle/>
        <a:p>
          <a:endParaRPr lang="en-GB"/>
        </a:p>
      </dgm:t>
    </dgm:pt>
    <dgm:pt modelId="{460E2365-9A08-414A-BCE5-23DC1A405E00}" type="sibTrans" cxnId="{ABD40A8A-8CF2-4FD1-86E6-557066656808}">
      <dgm:prSet/>
      <dgm:spPr/>
      <dgm:t>
        <a:bodyPr/>
        <a:lstStyle/>
        <a:p>
          <a:endParaRPr lang="en-GB"/>
        </a:p>
      </dgm:t>
    </dgm:pt>
    <dgm:pt modelId="{BC8A1F8C-EE43-4977-92D4-9770A4361913}">
      <dgm:prSet/>
      <dgm:spPr/>
      <dgm:t>
        <a:bodyPr/>
        <a:lstStyle/>
        <a:p>
          <a:r>
            <a:rPr lang="en-US" b="0" i="0"/>
            <a:t>Lifestyle and social factors</a:t>
          </a:r>
          <a:endParaRPr lang="en-GB"/>
        </a:p>
      </dgm:t>
    </dgm:pt>
    <dgm:pt modelId="{8285DEA6-C114-4FB2-B4B9-07C95AA19E96}" type="parTrans" cxnId="{C47B429A-2DDA-4F17-9735-DF94F4728DE0}">
      <dgm:prSet/>
      <dgm:spPr/>
      <dgm:t>
        <a:bodyPr/>
        <a:lstStyle/>
        <a:p>
          <a:endParaRPr lang="en-GB"/>
        </a:p>
      </dgm:t>
    </dgm:pt>
    <dgm:pt modelId="{5F50E42F-0F38-461D-B643-2F36A6912A02}" type="sibTrans" cxnId="{C47B429A-2DDA-4F17-9735-DF94F4728DE0}">
      <dgm:prSet/>
      <dgm:spPr/>
      <dgm:t>
        <a:bodyPr/>
        <a:lstStyle/>
        <a:p>
          <a:endParaRPr lang="en-GB"/>
        </a:p>
      </dgm:t>
    </dgm:pt>
    <dgm:pt modelId="{DD91AC7B-644D-4E1B-A3CD-077BC24419FE}">
      <dgm:prSet/>
      <dgm:spPr/>
      <dgm:t>
        <a:bodyPr/>
        <a:lstStyle/>
        <a:p>
          <a:r>
            <a:rPr lang="en-US" b="0" i="0"/>
            <a:t>Population ageing and healthy ageing</a:t>
          </a:r>
          <a:endParaRPr lang="en-GB"/>
        </a:p>
      </dgm:t>
    </dgm:pt>
    <dgm:pt modelId="{864B9BAA-A736-4CCD-B46F-B24A32FFDC72}" type="parTrans" cxnId="{CB8A2FD4-12E3-4F57-A6AC-7477F57AEB67}">
      <dgm:prSet/>
      <dgm:spPr/>
      <dgm:t>
        <a:bodyPr/>
        <a:lstStyle/>
        <a:p>
          <a:endParaRPr lang="en-GB"/>
        </a:p>
      </dgm:t>
    </dgm:pt>
    <dgm:pt modelId="{EBE29C65-3D8D-421C-BB42-D14D999EE56B}" type="sibTrans" cxnId="{CB8A2FD4-12E3-4F57-A6AC-7477F57AEB67}">
      <dgm:prSet/>
      <dgm:spPr/>
      <dgm:t>
        <a:bodyPr/>
        <a:lstStyle/>
        <a:p>
          <a:endParaRPr lang="en-GB"/>
        </a:p>
      </dgm:t>
    </dgm:pt>
    <dgm:pt modelId="{752B6CED-C80B-4463-8228-FE2EFAA06F2A}" type="pres">
      <dgm:prSet presAssocID="{9D838913-183B-40C4-886F-9EDDBFCE39CC}" presName="linear" presStyleCnt="0">
        <dgm:presLayoutVars>
          <dgm:animLvl val="lvl"/>
          <dgm:resizeHandles val="exact"/>
        </dgm:presLayoutVars>
      </dgm:prSet>
      <dgm:spPr/>
    </dgm:pt>
    <dgm:pt modelId="{3306E778-52BA-46F5-B521-C33F3FA7B5B3}" type="pres">
      <dgm:prSet presAssocID="{C06C6B0D-790D-44A3-91A6-0385E6BCA238}" presName="parentText" presStyleLbl="node1" presStyleIdx="0" presStyleCnt="4">
        <dgm:presLayoutVars>
          <dgm:chMax val="0"/>
          <dgm:bulletEnabled val="1"/>
        </dgm:presLayoutVars>
      </dgm:prSet>
      <dgm:spPr/>
    </dgm:pt>
    <dgm:pt modelId="{4E97F07A-20C4-4A84-A302-41C252180178}" type="pres">
      <dgm:prSet presAssocID="{764CEF3C-1BAA-4C89-B713-62EEFDFDB55F}" presName="spacer" presStyleCnt="0"/>
      <dgm:spPr/>
    </dgm:pt>
    <dgm:pt modelId="{8E984918-D52D-499A-942C-919B79282846}" type="pres">
      <dgm:prSet presAssocID="{D31673D7-9340-48A5-94A2-EF6C12E51128}" presName="parentText" presStyleLbl="node1" presStyleIdx="1" presStyleCnt="4">
        <dgm:presLayoutVars>
          <dgm:chMax val="0"/>
          <dgm:bulletEnabled val="1"/>
        </dgm:presLayoutVars>
      </dgm:prSet>
      <dgm:spPr/>
    </dgm:pt>
    <dgm:pt modelId="{59615550-0873-4B88-8562-DB6E72A30851}" type="pres">
      <dgm:prSet presAssocID="{460E2365-9A08-414A-BCE5-23DC1A405E00}" presName="spacer" presStyleCnt="0"/>
      <dgm:spPr/>
    </dgm:pt>
    <dgm:pt modelId="{85659373-D17A-411A-AEF8-17BB88BE8ADC}" type="pres">
      <dgm:prSet presAssocID="{BC8A1F8C-EE43-4977-92D4-9770A4361913}" presName="parentText" presStyleLbl="node1" presStyleIdx="2" presStyleCnt="4">
        <dgm:presLayoutVars>
          <dgm:chMax val="0"/>
          <dgm:bulletEnabled val="1"/>
        </dgm:presLayoutVars>
      </dgm:prSet>
      <dgm:spPr/>
    </dgm:pt>
    <dgm:pt modelId="{5555628A-C2F3-4B1F-AEF2-66C3B919A265}" type="pres">
      <dgm:prSet presAssocID="{5F50E42F-0F38-461D-B643-2F36A6912A02}" presName="spacer" presStyleCnt="0"/>
      <dgm:spPr/>
    </dgm:pt>
    <dgm:pt modelId="{9294288C-5E9A-4D34-AFFB-D736A6700E18}" type="pres">
      <dgm:prSet presAssocID="{DD91AC7B-644D-4E1B-A3CD-077BC24419FE}" presName="parentText" presStyleLbl="node1" presStyleIdx="3" presStyleCnt="4">
        <dgm:presLayoutVars>
          <dgm:chMax val="0"/>
          <dgm:bulletEnabled val="1"/>
        </dgm:presLayoutVars>
      </dgm:prSet>
      <dgm:spPr/>
    </dgm:pt>
  </dgm:ptLst>
  <dgm:cxnLst>
    <dgm:cxn modelId="{11ADB389-44BF-4A7F-BA28-9D5AE504F665}" type="presOf" srcId="{D31673D7-9340-48A5-94A2-EF6C12E51128}" destId="{8E984918-D52D-499A-942C-919B79282846}" srcOrd="0" destOrd="0" presId="urn:microsoft.com/office/officeart/2005/8/layout/vList2"/>
    <dgm:cxn modelId="{ABD40A8A-8CF2-4FD1-86E6-557066656808}" srcId="{9D838913-183B-40C4-886F-9EDDBFCE39CC}" destId="{D31673D7-9340-48A5-94A2-EF6C12E51128}" srcOrd="1" destOrd="0" parTransId="{C0975998-F801-401F-B231-FD9299C512E0}" sibTransId="{460E2365-9A08-414A-BCE5-23DC1A405E00}"/>
    <dgm:cxn modelId="{C47B429A-2DDA-4F17-9735-DF94F4728DE0}" srcId="{9D838913-183B-40C4-886F-9EDDBFCE39CC}" destId="{BC8A1F8C-EE43-4977-92D4-9770A4361913}" srcOrd="2" destOrd="0" parTransId="{8285DEA6-C114-4FB2-B4B9-07C95AA19E96}" sibTransId="{5F50E42F-0F38-461D-B643-2F36A6912A02}"/>
    <dgm:cxn modelId="{DDD489A4-1B76-434D-AC98-55D80819C7DD}" type="presOf" srcId="{DD91AC7B-644D-4E1B-A3CD-077BC24419FE}" destId="{9294288C-5E9A-4D34-AFFB-D736A6700E18}" srcOrd="0" destOrd="0" presId="urn:microsoft.com/office/officeart/2005/8/layout/vList2"/>
    <dgm:cxn modelId="{9BAB80A9-36E2-4A03-8B3D-B8E9BB44C2E3}" type="presOf" srcId="{C06C6B0D-790D-44A3-91A6-0385E6BCA238}" destId="{3306E778-52BA-46F5-B521-C33F3FA7B5B3}" srcOrd="0" destOrd="0" presId="urn:microsoft.com/office/officeart/2005/8/layout/vList2"/>
    <dgm:cxn modelId="{451256AE-6377-4598-8A7D-0C13CC250B5E}" type="presOf" srcId="{9D838913-183B-40C4-886F-9EDDBFCE39CC}" destId="{752B6CED-C80B-4463-8228-FE2EFAA06F2A}" srcOrd="0" destOrd="0" presId="urn:microsoft.com/office/officeart/2005/8/layout/vList2"/>
    <dgm:cxn modelId="{CE2D7FCA-706D-4843-A699-A2CE3DB1AF61}" srcId="{9D838913-183B-40C4-886F-9EDDBFCE39CC}" destId="{C06C6B0D-790D-44A3-91A6-0385E6BCA238}" srcOrd="0" destOrd="0" parTransId="{23BA344D-6943-461A-93E8-6105DC60EDFE}" sibTransId="{764CEF3C-1BAA-4C89-B713-62EEFDFDB55F}"/>
    <dgm:cxn modelId="{CB8A2FD4-12E3-4F57-A6AC-7477F57AEB67}" srcId="{9D838913-183B-40C4-886F-9EDDBFCE39CC}" destId="{DD91AC7B-644D-4E1B-A3CD-077BC24419FE}" srcOrd="3" destOrd="0" parTransId="{864B9BAA-A736-4CCD-B46F-B24A32FFDC72}" sibTransId="{EBE29C65-3D8D-421C-BB42-D14D999EE56B}"/>
    <dgm:cxn modelId="{DB13DAFB-E825-4FE7-BD9C-7276B80F9262}" type="presOf" srcId="{BC8A1F8C-EE43-4977-92D4-9770A4361913}" destId="{85659373-D17A-411A-AEF8-17BB88BE8ADC}" srcOrd="0" destOrd="0" presId="urn:microsoft.com/office/officeart/2005/8/layout/vList2"/>
    <dgm:cxn modelId="{BB7EB7DC-8CD5-4C8E-9282-61B04F2467FB}" type="presParOf" srcId="{752B6CED-C80B-4463-8228-FE2EFAA06F2A}" destId="{3306E778-52BA-46F5-B521-C33F3FA7B5B3}" srcOrd="0" destOrd="0" presId="urn:microsoft.com/office/officeart/2005/8/layout/vList2"/>
    <dgm:cxn modelId="{5948ABA2-A804-42BA-BD4F-84D4BA40C3D5}" type="presParOf" srcId="{752B6CED-C80B-4463-8228-FE2EFAA06F2A}" destId="{4E97F07A-20C4-4A84-A302-41C252180178}" srcOrd="1" destOrd="0" presId="urn:microsoft.com/office/officeart/2005/8/layout/vList2"/>
    <dgm:cxn modelId="{F7F7A68F-F6A1-4D30-B291-D8935F6CDDBA}" type="presParOf" srcId="{752B6CED-C80B-4463-8228-FE2EFAA06F2A}" destId="{8E984918-D52D-499A-942C-919B79282846}" srcOrd="2" destOrd="0" presId="urn:microsoft.com/office/officeart/2005/8/layout/vList2"/>
    <dgm:cxn modelId="{CCA4D13F-CAB2-47C1-99BD-C6A665D21D68}" type="presParOf" srcId="{752B6CED-C80B-4463-8228-FE2EFAA06F2A}" destId="{59615550-0873-4B88-8562-DB6E72A30851}" srcOrd="3" destOrd="0" presId="urn:microsoft.com/office/officeart/2005/8/layout/vList2"/>
    <dgm:cxn modelId="{9A91C09A-C7FF-4303-8F82-7CD46D310837}" type="presParOf" srcId="{752B6CED-C80B-4463-8228-FE2EFAA06F2A}" destId="{85659373-D17A-411A-AEF8-17BB88BE8ADC}" srcOrd="4" destOrd="0" presId="urn:microsoft.com/office/officeart/2005/8/layout/vList2"/>
    <dgm:cxn modelId="{C7A7A1C6-92C9-4F25-A51A-5AF70C3891EE}" type="presParOf" srcId="{752B6CED-C80B-4463-8228-FE2EFAA06F2A}" destId="{5555628A-C2F3-4B1F-AEF2-66C3B919A265}" srcOrd="5" destOrd="0" presId="urn:microsoft.com/office/officeart/2005/8/layout/vList2"/>
    <dgm:cxn modelId="{6631B756-8829-4FDC-BDF5-BA74ABC2E45A}" type="presParOf" srcId="{752B6CED-C80B-4463-8228-FE2EFAA06F2A}" destId="{9294288C-5E9A-4D34-AFFB-D736A6700E1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C910E9A-0F74-476E-8E21-4D8289EC2398}" type="doc">
      <dgm:prSet loTypeId="urn:microsoft.com/office/officeart/2005/8/layout/vList2" loCatId="list" qsTypeId="urn:microsoft.com/office/officeart/2005/8/quickstyle/simple1" qsCatId="simple" csTypeId="urn:microsoft.com/office/officeart/2005/8/colors/accent5_3" csCatId="accent5" phldr="1"/>
      <dgm:spPr/>
      <dgm:t>
        <a:bodyPr/>
        <a:lstStyle/>
        <a:p>
          <a:endParaRPr lang="en-GB"/>
        </a:p>
      </dgm:t>
    </dgm:pt>
    <dgm:pt modelId="{2390E8C9-68E2-4CC0-93D0-B3E5254B9D0E}">
      <dgm:prSet custT="1"/>
      <dgm:spPr/>
      <dgm:t>
        <a:bodyPr/>
        <a:lstStyle/>
        <a:p>
          <a:r>
            <a:rPr lang="en-GB" sz="1800" b="1" i="0" dirty="0">
              <a:solidFill>
                <a:schemeClr val="tx1"/>
              </a:solidFill>
            </a:rPr>
            <a:t>Setting the trajectory from the start</a:t>
          </a:r>
        </a:p>
        <a:p>
          <a:r>
            <a:rPr lang="en-GB" sz="1800" b="1" i="0" dirty="0">
              <a:solidFill>
                <a:schemeClr val="tx1"/>
              </a:solidFill>
            </a:rPr>
            <a:t> </a:t>
          </a:r>
          <a:r>
            <a:rPr lang="en-GB" sz="1800" b="0" i="0" dirty="0">
              <a:solidFill>
                <a:schemeClr val="tx1"/>
              </a:solidFill>
            </a:rPr>
            <a:t>The period from pregnancy through the first two years is the most important time for brain development. During this window, the brain forms over one million new connections every second, faster than at any other time (Department of Health and Social Care, 2021). </a:t>
          </a:r>
          <a:endParaRPr lang="en-GB" sz="1800" dirty="0">
            <a:solidFill>
              <a:schemeClr val="tx1"/>
            </a:solidFill>
          </a:endParaRPr>
        </a:p>
      </dgm:t>
    </dgm:pt>
    <dgm:pt modelId="{CF858E32-8A62-4BB9-857E-5B20AC7CE0F2}" type="parTrans" cxnId="{BFAD076D-B74C-43A2-BFC7-780F7705E884}">
      <dgm:prSet/>
      <dgm:spPr/>
      <dgm:t>
        <a:bodyPr/>
        <a:lstStyle/>
        <a:p>
          <a:endParaRPr lang="en-GB"/>
        </a:p>
      </dgm:t>
    </dgm:pt>
    <dgm:pt modelId="{F50E2F5B-C235-423A-9862-274FB9F34B4B}" type="sibTrans" cxnId="{BFAD076D-B74C-43A2-BFC7-780F7705E884}">
      <dgm:prSet/>
      <dgm:spPr/>
      <dgm:t>
        <a:bodyPr/>
        <a:lstStyle/>
        <a:p>
          <a:endParaRPr lang="en-GB"/>
        </a:p>
      </dgm:t>
    </dgm:pt>
    <dgm:pt modelId="{B5B51119-F997-4357-8635-F042F1FEE293}">
      <dgm:prSet custT="1"/>
      <dgm:spPr/>
      <dgm:t>
        <a:bodyPr/>
        <a:lstStyle/>
        <a:p>
          <a:r>
            <a:rPr lang="en-GB" sz="1800" b="1" i="0" dirty="0">
              <a:solidFill>
                <a:schemeClr val="tx1"/>
              </a:solidFill>
            </a:rPr>
            <a:t>Biological integration </a:t>
          </a:r>
        </a:p>
        <a:p>
          <a:r>
            <a:rPr lang="en-GB" sz="1800" b="0" i="0" dirty="0">
              <a:solidFill>
                <a:schemeClr val="tx1"/>
              </a:solidFill>
            </a:rPr>
            <a:t>Research by Goyal et al. (2019) shows that poor conditions in the womb can change the way genes work through epigenetic changes. This process, called biological embedded, means that early experiences are literally get built into the body at a cellular level. Babies who experience poor nutrition or high stress during pregnancy have higher risk of non-communicable diseases such as heart disease and diabetes in adulthood, even if their circumstances improve later in life (Jopling and Nelson, 2025).</a:t>
          </a:r>
          <a:endParaRPr lang="en-GB" sz="1800" dirty="0">
            <a:solidFill>
              <a:schemeClr val="tx1"/>
            </a:solidFill>
          </a:endParaRPr>
        </a:p>
      </dgm:t>
    </dgm:pt>
    <dgm:pt modelId="{2BC5DE81-9B19-4D4A-A5DA-0F813537B81B}" type="parTrans" cxnId="{63DB234F-B2E8-4C82-87EF-FA1E5FBF33AB}">
      <dgm:prSet/>
      <dgm:spPr/>
      <dgm:t>
        <a:bodyPr/>
        <a:lstStyle/>
        <a:p>
          <a:endParaRPr lang="en-GB"/>
        </a:p>
      </dgm:t>
    </dgm:pt>
    <dgm:pt modelId="{07BBE2D5-FE46-4278-B058-170AF2300606}" type="sibTrans" cxnId="{63DB234F-B2E8-4C82-87EF-FA1E5FBF33AB}">
      <dgm:prSet/>
      <dgm:spPr/>
      <dgm:t>
        <a:bodyPr/>
        <a:lstStyle/>
        <a:p>
          <a:endParaRPr lang="en-GB"/>
        </a:p>
      </dgm:t>
    </dgm:pt>
    <dgm:pt modelId="{13B3EF0F-9499-421F-A600-7848C499FAB7}" type="pres">
      <dgm:prSet presAssocID="{BC910E9A-0F74-476E-8E21-4D8289EC2398}" presName="linear" presStyleCnt="0">
        <dgm:presLayoutVars>
          <dgm:animLvl val="lvl"/>
          <dgm:resizeHandles val="exact"/>
        </dgm:presLayoutVars>
      </dgm:prSet>
      <dgm:spPr/>
    </dgm:pt>
    <dgm:pt modelId="{1103C896-4B13-4151-A813-B1CE9440AEFE}" type="pres">
      <dgm:prSet presAssocID="{2390E8C9-68E2-4CC0-93D0-B3E5254B9D0E}" presName="parentText" presStyleLbl="node1" presStyleIdx="0" presStyleCnt="2">
        <dgm:presLayoutVars>
          <dgm:chMax val="0"/>
          <dgm:bulletEnabled val="1"/>
        </dgm:presLayoutVars>
      </dgm:prSet>
      <dgm:spPr/>
    </dgm:pt>
    <dgm:pt modelId="{45171ECE-EE93-49B4-9E7A-85BB14303C16}" type="pres">
      <dgm:prSet presAssocID="{F50E2F5B-C235-423A-9862-274FB9F34B4B}" presName="spacer" presStyleCnt="0"/>
      <dgm:spPr/>
    </dgm:pt>
    <dgm:pt modelId="{9F314687-445B-4920-9A06-89CF527DD6A7}" type="pres">
      <dgm:prSet presAssocID="{B5B51119-F997-4357-8635-F042F1FEE293}" presName="parentText" presStyleLbl="node1" presStyleIdx="1" presStyleCnt="2">
        <dgm:presLayoutVars>
          <dgm:chMax val="0"/>
          <dgm:bulletEnabled val="1"/>
        </dgm:presLayoutVars>
      </dgm:prSet>
      <dgm:spPr/>
    </dgm:pt>
  </dgm:ptLst>
  <dgm:cxnLst>
    <dgm:cxn modelId="{C6C06815-65F3-4A19-ADCF-6EC950D8F013}" type="presOf" srcId="{B5B51119-F997-4357-8635-F042F1FEE293}" destId="{9F314687-445B-4920-9A06-89CF527DD6A7}" srcOrd="0" destOrd="0" presId="urn:microsoft.com/office/officeart/2005/8/layout/vList2"/>
    <dgm:cxn modelId="{BFAD076D-B74C-43A2-BFC7-780F7705E884}" srcId="{BC910E9A-0F74-476E-8E21-4D8289EC2398}" destId="{2390E8C9-68E2-4CC0-93D0-B3E5254B9D0E}" srcOrd="0" destOrd="0" parTransId="{CF858E32-8A62-4BB9-857E-5B20AC7CE0F2}" sibTransId="{F50E2F5B-C235-423A-9862-274FB9F34B4B}"/>
    <dgm:cxn modelId="{A879794E-C373-42D9-B0B7-489FFF393DAB}" type="presOf" srcId="{2390E8C9-68E2-4CC0-93D0-B3E5254B9D0E}" destId="{1103C896-4B13-4151-A813-B1CE9440AEFE}" srcOrd="0" destOrd="0" presId="urn:microsoft.com/office/officeart/2005/8/layout/vList2"/>
    <dgm:cxn modelId="{63DB234F-B2E8-4C82-87EF-FA1E5FBF33AB}" srcId="{BC910E9A-0F74-476E-8E21-4D8289EC2398}" destId="{B5B51119-F997-4357-8635-F042F1FEE293}" srcOrd="1" destOrd="0" parTransId="{2BC5DE81-9B19-4D4A-A5DA-0F813537B81B}" sibTransId="{07BBE2D5-FE46-4278-B058-170AF2300606}"/>
    <dgm:cxn modelId="{0C70F39D-1FCF-4C01-A6B7-B3A2003B3D5B}" type="presOf" srcId="{BC910E9A-0F74-476E-8E21-4D8289EC2398}" destId="{13B3EF0F-9499-421F-A600-7848C499FAB7}" srcOrd="0" destOrd="0" presId="urn:microsoft.com/office/officeart/2005/8/layout/vList2"/>
    <dgm:cxn modelId="{379765A4-804F-48BF-9E4D-B2A7EC70F107}" type="presParOf" srcId="{13B3EF0F-9499-421F-A600-7848C499FAB7}" destId="{1103C896-4B13-4151-A813-B1CE9440AEFE}" srcOrd="0" destOrd="0" presId="urn:microsoft.com/office/officeart/2005/8/layout/vList2"/>
    <dgm:cxn modelId="{5C8FDC6C-C20E-46D4-99ED-0E56A1756C2B}" type="presParOf" srcId="{13B3EF0F-9499-421F-A600-7848C499FAB7}" destId="{45171ECE-EE93-49B4-9E7A-85BB14303C16}" srcOrd="1" destOrd="0" presId="urn:microsoft.com/office/officeart/2005/8/layout/vList2"/>
    <dgm:cxn modelId="{8CCEE105-4A43-4439-8188-2539D496CC38}" type="presParOf" srcId="{13B3EF0F-9499-421F-A600-7848C499FAB7}" destId="{9F314687-445B-4920-9A06-89CF527DD6A7}"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06E778-52BA-46F5-B521-C33F3FA7B5B3}">
      <dsp:nvSpPr>
        <dsp:cNvPr id="0" name=""/>
        <dsp:cNvSpPr/>
      </dsp:nvSpPr>
      <dsp:spPr>
        <a:xfrm>
          <a:off x="0" y="32973"/>
          <a:ext cx="4328506" cy="872015"/>
        </a:xfrm>
        <a:prstGeom prst="roundRect">
          <a:avLst/>
        </a:prstGeom>
        <a:solidFill>
          <a:schemeClr val="accent5">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dirty="0"/>
            <a:t>The life course approach</a:t>
          </a:r>
          <a:endParaRPr lang="en-GB" sz="2000" kern="1200" dirty="0"/>
        </a:p>
      </dsp:txBody>
      <dsp:txXfrm>
        <a:off x="42568" y="75541"/>
        <a:ext cx="4243370" cy="786879"/>
      </dsp:txXfrm>
    </dsp:sp>
    <dsp:sp modelId="{8E984918-D52D-499A-942C-919B79282846}">
      <dsp:nvSpPr>
        <dsp:cNvPr id="0" name=""/>
        <dsp:cNvSpPr/>
      </dsp:nvSpPr>
      <dsp:spPr>
        <a:xfrm>
          <a:off x="0" y="962589"/>
          <a:ext cx="4328506" cy="872015"/>
        </a:xfrm>
        <a:prstGeom prst="roundRect">
          <a:avLst/>
        </a:prstGeom>
        <a:solidFill>
          <a:schemeClr val="accent5">
            <a:shade val="80000"/>
            <a:hueOff val="36036"/>
            <a:satOff val="987"/>
            <a:lumOff val="65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a:t>Early life foundations</a:t>
          </a:r>
          <a:endParaRPr lang="en-GB" sz="2000" kern="1200"/>
        </a:p>
      </dsp:txBody>
      <dsp:txXfrm>
        <a:off x="42568" y="1005157"/>
        <a:ext cx="4243370" cy="786879"/>
      </dsp:txXfrm>
    </dsp:sp>
    <dsp:sp modelId="{85659373-D17A-411A-AEF8-17BB88BE8ADC}">
      <dsp:nvSpPr>
        <dsp:cNvPr id="0" name=""/>
        <dsp:cNvSpPr/>
      </dsp:nvSpPr>
      <dsp:spPr>
        <a:xfrm>
          <a:off x="0" y="1892205"/>
          <a:ext cx="4328506" cy="872015"/>
        </a:xfrm>
        <a:prstGeom prst="roundRect">
          <a:avLst/>
        </a:prstGeom>
        <a:solidFill>
          <a:schemeClr val="accent5">
            <a:shade val="80000"/>
            <a:hueOff val="72073"/>
            <a:satOff val="1973"/>
            <a:lumOff val="13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a:t>Lifestyle and social factors</a:t>
          </a:r>
          <a:endParaRPr lang="en-GB" sz="2000" kern="1200"/>
        </a:p>
      </dsp:txBody>
      <dsp:txXfrm>
        <a:off x="42568" y="1934773"/>
        <a:ext cx="4243370" cy="786879"/>
      </dsp:txXfrm>
    </dsp:sp>
    <dsp:sp modelId="{9294288C-5E9A-4D34-AFFB-D736A6700E18}">
      <dsp:nvSpPr>
        <dsp:cNvPr id="0" name=""/>
        <dsp:cNvSpPr/>
      </dsp:nvSpPr>
      <dsp:spPr>
        <a:xfrm>
          <a:off x="0" y="2821820"/>
          <a:ext cx="4328506" cy="872015"/>
        </a:xfrm>
        <a:prstGeom prst="roundRect">
          <a:avLst/>
        </a:prstGeom>
        <a:solidFill>
          <a:schemeClr val="accent5">
            <a:shade val="80000"/>
            <a:hueOff val="108109"/>
            <a:satOff val="2960"/>
            <a:lumOff val="197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a:t>Population ageing and healthy ageing</a:t>
          </a:r>
          <a:endParaRPr lang="en-GB" sz="2000" kern="1200"/>
        </a:p>
      </dsp:txBody>
      <dsp:txXfrm>
        <a:off x="42568" y="2864388"/>
        <a:ext cx="4243370" cy="7868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03C896-4B13-4151-A813-B1CE9440AEFE}">
      <dsp:nvSpPr>
        <dsp:cNvPr id="0" name=""/>
        <dsp:cNvSpPr/>
      </dsp:nvSpPr>
      <dsp:spPr>
        <a:xfrm>
          <a:off x="0" y="1810"/>
          <a:ext cx="10923934" cy="2038195"/>
        </a:xfrm>
        <a:prstGeom prst="roundRect">
          <a:avLst/>
        </a:prstGeom>
        <a:solidFill>
          <a:schemeClr val="accent5">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0" kern="1200" dirty="0">
              <a:solidFill>
                <a:schemeClr val="tx1"/>
              </a:solidFill>
            </a:rPr>
            <a:t>Setting the trajectory from the start</a:t>
          </a:r>
        </a:p>
        <a:p>
          <a:pPr marL="0" lvl="0" indent="0" algn="l" defTabSz="800100">
            <a:lnSpc>
              <a:spcPct val="90000"/>
            </a:lnSpc>
            <a:spcBef>
              <a:spcPct val="0"/>
            </a:spcBef>
            <a:spcAft>
              <a:spcPct val="35000"/>
            </a:spcAft>
            <a:buNone/>
          </a:pPr>
          <a:r>
            <a:rPr lang="en-GB" sz="1800" b="1" i="0" kern="1200" dirty="0">
              <a:solidFill>
                <a:schemeClr val="tx1"/>
              </a:solidFill>
            </a:rPr>
            <a:t> </a:t>
          </a:r>
          <a:r>
            <a:rPr lang="en-GB" sz="1800" b="0" i="0" kern="1200" dirty="0">
              <a:solidFill>
                <a:schemeClr val="tx1"/>
              </a:solidFill>
            </a:rPr>
            <a:t>The period from pregnancy through the first two years is the most important time for brain development. During this window, the brain forms over one million new connections every second, faster than at any other time (Department of Health and Social Care, 2021). </a:t>
          </a:r>
          <a:endParaRPr lang="en-GB" sz="1800" kern="1200" dirty="0">
            <a:solidFill>
              <a:schemeClr val="tx1"/>
            </a:solidFill>
          </a:endParaRPr>
        </a:p>
      </dsp:txBody>
      <dsp:txXfrm>
        <a:off x="99496" y="101306"/>
        <a:ext cx="10724942" cy="1839203"/>
      </dsp:txXfrm>
    </dsp:sp>
    <dsp:sp modelId="{9F314687-445B-4920-9A06-89CF527DD6A7}">
      <dsp:nvSpPr>
        <dsp:cNvPr id="0" name=""/>
        <dsp:cNvSpPr/>
      </dsp:nvSpPr>
      <dsp:spPr>
        <a:xfrm>
          <a:off x="0" y="2053519"/>
          <a:ext cx="10923934" cy="2038195"/>
        </a:xfrm>
        <a:prstGeom prst="roundRect">
          <a:avLst/>
        </a:prstGeom>
        <a:solidFill>
          <a:schemeClr val="accent5">
            <a:shade val="80000"/>
            <a:hueOff val="108109"/>
            <a:satOff val="2960"/>
            <a:lumOff val="197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0" kern="1200" dirty="0">
              <a:solidFill>
                <a:schemeClr val="tx1"/>
              </a:solidFill>
            </a:rPr>
            <a:t>Biological integration </a:t>
          </a:r>
        </a:p>
        <a:p>
          <a:pPr marL="0" lvl="0" indent="0" algn="l" defTabSz="800100">
            <a:lnSpc>
              <a:spcPct val="90000"/>
            </a:lnSpc>
            <a:spcBef>
              <a:spcPct val="0"/>
            </a:spcBef>
            <a:spcAft>
              <a:spcPct val="35000"/>
            </a:spcAft>
            <a:buNone/>
          </a:pPr>
          <a:r>
            <a:rPr lang="en-GB" sz="1800" b="0" i="0" kern="1200" dirty="0">
              <a:solidFill>
                <a:schemeClr val="tx1"/>
              </a:solidFill>
            </a:rPr>
            <a:t>Research by Goyal et al. (2019) shows that poor conditions in the womb can change the way genes work through epigenetic changes. This process, called biological embedded, means that early experiences are literally get built into the body at a cellular level. Babies who experience poor nutrition or high stress during pregnancy have higher risk of non-communicable diseases such as heart disease and diabetes in adulthood, even if their circumstances improve later in life (Jopling and Nelson, 2025).</a:t>
          </a:r>
          <a:endParaRPr lang="en-GB" sz="1800" kern="1200" dirty="0">
            <a:solidFill>
              <a:schemeClr val="tx1"/>
            </a:solidFill>
          </a:endParaRPr>
        </a:p>
      </dsp:txBody>
      <dsp:txXfrm>
        <a:off x="99496" y="2153015"/>
        <a:ext cx="10724942" cy="183920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3/24/2026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3/24/2026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23947396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98327" y="5096040"/>
            <a:ext cx="10963051" cy="761201"/>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98328" y="5972629"/>
            <a:ext cx="10963050" cy="519884"/>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4" name="Straight Connector 3">
            <a:extLst>
              <a:ext uri="{FF2B5EF4-FFF2-40B4-BE49-F238E27FC236}">
                <a16:creationId xmlns:a16="http://schemas.microsoft.com/office/drawing/2014/main" id="{E2615D95-4353-B9DA-619F-62F51763C54C}"/>
              </a:ext>
            </a:extLst>
          </p:cNvPr>
          <p:cNvCxnSpPr>
            <a:cxnSpLocks/>
          </p:cNvCxnSpPr>
          <p:nvPr/>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dirty="0"/>
              <a:t>GROWTH MARKETING PLAN</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9DE1B49B-C7C7-46C5-86D1-04B289EB7888}" type="datetime1">
              <a:rPr lang="en-US" smtClean="0"/>
              <a:t>3/24/2026</a:t>
            </a:fld>
            <a:endParaRPr lang="en-US" dirty="0"/>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8327" y="0"/>
            <a:ext cx="11593671" cy="4723939"/>
          </a:xfrm>
          <a:blipFill dpi="0" rotWithShape="1">
            <a:blip r:embed="rId2">
              <a:alphaModFix amt="60000"/>
            </a:blip>
            <a:srcRect/>
            <a:stretch>
              <a:fillRect l="-1459" r="-1"/>
            </a:stretch>
          </a:blipFill>
        </p:spPr>
        <p:txBody>
          <a:bodyPr/>
          <a:lstStyle>
            <a:lvl1pPr marL="0" indent="0">
              <a:buNone/>
              <a:defRPr/>
            </a:lvl1pPr>
          </a:lstStyle>
          <a:p>
            <a:r>
              <a:rPr lang="en-US"/>
              <a:t>Click icon to add picture</a:t>
            </a:r>
            <a:endParaRPr lang="en-US" dirty="0"/>
          </a:p>
        </p:txBody>
      </p:sp>
    </p:spTree>
    <p:extLst>
      <p:ext uri="{BB962C8B-B14F-4D97-AF65-F5344CB8AC3E}">
        <p14:creationId xmlns:p14="http://schemas.microsoft.com/office/powerpoint/2010/main" val="19684888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endParaRPr lang="en-US" dirty="0"/>
          </a:p>
        </p:txBody>
      </p:sp>
      <p:cxnSp>
        <p:nvCxnSpPr>
          <p:cNvPr id="7" name="Straight Connector 6">
            <a:extLst>
              <a:ext uri="{FF2B5EF4-FFF2-40B4-BE49-F238E27FC236}">
                <a16:creationId xmlns:a16="http://schemas.microsoft.com/office/drawing/2014/main" id="{6E5A671A-CD1D-3726-5EBC-4251B0B1F630}"/>
              </a:ext>
            </a:extLst>
          </p:cNvPr>
          <p:cNvCxnSpPr/>
          <p:nvPr/>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16200000">
            <a:off x="-2067304" y="224196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170032-0FB4-49A9-8F94-A4A948FEFA19}" type="datetime1">
              <a:rPr lang="en-US" smtClean="0"/>
              <a:t>3/24/2026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9" name="Straight Connector 8">
            <a:extLst>
              <a:ext uri="{FF2B5EF4-FFF2-40B4-BE49-F238E27FC236}">
                <a16:creationId xmlns:a16="http://schemas.microsoft.com/office/drawing/2014/main" id="{652BC221-6328-07B8-5E00-E12DFAC6BF4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00751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012214" y="1001716"/>
            <a:ext cx="4545750" cy="3358242"/>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012214" y="4740957"/>
            <a:ext cx="4545749" cy="1482043"/>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4C62B492-23F8-09B4-BA81-5C910AC15279}"/>
              </a:ext>
            </a:extLst>
          </p:cNvPr>
          <p:cNvCxnSpPr>
            <a:cxnSpLocks/>
          </p:cNvCxnSpPr>
          <p:nvPr/>
        </p:nvCxnSpPr>
        <p:spPr>
          <a:xfrm>
            <a:off x="6754068" y="164150"/>
            <a:ext cx="543793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16200000">
            <a:off x="-532354" y="5260880"/>
            <a:ext cx="1494476" cy="429768"/>
          </a:xfrm>
        </p:spPr>
        <p:txBody>
          <a:bodyPr/>
          <a:lstStyle>
            <a:lvl1pPr>
              <a:defRPr>
                <a:solidFill>
                  <a:schemeClr val="tx1"/>
                </a:solidFill>
                <a:effectLst/>
              </a:defRPr>
            </a:lvl1pPr>
          </a:lstStyle>
          <a:p>
            <a:fld id="{60806314-2923-4BCD-81C6-1762557E3AD1}" type="datetime1">
              <a:rPr lang="en-US" smtClean="0"/>
              <a:t>3/24/2026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8327" y="0"/>
            <a:ext cx="5986622" cy="6858000"/>
          </a:xfrm>
          <a:blipFill dpi="0" rotWithShape="1">
            <a:blip r:embed="rId2">
              <a:alphaModFix amt="60000"/>
            </a:blip>
            <a:srcRect/>
            <a:stretch>
              <a:fillRect l="-2824" r="-1"/>
            </a:stretch>
          </a:blipFill>
        </p:spPr>
        <p:txBody>
          <a:bodyPr/>
          <a:lstStyle>
            <a:lvl1pPr marL="0" indent="0">
              <a:buNone/>
              <a:defRPr/>
            </a:lvl1pPr>
          </a:lstStyle>
          <a:p>
            <a:r>
              <a:rPr lang="en-US"/>
              <a:t>Click icon to add picture</a:t>
            </a:r>
            <a:endParaRPr lang="en-US" dirty="0"/>
          </a:p>
        </p:txBody>
      </p:sp>
      <p:cxnSp>
        <p:nvCxnSpPr>
          <p:cNvPr id="9" name="Straight Connector 8">
            <a:extLst>
              <a:ext uri="{FF2B5EF4-FFF2-40B4-BE49-F238E27FC236}">
                <a16:creationId xmlns:a16="http://schemas.microsoft.com/office/drawing/2014/main" id="{5680DD37-AA75-5265-3DD3-EADFD5870C34}"/>
              </a:ext>
            </a:extLst>
          </p:cNvPr>
          <p:cNvCxnSpPr>
            <a:cxnSpLocks/>
          </p:cNvCxnSpPr>
          <p:nvPr userDrawn="1"/>
        </p:nvCxnSpPr>
        <p:spPr>
          <a:xfrm>
            <a:off x="675406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5FEC9D1-6B65-BD86-B34E-71F8F5629EE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1556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24832" y="1001715"/>
            <a:ext cx="4724078" cy="2980051"/>
          </a:xfrm>
        </p:spPr>
        <p:txBody>
          <a:bodyPr anchor="t">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24831" y="4362766"/>
            <a:ext cx="4724077" cy="1860234"/>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5" name="Straight Connector 4">
            <a:extLst>
              <a:ext uri="{FF2B5EF4-FFF2-40B4-BE49-F238E27FC236}">
                <a16:creationId xmlns:a16="http://schemas.microsoft.com/office/drawing/2014/main" id="{61F22791-F1DC-82EE-574A-946C4F39A8F5}"/>
              </a:ext>
            </a:extLst>
          </p:cNvPr>
          <p:cNvCxnSpPr>
            <a:cxnSpLocks/>
          </p:cNvCxnSpPr>
          <p:nvPr userDrawn="1"/>
        </p:nvCxnSpPr>
        <p:spPr>
          <a:xfrm>
            <a:off x="429209" y="164150"/>
            <a:ext cx="514041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rot="16200000">
            <a:off x="-2067733" y="2231455"/>
            <a:ext cx="4564378" cy="429768"/>
          </a:xfrm>
        </p:spPr>
        <p:txBody>
          <a:bodyPr/>
          <a:lstStyle/>
          <a:p>
            <a:r>
              <a:rPr lang="en-US" dirty="0"/>
              <a:t>GROWTH MARKETING PLAN</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rot="16200000">
            <a:off x="-537354" y="5265452"/>
            <a:ext cx="1494475" cy="420624"/>
          </a:xfrm>
        </p:spPr>
        <p:txBody>
          <a:bodyPr/>
          <a:lstStyle/>
          <a:p>
            <a:fld id="{D1BD44EB-637E-42FE-BCB7-7CFC0B1C3376}" type="datetime1">
              <a:rPr lang="en-US" smtClean="0"/>
              <a:t>3/24/2026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29" y="6492875"/>
            <a:ext cx="429207" cy="365125"/>
          </a:xfrm>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765246" y="0"/>
            <a:ext cx="6426753" cy="6858000"/>
          </a:xfrm>
          <a:blipFill dpi="0" rotWithShape="1">
            <a:blip r:embed="rId2">
              <a:alphaModFix amt="60000"/>
            </a:blip>
            <a:srcRect/>
            <a:stretch>
              <a:fillRect l="-2631"/>
            </a:stretch>
          </a:blipFill>
        </p:spPr>
        <p:txBody>
          <a:bodyPr/>
          <a:lstStyle>
            <a:lvl1pPr marL="0" indent="0">
              <a:buNone/>
              <a:defRPr/>
            </a:lvl1pPr>
          </a:lstStyle>
          <a:p>
            <a:r>
              <a:rPr lang="en-US"/>
              <a:t>Click icon to add picture</a:t>
            </a:r>
            <a:endParaRPr lang="en-US" dirty="0"/>
          </a:p>
        </p:txBody>
      </p:sp>
      <p:cxnSp>
        <p:nvCxnSpPr>
          <p:cNvPr id="10" name="Straight Connector 9">
            <a:extLst>
              <a:ext uri="{FF2B5EF4-FFF2-40B4-BE49-F238E27FC236}">
                <a16:creationId xmlns:a16="http://schemas.microsoft.com/office/drawing/2014/main" id="{EDC9DC64-28F1-DE35-BA93-42BE9EDD8B26}"/>
              </a:ext>
            </a:extLst>
          </p:cNvPr>
          <p:cNvCxnSpPr>
            <a:cxnSpLocks/>
          </p:cNvCxnSpPr>
          <p:nvPr userDrawn="1"/>
        </p:nvCxnSpPr>
        <p:spPr>
          <a:xfrm>
            <a:off x="55696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A3CE87-786A-4910-E740-1852BBC75C5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21592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1715"/>
            <a:ext cx="7538423" cy="3457299"/>
          </a:xfrm>
        </p:spPr>
        <p:txBody>
          <a:bodyPr anchor="t">
            <a:normAutofit/>
          </a:bodyPr>
          <a:lstStyle>
            <a:lvl1pPr algn="l">
              <a:defRPr sz="7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1" y="4728526"/>
            <a:ext cx="6595444" cy="1494473"/>
          </a:xfrm>
        </p:spPr>
        <p:txBody>
          <a:bodyPr anchor="b">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D8D58296-262D-E3A1-3EDA-108D59ADDEB9}"/>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5425F719-9770-4838-A1BF-8640CFA44CC3}" type="datetime1">
              <a:rPr lang="en-US" smtClean="0"/>
              <a:t>3/24/2026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5FC82B15-2BAA-B79D-562D-AB6EE143DF7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253083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1715"/>
            <a:ext cx="8095015" cy="3361051"/>
          </a:xfrm>
        </p:spPr>
        <p:txBody>
          <a:bodyPr anchor="b">
            <a:normAutofit/>
          </a:bodyPr>
          <a:lstStyle>
            <a:lvl1pPr algn="l">
              <a:defRPr sz="7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4728524"/>
            <a:ext cx="7538424" cy="1127761"/>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617A912A-256D-661B-C181-034D06ED868C}"/>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AB2F92B4-CE1A-4C71-BEF0-93A2274B672B}" type="datetime1">
              <a:rPr lang="en-US" smtClean="0"/>
              <a:t>3/24/2026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8" name="Straight Connector 7">
            <a:extLst>
              <a:ext uri="{FF2B5EF4-FFF2-40B4-BE49-F238E27FC236}">
                <a16:creationId xmlns:a16="http://schemas.microsoft.com/office/drawing/2014/main" id="{DCC649EA-F1C7-472F-52D7-A93BB7EC19B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31194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133602" y="1404262"/>
            <a:ext cx="7924802" cy="2577504"/>
          </a:xfrm>
        </p:spPr>
        <p:txBody>
          <a:bodyPr anchor="b">
            <a:noAutofit/>
          </a:bodyPr>
          <a:lstStyle>
            <a:lvl1pPr algn="ctr">
              <a:defRPr sz="7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519980" y="4353867"/>
            <a:ext cx="7152034" cy="1121418"/>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0CFC45B0-B1A3-3E44-43D7-C15E5073EEB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655A5E0-7ACA-4081-A937-2CF1CEC074EB}" type="datetime1">
              <a:rPr lang="en-US" smtClean="0"/>
              <a:t>3/24/2026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3BEA1CDC-959E-33FA-9AF1-75DB91B6A96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91970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3478" y="1748475"/>
            <a:ext cx="10924476" cy="4730749"/>
          </a:xfrm>
        </p:spPr>
        <p:txBody>
          <a:bodyPr anchor="b">
            <a:normAutofit/>
          </a:bodyPr>
          <a:lstStyle>
            <a:lvl1pPr algn="l">
              <a:defRPr sz="7200">
                <a:solidFill>
                  <a:schemeClr val="bg1"/>
                </a:solidFill>
              </a:defRPr>
            </a:lvl1pPr>
          </a:lstStyle>
          <a:p>
            <a:r>
              <a:rPr lang="en-US"/>
              <a:t>Click to edit Master title style</a:t>
            </a:r>
            <a:endParaRPr lang="en-US" dirty="0"/>
          </a:p>
        </p:txBody>
      </p:sp>
      <p:cxnSp>
        <p:nvCxnSpPr>
          <p:cNvPr id="7" name="Straight Connector 6">
            <a:extLst>
              <a:ext uri="{FF2B5EF4-FFF2-40B4-BE49-F238E27FC236}">
                <a16:creationId xmlns:a16="http://schemas.microsoft.com/office/drawing/2014/main" id="{6A27FB5B-F1F4-96F1-0152-318F0A4000BC}"/>
              </a:ext>
            </a:extLst>
          </p:cNvPr>
          <p:cNvCxnSpPr/>
          <p:nvPr/>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C8626840-FA11-4374-BE46-30DF1EAD92FE}" type="datetime1">
              <a:rPr lang="en-US" smtClean="0"/>
              <a:pPr/>
              <a:t>3/24/2026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61593392-0733-4701-8F74-B58075202E27}"/>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892460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34030" y="1001713"/>
            <a:ext cx="5702371" cy="4855527"/>
          </a:xfrm>
        </p:spPr>
        <p:txBody>
          <a:bodyPr anchor="ctr">
            <a:normAutofit/>
          </a:bodyPr>
          <a:lstStyle>
            <a:lvl1pPr algn="ctr">
              <a:defRPr sz="4000"/>
            </a:lvl1pPr>
          </a:lstStyle>
          <a:p>
            <a:r>
              <a:rPr lang="en-US"/>
              <a:t>Click to edit Master title style</a:t>
            </a:r>
            <a:endParaRPr lang="en-US" dirty="0"/>
          </a:p>
        </p:txBody>
      </p:sp>
      <p:cxnSp>
        <p:nvCxnSpPr>
          <p:cNvPr id="6" name="Straight Connector 5">
            <a:extLst>
              <a:ext uri="{FF2B5EF4-FFF2-40B4-BE49-F238E27FC236}">
                <a16:creationId xmlns:a16="http://schemas.microsoft.com/office/drawing/2014/main" id="{95807522-A1BC-0AAD-E7B4-C948DF50EAC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08506C6-7398-25A3-A121-87E3BF8366E4}"/>
              </a:ext>
            </a:extLst>
          </p:cNvPr>
          <p:cNvCxnSpPr>
            <a:cxnSpLocks/>
          </p:cNvCxnSpPr>
          <p:nvPr userDrawn="1"/>
        </p:nvCxnSpPr>
        <p:spPr>
          <a:xfrm>
            <a:off x="654122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C4D0019-5D4E-18AB-5653-979E0D7032FB}"/>
              </a:ext>
            </a:extLst>
          </p:cNvPr>
          <p:cNvCxnSpPr>
            <a:cxnSpLocks/>
          </p:cNvCxnSpPr>
          <p:nvPr userDrawn="1"/>
        </p:nvCxnSpPr>
        <p:spPr>
          <a:xfrm>
            <a:off x="6541227" y="164150"/>
            <a:ext cx="565077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32C7AAB3-9B5A-4636-BF0B-2B99D42F5638}" type="datetime1">
              <a:rPr lang="en-US" smtClean="0"/>
              <a:t>3/24/2026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224097" y="1001713"/>
            <a:ext cx="4333859" cy="4855527"/>
          </a:xfrm>
        </p:spPr>
        <p:txBody>
          <a:bodyPr anchor="ctr">
            <a:normAutofit/>
          </a:bodyPr>
          <a:lstStyle>
            <a:lvl1pPr marL="457200" indent="-457200" algn="l">
              <a:buFont typeface="+mj-lt"/>
              <a:buAutoNum type="arabicPeriod"/>
              <a:defRPr sz="1600"/>
            </a:lvl1pPr>
            <a:lvl2pPr marL="685800" indent="-457200" algn="l">
              <a:buFont typeface="+mj-lt"/>
              <a:buAutoNum type="arabicPeriod"/>
              <a:defRPr sz="1600"/>
            </a:lvl2pPr>
            <a:lvl3pPr marL="800100" indent="-342900" algn="l">
              <a:buFont typeface="+mj-lt"/>
              <a:buAutoNum type="arabicPeriod"/>
              <a:defRPr sz="1600"/>
            </a:lvl3pPr>
            <a:lvl4pPr marL="1028700" indent="-342900" algn="l">
              <a:buFont typeface="+mj-lt"/>
              <a:buAutoNum type="arabicPeriod"/>
              <a:defRPr sz="1600"/>
            </a:lvl4pPr>
            <a:lvl5pPr marL="1257300" indent="-342900" algn="l">
              <a:buFont typeface="+mj-lt"/>
              <a:buAutoNum type="arabicPeriod"/>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144722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761419" y="1001716"/>
            <a:ext cx="4796545" cy="1503374"/>
          </a:xfrm>
        </p:spPr>
        <p:txBody>
          <a:bodyPr anchor="b">
            <a:normAutofit/>
          </a:bodyPr>
          <a:lstStyle>
            <a:lvl1pPr>
              <a:defRPr sz="4000"/>
            </a:lvl1pPr>
          </a:lstStyle>
          <a:p>
            <a:r>
              <a:rPr lang="en-US"/>
              <a:t>Click to edit Master title style</a:t>
            </a:r>
            <a:endParaRPr lang="en-US" dirty="0"/>
          </a:p>
        </p:txBody>
      </p:sp>
      <p:cxnSp>
        <p:nvCxnSpPr>
          <p:cNvPr id="9" name="Straight Connector 8">
            <a:extLst>
              <a:ext uri="{FF2B5EF4-FFF2-40B4-BE49-F238E27FC236}">
                <a16:creationId xmlns:a16="http://schemas.microsoft.com/office/drawing/2014/main" id="{1C92E087-D311-16FB-DFD8-7DFD79458D04}"/>
              </a:ext>
            </a:extLst>
          </p:cNvPr>
          <p:cNvCxnSpPr>
            <a:cxnSpLocks/>
          </p:cNvCxnSpPr>
          <p:nvPr userDrawn="1"/>
        </p:nvCxnSpPr>
        <p:spPr>
          <a:xfrm>
            <a:off x="6096000" y="164150"/>
            <a:ext cx="6096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16200000">
            <a:off x="-532353" y="5260880"/>
            <a:ext cx="1494474" cy="429768"/>
          </a:xfrm>
        </p:spPr>
        <p:txBody>
          <a:bodyPr/>
          <a:lstStyle/>
          <a:p>
            <a:fld id="{569377BB-3A7F-48AE-8949-DF715FC88965}" type="datetime1">
              <a:rPr lang="en-US" smtClean="0"/>
              <a:t>3/24/2026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598329" y="0"/>
            <a:ext cx="5331038" cy="6858000"/>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776581" y="2886088"/>
            <a:ext cx="4781383" cy="3336912"/>
          </a:xfrm>
        </p:spPr>
        <p:txBody>
          <a:bodyPr anchor="b">
            <a:normAutofit/>
          </a:bodyPr>
          <a:lstStyle>
            <a:lvl1pPr marL="0" indent="0">
              <a:buFont typeface="+mj-lt"/>
              <a:buNone/>
              <a:defRPr sz="1600"/>
            </a:lvl1pPr>
            <a:lvl2pPr marL="228600" indent="0">
              <a:buFont typeface="+mj-lt"/>
              <a:buNone/>
              <a:defRPr sz="1600"/>
            </a:lvl2pPr>
            <a:lvl3pPr marL="457200" indent="0">
              <a:buFont typeface="+mj-lt"/>
              <a:buNone/>
              <a:defRPr sz="1600"/>
            </a:lvl3pPr>
            <a:lvl4pPr marL="685800" indent="0">
              <a:buFont typeface="+mj-lt"/>
              <a:buNone/>
              <a:defRPr sz="1600"/>
            </a:lvl4pPr>
            <a:lvl5pPr marL="914400" indent="0">
              <a:buFont typeface="+mj-lt"/>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3" name="Straight Connector 12">
            <a:extLst>
              <a:ext uri="{FF2B5EF4-FFF2-40B4-BE49-F238E27FC236}">
                <a16:creationId xmlns:a16="http://schemas.microsoft.com/office/drawing/2014/main" id="{141EF905-FBC0-6AEE-DA7E-A6361F7EF6BB}"/>
              </a:ext>
            </a:extLst>
          </p:cNvPr>
          <p:cNvCxnSpPr>
            <a:cxnSpLocks/>
          </p:cNvCxnSpPr>
          <p:nvPr userDrawn="1"/>
        </p:nvCxnSpPr>
        <p:spPr>
          <a:xfrm>
            <a:off x="609904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EC5A10F-4276-544F-CA8D-14E3EDCA493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2567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2496190"/>
            <a:ext cx="4714881" cy="2232336"/>
          </a:xfrm>
        </p:spPr>
        <p:txBody>
          <a:bodyPr>
            <a:normAutofit/>
          </a:bodyPr>
          <a:lstStyle>
            <a:lvl1pPr>
              <a:defRPr sz="4000"/>
            </a:lvl1pPr>
          </a:lstStyle>
          <a:p>
            <a:r>
              <a:rPr lang="en-US"/>
              <a:t>Click to edit Master title style</a:t>
            </a:r>
            <a:endParaRPr lang="en-US" dirty="0"/>
          </a:p>
        </p:txBody>
      </p:sp>
      <p:cxnSp>
        <p:nvCxnSpPr>
          <p:cNvPr id="9" name="Straight Connector 8">
            <a:extLst>
              <a:ext uri="{FF2B5EF4-FFF2-40B4-BE49-F238E27FC236}">
                <a16:creationId xmlns:a16="http://schemas.microsoft.com/office/drawing/2014/main" id="{430124F2-891B-DC7A-86AD-C038AE8A6493}"/>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9F5C65A-63EB-4D03-A77A-34D9179F227E}" type="datetime1">
              <a:rPr lang="en-US" smtClean="0"/>
              <a:t>3/24/2026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96190"/>
            <a:ext cx="4325112" cy="2232335"/>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7" name="Straight Connector 6">
            <a:extLst>
              <a:ext uri="{FF2B5EF4-FFF2-40B4-BE49-F238E27FC236}">
                <a16:creationId xmlns:a16="http://schemas.microsoft.com/office/drawing/2014/main" id="{CD1D8F17-EF76-0E40-74BF-199C6164260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07350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2133757"/>
            <a:ext cx="4328497" cy="3728831"/>
          </a:xfrm>
        </p:spPr>
        <p:txBody>
          <a:bodyPr>
            <a:normAutofit/>
          </a:bodyPr>
          <a:lstStyle>
            <a:lvl1pPr>
              <a:defRPr sz="4000"/>
            </a:lvl1pPr>
          </a:lstStyle>
          <a:p>
            <a:r>
              <a:rPr lang="en-US"/>
              <a:t>Click to edit Master title style</a:t>
            </a:r>
            <a:endParaRPr lang="en-US" dirty="0"/>
          </a:p>
        </p:txBody>
      </p:sp>
      <p:cxnSp>
        <p:nvCxnSpPr>
          <p:cNvPr id="9" name="Straight Connector 8">
            <a:extLst>
              <a:ext uri="{FF2B5EF4-FFF2-40B4-BE49-F238E27FC236}">
                <a16:creationId xmlns:a16="http://schemas.microsoft.com/office/drawing/2014/main" id="{6EB3FC25-52BF-D39B-F6D8-ACD115F19721}"/>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3B156B-F59C-4C90-B2BF-52C692BF43D0}" type="datetime1">
              <a:rPr lang="en-US" smtClean="0"/>
              <a:t>3/24/2026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348911" y="2129475"/>
            <a:ext cx="5266077" cy="3727766"/>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A9054AC9-7FE7-AA63-76C1-0BB3E059FCEA}"/>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20224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381759"/>
            <a:ext cx="4358311" cy="4841241"/>
          </a:xfrm>
        </p:spPr>
        <p:txBody>
          <a:bodyPr>
            <a:normAutofit/>
          </a:bodyPr>
          <a:lstStyle>
            <a:lvl1pPr>
              <a:defRPr sz="4000"/>
            </a:lvl1pPr>
          </a:lstStyle>
          <a:p>
            <a:r>
              <a:rPr lang="en-US"/>
              <a:t>Click to edit Master title style</a:t>
            </a:r>
            <a:endParaRPr lang="en-US" dirty="0"/>
          </a:p>
        </p:txBody>
      </p:sp>
      <p:cxnSp>
        <p:nvCxnSpPr>
          <p:cNvPr id="9" name="Straight Connector 8">
            <a:extLst>
              <a:ext uri="{FF2B5EF4-FFF2-40B4-BE49-F238E27FC236}">
                <a16:creationId xmlns:a16="http://schemas.microsoft.com/office/drawing/2014/main" id="{1835D4DD-0247-2268-9444-EBEAF09126E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E5D3B20-6D77-4E10-9C9F-10A32026F483}" type="datetime1">
              <a:rPr lang="en-US" smtClean="0"/>
              <a:t>3/24/2026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78726" y="1381759"/>
            <a:ext cx="5622648" cy="4841241"/>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D32B1FAB-0434-52D4-45F7-F1C56FA427F8}"/>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37293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5"/>
            <a:ext cx="4328497" cy="4855526"/>
          </a:xfrm>
        </p:spPr>
        <p:txBody>
          <a:bodyPr anchor="ctr">
            <a:normAutofit/>
          </a:bodyPr>
          <a:lstStyle>
            <a:lvl1pPr algn="ctr">
              <a:defRPr sz="40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CBBBE18-C792-4A63-8F5A-CED2F5653C9B}" type="datetime1">
              <a:rPr lang="en-US" smtClean="0"/>
              <a:t>3/24/2026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883174" y="1001714"/>
            <a:ext cx="5118206" cy="4855527"/>
          </a:xfrm>
        </p:spPr>
        <p:txBody>
          <a:bodyPr anchor="ct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68F4B9D1-5247-53CB-C1FC-9E3459BF16C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43F8E40-0F32-5592-0885-55CEBFBDF0AB}"/>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61380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900433"/>
            <a:ext cx="3771900" cy="5221285"/>
          </a:xfrm>
        </p:spPr>
        <p:txBody>
          <a:bodyPr anchor="ctr">
            <a:normAutofit/>
          </a:bodyPr>
          <a:lstStyle>
            <a:lvl1pPr algn="ctr">
              <a:defRPr sz="40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52B4E55-CD3E-4D87-9041-7A8452BD5273}" type="datetime1">
              <a:rPr lang="en-US" smtClean="0"/>
              <a:t>3/24/2026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348911" y="900432"/>
            <a:ext cx="6209054" cy="5221285"/>
          </a:xfrm>
        </p:spPr>
        <p:txBody>
          <a:bodyPr anchor="ct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CE7E8DAF-8174-2859-E029-6F85464CAC9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4228395-2719-9A44-CE27-6CFD8BD848E8}"/>
              </a:ext>
            </a:extLst>
          </p:cNvPr>
          <p:cNvCxnSpPr>
            <a:cxnSpLocks/>
          </p:cNvCxnSpPr>
          <p:nvPr userDrawn="1"/>
        </p:nvCxnSpPr>
        <p:spPr>
          <a:xfrm>
            <a:off x="4883705" y="164150"/>
            <a:ext cx="730829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E83E6F6-12DD-3AC0-8C59-D6E9DEDA1456}"/>
              </a:ext>
            </a:extLst>
          </p:cNvPr>
          <p:cNvCxnSpPr>
            <a:cxnSpLocks/>
          </p:cNvCxnSpPr>
          <p:nvPr userDrawn="1"/>
        </p:nvCxnSpPr>
        <p:spPr>
          <a:xfrm>
            <a:off x="4883705"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84417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13785" y="1001715"/>
            <a:ext cx="6444179" cy="1122374"/>
          </a:xfrm>
        </p:spPr>
        <p:txBody>
          <a:bodyPr anchor="b">
            <a:noAutofit/>
          </a:bodyPr>
          <a:lstStyle>
            <a:lvl1pPr>
              <a:defRPr sz="4000"/>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rot="16200000">
            <a:off x="-2067304"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rot="16200000">
            <a:off x="-532354" y="5260879"/>
            <a:ext cx="1494475" cy="429768"/>
          </a:xfrm>
        </p:spPr>
        <p:txBody>
          <a:bodyPr/>
          <a:lstStyle/>
          <a:p>
            <a:fld id="{B44ACCC6-A2BA-4B7B-99B4-E62BB5424C67}" type="datetime1">
              <a:rPr lang="en-US" smtClean="0"/>
              <a:t>3/24/2026</a:t>
            </a:fld>
            <a:endParaRPr lang="en-US" dirty="0"/>
          </a:p>
        </p:txBody>
      </p:sp>
      <p:cxnSp>
        <p:nvCxnSpPr>
          <p:cNvPr id="6" name="Straight Connector 5">
            <a:extLst>
              <a:ext uri="{FF2B5EF4-FFF2-40B4-BE49-F238E27FC236}">
                <a16:creationId xmlns:a16="http://schemas.microsoft.com/office/drawing/2014/main" id="{8F3207AA-DF92-4449-9316-61475F014448}"/>
              </a:ext>
            </a:extLst>
          </p:cNvPr>
          <p:cNvCxnSpPr>
            <a:cxnSpLocks/>
          </p:cNvCxnSpPr>
          <p:nvPr userDrawn="1"/>
        </p:nvCxnSpPr>
        <p:spPr>
          <a:xfrm>
            <a:off x="4918159" y="164150"/>
            <a:ext cx="727384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1"/>
            <a:ext cx="4124206" cy="6858000"/>
          </a:xfrm>
          <a:blipFill dpi="0" rotWithShape="1">
            <a:blip r:embed="rId2">
              <a:alphaModFix amt="60000"/>
            </a:blip>
            <a:srcRect/>
            <a:stretch>
              <a:fillRect l="-2278" r="-6699"/>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hasCustomPrompt="1"/>
          </p:nvPr>
        </p:nvSpPr>
        <p:spPr>
          <a:xfrm>
            <a:off x="5113785" y="2496190"/>
            <a:ext cx="6444179" cy="3726810"/>
          </a:xfrm>
        </p:spPr>
        <p:txBody>
          <a:bodyPr>
            <a:normAutofit/>
          </a:bodyPr>
          <a:lstStyle>
            <a:lvl3pPr marL="457200" indent="0">
              <a:buNone/>
              <a:defRPr sz="1600"/>
            </a:lvl3pPr>
            <a:lvl4pPr marL="685800" indent="0">
              <a:buNone/>
              <a:defRPr sz="1600"/>
            </a:lvl4pPr>
            <a:lvl5pPr marL="914400" indent="0">
              <a:buNone/>
              <a:defRPr sz="1600"/>
            </a:lvl5pPr>
          </a:lstStyle>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D34805F9-D010-6E54-928C-1EBB88CBA9D3}"/>
              </a:ext>
            </a:extLst>
          </p:cNvPr>
          <p:cNvCxnSpPr>
            <a:cxnSpLocks/>
          </p:cNvCxnSpPr>
          <p:nvPr userDrawn="1"/>
        </p:nvCxnSpPr>
        <p:spPr>
          <a:xfrm>
            <a:off x="4918159"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A487952-A86B-7C85-B4C5-3B9E9DED85A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52905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4"/>
            <a:ext cx="5647085" cy="1122375"/>
          </a:xfrm>
        </p:spPr>
        <p:txBody>
          <a:bodyPr anchor="b">
            <a:noAutofit/>
          </a:bodyPr>
          <a:lstStyle>
            <a:lvl1pPr>
              <a:defRPr sz="4000"/>
            </a:lvl1pPr>
          </a:lstStyle>
          <a:p>
            <a:r>
              <a:rPr lang="en-US"/>
              <a:t>Click to edit Master title style</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rot="16200000">
            <a:off x="-2067302" y="2231454"/>
            <a:ext cx="4564376" cy="429768"/>
          </a:xfrm>
        </p:spPr>
        <p:txBody>
          <a:bodyPr/>
          <a:lstStyle/>
          <a:p>
            <a:r>
              <a:rPr lang="en-US" dirty="0"/>
              <a:t>GROWTH MARKETING PLAN</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rot="16200000">
            <a:off x="-532352" y="5260879"/>
            <a:ext cx="1494475" cy="429768"/>
          </a:xfrm>
        </p:spPr>
        <p:txBody>
          <a:bodyPr/>
          <a:lstStyle/>
          <a:p>
            <a:fld id="{341E3BD6-1BE7-4293-98B0-C8B456DEC98E}" type="datetime1">
              <a:rPr lang="en-US" smtClean="0"/>
              <a:t>3/24/2026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 y="6492875"/>
            <a:ext cx="429207" cy="365125"/>
          </a:xfrm>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967BDF5B-E352-4558-1EFA-37F504BFE32E}"/>
              </a:ext>
            </a:extLst>
          </p:cNvPr>
          <p:cNvCxnSpPr>
            <a:cxnSpLocks/>
          </p:cNvCxnSpPr>
          <p:nvPr userDrawn="1"/>
        </p:nvCxnSpPr>
        <p:spPr>
          <a:xfrm>
            <a:off x="429208" y="164150"/>
            <a:ext cx="663111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30" y="2496190"/>
            <a:ext cx="5647085" cy="3726810"/>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224097" y="0"/>
            <a:ext cx="4967903" cy="6858000"/>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cxnSp>
        <p:nvCxnSpPr>
          <p:cNvPr id="6" name="Straight Connector 5">
            <a:extLst>
              <a:ext uri="{FF2B5EF4-FFF2-40B4-BE49-F238E27FC236}">
                <a16:creationId xmlns:a16="http://schemas.microsoft.com/office/drawing/2014/main" id="{D02BFE52-C7C3-A7E3-F6D9-EDECDF40EF56}"/>
              </a:ext>
            </a:extLst>
          </p:cNvPr>
          <p:cNvCxnSpPr>
            <a:cxnSpLocks/>
          </p:cNvCxnSpPr>
          <p:nvPr userDrawn="1"/>
        </p:nvCxnSpPr>
        <p:spPr>
          <a:xfrm>
            <a:off x="70603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1C0473F-E6DB-D181-43D0-0D5C945184B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34341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17306" y="1001715"/>
            <a:ext cx="6740655" cy="1087887"/>
          </a:xfrm>
        </p:spPr>
        <p:txBody>
          <a:bodyPr anchor="b">
            <a:noAutofit/>
          </a:bodyPr>
          <a:lstStyle>
            <a:lvl1pPr>
              <a:defRPr sz="400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rot="16200000">
            <a:off x="-2067304" y="2231454"/>
            <a:ext cx="4564376" cy="429768"/>
          </a:xfrm>
        </p:spPr>
        <p:txBody>
          <a:bodyPr/>
          <a:lstStyle/>
          <a:p>
            <a:r>
              <a:rPr lang="en-US" dirty="0"/>
              <a:t>GROWTH MARKETING PLAN</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rot="16200000">
            <a:off x="-532354" y="5260879"/>
            <a:ext cx="1494474" cy="429768"/>
          </a:xfrm>
        </p:spPr>
        <p:txBody>
          <a:bodyPr/>
          <a:lstStyle/>
          <a:p>
            <a:fld id="{12B94328-6471-48ED-A3E9-D3E8C4DB1679}" type="datetime1">
              <a:rPr lang="en-US" smtClean="0"/>
              <a:t>3/24/2026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5EA26726-2193-5028-87FF-55119A73A643}"/>
              </a:ext>
            </a:extLst>
          </p:cNvPr>
          <p:cNvCxnSpPr>
            <a:cxnSpLocks/>
          </p:cNvCxnSpPr>
          <p:nvPr userDrawn="1"/>
        </p:nvCxnSpPr>
        <p:spPr>
          <a:xfrm>
            <a:off x="4634939" y="164150"/>
            <a:ext cx="755706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0"/>
            <a:ext cx="3854240" cy="6858000"/>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17311" y="2496190"/>
            <a:ext cx="6740654" cy="3726810"/>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5" name="Straight Connector 4">
            <a:extLst>
              <a:ext uri="{FF2B5EF4-FFF2-40B4-BE49-F238E27FC236}">
                <a16:creationId xmlns:a16="http://schemas.microsoft.com/office/drawing/2014/main" id="{1FAA0E72-1F2C-EAE4-77B7-9FF7C88D21DD}"/>
              </a:ext>
            </a:extLst>
          </p:cNvPr>
          <p:cNvCxnSpPr>
            <a:cxnSpLocks/>
          </p:cNvCxnSpPr>
          <p:nvPr userDrawn="1"/>
        </p:nvCxnSpPr>
        <p:spPr>
          <a:xfrm>
            <a:off x="4634939"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EA80D3F-C3CE-0859-0D1F-594C0503DBAA}"/>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8514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1" y="1028130"/>
            <a:ext cx="6595448" cy="1113475"/>
          </a:xfrm>
        </p:spPr>
        <p:txBody>
          <a:bodyPr anchor="t">
            <a:noAutofit/>
          </a:bodyPr>
          <a:lstStyle>
            <a:lvl1pPr>
              <a:defRPr sz="4000"/>
            </a:lvl1pPr>
          </a:lstStyle>
          <a:p>
            <a:r>
              <a:rPr lang="en-US"/>
              <a:t>Click to edit Master title style</a:t>
            </a:r>
            <a:endParaRPr lang="en-US" dirty="0"/>
          </a:p>
        </p:txBody>
      </p:sp>
      <p:cxnSp>
        <p:nvCxnSpPr>
          <p:cNvPr id="5" name="Straight Connector 4">
            <a:extLst>
              <a:ext uri="{FF2B5EF4-FFF2-40B4-BE49-F238E27FC236}">
                <a16:creationId xmlns:a16="http://schemas.microsoft.com/office/drawing/2014/main" id="{616649CF-C20C-7376-D09A-88A289B7A347}"/>
              </a:ext>
            </a:extLst>
          </p:cNvPr>
          <p:cNvCxnSpPr>
            <a:cxnSpLocks/>
          </p:cNvCxnSpPr>
          <p:nvPr userDrawn="1"/>
        </p:nvCxnSpPr>
        <p:spPr>
          <a:xfrm>
            <a:off x="429208" y="164150"/>
            <a:ext cx="747959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rot="16200000">
            <a:off x="-2067302"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rot="16200000">
            <a:off x="-532352" y="5260879"/>
            <a:ext cx="1494475" cy="429768"/>
          </a:xfrm>
        </p:spPr>
        <p:txBody>
          <a:bodyPr/>
          <a:lstStyle/>
          <a:p>
            <a:fld id="{1368BACD-07D9-459F-AA1C-5268AE32178F}" type="datetime1">
              <a:rPr lang="en-US" smtClean="0"/>
              <a:t>3/24/2026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 y="6492240"/>
            <a:ext cx="429207" cy="365125"/>
          </a:xfr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31" y="2496190"/>
            <a:ext cx="6595448" cy="3726809"/>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913312" y="0"/>
            <a:ext cx="4283768" cy="6858000"/>
          </a:xfrm>
          <a:blipFill dpi="0" rotWithShape="1">
            <a:blip r:embed="rId2">
              <a:alphaModFix amt="60000"/>
            </a:blip>
            <a:srcRect/>
            <a:stretch>
              <a:fillRect l="1" t="-1" r="1" b="-4473"/>
            </a:stretch>
          </a:blipFill>
        </p:spPr>
        <p:txBody>
          <a:bodyPr/>
          <a:lstStyle>
            <a:lvl1pPr marL="0" indent="0">
              <a:buNone/>
              <a:defRPr/>
            </a:lvl1pPr>
          </a:lstStyle>
          <a:p>
            <a:r>
              <a:rPr lang="en-US"/>
              <a:t>Click icon to add picture</a:t>
            </a:r>
            <a:endParaRPr lang="en-US" dirty="0"/>
          </a:p>
        </p:txBody>
      </p:sp>
      <p:cxnSp>
        <p:nvCxnSpPr>
          <p:cNvPr id="12" name="Straight Connector 11">
            <a:extLst>
              <a:ext uri="{FF2B5EF4-FFF2-40B4-BE49-F238E27FC236}">
                <a16:creationId xmlns:a16="http://schemas.microsoft.com/office/drawing/2014/main" id="{BB030F47-B045-036A-B67B-EF84DE9E2A8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952218E5-4B7E-010A-02DF-6951A1023B10}"/>
              </a:ext>
            </a:extLst>
          </p:cNvPr>
          <p:cNvCxnSpPr>
            <a:cxnSpLocks/>
          </p:cNvCxnSpPr>
          <p:nvPr userDrawn="1"/>
        </p:nvCxnSpPr>
        <p:spPr>
          <a:xfrm>
            <a:off x="7908800"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06705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0259" y="1001715"/>
            <a:ext cx="4717705" cy="1109672"/>
          </a:xfrm>
        </p:spPr>
        <p:txBody>
          <a:bodyPr anchor="b">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1666" y="5260191"/>
            <a:ext cx="1493097" cy="429768"/>
          </a:xfrm>
        </p:spPr>
        <p:txBody>
          <a:bodyPr/>
          <a:lstStyle>
            <a:lvl1pPr>
              <a:defRPr>
                <a:solidFill>
                  <a:schemeClr val="tx1"/>
                </a:solidFill>
                <a:effectLst/>
              </a:defRPr>
            </a:lvl1pPr>
          </a:lstStyle>
          <a:p>
            <a:fld id="{1692A769-D4A9-4BBF-AD73-A3AD41FBB7C3}" type="datetime1">
              <a:rPr lang="en-US" smtClean="0"/>
              <a:t>3/24/2026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B44E0F01-74F8-4E05-0BF9-107555BA139C}"/>
              </a:ext>
            </a:extLst>
          </p:cNvPr>
          <p:cNvCxnSpPr>
            <a:cxnSpLocks/>
          </p:cNvCxnSpPr>
          <p:nvPr userDrawn="1"/>
        </p:nvCxnSpPr>
        <p:spPr>
          <a:xfrm>
            <a:off x="6624761" y="164150"/>
            <a:ext cx="556723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0"/>
            <a:ext cx="5843502" cy="6858000"/>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07693" y="2492387"/>
            <a:ext cx="4750271" cy="3730613"/>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A85E70CC-C7D7-B9CE-493E-0579781D2D31}"/>
              </a:ext>
            </a:extLst>
          </p:cNvPr>
          <p:cNvCxnSpPr>
            <a:cxnSpLocks/>
          </p:cNvCxnSpPr>
          <p:nvPr userDrawn="1"/>
        </p:nvCxnSpPr>
        <p:spPr>
          <a:xfrm>
            <a:off x="662476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0E830231-922B-910E-CA0F-2B635AE5E80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18659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2" y="1001715"/>
            <a:ext cx="4714880" cy="1125536"/>
          </a:xfrm>
        </p:spPr>
        <p:txBody>
          <a:bodyPr anchor="b">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71905" y="2231455"/>
            <a:ext cx="4564377" cy="429768"/>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6954" y="5260879"/>
            <a:ext cx="1494474" cy="429768"/>
          </a:xfrm>
        </p:spPr>
        <p:txBody>
          <a:bodyPr/>
          <a:lstStyle/>
          <a:p>
            <a:fld id="{2DF6CB4C-CEEE-488F-A556-6D160C723A2D}" type="datetime1">
              <a:rPr lang="en-US" smtClean="0"/>
              <a:t>3/24/2026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601" y="6492240"/>
            <a:ext cx="429207" cy="365760"/>
          </a:xfrm>
        </p:spPr>
        <p:txBody>
          <a:bodyPr/>
          <a:lstStyle>
            <a:lvl1pPr>
              <a:defRPr>
                <a:solidFill>
                  <a:schemeClr val="tx1"/>
                </a:solidFill>
                <a:effectLst/>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8812D87E-65D6-AA23-C2F1-6ACD679648B1}"/>
              </a:ext>
            </a:extLst>
          </p:cNvPr>
          <p:cNvCxnSpPr>
            <a:cxnSpLocks/>
          </p:cNvCxnSpPr>
          <p:nvPr userDrawn="1"/>
        </p:nvCxnSpPr>
        <p:spPr>
          <a:xfrm>
            <a:off x="431800" y="164150"/>
            <a:ext cx="52871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1" y="2493965"/>
            <a:ext cx="4714880" cy="3729035"/>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888095" y="-1"/>
            <a:ext cx="6303905" cy="6888997"/>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cxnSp>
        <p:nvCxnSpPr>
          <p:cNvPr id="10" name="Straight Connector 9">
            <a:extLst>
              <a:ext uri="{FF2B5EF4-FFF2-40B4-BE49-F238E27FC236}">
                <a16:creationId xmlns:a16="http://schemas.microsoft.com/office/drawing/2014/main" id="{5CC1A446-6BAE-22CC-E376-C7034DBFDE71}"/>
              </a:ext>
            </a:extLst>
          </p:cNvPr>
          <p:cNvCxnSpPr>
            <a:cxnSpLocks/>
          </p:cNvCxnSpPr>
          <p:nvPr userDrawn="1"/>
        </p:nvCxnSpPr>
        <p:spPr>
          <a:xfrm>
            <a:off x="5718976"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4047466-B04C-40AF-946A-45572220C73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78555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13504" y="1001715"/>
            <a:ext cx="4444457" cy="1122374"/>
          </a:xfrm>
        </p:spPr>
        <p:txBody>
          <a:bodyPr anchor="b">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4" y="5260879"/>
            <a:ext cx="1494473" cy="429768"/>
          </a:xfrm>
        </p:spPr>
        <p:txBody>
          <a:bodyPr/>
          <a:lstStyle>
            <a:lvl1pPr>
              <a:defRPr>
                <a:solidFill>
                  <a:schemeClr val="tx1"/>
                </a:solidFill>
                <a:effectLst/>
              </a:defRPr>
            </a:lvl1pPr>
          </a:lstStyle>
          <a:p>
            <a:fld id="{4652FFD6-A518-49CA-8126-283C2A8EFE6F}" type="datetime1">
              <a:rPr lang="en-US" smtClean="0"/>
              <a:t>3/24/2026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78B378FF-8198-DC37-BA5B-473DEDD75988}"/>
              </a:ext>
            </a:extLst>
          </p:cNvPr>
          <p:cNvCxnSpPr>
            <a:cxnSpLocks/>
          </p:cNvCxnSpPr>
          <p:nvPr userDrawn="1"/>
        </p:nvCxnSpPr>
        <p:spPr>
          <a:xfrm>
            <a:off x="6934701" y="164150"/>
            <a:ext cx="52572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6154001" cy="6858000"/>
          </a:xfrm>
          <a:blipFill dpi="0" rotWithShape="1">
            <a:blip r:embed="rId2">
              <a:alphaModFix amt="60000"/>
            </a:blip>
            <a:srcRect/>
            <a:stretch>
              <a:fillRect l="-2748" r="-2748"/>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13505" y="2496190"/>
            <a:ext cx="4444460" cy="3726809"/>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E54E56D6-14F7-4AF8-BCF3-2B60F1174250}"/>
              </a:ext>
            </a:extLst>
          </p:cNvPr>
          <p:cNvCxnSpPr>
            <a:cxnSpLocks/>
          </p:cNvCxnSpPr>
          <p:nvPr userDrawn="1"/>
        </p:nvCxnSpPr>
        <p:spPr>
          <a:xfrm>
            <a:off x="693470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FD24FBA-09F1-E77D-0C3E-A914CBD5F4F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38511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9520" y="1001715"/>
            <a:ext cx="4687174" cy="1127751"/>
          </a:xfrm>
        </p:spPr>
        <p:txBody>
          <a:bodyPr anchor="b">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4711" y="2231455"/>
            <a:ext cx="4564377" cy="429768"/>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29760" y="5260879"/>
            <a:ext cx="1494474" cy="429768"/>
          </a:xfrm>
        </p:spPr>
        <p:txBody>
          <a:bodyPr/>
          <a:lstStyle/>
          <a:p>
            <a:fld id="{BDA16E6D-ABB3-4B84-99F2-E42A2B9DF2C2}" type="datetime1">
              <a:rPr lang="en-US" smtClean="0"/>
              <a:t>3/24/2026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2593" y="6492875"/>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cxnSp>
        <p:nvCxnSpPr>
          <p:cNvPr id="9" name="Straight Connector 8">
            <a:extLst>
              <a:ext uri="{FF2B5EF4-FFF2-40B4-BE49-F238E27FC236}">
                <a16:creationId xmlns:a16="http://schemas.microsoft.com/office/drawing/2014/main" id="{56838F21-75ED-E44B-42EB-FC7FE5E930B5}"/>
              </a:ext>
            </a:extLst>
          </p:cNvPr>
          <p:cNvCxnSpPr>
            <a:cxnSpLocks/>
          </p:cNvCxnSpPr>
          <p:nvPr userDrawn="1"/>
        </p:nvCxnSpPr>
        <p:spPr>
          <a:xfrm>
            <a:off x="431800" y="164150"/>
            <a:ext cx="547266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0" y="2496181"/>
            <a:ext cx="4714880" cy="3726818"/>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096000" y="0"/>
            <a:ext cx="6095999" cy="6858000"/>
          </a:xfrm>
          <a:blipFill dpi="0" rotWithShape="1">
            <a:blip r:embed="rId2">
              <a:alphaModFix amt="60000"/>
            </a:blip>
            <a:srcRect/>
            <a:stretch>
              <a:fillRect l="-2925"/>
            </a:stretch>
          </a:blipFill>
        </p:spPr>
        <p:txBody>
          <a:bodyPr/>
          <a:lstStyle>
            <a:lvl1pPr marL="0" indent="0">
              <a:buNone/>
              <a:defRPr/>
            </a:lvl1pPr>
          </a:lstStyle>
          <a:p>
            <a:r>
              <a:rPr lang="en-US"/>
              <a:t>Click icon to add picture</a:t>
            </a:r>
            <a:endParaRPr lang="en-US" dirty="0"/>
          </a:p>
        </p:txBody>
      </p:sp>
      <p:cxnSp>
        <p:nvCxnSpPr>
          <p:cNvPr id="3" name="Straight Connector 2">
            <a:extLst>
              <a:ext uri="{FF2B5EF4-FFF2-40B4-BE49-F238E27FC236}">
                <a16:creationId xmlns:a16="http://schemas.microsoft.com/office/drawing/2014/main" id="{CF9AEDF6-9814-FD08-73EB-63D58BF776EA}"/>
              </a:ext>
            </a:extLst>
          </p:cNvPr>
          <p:cNvCxnSpPr>
            <a:cxnSpLocks/>
          </p:cNvCxnSpPr>
          <p:nvPr userDrawn="1"/>
        </p:nvCxnSpPr>
        <p:spPr>
          <a:xfrm>
            <a:off x="590446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5A8CA044-325A-12D3-37BC-BDCEBBC342C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76212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79767" y="1001715"/>
            <a:ext cx="3778198" cy="1108746"/>
          </a:xfrm>
        </p:spPr>
        <p:txBody>
          <a:bodyPr anchor="b">
            <a:noAutofit/>
          </a:bodyPr>
          <a:lstStyle>
            <a:lvl1pPr>
              <a:defRPr sz="4000"/>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rot="16200000">
            <a:off x="-2067301"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rot="16200000">
            <a:off x="-532352" y="5260879"/>
            <a:ext cx="1494475" cy="429768"/>
          </a:xfrm>
        </p:spPr>
        <p:txBody>
          <a:bodyPr/>
          <a:lstStyle/>
          <a:p>
            <a:fld id="{D67C4704-4F96-4DFD-9156-648F64A4FFD5}" type="datetime1">
              <a:rPr lang="en-US" smtClean="0"/>
              <a:t>3/24/2026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2" y="6492513"/>
            <a:ext cx="429207" cy="365125"/>
          </a:xfrm>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8F9841FB-35AF-1919-0953-5642770662AC}"/>
              </a:ext>
            </a:extLst>
          </p:cNvPr>
          <p:cNvCxnSpPr>
            <a:cxnSpLocks/>
          </p:cNvCxnSpPr>
          <p:nvPr userDrawn="1"/>
        </p:nvCxnSpPr>
        <p:spPr>
          <a:xfrm>
            <a:off x="7597395" y="164150"/>
            <a:ext cx="459460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9" y="0"/>
            <a:ext cx="6816696" cy="6858000"/>
          </a:xfrm>
          <a:blipFill dpi="0" rotWithShape="1">
            <a:blip r:embed="rId2">
              <a:alphaModFix amt="60000"/>
            </a:blip>
            <a:srcRect/>
            <a:stretch>
              <a:fillRect l="-2482" r="-2480"/>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779767" y="2515205"/>
            <a:ext cx="3778198" cy="3759382"/>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358AE5DC-7AFC-CD99-8A67-46A580A7DEFE}"/>
              </a:ext>
            </a:extLst>
          </p:cNvPr>
          <p:cNvCxnSpPr>
            <a:cxnSpLocks/>
          </p:cNvCxnSpPr>
          <p:nvPr userDrawn="1"/>
        </p:nvCxnSpPr>
        <p:spPr>
          <a:xfrm>
            <a:off x="7597395"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51BA6662-88AA-A191-B6D5-4B6DF99C8B1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08946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1449" y="1001715"/>
            <a:ext cx="3401568" cy="1127760"/>
          </a:xfrm>
        </p:spPr>
        <p:txBody>
          <a:bodyPr anchor="b">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2638" y="2236683"/>
            <a:ext cx="4553921" cy="429768"/>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4" y="5260880"/>
            <a:ext cx="1494476" cy="429768"/>
          </a:xfrm>
        </p:spPr>
        <p:txBody>
          <a:bodyPr/>
          <a:lstStyle/>
          <a:p>
            <a:fld id="{33B50C95-85D9-49F9-99D8-E6845F008D35}" type="datetime1">
              <a:rPr lang="en-US" smtClean="0"/>
              <a:t>3/24/2026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0" y="6492875"/>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9C4DF952-8FA0-48F5-F7EF-53D541404A33}"/>
              </a:ext>
            </a:extLst>
          </p:cNvPr>
          <p:cNvCxnSpPr>
            <a:cxnSpLocks/>
          </p:cNvCxnSpPr>
          <p:nvPr userDrawn="1"/>
        </p:nvCxnSpPr>
        <p:spPr>
          <a:xfrm>
            <a:off x="431800" y="164150"/>
            <a:ext cx="380020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1448" y="2491461"/>
            <a:ext cx="3401567" cy="3731539"/>
          </a:xfrm>
        </p:spPr>
        <p:txBody>
          <a:bodyPr anchor="b">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234499" y="0"/>
            <a:ext cx="7962582" cy="6858000"/>
          </a:xfrm>
          <a:blipFill dpi="0" rotWithShape="1">
            <a:blip r:embed="rId2">
              <a:alphaModFix amt="60000"/>
            </a:blip>
            <a:srcRect/>
            <a:stretch>
              <a:fillRect l="-5169" r="2"/>
            </a:stretch>
          </a:blipFill>
        </p:spPr>
        <p:txBody>
          <a:bodyPr/>
          <a:lstStyle>
            <a:lvl1pPr marL="0" indent="0">
              <a:buFont typeface="Arial" panose="020B0604020202020204" pitchFamily="34" charset="0"/>
              <a:buNone/>
              <a:defRPr/>
            </a:lvl1pPr>
          </a:lstStyle>
          <a:p>
            <a:r>
              <a:rPr lang="en-US"/>
              <a:t>Click icon to add picture</a:t>
            </a:r>
            <a:endParaRPr lang="en-US" dirty="0"/>
          </a:p>
        </p:txBody>
      </p:sp>
      <p:cxnSp>
        <p:nvCxnSpPr>
          <p:cNvPr id="12" name="Straight Connector 11">
            <a:extLst>
              <a:ext uri="{FF2B5EF4-FFF2-40B4-BE49-F238E27FC236}">
                <a16:creationId xmlns:a16="http://schemas.microsoft.com/office/drawing/2014/main" id="{696E75C3-3D50-62F4-97A1-08D85ABC212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CD9DCC5-4A76-A29C-BDAD-62E571E6267E}"/>
              </a:ext>
            </a:extLst>
          </p:cNvPr>
          <p:cNvCxnSpPr>
            <a:cxnSpLocks/>
          </p:cNvCxnSpPr>
          <p:nvPr userDrawn="1"/>
        </p:nvCxnSpPr>
        <p:spPr>
          <a:xfrm>
            <a:off x="423200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106910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977541" y="1001716"/>
            <a:ext cx="3565637" cy="1494474"/>
          </a:xfrm>
        </p:spPr>
        <p:txBody>
          <a:bodyPr anchor="b">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2" y="2231455"/>
            <a:ext cx="4564377"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1" y="5260879"/>
            <a:ext cx="1494474" cy="429768"/>
          </a:xfrm>
        </p:spPr>
        <p:txBody>
          <a:bodyPr/>
          <a:lstStyle>
            <a:lvl1pPr>
              <a:defRPr>
                <a:solidFill>
                  <a:schemeClr val="tx1"/>
                </a:solidFill>
                <a:effectLst/>
              </a:defRPr>
            </a:lvl1pPr>
          </a:lstStyle>
          <a:p>
            <a:fld id="{E7B02D44-18E2-46EB-BF95-C6E9788E5887}" type="datetime1">
              <a:rPr lang="en-US" smtClean="0"/>
              <a:t>3/24/2026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2" y="6492513"/>
            <a:ext cx="429207" cy="365125"/>
          </a:xfrm>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FE11B3B1-9941-4785-B418-08EF9E3BB704}"/>
              </a:ext>
            </a:extLst>
          </p:cNvPr>
          <p:cNvCxnSpPr>
            <a:cxnSpLocks/>
          </p:cNvCxnSpPr>
          <p:nvPr userDrawn="1"/>
        </p:nvCxnSpPr>
        <p:spPr>
          <a:xfrm>
            <a:off x="7794617" y="164150"/>
            <a:ext cx="439738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7013917" cy="6858000"/>
          </a:xfrm>
          <a:blipFill dpi="0" rotWithShape="1">
            <a:blip r:embed="rId2">
              <a:alphaModFix amt="60000"/>
            </a:blip>
            <a:srcRect/>
            <a:stretch>
              <a:fillRect l="-2411" r="-2411"/>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976991" y="2877189"/>
            <a:ext cx="3576275" cy="3345811"/>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B1FE4EE6-FDB8-6541-5FC6-4FC24B421584}"/>
              </a:ext>
            </a:extLst>
          </p:cNvPr>
          <p:cNvCxnSpPr>
            <a:cxnSpLocks/>
          </p:cNvCxnSpPr>
          <p:nvPr userDrawn="1"/>
        </p:nvCxnSpPr>
        <p:spPr>
          <a:xfrm>
            <a:off x="779461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36A42A28-5C2F-9093-B5D9-C2651F290DF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224376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8328" y="5109524"/>
            <a:ext cx="4364200" cy="1113476"/>
          </a:xfrm>
        </p:spPr>
        <p:txBody>
          <a:bodyPr anchor="t">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623E0CC-5553-421C-8D81-3F82FF869EDA}" type="datetime1">
              <a:rPr lang="en-US" smtClean="0"/>
              <a:t>3/24/2026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11593671" cy="4728524"/>
          </a:xfrm>
          <a:blipFill dpi="0" rotWithShape="1">
            <a:blip r:embed="rId2">
              <a:alphaModFix amt="60000"/>
            </a:blip>
            <a:srcRect/>
            <a:stretch>
              <a:fillRect l="-1459" r="-1"/>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109523"/>
            <a:ext cx="6208724" cy="1113477"/>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600"/>
            </a:lvl2pPr>
            <a:lvl3pPr marL="457200" indent="0">
              <a:buFont typeface="Arial" panose="020B0604020202020204" pitchFamily="34" charset="0"/>
              <a:buNone/>
              <a:defRPr sz="1600"/>
            </a:lvl3pPr>
            <a:lvl4pPr marL="685800" indent="0">
              <a:buFont typeface="Arial" panose="020B0604020202020204" pitchFamily="34" charset="0"/>
              <a:buNone/>
              <a:defRPr sz="1600"/>
            </a:lvl4pPr>
            <a:lvl5pPr marL="914400" indent="0">
              <a:buFont typeface="Arial" panose="020B0604020202020204" pitchFamily="34" charse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4" name="Straight Connector 3">
            <a:extLst>
              <a:ext uri="{FF2B5EF4-FFF2-40B4-BE49-F238E27FC236}">
                <a16:creationId xmlns:a16="http://schemas.microsoft.com/office/drawing/2014/main" id="{AE7E7B67-A585-C4C0-BD50-861ED489B135}"/>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15767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8328" y="4362766"/>
            <a:ext cx="3421224" cy="1860234"/>
          </a:xfrm>
        </p:spPr>
        <p:txBody>
          <a:bodyPr anchor="t">
            <a:norm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4BE7576-EC94-4DB5-9187-19A5D0382B7E}" type="datetime1">
              <a:rPr lang="en-US" smtClean="0"/>
              <a:t>3/24/2026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11593671" cy="3981766"/>
          </a:xfrm>
          <a:blipFill dpi="0" rotWithShape="1">
            <a:blip r:embed="rId2">
              <a:alphaModFix amt="60000"/>
            </a:blip>
            <a:srcRect/>
            <a:stretch>
              <a:fillRect l="-1459" r="-1"/>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05936" y="4353867"/>
            <a:ext cx="7152028" cy="1869134"/>
          </a:xfrm>
        </p:spPr>
        <p:txBody>
          <a:bodyPr>
            <a:no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600"/>
            </a:lvl3pPr>
            <a:lvl4pPr marL="857250" indent="-171450">
              <a:buFont typeface="Arial" panose="020B0604020202020204" pitchFamily="34" charset="0"/>
              <a:buChar char="•"/>
              <a:defRPr sz="1600"/>
            </a:lvl4pPr>
            <a:lvl5pPr marL="1085850" indent="-171450">
              <a:buFont typeface="Arial" panose="020B0604020202020204" pitchFamily="34" charset="0"/>
              <a:buChar cha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4" name="Straight Connector 3">
            <a:extLst>
              <a:ext uri="{FF2B5EF4-FFF2-40B4-BE49-F238E27FC236}">
                <a16:creationId xmlns:a16="http://schemas.microsoft.com/office/drawing/2014/main" id="{B4F2A9F8-8F3B-3616-48B8-F8DA72A7134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797018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4056BFCD-3259-DDE7-5625-EE56190B8F62}"/>
              </a:ext>
            </a:extLst>
          </p:cNvPr>
          <p:cNvCxnSpPr>
            <a:cxnSpLocks/>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8764" y="1001714"/>
            <a:ext cx="3390788" cy="1875473"/>
          </a:xfrm>
        </p:spPr>
        <p:txBody>
          <a:bodyPr anchor="t">
            <a:norm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73146" y="2231455"/>
            <a:ext cx="4564377"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8191" y="5260876"/>
            <a:ext cx="1494468" cy="429768"/>
          </a:xfrm>
        </p:spPr>
        <p:txBody>
          <a:bodyPr/>
          <a:lstStyle/>
          <a:p>
            <a:fld id="{1E853955-1D07-4B51-BC71-D8BE10C22200}" type="datetime1">
              <a:rPr lang="en-US" smtClean="0"/>
              <a:t>3/24/2026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5842" y="6492874"/>
            <a:ext cx="429207" cy="365125"/>
          </a:xfr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05936" y="1001714"/>
            <a:ext cx="7152028" cy="1875475"/>
          </a:xfrm>
        </p:spPr>
        <p:txBody>
          <a:bodyPr>
            <a:no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600"/>
            </a:lvl3pPr>
            <a:lvl4pPr marL="857250" indent="-171450">
              <a:buFont typeface="Arial" panose="020B0604020202020204" pitchFamily="34" charset="0"/>
              <a:buChar char="•"/>
              <a:defRPr sz="1600"/>
            </a:lvl4pPr>
            <a:lvl5pPr marL="1085850" indent="-171450">
              <a:buFont typeface="Arial" panose="020B0604020202020204" pitchFamily="34" charset="0"/>
              <a:buChar cha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3258188"/>
            <a:ext cx="11593670" cy="3599811"/>
          </a:xfrm>
          <a:blipFill dpi="0" rotWithShape="1">
            <a:blip r:embed="rId2">
              <a:alphaModFix amt="60000"/>
            </a:blip>
            <a:srcRect/>
            <a:stretch>
              <a:fillRect l="-1217"/>
            </a:stretch>
          </a:blipFill>
        </p:spPr>
        <p:txBody>
          <a:bodyPr/>
          <a:lstStyle>
            <a:lvl1pPr marL="0" indent="0">
              <a:buNone/>
              <a:defRPr/>
            </a:lvl1pPr>
          </a:lstStyle>
          <a:p>
            <a:r>
              <a:rPr lang="en-US"/>
              <a:t>Click icon to add picture</a:t>
            </a:r>
            <a:endParaRPr lang="en-US" dirty="0"/>
          </a:p>
        </p:txBody>
      </p:sp>
      <p:cxnSp>
        <p:nvCxnSpPr>
          <p:cNvPr id="9" name="Straight Connector 8">
            <a:extLst>
              <a:ext uri="{FF2B5EF4-FFF2-40B4-BE49-F238E27FC236}">
                <a16:creationId xmlns:a16="http://schemas.microsoft.com/office/drawing/2014/main" id="{2C378E9B-0BD2-F103-F591-68E71F4480E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28740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E4F82DAF-8C88-BCF8-3DCD-BA0110CC6BB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5"/>
            <a:ext cx="10923933" cy="746752"/>
          </a:xfrm>
        </p:spPr>
        <p:txBody>
          <a:bodyPr anchor="ctr">
            <a:norm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7209E46-11CA-4696-94A6-42FA6258F836}" type="datetime1">
              <a:rPr lang="en-US" smtClean="0"/>
              <a:t>3/24/2026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129475"/>
            <a:ext cx="5652468" cy="4093526"/>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843095" y="2129475"/>
            <a:ext cx="4714869" cy="4093526"/>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271A0C8E-B9F0-C8A0-7A87-A97B78C1C48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980793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C29A9DDD-8FD5-2897-8DC9-1CEC88541C50}"/>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5"/>
            <a:ext cx="4714876" cy="1122374"/>
          </a:xfrm>
        </p:spPr>
        <p:txBody>
          <a:bodyPr>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A8799AB-4423-4AFC-BA85-5F70033F1076}" type="datetime1">
              <a:rPr lang="en-US" smtClean="0"/>
              <a:t>3/24/2026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496190"/>
            <a:ext cx="4672584" cy="3726810"/>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02" y="1001715"/>
            <a:ext cx="5652463" cy="5221285"/>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9" name="Straight Connector 8">
            <a:extLst>
              <a:ext uri="{FF2B5EF4-FFF2-40B4-BE49-F238E27FC236}">
                <a16:creationId xmlns:a16="http://schemas.microsoft.com/office/drawing/2014/main" id="{02BC9BBD-1994-9D19-11C8-FD27039C6338}"/>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975859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DE681CC6-0816-FBB5-F117-CE232D15B0DE}"/>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4"/>
            <a:ext cx="4328495" cy="1127759"/>
          </a:xfrm>
        </p:spPr>
        <p:txBody>
          <a:bodyPr anchor="t">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C9E56CF-865A-4DF6-93CB-5342FE600906}" type="datetime1">
              <a:rPr lang="en-US" smtClean="0"/>
              <a:t>3/24/2026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129475"/>
            <a:ext cx="4328495" cy="4093525"/>
          </a:xfrm>
          <a:blipFill dpi="0" rotWithShape="1">
            <a:blip r:embed="rId2">
              <a:alphaModFix amt="60000"/>
            </a:blip>
            <a:srcRect/>
            <a:stretch>
              <a:fillRect/>
            </a:stretch>
          </a:blipFill>
        </p:spPr>
        <p:txBody>
          <a:bodyPr/>
          <a:lstStyle>
            <a:lvl1pPr marL="285750" indent="-285750">
              <a:buFont typeface="Arial" panose="020B0604020202020204" pitchFamily="34" charset="0"/>
              <a:buChar char="•"/>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348911" y="1001713"/>
            <a:ext cx="6209054" cy="5221287"/>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664B8C12-E10A-C714-D6A0-BA32E2C7271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043538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1" y="1001715"/>
            <a:ext cx="5955028" cy="5477511"/>
          </a:xfrm>
        </p:spPr>
        <p:txBody>
          <a:bodyPr anchor="b">
            <a:normAutofit/>
          </a:bodyPr>
          <a:lstStyle>
            <a:lvl1pPr>
              <a:defRPr sz="7200" b="0" i="0">
                <a:latin typeface="+mj-lt"/>
                <a:ea typeface="Dotum" panose="020B0600000101010101" pitchFamily="34" charset="-127"/>
                <a:cs typeface="Noto Sans Kannada Thin" panose="020B0202040504020204" pitchFamily="34" charset="0"/>
              </a:defRPr>
            </a:lvl1pPr>
          </a:lstStyle>
          <a:p>
            <a:r>
              <a:rPr lang="en-US"/>
              <a:t>Click to edit Master title style</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rot="16200000">
            <a:off x="-2067302" y="2231454"/>
            <a:ext cx="4564376" cy="429768"/>
          </a:xfrm>
        </p:spPr>
        <p:txBody>
          <a:bodyPr/>
          <a:lstStyle/>
          <a:p>
            <a:r>
              <a:rPr lang="en-US" dirty="0"/>
              <a:t>GROWTH MARKETING PLAN</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rot="16200000">
            <a:off x="-532352" y="5260879"/>
            <a:ext cx="1494475" cy="429768"/>
          </a:xfrm>
        </p:spPr>
        <p:txBody>
          <a:bodyPr/>
          <a:lstStyle/>
          <a:p>
            <a:fld id="{341E3BD6-1BE7-4293-98B0-C8B456DEC98E}" type="datetime1">
              <a:rPr lang="en-US" smtClean="0"/>
              <a:t>3/24/2026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 y="6492875"/>
            <a:ext cx="429207" cy="365125"/>
          </a:xfrm>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065403" y="-1"/>
            <a:ext cx="5131677" cy="6222999"/>
          </a:xfrm>
          <a:blipFill dpi="0" rotWithShape="1">
            <a:blip r:embed="rId2">
              <a:alphaModFix amt="60000"/>
            </a:blip>
            <a:srcRect/>
            <a:stretch>
              <a:fillRect l="-686" t="2" b="-4120"/>
            </a:stretch>
          </a:blipFill>
        </p:spPr>
        <p:txBody>
          <a:bodyPr/>
          <a:lstStyle>
            <a:lvl1pPr marL="0" indent="0">
              <a:buNone/>
              <a:defRPr/>
            </a:lvl1pPr>
          </a:lstStyle>
          <a:p>
            <a:r>
              <a:rPr lang="en-US"/>
              <a:t>Click icon to add picture</a:t>
            </a:r>
            <a:endParaRPr lang="en-US" dirty="0"/>
          </a:p>
        </p:txBody>
      </p:sp>
      <p:cxnSp>
        <p:nvCxnSpPr>
          <p:cNvPr id="4" name="Straight Connector 3">
            <a:extLst>
              <a:ext uri="{FF2B5EF4-FFF2-40B4-BE49-F238E27FC236}">
                <a16:creationId xmlns:a16="http://schemas.microsoft.com/office/drawing/2014/main" id="{28FA8915-517E-32B2-6836-7A69DEF7C849}"/>
              </a:ext>
            </a:extLst>
          </p:cNvPr>
          <p:cNvCxnSpPr>
            <a:cxnSpLocks/>
          </p:cNvCxnSpPr>
          <p:nvPr userDrawn="1"/>
        </p:nvCxnSpPr>
        <p:spPr>
          <a:xfrm>
            <a:off x="70603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F76B2467-9468-3DE8-CA1C-7B68F7ED9A67}"/>
              </a:ext>
            </a:extLst>
          </p:cNvPr>
          <p:cNvCxnSpPr>
            <a:cxnSpLocks/>
          </p:cNvCxnSpPr>
          <p:nvPr userDrawn="1"/>
        </p:nvCxnSpPr>
        <p:spPr>
          <a:xfrm>
            <a:off x="0" y="164150"/>
            <a:ext cx="706032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77414" y="6375748"/>
            <a:ext cx="4847572" cy="363255"/>
          </a:xfrm>
        </p:spPr>
        <p:txBody>
          <a:bodyPr anchor="ctr">
            <a:normAutofit/>
          </a:bodyPr>
          <a:lstStyle>
            <a:lvl1pPr marL="0" indent="0">
              <a:buNone/>
              <a:defRPr sz="1600" b="0" i="0">
                <a:latin typeface="+mj-lt"/>
              </a:defRPr>
            </a:lvl1pPr>
            <a:lvl2pPr>
              <a:defRPr sz="1600" b="0" i="0">
                <a:latin typeface="Univers Light" panose="020B0403020202020204" pitchFamily="34" charset="0"/>
              </a:defRPr>
            </a:lvl2pPr>
            <a:lvl3pPr>
              <a:defRPr sz="1600" b="0" i="0">
                <a:latin typeface="Univers Light" panose="020B0403020202020204" pitchFamily="34" charset="0"/>
              </a:defRPr>
            </a:lvl3pPr>
            <a:lvl4pPr>
              <a:defRPr sz="1600" b="0" i="0">
                <a:latin typeface="Univers Light" panose="020B0403020202020204" pitchFamily="34" charset="0"/>
              </a:defRPr>
            </a:lvl4pPr>
            <a:lvl5pPr>
              <a:defRPr sz="1600" b="0" i="0">
                <a:latin typeface="Univers Light" panose="020B0403020202020204" pitchFamily="34" charset="0"/>
              </a:defRPr>
            </a:lvl5pPr>
          </a:lstStyle>
          <a:p>
            <a:pPr lvl="0"/>
            <a:r>
              <a:rPr lang="en-US"/>
              <a:t>Click to edit Master text styles</a:t>
            </a:r>
          </a:p>
        </p:txBody>
      </p:sp>
    </p:spTree>
    <p:extLst>
      <p:ext uri="{BB962C8B-B14F-4D97-AF65-F5344CB8AC3E}">
        <p14:creationId xmlns:p14="http://schemas.microsoft.com/office/powerpoint/2010/main" val="42722991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Number Large">
    <p:bg>
      <p:bgPr>
        <a:solidFill>
          <a:schemeClr val="accent1"/>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1113C676-72E3-B810-A6B9-DCE36B8778AC}"/>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8507528C-7021-C7A4-B156-08D83A3A21F4}"/>
              </a:ext>
            </a:extLst>
          </p:cNvPr>
          <p:cNvSpPr>
            <a:spLocks noGrp="1"/>
          </p:cNvSpPr>
          <p:nvPr>
            <p:ph type="title"/>
          </p:nvPr>
        </p:nvSpPr>
        <p:spPr>
          <a:xfrm>
            <a:off x="633470" y="5109525"/>
            <a:ext cx="10367905" cy="1207192"/>
          </a:xfrm>
        </p:spPr>
        <p:txBody>
          <a:bodyPr anchor="b">
            <a:normAutofit/>
          </a:bodyPr>
          <a:lstStyle>
            <a:lvl1pPr algn="l">
              <a:lnSpc>
                <a:spcPct val="90000"/>
              </a:lnSpc>
              <a:defRPr sz="2400" b="0" i="0" cap="none" baseline="0">
                <a:solidFill>
                  <a:schemeClr val="tx1"/>
                </a:solidFill>
                <a:latin typeface="+mj-lt"/>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F2929A1B-A295-4715-B77A-F33006A42EEB}" type="datetime1">
              <a:rPr lang="en-US" smtClean="0"/>
              <a:t>3/24/2026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B088E26B-9247-68F3-E9B8-157E22E9714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6">
            <a:extLst>
              <a:ext uri="{FF2B5EF4-FFF2-40B4-BE49-F238E27FC236}">
                <a16:creationId xmlns:a16="http://schemas.microsoft.com/office/drawing/2014/main" id="{786730A0-A69C-6FA3-06BC-632301E15F2D}"/>
              </a:ext>
            </a:extLst>
          </p:cNvPr>
          <p:cNvSpPr>
            <a:spLocks noGrp="1"/>
          </p:cNvSpPr>
          <p:nvPr>
            <p:ph sz="quarter" idx="13" hasCustomPrompt="1"/>
          </p:nvPr>
        </p:nvSpPr>
        <p:spPr>
          <a:xfrm>
            <a:off x="634030" y="1340489"/>
            <a:ext cx="10367349" cy="3388035"/>
          </a:xfrm>
        </p:spPr>
        <p:txBody>
          <a:bodyPr anchor="t">
            <a:noAutofit/>
          </a:bodyPr>
          <a:lstStyle>
            <a:lvl1pPr marL="0" indent="0" algn="l">
              <a:lnSpc>
                <a:spcPct val="90000"/>
              </a:lnSpc>
              <a:buNone/>
              <a:defRPr sz="30000" b="0" i="0">
                <a:solidFill>
                  <a:schemeClr val="tx1"/>
                </a:solidFill>
                <a:latin typeface="+mn-lt"/>
              </a:defRPr>
            </a:lvl1pPr>
          </a:lstStyle>
          <a:p>
            <a:pPr lvl="0"/>
            <a:r>
              <a:rPr lang="en-US" dirty="0"/>
              <a:t>##%</a:t>
            </a:r>
          </a:p>
        </p:txBody>
      </p:sp>
    </p:spTree>
    <p:extLst>
      <p:ext uri="{BB962C8B-B14F-4D97-AF65-F5344CB8AC3E}">
        <p14:creationId xmlns:p14="http://schemas.microsoft.com/office/powerpoint/2010/main" val="11423298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3AF240C4-9480-994E-0BD5-BF7BE95F9F7B}"/>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33470" y="5109525"/>
            <a:ext cx="10367905" cy="1207192"/>
          </a:xfrm>
        </p:spPr>
        <p:txBody>
          <a:bodyPr anchor="b">
            <a:normAutofit/>
          </a:bodyPr>
          <a:lstStyle>
            <a:lvl1pPr algn="l">
              <a:lnSpc>
                <a:spcPct val="90000"/>
              </a:lnSpc>
              <a:defRPr sz="2400" b="0" i="0" cap="none" baseline="0">
                <a:solidFill>
                  <a:schemeClr val="tx1"/>
                </a:solidFill>
                <a:latin typeface="+mj-lt"/>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09CBD6C5-FCE0-436F-BDB9-607AA1896A18}" type="datetime1">
              <a:rPr lang="en-US" smtClean="0"/>
              <a:t>3/24/2026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30" y="1340489"/>
            <a:ext cx="10367349" cy="3388035"/>
          </a:xfrm>
        </p:spPr>
        <p:txBody>
          <a:bodyPr anchor="t">
            <a:noAutofit/>
          </a:bodyPr>
          <a:lstStyle>
            <a:lvl1pPr marL="0" indent="0" algn="l">
              <a:lnSpc>
                <a:spcPct val="90000"/>
              </a:lnSpc>
              <a:buNone/>
              <a:defRPr sz="30000" b="0" i="0">
                <a:solidFill>
                  <a:schemeClr val="tx1"/>
                </a:solidFill>
                <a:latin typeface="+mn-lt"/>
              </a:defRPr>
            </a:lvl1pPr>
          </a:lstStyle>
          <a:p>
            <a:pPr lvl="0"/>
            <a:r>
              <a:rPr lang="en-US" dirty="0"/>
              <a:t>##%</a:t>
            </a:r>
          </a:p>
        </p:txBody>
      </p:sp>
      <p:cxnSp>
        <p:nvCxnSpPr>
          <p:cNvPr id="6" name="Straight Connector 5">
            <a:extLst>
              <a:ext uri="{FF2B5EF4-FFF2-40B4-BE49-F238E27FC236}">
                <a16:creationId xmlns:a16="http://schemas.microsoft.com/office/drawing/2014/main" id="{63547AA0-CA68-609A-06D4-5F771838B5D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574814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accent6"/>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2B8C624E-4F6C-E890-10DF-FE279DA2597D}"/>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20D33D3A-063E-24F3-6815-CC483F3BFF50}"/>
              </a:ext>
            </a:extLst>
          </p:cNvPr>
          <p:cNvSpPr>
            <a:spLocks noGrp="1"/>
          </p:cNvSpPr>
          <p:nvPr>
            <p:ph type="title"/>
          </p:nvPr>
        </p:nvSpPr>
        <p:spPr>
          <a:xfrm>
            <a:off x="633470" y="5109525"/>
            <a:ext cx="10367905" cy="1207192"/>
          </a:xfrm>
        </p:spPr>
        <p:txBody>
          <a:bodyPr anchor="b">
            <a:normAutofit/>
          </a:bodyPr>
          <a:lstStyle>
            <a:lvl1pPr algn="l">
              <a:lnSpc>
                <a:spcPct val="90000"/>
              </a:lnSpc>
              <a:defRPr sz="2400" b="0" i="0" cap="none" baseline="0">
                <a:solidFill>
                  <a:schemeClr val="tx1"/>
                </a:solidFill>
                <a:latin typeface="+mj-lt"/>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2B3A5A51-DB18-40F8-9807-F5A86B7E570D}" type="datetime1">
              <a:rPr lang="en-US" smtClean="0"/>
              <a:t>3/24/2026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5FD9BA66-49B9-422C-E28F-BA9E9DB6469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6">
            <a:extLst>
              <a:ext uri="{FF2B5EF4-FFF2-40B4-BE49-F238E27FC236}">
                <a16:creationId xmlns:a16="http://schemas.microsoft.com/office/drawing/2014/main" id="{D20ABC85-9587-24D5-E6BE-4DBE5CA56973}"/>
              </a:ext>
            </a:extLst>
          </p:cNvPr>
          <p:cNvSpPr>
            <a:spLocks noGrp="1"/>
          </p:cNvSpPr>
          <p:nvPr>
            <p:ph sz="quarter" idx="13" hasCustomPrompt="1"/>
          </p:nvPr>
        </p:nvSpPr>
        <p:spPr>
          <a:xfrm>
            <a:off x="634030" y="1340489"/>
            <a:ext cx="10367349" cy="3388035"/>
          </a:xfrm>
        </p:spPr>
        <p:txBody>
          <a:bodyPr anchor="t">
            <a:noAutofit/>
          </a:bodyPr>
          <a:lstStyle>
            <a:lvl1pPr marL="0" indent="0" algn="l">
              <a:lnSpc>
                <a:spcPct val="90000"/>
              </a:lnSpc>
              <a:buNone/>
              <a:defRPr sz="30000" b="0" i="0">
                <a:solidFill>
                  <a:schemeClr val="tx1"/>
                </a:solidFill>
                <a:latin typeface="+mn-lt"/>
              </a:defRPr>
            </a:lvl1pPr>
          </a:lstStyle>
          <a:p>
            <a:pPr lvl="0"/>
            <a:r>
              <a:rPr lang="en-US" dirty="0"/>
              <a:t>##%</a:t>
            </a:r>
          </a:p>
        </p:txBody>
      </p:sp>
    </p:spTree>
    <p:extLst>
      <p:ext uri="{BB962C8B-B14F-4D97-AF65-F5344CB8AC3E}">
        <p14:creationId xmlns:p14="http://schemas.microsoft.com/office/powerpoint/2010/main" val="3667156823"/>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cxnSp>
        <p:nvCxnSpPr>
          <p:cNvPr id="51" name="Straight Connector 50">
            <a:extLst>
              <a:ext uri="{FF2B5EF4-FFF2-40B4-BE49-F238E27FC236}">
                <a16:creationId xmlns:a16="http://schemas.microsoft.com/office/drawing/2014/main" id="{0D627006-2F17-8195-85F1-6A04C935CD0A}"/>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lvl1pPr>
              <a:defRPr cap="none"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312BCB96-76D1-4464-9253-520F75095DE4}" type="datetime1">
              <a:rPr lang="en-US" smtClean="0"/>
              <a:t>3/24/2026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30" y="1001715"/>
            <a:ext cx="9424374" cy="5221280"/>
          </a:xfrm>
        </p:spPr>
        <p:txBody>
          <a:bodyPr anchor="ctr">
            <a:noAutofit/>
          </a:bodyPr>
          <a:lstStyle>
            <a:lvl1pPr marL="0" indent="0">
              <a:lnSpc>
                <a:spcPct val="100000"/>
              </a:lnSpc>
              <a:buNone/>
              <a:defRPr sz="4000" b="1" cap="all" baseline="0"/>
            </a:lvl1pPr>
            <a:lvl2pPr marL="228600" indent="0">
              <a:lnSpc>
                <a:spcPct val="100000"/>
              </a:lnSpc>
              <a:buNone/>
              <a:defRPr sz="4000" b="1" cap="all" baseline="0"/>
            </a:lvl2pPr>
            <a:lvl3pPr marL="457200" indent="0">
              <a:lnSpc>
                <a:spcPct val="100000"/>
              </a:lnSpc>
              <a:buNone/>
              <a:defRPr sz="4000" b="1" cap="all" baseline="0"/>
            </a:lvl3pPr>
            <a:lvl4pPr marL="685800" indent="0">
              <a:lnSpc>
                <a:spcPct val="100000"/>
              </a:lnSpc>
              <a:buNone/>
              <a:defRPr sz="4000" b="1" cap="all" baseline="0"/>
            </a:lvl4pPr>
            <a:lvl5pPr marL="914400" indent="0">
              <a:lnSpc>
                <a:spcPct val="100000"/>
              </a:lnSpc>
              <a:buNone/>
              <a:defRPr sz="4000" b="1" cap="all"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C6DC5F9A-93BE-3155-B9FF-4F2B904E7ED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346005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Statement 2">
    <p:bg>
      <p:bgPr>
        <a:solidFill>
          <a:schemeClr val="accent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EE1D5172-97DD-EE7A-066E-A8782AEFC90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599396" y="-1133856"/>
            <a:ext cx="10652760" cy="1001330"/>
          </a:xfrm>
        </p:spPr>
        <p:txBody>
          <a:bodyPr/>
          <a:lstStyle>
            <a:lvl1pPr>
              <a:defRPr cap="none"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23F8BC6-0973-431F-9F88-90604F102123}" type="datetime1">
              <a:rPr lang="en-US" smtClean="0"/>
              <a:t>3/24/2026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9396" y="1001715"/>
            <a:ext cx="9459008" cy="5378062"/>
          </a:xfrm>
        </p:spPr>
        <p:txBody>
          <a:bodyPr anchor="b">
            <a:noAutofit/>
          </a:bodyPr>
          <a:lstStyle>
            <a:lvl1pPr marL="0" indent="0">
              <a:lnSpc>
                <a:spcPct val="90000"/>
              </a:lnSpc>
              <a:buNone/>
              <a:defRPr sz="4000" b="1" cap="all" baseline="0">
                <a:latin typeface="+mn-lt"/>
              </a:defRPr>
            </a:lvl1pPr>
            <a:lvl2pPr marL="228600" indent="0">
              <a:lnSpc>
                <a:spcPct val="90000"/>
              </a:lnSpc>
              <a:buNone/>
              <a:defRPr sz="4000" b="1" cap="all" baseline="0">
                <a:latin typeface="+mn-lt"/>
              </a:defRPr>
            </a:lvl2pPr>
            <a:lvl3pPr marL="457200" indent="0">
              <a:lnSpc>
                <a:spcPct val="90000"/>
              </a:lnSpc>
              <a:buNone/>
              <a:defRPr sz="4000" b="1" cap="all" baseline="0">
                <a:latin typeface="+mn-lt"/>
              </a:defRPr>
            </a:lvl3pPr>
            <a:lvl4pPr marL="685800" indent="0">
              <a:lnSpc>
                <a:spcPct val="90000"/>
              </a:lnSpc>
              <a:buNone/>
              <a:defRPr sz="4000" b="1" cap="all" baseline="0">
                <a:latin typeface="+mn-lt"/>
              </a:defRPr>
            </a:lvl4pPr>
            <a:lvl5pPr marL="914400" indent="0">
              <a:lnSpc>
                <a:spcPct val="90000"/>
              </a:lnSpc>
              <a:buNone/>
              <a:defRPr sz="4000" b="1"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4993CE3A-3702-5441-A16B-15475B1AC32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019128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3F5B07A5-D0B6-BEDF-13F7-7E32618B6773}"/>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lvl1pPr>
              <a:defRPr cap="none"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8340309F-82F1-48B4-8AF1-7FAFA4EA46A8}" type="datetime1">
              <a:rPr lang="en-US" smtClean="0"/>
              <a:t>3/24/2026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3479" y="1001713"/>
            <a:ext cx="10924473" cy="5378063"/>
          </a:xfrm>
        </p:spPr>
        <p:txBody>
          <a:bodyPr anchor="b">
            <a:noAutofit/>
          </a:bodyPr>
          <a:lstStyle>
            <a:lvl1pPr marL="0" indent="0">
              <a:lnSpc>
                <a:spcPct val="100000"/>
              </a:lnSpc>
              <a:buNone/>
              <a:defRPr sz="4000" b="0" i="0" cap="all" baseline="0">
                <a:latin typeface="+mn-lt"/>
              </a:defRPr>
            </a:lvl1pPr>
            <a:lvl2pPr marL="228600" indent="0">
              <a:lnSpc>
                <a:spcPct val="100000"/>
              </a:lnSpc>
              <a:buNone/>
              <a:defRPr sz="4000" b="0" i="0" cap="all" baseline="0">
                <a:latin typeface="+mn-lt"/>
              </a:defRPr>
            </a:lvl2pPr>
            <a:lvl3pPr marL="457200" indent="0">
              <a:lnSpc>
                <a:spcPct val="100000"/>
              </a:lnSpc>
              <a:buNone/>
              <a:defRPr sz="4000" b="0" i="0" cap="all" baseline="0">
                <a:latin typeface="+mn-lt"/>
              </a:defRPr>
            </a:lvl3pPr>
            <a:lvl4pPr marL="685800" indent="0">
              <a:lnSpc>
                <a:spcPct val="100000"/>
              </a:lnSpc>
              <a:buNone/>
              <a:defRPr sz="4000" b="0" i="0" cap="all" baseline="0">
                <a:latin typeface="+mn-lt"/>
              </a:defRPr>
            </a:lvl4pPr>
            <a:lvl5pPr marL="914400" indent="0">
              <a:lnSpc>
                <a:spcPct val="100000"/>
              </a:lnSpc>
              <a:buNone/>
              <a:defRPr sz="4000" b="0" i="0"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3E71C1F5-4C28-1974-E5FE-84A75C2718B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676504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8C518A1F-ACCA-80D1-B725-434280AEC75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29" y="5907727"/>
            <a:ext cx="9980960" cy="381000"/>
          </a:xfrm>
        </p:spPr>
        <p:txBody>
          <a:bodyPr anchor="b">
            <a:normAutofit/>
          </a:bodyPr>
          <a:lstStyle>
            <a:lvl1pPr>
              <a:lnSpc>
                <a:spcPct val="120000"/>
              </a:lnSpc>
              <a:defRPr sz="1600" b="0" i="0" cap="none" baseline="0">
                <a:solidFill>
                  <a:schemeClr val="tx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F2657C51-8093-4086-9EBD-6F9D3CF38435}" type="datetime1">
              <a:rPr lang="en-US" smtClean="0"/>
              <a:t>3/24/2026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1001717"/>
            <a:ext cx="9980960" cy="3726808"/>
          </a:xfrm>
        </p:spPr>
        <p:txBody>
          <a:bodyPr anchor="t">
            <a:normAutofit/>
          </a:bodyPr>
          <a:lstStyle>
            <a:lvl1pPr marL="164592" indent="-164592">
              <a:lnSpc>
                <a:spcPct val="100000"/>
              </a:lnSpc>
              <a:spcBef>
                <a:spcPts val="0"/>
              </a:spcBef>
              <a:buNone/>
              <a:defRPr sz="4000" b="0" i="0" cap="all" baseline="0">
                <a:solidFill>
                  <a:schemeClr val="tx1"/>
                </a:solidFill>
                <a:latin typeface="+mn-lt"/>
              </a:defRPr>
            </a:lvl1pPr>
          </a:lstStyle>
          <a:p>
            <a:pPr lvl="0"/>
            <a:r>
              <a:rPr lang="en-US" dirty="0"/>
              <a:t>CLICK TO add QUOTE</a:t>
            </a:r>
          </a:p>
        </p:txBody>
      </p:sp>
      <p:cxnSp>
        <p:nvCxnSpPr>
          <p:cNvPr id="6" name="Straight Connector 5">
            <a:extLst>
              <a:ext uri="{FF2B5EF4-FFF2-40B4-BE49-F238E27FC236}">
                <a16:creationId xmlns:a16="http://schemas.microsoft.com/office/drawing/2014/main" id="{1EDBAF72-4C6A-14D9-5801-64F0FA350F7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190516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1"/>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4FD47CB2-2DC0-2D1C-3E20-3B23C0394451}"/>
              </a:ext>
            </a:extLst>
          </p:cNvPr>
          <p:cNvCxnSpPr/>
          <p:nvPr userDrawn="1"/>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28" y="5815584"/>
            <a:ext cx="10923925" cy="511644"/>
          </a:xfrm>
        </p:spPr>
        <p:txBody>
          <a:bodyPr anchor="b">
            <a:noAutofit/>
          </a:bodyPr>
          <a:lstStyle>
            <a:lvl1pPr>
              <a:lnSpc>
                <a:spcPct val="120000"/>
              </a:lnSpc>
              <a:defRPr sz="1600" b="0" i="0" cap="none" baseline="0">
                <a:solidFill>
                  <a:schemeClr val="bg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83B3AEC4-477A-480C-8C3E-559E8B429188}" type="datetime1">
              <a:rPr lang="en-US" smtClean="0"/>
              <a:pPr/>
              <a:t>3/24/2026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1042416"/>
            <a:ext cx="10923925" cy="4037312"/>
          </a:xfrm>
        </p:spPr>
        <p:txBody>
          <a:bodyPr anchor="t">
            <a:normAutofit/>
          </a:bodyPr>
          <a:lstStyle>
            <a:lvl1pPr marL="164592" indent="-164592">
              <a:lnSpc>
                <a:spcPct val="100000"/>
              </a:lnSpc>
              <a:spcBef>
                <a:spcPts val="0"/>
              </a:spcBef>
              <a:buNone/>
              <a:defRPr sz="4000" b="0" i="0" cap="all" baseline="0">
                <a:solidFill>
                  <a:schemeClr val="bg1"/>
                </a:solidFill>
                <a:latin typeface="+mn-lt"/>
              </a:defRPr>
            </a:lvl1pPr>
          </a:lstStyle>
          <a:p>
            <a:pPr lvl="0"/>
            <a:r>
              <a:rPr lang="en-US" dirty="0"/>
              <a:t>CLICK TO add QUOTE</a:t>
            </a:r>
          </a:p>
        </p:txBody>
      </p:sp>
      <p:cxnSp>
        <p:nvCxnSpPr>
          <p:cNvPr id="8" name="Straight Connector 7">
            <a:extLst>
              <a:ext uri="{FF2B5EF4-FFF2-40B4-BE49-F238E27FC236}">
                <a16:creationId xmlns:a16="http://schemas.microsoft.com/office/drawing/2014/main" id="{315DE24C-5070-BB46-4081-8ED244198E0F}"/>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9516171"/>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80708A38-78BC-D3CE-5C55-65C094C8935A}"/>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9037" y="5749160"/>
            <a:ext cx="8956676" cy="567558"/>
          </a:xfrm>
        </p:spPr>
        <p:txBody>
          <a:bodyPr anchor="b">
            <a:normAutofit/>
          </a:bodyPr>
          <a:lstStyle>
            <a:lvl1pPr>
              <a:lnSpc>
                <a:spcPct val="120000"/>
              </a:lnSpc>
              <a:defRPr sz="1600" b="0" i="0" cap="none" baseline="0">
                <a:solidFill>
                  <a:schemeClr val="tx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D7163BA6-8D49-4675-9508-BB867C793A49}" type="datetime1">
              <a:rPr lang="en-US" smtClean="0"/>
              <a:t>3/24/2026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1001715"/>
            <a:ext cx="9037984" cy="3726810"/>
          </a:xfrm>
        </p:spPr>
        <p:txBody>
          <a:bodyPr anchor="t">
            <a:normAutofit/>
          </a:bodyPr>
          <a:lstStyle>
            <a:lvl1pPr marL="164592" indent="-164592">
              <a:lnSpc>
                <a:spcPct val="100000"/>
              </a:lnSpc>
              <a:spcBef>
                <a:spcPts val="0"/>
              </a:spcBef>
              <a:buNone/>
              <a:defRPr sz="4000" b="0" i="0" cap="all" baseline="0">
                <a:latin typeface="+mn-lt"/>
              </a:defRPr>
            </a:lvl1pPr>
          </a:lstStyle>
          <a:p>
            <a:pPr lvl="0"/>
            <a:r>
              <a:rPr lang="en-US" dirty="0"/>
              <a:t>CLICK TO add QUOTE</a:t>
            </a:r>
          </a:p>
        </p:txBody>
      </p:sp>
      <p:cxnSp>
        <p:nvCxnSpPr>
          <p:cNvPr id="6" name="Straight Connector 5">
            <a:extLst>
              <a:ext uri="{FF2B5EF4-FFF2-40B4-BE49-F238E27FC236}">
                <a16:creationId xmlns:a16="http://schemas.microsoft.com/office/drawing/2014/main" id="{B1108F76-E7E3-1812-8331-DCE59FFE0DF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314549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033CF370-3CA5-B9C3-AA2C-1D52A27AD18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5"/>
            <a:ext cx="10923934" cy="1127756"/>
          </a:xfrm>
        </p:spPr>
        <p:txBody>
          <a:body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1C58E83-499B-42C0-A29C-116A7958FAB2}" type="datetime1">
              <a:rPr lang="en-US" smtClean="0"/>
              <a:t>3/24/2026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34030" y="2129474"/>
            <a:ext cx="5266090" cy="4093525"/>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291886" y="2129473"/>
            <a:ext cx="5266078" cy="4093526"/>
          </a:xfrm>
        </p:spPr>
        <p:txBody>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0DA0E66B-621F-DCB6-E24E-748318E12F2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381563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A1A96DE7-ACFB-A025-20F2-1C9A4CEF7566}"/>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30" y="1001714"/>
            <a:ext cx="10923934" cy="688973"/>
          </a:xfrm>
        </p:spPr>
        <p:txBody>
          <a:bodyPr>
            <a:normAutofit/>
          </a:bodyPr>
          <a:lstStyle>
            <a:lvl1pPr>
              <a:defRPr sz="4000"/>
            </a:lvl1p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GROWTH MARKETING PLAN</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24F4FD23-2163-447C-A80D-D0B4B313F4F9}" type="datetime1">
              <a:rPr lang="en-US" smtClean="0"/>
              <a:t>3/24/2026</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3472" y="1685735"/>
            <a:ext cx="5266644" cy="81045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34596" y="2496190"/>
            <a:ext cx="5265520" cy="3726810"/>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6500" y="1685735"/>
            <a:ext cx="5271464" cy="81045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286500" y="2496190"/>
            <a:ext cx="5271464" cy="3726810"/>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4" name="Straight Connector 3">
            <a:extLst>
              <a:ext uri="{FF2B5EF4-FFF2-40B4-BE49-F238E27FC236}">
                <a16:creationId xmlns:a16="http://schemas.microsoft.com/office/drawing/2014/main" id="{FFC723C3-DA4A-8D71-987B-EB7E7A74D1E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08460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44A141C8-6351-7BB4-B97D-32DF6F45DBC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34030" y="1001714"/>
            <a:ext cx="10923933" cy="1127761"/>
          </a:xfrm>
        </p:spPr>
        <p:txBody>
          <a:bodyPr>
            <a:normAutofit/>
          </a:bodyPr>
          <a:lstStyle>
            <a:lvl1pPr>
              <a:defRPr sz="400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6CE927C-C7F8-47B0-9A1C-DEAC93AC4235}" type="datetime1">
              <a:rPr lang="en-US" smtClean="0"/>
              <a:t>3/24/2026</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6" name="Straight Connector 5">
            <a:extLst>
              <a:ext uri="{FF2B5EF4-FFF2-40B4-BE49-F238E27FC236}">
                <a16:creationId xmlns:a16="http://schemas.microsoft.com/office/drawing/2014/main" id="{D88218CD-6934-8D18-A575-7C745D80A6C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305866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BFE09A4A-7256-DFB0-F197-FAC31C991665}"/>
              </a:ext>
            </a:extLst>
          </p:cNvPr>
          <p:cNvCxnSpPr/>
          <p:nvPr/>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GROWTH MARKETING PLAN</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EEB669C-B2F2-4540-973C-9431C4193843}" type="datetime1">
              <a:rPr lang="en-US" smtClean="0"/>
              <a:t>3/24/2026</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1571AA78-5D18-EE68-E9E7-A1075C78BC2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918235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34031" y="1001716"/>
            <a:ext cx="4328496" cy="1122374"/>
          </a:xfrm>
        </p:spPr>
        <p:txBody>
          <a:bodyPr anchor="t">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01E0AE40-9A04-413D-8631-F7A90F9EBCFC}" type="datetime1">
              <a:rPr lang="en-US" smtClean="0"/>
              <a:t>3/24/2026</a:t>
            </a:fld>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CD4A6C7F-9167-3CFF-8E30-53AE9D6BB738}"/>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34020" y="2496190"/>
            <a:ext cx="4328506" cy="3726810"/>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348910" y="1001715"/>
            <a:ext cx="6209053" cy="522128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A9C0A275-A2A5-8AD0-2E0F-DDE194CF88B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911082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34030" y="1001715"/>
            <a:ext cx="3771899" cy="1875474"/>
          </a:xfrm>
        </p:spPr>
        <p:txBody>
          <a:bodyPr anchor="t">
            <a:norm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8694C3A-EE25-431B-80B1-4EF91AFC3103}" type="datetime1">
              <a:rPr lang="en-US" smtClean="0"/>
              <a:t>3/24/2026</a:t>
            </a:fld>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34029" y="3242949"/>
            <a:ext cx="3771899" cy="306325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9" name="Straight Connector 8">
            <a:extLst>
              <a:ext uri="{FF2B5EF4-FFF2-40B4-BE49-F238E27FC236}">
                <a16:creationId xmlns:a16="http://schemas.microsoft.com/office/drawing/2014/main" id="{03E95682-83E4-B8FD-0229-98470A1CACC8}"/>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4962527" y="634999"/>
            <a:ext cx="6595437" cy="5588001"/>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cxnSp>
        <p:nvCxnSpPr>
          <p:cNvPr id="8" name="Straight Connector 7">
            <a:extLst>
              <a:ext uri="{FF2B5EF4-FFF2-40B4-BE49-F238E27FC236}">
                <a16:creationId xmlns:a16="http://schemas.microsoft.com/office/drawing/2014/main" id="{9C2BD7F5-CDD3-75CC-75F0-0D3B429420E5}"/>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509807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373816"/>
            <a:ext cx="8481399" cy="1607128"/>
          </a:xfrm>
        </p:spPr>
        <p:txBody>
          <a:bodyPr anchor="b">
            <a:noAutofit/>
          </a:bodyPr>
          <a:lstStyle>
            <a:lvl1pPr>
              <a:defRPr sz="72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B4C3B674-A5BF-456A-8269-F8CA9F763AF0}" type="datetime1">
              <a:rPr lang="en-US" smtClean="0"/>
              <a:pPr/>
              <a:t>3/24/2026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7" name="Straight Connector 6">
            <a:extLst>
              <a:ext uri="{FF2B5EF4-FFF2-40B4-BE49-F238E27FC236}">
                <a16:creationId xmlns:a16="http://schemas.microsoft.com/office/drawing/2014/main" id="{BB4F35B0-78B0-CF96-BDA9-3D1E19B0636E}"/>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33481" y="3615051"/>
            <a:ext cx="10367898" cy="2607949"/>
          </a:xfrm>
        </p:spPr>
        <p:txBody>
          <a:bodyPr>
            <a:normAutofit/>
          </a:bodyPr>
          <a:lstStyle>
            <a:lvl1pPr marL="0" indent="0">
              <a:buNone/>
              <a:defRPr sz="1600">
                <a:solidFill>
                  <a:schemeClr val="tx1"/>
                </a:solidFill>
              </a:defRPr>
            </a:lvl1pPr>
            <a:lvl2pPr marL="228600" indent="0">
              <a:buNone/>
              <a:defRPr sz="1600">
                <a:solidFill>
                  <a:schemeClr val="tx1"/>
                </a:solidFill>
              </a:defRPr>
            </a:lvl2pPr>
            <a:lvl3pPr marL="457200" indent="0">
              <a:buNone/>
              <a:defRPr sz="1600">
                <a:solidFill>
                  <a:schemeClr val="tx1"/>
                </a:solidFill>
              </a:defRPr>
            </a:lvl3pPr>
            <a:lvl4pPr marL="685800" indent="0">
              <a:buNone/>
              <a:defRPr sz="1600">
                <a:solidFill>
                  <a:schemeClr val="tx1"/>
                </a:solidFill>
              </a:defRPr>
            </a:lvl4pPr>
            <a:lvl5pPr marL="914400" indent="0">
              <a:buNone/>
              <a:defRPr sz="16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55FE6CEC-AEBC-8860-A62E-637765B0DE2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2631864"/>
      </p:ext>
    </p:extLst>
  </p:cSld>
  <p:clrMapOvr>
    <a:overrideClrMapping bg1="lt1" tx1="dk1" bg2="lt2" tx2="dk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756098"/>
            <a:ext cx="10923925" cy="2595476"/>
          </a:xfrm>
        </p:spPr>
        <p:txBody>
          <a:bodyPr anchor="b">
            <a:noAutofit/>
          </a:bodyPr>
          <a:lstStyle>
            <a:lvl1pPr>
              <a:defRPr sz="4000" b="0" i="0">
                <a:solidFill>
                  <a:schemeClr val="bg1"/>
                </a:solidFill>
                <a:latin typeface="+mn-lt"/>
              </a:defRPr>
            </a:lvl1pPr>
          </a:lstStyle>
          <a:p>
            <a:r>
              <a:rPr lang="en-US"/>
              <a:t>Click to edit Master title style</a:t>
            </a:r>
            <a:endParaRPr lang="en-US" dirty="0"/>
          </a:p>
        </p:txBody>
      </p:sp>
      <p:cxnSp>
        <p:nvCxnSpPr>
          <p:cNvPr id="8" name="Straight Connector 7">
            <a:extLst>
              <a:ext uri="{FF2B5EF4-FFF2-40B4-BE49-F238E27FC236}">
                <a16:creationId xmlns:a16="http://schemas.microsoft.com/office/drawing/2014/main" id="{6C31587E-E768-0BED-F16B-618390A49DBC}"/>
              </a:ext>
            </a:extLst>
          </p:cNvPr>
          <p:cNvCxnSpPr/>
          <p:nvPr userDrawn="1"/>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bg1"/>
                </a:solidFill>
              </a:defRPr>
            </a:lvl1pPr>
          </a:lstStyle>
          <a:p>
            <a:fld id="{2C9D3C1B-3A72-4E86-BA17-923EE76E5763}" type="datetime1">
              <a:rPr lang="en-US" smtClean="0"/>
              <a:pPr/>
              <a:t>3/24/2026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3485" y="4732574"/>
            <a:ext cx="6595990" cy="1605164"/>
          </a:xfrm>
        </p:spPr>
        <p:txBody>
          <a:bodyPr anchor="b">
            <a:noAutofit/>
          </a:bodyPr>
          <a:lstStyle>
            <a:lvl1pPr marL="0" indent="0">
              <a:lnSpc>
                <a:spcPct val="120000"/>
              </a:lnSpc>
              <a:spcBef>
                <a:spcPts val="1000"/>
              </a:spcBef>
              <a:buNone/>
              <a:defRPr sz="1600">
                <a:solidFill>
                  <a:schemeClr val="bg1"/>
                </a:solidFill>
              </a:defRPr>
            </a:lvl1pPr>
            <a:lvl2pPr marL="228600" indent="0">
              <a:lnSpc>
                <a:spcPct val="120000"/>
              </a:lnSpc>
              <a:spcBef>
                <a:spcPts val="1000"/>
              </a:spcBef>
              <a:buNone/>
              <a:defRPr sz="1600">
                <a:solidFill>
                  <a:schemeClr val="bg1"/>
                </a:solidFill>
              </a:defRPr>
            </a:lvl2pPr>
            <a:lvl3pPr marL="457200" indent="0">
              <a:lnSpc>
                <a:spcPct val="120000"/>
              </a:lnSpc>
              <a:spcBef>
                <a:spcPts val="1000"/>
              </a:spcBef>
              <a:buNone/>
              <a:defRPr sz="1600">
                <a:solidFill>
                  <a:schemeClr val="bg1"/>
                </a:solidFill>
              </a:defRPr>
            </a:lvl3pPr>
            <a:lvl4pPr marL="685800" indent="0">
              <a:lnSpc>
                <a:spcPct val="120000"/>
              </a:lnSpc>
              <a:spcBef>
                <a:spcPts val="1000"/>
              </a:spcBef>
              <a:buNone/>
              <a:defRPr sz="1600">
                <a:solidFill>
                  <a:schemeClr val="bg1"/>
                </a:solidFill>
              </a:defRPr>
            </a:lvl4pPr>
            <a:lvl5pPr marL="914400" indent="0">
              <a:lnSpc>
                <a:spcPct val="120000"/>
              </a:lnSpc>
              <a:spcBef>
                <a:spcPts val="1000"/>
              </a:spcBef>
              <a:buNone/>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A329D384-6BDA-A5B3-C1ED-7DADE9654365}"/>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7966120"/>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theme" Target="../theme/theme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2" y="6492513"/>
            <a:ext cx="429207" cy="365125"/>
          </a:xfrm>
          <a:prstGeom prst="rect">
            <a:avLst/>
          </a:prstGeom>
        </p:spPr>
        <p:txBody>
          <a:bodyPr vert="horz" lIns="91440" tIns="45720" rIns="91440" bIns="45720" rtlCol="0" anchor="ctr"/>
          <a:lstStyle>
            <a:lvl1pPr algn="ctr">
              <a:defRPr sz="800" b="0" i="0">
                <a:solidFill>
                  <a:schemeClr val="tx1"/>
                </a:solidFill>
                <a:latin typeface="+mn-lt"/>
                <a:ea typeface="Batang" panose="02030600000101010101" pitchFamily="18" charset="-127"/>
              </a:defRPr>
            </a:lvl1pPr>
          </a:lstStyle>
          <a:p>
            <a:fld id="{CC057153-B650-4DEB-B370-79DDCFDCE934}" type="slidenum">
              <a:rPr lang="en-US" smtClean="0"/>
              <a:pPr/>
              <a:t>‹#›</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16200000">
            <a:off x="-2067304" y="2231454"/>
            <a:ext cx="4564376" cy="429768"/>
          </a:xfrm>
          <a:prstGeom prst="rect">
            <a:avLst/>
          </a:prstGeom>
        </p:spPr>
        <p:txBody>
          <a:bodyPr vert="horz" lIns="91440" tIns="45720" rIns="91440" bIns="45720" rtlCol="0" anchor="ctr"/>
          <a:lstStyle>
            <a:lvl1pPr algn="r">
              <a:defRPr sz="800" b="0" i="0">
                <a:solidFill>
                  <a:schemeClr val="tx1"/>
                </a:solidFill>
                <a:latin typeface="+mn-lt"/>
                <a:ea typeface="Batang" panose="02030600000101010101" pitchFamily="18" charset="-127"/>
              </a:defRPr>
            </a:lvl1pPr>
          </a:lstStyle>
          <a:p>
            <a:r>
              <a:rPr lang="en-US" dirty="0"/>
              <a:t>GROWTH MARKETING PLAN</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rot="16200000">
            <a:off x="-532352" y="5260879"/>
            <a:ext cx="1494475" cy="429768"/>
          </a:xfrm>
          <a:prstGeom prst="rect">
            <a:avLst/>
          </a:prstGeom>
        </p:spPr>
        <p:txBody>
          <a:bodyPr vert="horz" lIns="91440" tIns="45720" rIns="91440" bIns="45720" rtlCol="0" anchor="ctr"/>
          <a:lstStyle>
            <a:lvl1pPr algn="l">
              <a:defRPr sz="800" b="0" i="0">
                <a:solidFill>
                  <a:schemeClr val="tx1"/>
                </a:solidFill>
                <a:latin typeface="+mn-lt"/>
                <a:ea typeface="Batang" panose="02030600000101010101" pitchFamily="18" charset="-127"/>
              </a:defRPr>
            </a:lvl1pPr>
          </a:lstStyle>
          <a:p>
            <a:fld id="{652F8955-0F19-465D-B095-4EFD5ED08188}" type="datetime1">
              <a:rPr lang="en-US" smtClean="0"/>
              <a:pPr/>
              <a:t>3/24/2026</a:t>
            </a:fld>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34030" y="2129474"/>
            <a:ext cx="10923934" cy="40935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34030" y="1001714"/>
            <a:ext cx="10923934" cy="755659"/>
          </a:xfrm>
          <a:prstGeom prst="rect">
            <a:avLst/>
          </a:prstGeom>
        </p:spPr>
        <p:txBody>
          <a:bodyPr vert="horz" lIns="91440" tIns="45720" rIns="91440" bIns="45720" rtlCol="0" anchor="t">
            <a:normAutofit/>
          </a:bodyPr>
          <a:lstStyle/>
          <a:p>
            <a:r>
              <a:rPr lang="en-US"/>
              <a:t>Click to edit Master title style</a:t>
            </a:r>
            <a:endParaRPr lang="en-US" dirty="0"/>
          </a:p>
        </p:txBody>
      </p:sp>
    </p:spTree>
    <p:extLst>
      <p:ext uri="{BB962C8B-B14F-4D97-AF65-F5344CB8AC3E}">
        <p14:creationId xmlns:p14="http://schemas.microsoft.com/office/powerpoint/2010/main" val="3137627104"/>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 id="2147483777" r:id="rId13"/>
    <p:sldLayoutId id="2147483778" r:id="rId14"/>
    <p:sldLayoutId id="2147483779" r:id="rId15"/>
    <p:sldLayoutId id="2147483780" r:id="rId16"/>
    <p:sldLayoutId id="2147483781" r:id="rId17"/>
    <p:sldLayoutId id="2147483783" r:id="rId18"/>
    <p:sldLayoutId id="2147483784" r:id="rId19"/>
    <p:sldLayoutId id="2147483785" r:id="rId20"/>
    <p:sldLayoutId id="2147483786" r:id="rId21"/>
    <p:sldLayoutId id="2147483787" r:id="rId22"/>
    <p:sldLayoutId id="2147483788" r:id="rId23"/>
    <p:sldLayoutId id="2147483789" r:id="rId24"/>
    <p:sldLayoutId id="2147483790" r:id="rId25"/>
    <p:sldLayoutId id="2147483791" r:id="rId26"/>
    <p:sldLayoutId id="2147483792" r:id="rId27"/>
    <p:sldLayoutId id="2147483793" r:id="rId28"/>
    <p:sldLayoutId id="2147483794" r:id="rId29"/>
    <p:sldLayoutId id="2147483795" r:id="rId30"/>
    <p:sldLayoutId id="2147483796" r:id="rId31"/>
    <p:sldLayoutId id="2147483797" r:id="rId32"/>
    <p:sldLayoutId id="2147483782" r:id="rId33"/>
    <p:sldLayoutId id="2147483798" r:id="rId34"/>
    <p:sldLayoutId id="2147483799" r:id="rId35"/>
    <p:sldLayoutId id="2147483800" r:id="rId36"/>
    <p:sldLayoutId id="2147483801" r:id="rId37"/>
    <p:sldLayoutId id="2147483802" r:id="rId38"/>
    <p:sldLayoutId id="2147483803" r:id="rId39"/>
    <p:sldLayoutId id="2147483804" r:id="rId40"/>
    <p:sldLayoutId id="2147483805" r:id="rId41"/>
    <p:sldLayoutId id="2147483806" r:id="rId42"/>
    <p:sldLayoutId id="2147483807" r:id="rId43"/>
    <p:sldLayoutId id="2147483808" r:id="rId44"/>
    <p:sldLayoutId id="2147483809" r:id="rId45"/>
    <p:sldLayoutId id="2147483810" r:id="rId46"/>
    <p:sldLayoutId id="2147483811" r:id="rId47"/>
    <p:sldLayoutId id="2147483812" r:id="rId48"/>
    <p:sldLayoutId id="2147483813" r:id="rId49"/>
    <p:sldLayoutId id="2147483814" r:id="rId50"/>
  </p:sldLayoutIdLst>
  <p:hf hdr="0" dt="0"/>
  <p:txStyles>
    <p:titleStyle>
      <a:lvl1pPr algn="l" defTabSz="914400" rtl="0" eaLnBrk="1" latinLnBrk="0" hangingPunct="1">
        <a:lnSpc>
          <a:spcPct val="90000"/>
        </a:lnSpc>
        <a:spcBef>
          <a:spcPct val="0"/>
        </a:spcBef>
        <a:buNone/>
        <a:defRPr sz="4000" b="0" i="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b="0" i="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8.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5.jpg"/><Relationship Id="rId2" Type="http://schemas.openxmlformats.org/officeDocument/2006/relationships/diagramData" Target="../diagrams/data1.xml"/><Relationship Id="rId1" Type="http://schemas.openxmlformats.org/officeDocument/2006/relationships/slideLayout" Target="../slideLayouts/slideLayout4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7989-07E4-B482-9F2A-EBF670F7FA92}"/>
              </a:ext>
            </a:extLst>
          </p:cNvPr>
          <p:cNvSpPr>
            <a:spLocks noGrp="1"/>
          </p:cNvSpPr>
          <p:nvPr>
            <p:ph type="title"/>
          </p:nvPr>
        </p:nvSpPr>
        <p:spPr>
          <a:xfrm>
            <a:off x="634029" y="551793"/>
            <a:ext cx="11068114" cy="1875474"/>
          </a:xfrm>
        </p:spPr>
        <p:txBody>
          <a:bodyPr anchor="t">
            <a:noAutofit/>
          </a:bodyPr>
          <a:lstStyle/>
          <a:p>
            <a:pPr algn="ctr"/>
            <a:r>
              <a:rPr lang="en-US" dirty="0"/>
              <a:t>The life course approach to Health and wellbeing</a:t>
            </a:r>
          </a:p>
        </p:txBody>
      </p:sp>
      <p:sp>
        <p:nvSpPr>
          <p:cNvPr id="23" name="Slide Number Placeholder 4">
            <a:extLst>
              <a:ext uri="{FF2B5EF4-FFF2-40B4-BE49-F238E27FC236}">
                <a16:creationId xmlns:a16="http://schemas.microsoft.com/office/drawing/2014/main" id="{9DE01652-5EE0-1F65-5DA1-CE36582C04C4}"/>
              </a:ext>
            </a:extLst>
          </p:cNvPr>
          <p:cNvSpPr>
            <a:spLocks noGrp="1"/>
          </p:cNvSpPr>
          <p:nvPr>
            <p:ph type="sldNum" sz="quarter" idx="12"/>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1</a:t>
            </a:fld>
            <a:endParaRPr lang="en-US"/>
          </a:p>
        </p:txBody>
      </p:sp>
      <p:sp>
        <p:nvSpPr>
          <p:cNvPr id="3" name="Subtitle 2">
            <a:extLst>
              <a:ext uri="{FF2B5EF4-FFF2-40B4-BE49-F238E27FC236}">
                <a16:creationId xmlns:a16="http://schemas.microsoft.com/office/drawing/2014/main" id="{363CF5F8-0028-8636-5006-5D5C52B32774}"/>
              </a:ext>
            </a:extLst>
          </p:cNvPr>
          <p:cNvSpPr>
            <a:spLocks noGrp="1"/>
          </p:cNvSpPr>
          <p:nvPr>
            <p:ph type="body" sz="half" idx="2"/>
          </p:nvPr>
        </p:nvSpPr>
        <p:spPr>
          <a:xfrm>
            <a:off x="634029" y="3242949"/>
            <a:ext cx="3771899" cy="3063258"/>
          </a:xfrm>
        </p:spPr>
        <p:txBody>
          <a:bodyPr anchor="b">
            <a:normAutofit/>
          </a:bodyPr>
          <a:lstStyle/>
          <a:p>
            <a:r>
              <a:rPr lang="en-US" sz="1800" dirty="0"/>
              <a:t>Student: Elena-Diana Pintilie (2509353)</a:t>
            </a:r>
          </a:p>
          <a:p>
            <a:r>
              <a:rPr lang="en-US" sz="1800" dirty="0"/>
              <a:t>Course: </a:t>
            </a:r>
            <a:r>
              <a:rPr lang="en-GB" sz="1800" dirty="0"/>
              <a:t>Living Well: A Life Course Approach to Health and Wellbeing. BMNS4014</a:t>
            </a:r>
            <a:endParaRPr lang="en-US" sz="1800" dirty="0"/>
          </a:p>
          <a:p>
            <a:endParaRPr lang="en-US" dirty="0"/>
          </a:p>
        </p:txBody>
      </p:sp>
      <p:pic>
        <p:nvPicPr>
          <p:cNvPr id="11" name="Picture 10">
            <a:extLst>
              <a:ext uri="{FF2B5EF4-FFF2-40B4-BE49-F238E27FC236}">
                <a16:creationId xmlns:a16="http://schemas.microsoft.com/office/drawing/2014/main" id="{8DE94799-B9BE-895E-36F9-9023228105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44813" y="2509813"/>
            <a:ext cx="6595437" cy="3841842"/>
          </a:xfrm>
          <a:prstGeom prst="rect">
            <a:avLst/>
          </a:prstGeom>
          <a:noFill/>
        </p:spPr>
      </p:pic>
    </p:spTree>
    <p:extLst>
      <p:ext uri="{BB962C8B-B14F-4D97-AF65-F5344CB8AC3E}">
        <p14:creationId xmlns:p14="http://schemas.microsoft.com/office/powerpoint/2010/main" val="1773831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0D9FB-B08B-6550-BEBF-B430741924E7}"/>
              </a:ext>
            </a:extLst>
          </p:cNvPr>
          <p:cNvSpPr>
            <a:spLocks noGrp="1"/>
          </p:cNvSpPr>
          <p:nvPr>
            <p:ph type="title"/>
          </p:nvPr>
        </p:nvSpPr>
        <p:spPr>
          <a:xfrm>
            <a:off x="634020" y="635000"/>
            <a:ext cx="4328496" cy="1122374"/>
          </a:xfrm>
        </p:spPr>
        <p:txBody>
          <a:bodyPr anchor="t">
            <a:normAutofit/>
          </a:bodyPr>
          <a:lstStyle/>
          <a:p>
            <a:pPr algn="ctr"/>
            <a:r>
              <a:rPr lang="en-US" sz="3200" dirty="0"/>
              <a:t>Presentation objectives</a:t>
            </a:r>
          </a:p>
        </p:txBody>
      </p:sp>
      <p:sp>
        <p:nvSpPr>
          <p:cNvPr id="6" name="Slide Number Placeholder 5">
            <a:extLst>
              <a:ext uri="{FF2B5EF4-FFF2-40B4-BE49-F238E27FC236}">
                <a16:creationId xmlns:a16="http://schemas.microsoft.com/office/drawing/2014/main" id="{A6597480-562D-362F-4FFD-70F352A11955}"/>
              </a:ext>
            </a:extLst>
          </p:cNvPr>
          <p:cNvSpPr>
            <a:spLocks noGrp="1"/>
          </p:cNvSpPr>
          <p:nvPr>
            <p:ph type="sldNum" sz="quarter" idx="12"/>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2</a:t>
            </a:fld>
            <a:endParaRPr lang="en-US"/>
          </a:p>
        </p:txBody>
      </p:sp>
      <p:graphicFrame>
        <p:nvGraphicFramePr>
          <p:cNvPr id="14" name="Diagram 13">
            <a:extLst>
              <a:ext uri="{FF2B5EF4-FFF2-40B4-BE49-F238E27FC236}">
                <a16:creationId xmlns:a16="http://schemas.microsoft.com/office/drawing/2014/main" id="{FD6A5299-AF40-2031-15D3-EF9D858ECCA6}"/>
              </a:ext>
            </a:extLst>
          </p:cNvPr>
          <p:cNvGraphicFramePr/>
          <p:nvPr>
            <p:extLst>
              <p:ext uri="{D42A27DB-BD31-4B8C-83A1-F6EECF244321}">
                <p14:modId xmlns:p14="http://schemas.microsoft.com/office/powerpoint/2010/main" val="2194393078"/>
              </p:ext>
            </p:extLst>
          </p:nvPr>
        </p:nvGraphicFramePr>
        <p:xfrm>
          <a:off x="634020" y="1897476"/>
          <a:ext cx="4328506" cy="37268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7" name="Content Placeholder 16">
            <a:extLst>
              <a:ext uri="{FF2B5EF4-FFF2-40B4-BE49-F238E27FC236}">
                <a16:creationId xmlns:a16="http://schemas.microsoft.com/office/drawing/2014/main" id="{1AA96D31-9C26-57D6-EF50-B03523F1D9A9}"/>
              </a:ext>
            </a:extLst>
          </p:cNvPr>
          <p:cNvPicPr>
            <a:picLocks noGrp="1" noChangeAspect="1"/>
          </p:cNvPicPr>
          <p:nvPr>
            <p:ph idx="1"/>
          </p:nvPr>
        </p:nvPicPr>
        <p:blipFill>
          <a:blip r:embed="rId7">
            <a:extLst>
              <a:ext uri="{28A0092B-C50C-407E-A947-70E740481C1C}">
                <a14:useLocalDpi xmlns:a14="http://schemas.microsoft.com/office/drawing/2010/main" val="0"/>
              </a:ext>
            </a:extLst>
          </a:blip>
          <a:stretch>
            <a:fillRect/>
          </a:stretch>
        </p:blipFill>
        <p:spPr>
          <a:xfrm>
            <a:off x="5424488" y="1371600"/>
            <a:ext cx="6210300" cy="41148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5451770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7676A-FB60-A6E9-8ED3-D2E301866F6C}"/>
              </a:ext>
            </a:extLst>
          </p:cNvPr>
          <p:cNvSpPr>
            <a:spLocks noGrp="1"/>
          </p:cNvSpPr>
          <p:nvPr>
            <p:ph type="title"/>
          </p:nvPr>
        </p:nvSpPr>
        <p:spPr>
          <a:xfrm>
            <a:off x="598327" y="4103496"/>
            <a:ext cx="3742293" cy="1860234"/>
          </a:xfrm>
        </p:spPr>
        <p:txBody>
          <a:bodyPr anchor="t">
            <a:normAutofit/>
          </a:bodyPr>
          <a:lstStyle/>
          <a:p>
            <a:r>
              <a:rPr lang="en-GB" sz="3200" dirty="0"/>
              <a:t>Understanding the life course Approach</a:t>
            </a:r>
          </a:p>
        </p:txBody>
      </p:sp>
      <p:sp>
        <p:nvSpPr>
          <p:cNvPr id="4" name="Slide Number Placeholder 3">
            <a:extLst>
              <a:ext uri="{FF2B5EF4-FFF2-40B4-BE49-F238E27FC236}">
                <a16:creationId xmlns:a16="http://schemas.microsoft.com/office/drawing/2014/main" id="{2D473D6F-812B-C419-A19C-EB2C71B7D104}"/>
              </a:ext>
            </a:extLst>
          </p:cNvPr>
          <p:cNvSpPr>
            <a:spLocks noGrp="1"/>
          </p:cNvSpPr>
          <p:nvPr>
            <p:ph type="sldNum" sz="quarter" idx="12"/>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3</a:t>
            </a:fld>
            <a:endParaRPr lang="en-US"/>
          </a:p>
        </p:txBody>
      </p:sp>
      <p:pic>
        <p:nvPicPr>
          <p:cNvPr id="7" name="Picture 6" descr="Fields of expertise WHO CC on Life Course and Health | RIVM">
            <a:extLst>
              <a:ext uri="{FF2B5EF4-FFF2-40B4-BE49-F238E27FC236}">
                <a16:creationId xmlns:a16="http://schemas.microsoft.com/office/drawing/2014/main" id="{D9E3A727-C9D3-8633-D507-FEAD9D48884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29209" y="95893"/>
            <a:ext cx="11593671" cy="359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4">
            <a:extLst>
              <a:ext uri="{FF2B5EF4-FFF2-40B4-BE49-F238E27FC236}">
                <a16:creationId xmlns:a16="http://schemas.microsoft.com/office/drawing/2014/main" id="{CFA7C961-8915-2253-DCF8-7D0313CB0051}"/>
              </a:ext>
            </a:extLst>
          </p:cNvPr>
          <p:cNvSpPr>
            <a:spLocks noGrp="1"/>
          </p:cNvSpPr>
          <p:nvPr>
            <p:ph sz="quarter" idx="14"/>
          </p:nvPr>
        </p:nvSpPr>
        <p:spPr>
          <a:xfrm>
            <a:off x="4441645" y="3722170"/>
            <a:ext cx="7152028" cy="1869134"/>
          </a:xfrm>
        </p:spPr>
        <p:txBody>
          <a:bodyPr>
            <a:noAutofit/>
          </a:bodyPr>
          <a:lstStyle/>
          <a:p>
            <a:pPr marL="0" indent="0">
              <a:buNone/>
            </a:pPr>
            <a:r>
              <a:rPr lang="en-GB" sz="1800" dirty="0"/>
              <a:t>A life course approach means looking at health as a journey that begins before birth and continues through each stage of life: childhood, adolescence, adulthood and old age. Rather than just treating illness when it occurs, this approach tries to prevent problems and support health across our entire lives. Wales has adopted this approach because the population is ageing rapidly. This creates pressure on health and social services that required a new way of thinking about prevention and support across all ages. (Welsh Government, 2021). </a:t>
            </a:r>
          </a:p>
        </p:txBody>
      </p:sp>
    </p:spTree>
    <p:extLst>
      <p:ext uri="{BB962C8B-B14F-4D97-AF65-F5344CB8AC3E}">
        <p14:creationId xmlns:p14="http://schemas.microsoft.com/office/powerpoint/2010/main" val="9389984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DB0BE-CE43-EE90-15A5-592A2E9603E5}"/>
              </a:ext>
            </a:extLst>
          </p:cNvPr>
          <p:cNvSpPr>
            <a:spLocks noGrp="1"/>
          </p:cNvSpPr>
          <p:nvPr>
            <p:ph type="title"/>
          </p:nvPr>
        </p:nvSpPr>
        <p:spPr>
          <a:xfrm>
            <a:off x="7026418" y="252728"/>
            <a:ext cx="4444457" cy="1122374"/>
          </a:xfrm>
        </p:spPr>
        <p:txBody>
          <a:bodyPr anchor="b">
            <a:normAutofit/>
          </a:bodyPr>
          <a:lstStyle/>
          <a:p>
            <a:pPr algn="ctr"/>
            <a:r>
              <a:rPr lang="en-GB" sz="3200" dirty="0"/>
              <a:t>Key features of the approach</a:t>
            </a:r>
          </a:p>
        </p:txBody>
      </p:sp>
      <p:sp>
        <p:nvSpPr>
          <p:cNvPr id="4" name="Slide Number Placeholder 3">
            <a:extLst>
              <a:ext uri="{FF2B5EF4-FFF2-40B4-BE49-F238E27FC236}">
                <a16:creationId xmlns:a16="http://schemas.microsoft.com/office/drawing/2014/main" id="{2A7FB265-CCA5-3B8C-AE26-C4387AD8EB40}"/>
              </a:ext>
            </a:extLst>
          </p:cNvPr>
          <p:cNvSpPr>
            <a:spLocks noGrp="1"/>
          </p:cNvSpPr>
          <p:nvPr>
            <p:ph type="sldNum" sz="quarter" idx="12"/>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4</a:t>
            </a:fld>
            <a:endParaRPr lang="en-US"/>
          </a:p>
        </p:txBody>
      </p:sp>
      <p:sp>
        <p:nvSpPr>
          <p:cNvPr id="6" name="Content Placeholder 5">
            <a:extLst>
              <a:ext uri="{FF2B5EF4-FFF2-40B4-BE49-F238E27FC236}">
                <a16:creationId xmlns:a16="http://schemas.microsoft.com/office/drawing/2014/main" id="{0A35B0B0-0E42-43A6-9585-05D4357718B4}"/>
              </a:ext>
            </a:extLst>
          </p:cNvPr>
          <p:cNvSpPr>
            <a:spLocks noGrp="1"/>
          </p:cNvSpPr>
          <p:nvPr>
            <p:ph sz="quarter" idx="14"/>
          </p:nvPr>
        </p:nvSpPr>
        <p:spPr>
          <a:xfrm>
            <a:off x="7026415" y="1298761"/>
            <a:ext cx="4444460" cy="3726809"/>
          </a:xfrm>
        </p:spPr>
        <p:txBody>
          <a:bodyPr>
            <a:noAutofit/>
          </a:bodyPr>
          <a:lstStyle/>
          <a:p>
            <a:pPr>
              <a:lnSpc>
                <a:spcPct val="110000"/>
              </a:lnSpc>
            </a:pPr>
            <a:r>
              <a:rPr lang="en-GB" sz="1800" dirty="0"/>
              <a:t>Health begins in the womb, not just after birth.</a:t>
            </a:r>
          </a:p>
          <a:p>
            <a:pPr>
              <a:lnSpc>
                <a:spcPct val="110000"/>
              </a:lnSpc>
            </a:pPr>
            <a:r>
              <a:rPr lang="en-GB" sz="1800" dirty="0"/>
              <a:t>Early experiences affect how the body develops and functions later.</a:t>
            </a:r>
          </a:p>
          <a:p>
            <a:pPr>
              <a:lnSpc>
                <a:spcPct val="110000"/>
              </a:lnSpc>
            </a:pPr>
            <a:r>
              <a:rPr lang="en-GB" sz="1800" dirty="0"/>
              <a:t>Transitions between life stages, such as starting school, leaving education, becoming a parent or retiring, are times when health can improve or deteriorate.</a:t>
            </a:r>
          </a:p>
          <a:p>
            <a:pPr>
              <a:lnSpc>
                <a:spcPct val="110000"/>
              </a:lnSpc>
            </a:pPr>
            <a:r>
              <a:rPr lang="en-GB" sz="1800" dirty="0"/>
              <a:t>Social conditions, including housing quality, income level, education and community resources, play a major role in determining health outcomes at every age.</a:t>
            </a:r>
          </a:p>
          <a:p>
            <a:pPr marL="0" indent="0">
              <a:lnSpc>
                <a:spcPct val="110000"/>
              </a:lnSpc>
              <a:buNone/>
            </a:pPr>
            <a:r>
              <a:rPr lang="en-GB" sz="1800" dirty="0"/>
              <a:t>(Welsh Government, 2021; Public Health Wales, 2022)</a:t>
            </a:r>
          </a:p>
        </p:txBody>
      </p:sp>
      <p:pic>
        <p:nvPicPr>
          <p:cNvPr id="5" name="Picture 4">
            <a:extLst>
              <a:ext uri="{FF2B5EF4-FFF2-40B4-BE49-F238E27FC236}">
                <a16:creationId xmlns:a16="http://schemas.microsoft.com/office/drawing/2014/main" id="{EBCE077D-988E-54B4-E9B4-6DB436BFCE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6942" y="813915"/>
            <a:ext cx="6183085" cy="4864910"/>
          </a:xfrm>
          <a:prstGeom prst="rect">
            <a:avLst/>
          </a:prstGeom>
        </p:spPr>
      </p:pic>
    </p:spTree>
    <p:extLst>
      <p:ext uri="{BB962C8B-B14F-4D97-AF65-F5344CB8AC3E}">
        <p14:creationId xmlns:p14="http://schemas.microsoft.com/office/powerpoint/2010/main" val="40530022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5D049-CE3E-8B35-A06F-C7B5B4556F91}"/>
              </a:ext>
            </a:extLst>
          </p:cNvPr>
          <p:cNvSpPr>
            <a:spLocks noGrp="1"/>
          </p:cNvSpPr>
          <p:nvPr>
            <p:ph type="title"/>
          </p:nvPr>
        </p:nvSpPr>
        <p:spPr>
          <a:xfrm>
            <a:off x="634030" y="344257"/>
            <a:ext cx="10923934" cy="755659"/>
          </a:xfrm>
        </p:spPr>
        <p:txBody>
          <a:bodyPr>
            <a:normAutofit/>
          </a:bodyPr>
          <a:lstStyle/>
          <a:p>
            <a:pPr algn="ctr"/>
            <a:r>
              <a:rPr lang="en-GB" sz="3200" dirty="0"/>
              <a:t>Early life foundation</a:t>
            </a:r>
          </a:p>
        </p:txBody>
      </p:sp>
      <p:sp>
        <p:nvSpPr>
          <p:cNvPr id="4" name="Slide Number Placeholder 3">
            <a:extLst>
              <a:ext uri="{FF2B5EF4-FFF2-40B4-BE49-F238E27FC236}">
                <a16:creationId xmlns:a16="http://schemas.microsoft.com/office/drawing/2014/main" id="{6CAFBFDA-34F3-A5C9-5A86-C9A64C202526}"/>
              </a:ext>
            </a:extLst>
          </p:cNvPr>
          <p:cNvSpPr>
            <a:spLocks noGrp="1"/>
          </p:cNvSpPr>
          <p:nvPr>
            <p:ph type="sldNum" sz="quarter" idx="12"/>
          </p:nvPr>
        </p:nvSpPr>
        <p:spPr/>
        <p:txBody>
          <a:bodyPr/>
          <a:lstStyle/>
          <a:p>
            <a:fld id="{CC057153-B650-4DEB-B370-79DDCFDCE934}" type="slidenum">
              <a:rPr lang="en-US" smtClean="0"/>
              <a:t>5</a:t>
            </a:fld>
            <a:endParaRPr lang="en-US" dirty="0"/>
          </a:p>
        </p:txBody>
      </p:sp>
      <p:graphicFrame>
        <p:nvGraphicFramePr>
          <p:cNvPr id="6" name="Content Placeholder 5">
            <a:extLst>
              <a:ext uri="{FF2B5EF4-FFF2-40B4-BE49-F238E27FC236}">
                <a16:creationId xmlns:a16="http://schemas.microsoft.com/office/drawing/2014/main" id="{B424F880-9119-38C7-074D-D06A6C4F2F22}"/>
              </a:ext>
            </a:extLst>
          </p:cNvPr>
          <p:cNvGraphicFramePr>
            <a:graphicFrameLocks noGrp="1"/>
          </p:cNvGraphicFramePr>
          <p:nvPr>
            <p:ph idx="1"/>
            <p:extLst>
              <p:ext uri="{D42A27DB-BD31-4B8C-83A1-F6EECF244321}">
                <p14:modId xmlns:p14="http://schemas.microsoft.com/office/powerpoint/2010/main" val="137285215"/>
              </p:ext>
            </p:extLst>
          </p:nvPr>
        </p:nvGraphicFramePr>
        <p:xfrm>
          <a:off x="775544" y="1382237"/>
          <a:ext cx="10923934" cy="4093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71089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20EEE-B703-257A-A8F4-FC93D8863C35}"/>
              </a:ext>
            </a:extLst>
          </p:cNvPr>
          <p:cNvSpPr>
            <a:spLocks noGrp="1"/>
          </p:cNvSpPr>
          <p:nvPr>
            <p:ph type="title"/>
          </p:nvPr>
        </p:nvSpPr>
        <p:spPr>
          <a:xfrm>
            <a:off x="634031" y="635000"/>
            <a:ext cx="4714880" cy="1125536"/>
          </a:xfrm>
        </p:spPr>
        <p:txBody>
          <a:bodyPr/>
          <a:lstStyle/>
          <a:p>
            <a:pPr algn="ctr"/>
            <a:r>
              <a:rPr lang="en-GB" sz="3200" dirty="0"/>
              <a:t>Lifestyle choices and Social Determinants</a:t>
            </a:r>
          </a:p>
        </p:txBody>
      </p:sp>
      <p:sp>
        <p:nvSpPr>
          <p:cNvPr id="4" name="Slide Number Placeholder 3">
            <a:extLst>
              <a:ext uri="{FF2B5EF4-FFF2-40B4-BE49-F238E27FC236}">
                <a16:creationId xmlns:a16="http://schemas.microsoft.com/office/drawing/2014/main" id="{2F60C042-9A19-2BB4-776F-E1A445747EE0}"/>
              </a:ext>
            </a:extLst>
          </p:cNvPr>
          <p:cNvSpPr>
            <a:spLocks noGrp="1"/>
          </p:cNvSpPr>
          <p:nvPr>
            <p:ph type="sldNum" sz="quarter" idx="12"/>
          </p:nvPr>
        </p:nvSpPr>
        <p:spPr/>
        <p:txBody>
          <a:bodyPr/>
          <a:lstStyle/>
          <a:p>
            <a:fld id="{CC057153-B650-4DEB-B370-79DDCFDCE934}" type="slidenum">
              <a:rPr lang="en-US" smtClean="0"/>
              <a:pPr/>
              <a:t>6</a:t>
            </a:fld>
            <a:endParaRPr lang="en-US" dirty="0"/>
          </a:p>
        </p:txBody>
      </p:sp>
      <p:sp>
        <p:nvSpPr>
          <p:cNvPr id="5" name="Content Placeholder 4">
            <a:extLst>
              <a:ext uri="{FF2B5EF4-FFF2-40B4-BE49-F238E27FC236}">
                <a16:creationId xmlns:a16="http://schemas.microsoft.com/office/drawing/2014/main" id="{E715FD73-EAE1-E7F4-D64D-7825428D2D15}"/>
              </a:ext>
            </a:extLst>
          </p:cNvPr>
          <p:cNvSpPr>
            <a:spLocks noGrp="1"/>
          </p:cNvSpPr>
          <p:nvPr>
            <p:ph sz="quarter" idx="14"/>
          </p:nvPr>
        </p:nvSpPr>
        <p:spPr>
          <a:xfrm>
            <a:off x="835108" y="1938793"/>
            <a:ext cx="4714880" cy="3729035"/>
          </a:xfrm>
        </p:spPr>
        <p:txBody>
          <a:bodyPr>
            <a:noAutofit/>
          </a:bodyPr>
          <a:lstStyle/>
          <a:p>
            <a:pPr marL="285750" indent="-285750">
              <a:buFont typeface="Arial" panose="020B0604020202020204" pitchFamily="34" charset="0"/>
              <a:buChar char="•"/>
            </a:pPr>
            <a:r>
              <a:rPr lang="en-GB" sz="1800" b="1" dirty="0"/>
              <a:t>Lifestyle factors accumulate </a:t>
            </a:r>
          </a:p>
          <a:p>
            <a:r>
              <a:rPr lang="en-GB" sz="1800" dirty="0"/>
              <a:t>Choices made in adolescence and young adulthood often set patterns that continue for decades. Smoking typically begins in the teenage years, with 40% of UK smokers starting before age 16 (Marmot et al., 2020). Dietary habits formed in childhood persist into adulthood, and physical activity levels drop significantly after leaving full-time education. By middle age, these accumulated factors result in high rates of obesity, heart disease and type 2 diabetes. </a:t>
            </a:r>
          </a:p>
        </p:txBody>
      </p:sp>
      <p:pic>
        <p:nvPicPr>
          <p:cNvPr id="8" name="Picture 7">
            <a:extLst>
              <a:ext uri="{FF2B5EF4-FFF2-40B4-BE49-F238E27FC236}">
                <a16:creationId xmlns:a16="http://schemas.microsoft.com/office/drawing/2014/main" id="{5C97649C-0641-EC75-006D-0133240BDD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59929" y="866775"/>
            <a:ext cx="5715000" cy="4362450"/>
          </a:xfrm>
          <a:prstGeom prst="rect">
            <a:avLst/>
          </a:prstGeom>
        </p:spPr>
      </p:pic>
    </p:spTree>
    <p:extLst>
      <p:ext uri="{BB962C8B-B14F-4D97-AF65-F5344CB8AC3E}">
        <p14:creationId xmlns:p14="http://schemas.microsoft.com/office/powerpoint/2010/main" val="23630690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E67719E-2D95-FE2B-6C72-481D32BA6B8A}"/>
              </a:ext>
            </a:extLst>
          </p:cNvPr>
          <p:cNvSpPr>
            <a:spLocks noGrp="1"/>
          </p:cNvSpPr>
          <p:nvPr>
            <p:ph type="sldNum" sz="quarter" idx="17"/>
          </p:nvPr>
        </p:nvSpPr>
        <p:spPr/>
        <p:txBody>
          <a:bodyPr/>
          <a:lstStyle/>
          <a:p>
            <a:fld id="{CC057153-B650-4DEB-B370-79DDCFDCE934}" type="slidenum">
              <a:rPr lang="en-US" smtClean="0"/>
              <a:t>7</a:t>
            </a:fld>
            <a:endParaRPr lang="en-US" dirty="0"/>
          </a:p>
        </p:txBody>
      </p:sp>
      <p:sp>
        <p:nvSpPr>
          <p:cNvPr id="5" name="Content Placeholder 4">
            <a:extLst>
              <a:ext uri="{FF2B5EF4-FFF2-40B4-BE49-F238E27FC236}">
                <a16:creationId xmlns:a16="http://schemas.microsoft.com/office/drawing/2014/main" id="{32937F83-6DAB-1394-354F-881A6B4B732B}"/>
              </a:ext>
            </a:extLst>
          </p:cNvPr>
          <p:cNvSpPr>
            <a:spLocks noGrp="1"/>
          </p:cNvSpPr>
          <p:nvPr>
            <p:ph sz="quarter" idx="14"/>
          </p:nvPr>
        </p:nvSpPr>
        <p:spPr>
          <a:xfrm>
            <a:off x="906174" y="313738"/>
            <a:ext cx="5647085" cy="3726810"/>
          </a:xfrm>
        </p:spPr>
        <p:txBody>
          <a:bodyPr>
            <a:noAutofit/>
          </a:bodyPr>
          <a:lstStyle/>
          <a:p>
            <a:r>
              <a:rPr lang="en-GB" sz="1800" b="1" dirty="0"/>
              <a:t>Social determinants and breaking the cycle</a:t>
            </a:r>
          </a:p>
          <a:p>
            <a:pPr marL="0" indent="0">
              <a:buNone/>
            </a:pPr>
            <a:r>
              <a:rPr lang="en-GB" sz="1800" dirty="0"/>
              <a:t>Health is not determined solely by individual choice. Income, housing, education and employment, called social determinants, shape outcomes at every age. People in the poorest UK areas die up to 9 years earlier and spend 20 more years in poor health than those in wealthy (Marmot et al., 2020). In Wales, smoking in pregnancy is higher in deprived areas and over half of adults are overweight (Welsh Government, 2025). </a:t>
            </a:r>
          </a:p>
          <a:p>
            <a:pPr marL="0" indent="0">
              <a:buNone/>
            </a:pPr>
            <a:r>
              <a:rPr lang="en-GB" sz="1800" dirty="0"/>
              <a:t>The Welsh Government (2025) is rolling out the 10-year Healthy Weight Healthy Wales strategy for lifestyle factors, while the Gwent Marmot Programme addresses social inequalities (Bevan Commission, 2024).</a:t>
            </a:r>
          </a:p>
        </p:txBody>
      </p:sp>
      <p:pic>
        <p:nvPicPr>
          <p:cNvPr id="3" name="Picture 2">
            <a:extLst>
              <a:ext uri="{FF2B5EF4-FFF2-40B4-BE49-F238E27FC236}">
                <a16:creationId xmlns:a16="http://schemas.microsoft.com/office/drawing/2014/main" id="{DF69D084-540C-D9AC-3AA0-D08EBE709CD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73686" y="979714"/>
            <a:ext cx="4898571" cy="3726809"/>
          </a:xfrm>
          <a:prstGeom prst="rect">
            <a:avLst/>
          </a:prstGeom>
        </p:spPr>
      </p:pic>
    </p:spTree>
    <p:extLst>
      <p:ext uri="{BB962C8B-B14F-4D97-AF65-F5344CB8AC3E}">
        <p14:creationId xmlns:p14="http://schemas.microsoft.com/office/powerpoint/2010/main" val="39134269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C735A-8BFB-1FF0-5953-5E3DEE925C2D}"/>
              </a:ext>
            </a:extLst>
          </p:cNvPr>
          <p:cNvSpPr>
            <a:spLocks noGrp="1"/>
          </p:cNvSpPr>
          <p:nvPr>
            <p:ph type="title"/>
          </p:nvPr>
        </p:nvSpPr>
        <p:spPr>
          <a:xfrm>
            <a:off x="1698171" y="222167"/>
            <a:ext cx="8537124" cy="1290947"/>
          </a:xfrm>
        </p:spPr>
        <p:txBody>
          <a:bodyPr/>
          <a:lstStyle/>
          <a:p>
            <a:pPr algn="ctr"/>
            <a:r>
              <a:rPr lang="en-GB" sz="3200" dirty="0"/>
              <a:t>Population Ageing and healthy ageing</a:t>
            </a:r>
          </a:p>
        </p:txBody>
      </p:sp>
      <p:sp>
        <p:nvSpPr>
          <p:cNvPr id="4" name="Slide Number Placeholder 3">
            <a:extLst>
              <a:ext uri="{FF2B5EF4-FFF2-40B4-BE49-F238E27FC236}">
                <a16:creationId xmlns:a16="http://schemas.microsoft.com/office/drawing/2014/main" id="{043DD973-A561-B9A6-4042-5F26BF4E233B}"/>
              </a:ext>
            </a:extLst>
          </p:cNvPr>
          <p:cNvSpPr>
            <a:spLocks noGrp="1"/>
          </p:cNvSpPr>
          <p:nvPr>
            <p:ph type="sldNum" sz="quarter" idx="12"/>
          </p:nvPr>
        </p:nvSpPr>
        <p:spPr/>
        <p:txBody>
          <a:bodyPr/>
          <a:lstStyle/>
          <a:p>
            <a:fld id="{CC057153-B650-4DEB-B370-79DDCFDCE934}" type="slidenum">
              <a:rPr lang="en-US" smtClean="0"/>
              <a:t>8</a:t>
            </a:fld>
            <a:endParaRPr lang="en-US" dirty="0"/>
          </a:p>
        </p:txBody>
      </p:sp>
      <p:sp>
        <p:nvSpPr>
          <p:cNvPr id="5" name="Content Placeholder 4">
            <a:extLst>
              <a:ext uri="{FF2B5EF4-FFF2-40B4-BE49-F238E27FC236}">
                <a16:creationId xmlns:a16="http://schemas.microsoft.com/office/drawing/2014/main" id="{E5123EA4-1141-DFC0-9BB0-7B9B4BFCF1B5}"/>
              </a:ext>
            </a:extLst>
          </p:cNvPr>
          <p:cNvSpPr>
            <a:spLocks noGrp="1"/>
          </p:cNvSpPr>
          <p:nvPr>
            <p:ph sz="quarter" idx="14"/>
          </p:nvPr>
        </p:nvSpPr>
        <p:spPr>
          <a:xfrm>
            <a:off x="5039972" y="1262743"/>
            <a:ext cx="7152028" cy="1869134"/>
          </a:xfrm>
        </p:spPr>
        <p:txBody>
          <a:bodyPr>
            <a:noAutofit/>
          </a:bodyPr>
          <a:lstStyle/>
          <a:p>
            <a:pPr marL="0" indent="0">
              <a:buNone/>
            </a:pPr>
            <a:r>
              <a:rPr lang="en-GB" sz="1800" dirty="0"/>
              <a:t>Wales has one of the UK’s oldest populations. According to the Office of National Statistics (2022a) the number of people aged 65 and over increased representing 20.3% of the population. The Welsh Government (2021) projects this will exceed 25% by 2026. More older people mean more pressure on health services. People are living longer but not always healthier. Those in disadvantaged areas spend significantly more years in poor health (ONS, 2022b).</a:t>
            </a:r>
          </a:p>
          <a:p>
            <a:pPr marL="0" indent="0">
              <a:buNone/>
            </a:pPr>
            <a:r>
              <a:rPr lang="en-GB" sz="1800" dirty="0"/>
              <a:t>The focus is on keeping people independent, not just alive longer. Priorities include adaptable housing, free bus travel for over 60s, digital skills to prevent isolation, and support older workers (Public Health Wales, 2025).Research using UK data from the 1970 British Cohort Study shows that reducing adversity in early life can lower the risk of multiple long-term conditions by age 46, proving that what happens in childhood affects health decades later (Stannard et al.,2025).</a:t>
            </a:r>
          </a:p>
        </p:txBody>
      </p:sp>
      <p:pic>
        <p:nvPicPr>
          <p:cNvPr id="8" name="Picture 7">
            <a:extLst>
              <a:ext uri="{FF2B5EF4-FFF2-40B4-BE49-F238E27FC236}">
                <a16:creationId xmlns:a16="http://schemas.microsoft.com/office/drawing/2014/main" id="{BE7E09E8-28C3-0D90-5417-28BC17538D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9242" y="2082401"/>
            <a:ext cx="4071256" cy="3112450"/>
          </a:xfrm>
          <a:prstGeom prst="rect">
            <a:avLst/>
          </a:prstGeom>
        </p:spPr>
      </p:pic>
    </p:spTree>
    <p:extLst>
      <p:ext uri="{BB962C8B-B14F-4D97-AF65-F5344CB8AC3E}">
        <p14:creationId xmlns:p14="http://schemas.microsoft.com/office/powerpoint/2010/main" val="19509737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F54ED-9487-02FA-AD83-1D84151A078D}"/>
              </a:ext>
            </a:extLst>
          </p:cNvPr>
          <p:cNvSpPr>
            <a:spLocks noGrp="1"/>
          </p:cNvSpPr>
          <p:nvPr>
            <p:ph type="title"/>
          </p:nvPr>
        </p:nvSpPr>
        <p:spPr>
          <a:xfrm>
            <a:off x="3690823" y="247241"/>
            <a:ext cx="3390788" cy="1875473"/>
          </a:xfrm>
        </p:spPr>
        <p:txBody>
          <a:bodyPr>
            <a:normAutofit/>
          </a:bodyPr>
          <a:lstStyle/>
          <a:p>
            <a:r>
              <a:rPr lang="en-GB" sz="3200" dirty="0"/>
              <a:t>Conclusion</a:t>
            </a:r>
          </a:p>
        </p:txBody>
      </p:sp>
      <p:sp>
        <p:nvSpPr>
          <p:cNvPr id="4" name="Slide Number Placeholder 3">
            <a:extLst>
              <a:ext uri="{FF2B5EF4-FFF2-40B4-BE49-F238E27FC236}">
                <a16:creationId xmlns:a16="http://schemas.microsoft.com/office/drawing/2014/main" id="{1BEDC99B-DBEA-6BC6-EC11-60EF61343EC5}"/>
              </a:ext>
            </a:extLst>
          </p:cNvPr>
          <p:cNvSpPr>
            <a:spLocks noGrp="1"/>
          </p:cNvSpPr>
          <p:nvPr>
            <p:ph type="sldNum" sz="quarter" idx="12"/>
          </p:nvPr>
        </p:nvSpPr>
        <p:spPr/>
        <p:txBody>
          <a:bodyPr/>
          <a:lstStyle/>
          <a:p>
            <a:fld id="{CC057153-B650-4DEB-B370-79DDCFDCE934}" type="slidenum">
              <a:rPr lang="en-US" smtClean="0"/>
              <a:t>9</a:t>
            </a:fld>
            <a:endParaRPr lang="en-US" dirty="0"/>
          </a:p>
        </p:txBody>
      </p:sp>
      <p:sp>
        <p:nvSpPr>
          <p:cNvPr id="5" name="Content Placeholder 4">
            <a:extLst>
              <a:ext uri="{FF2B5EF4-FFF2-40B4-BE49-F238E27FC236}">
                <a16:creationId xmlns:a16="http://schemas.microsoft.com/office/drawing/2014/main" id="{5A453E5A-F8BC-1932-47AD-4FC47C7AD393}"/>
              </a:ext>
            </a:extLst>
          </p:cNvPr>
          <p:cNvSpPr>
            <a:spLocks noGrp="1"/>
          </p:cNvSpPr>
          <p:nvPr>
            <p:ph sz="quarter" idx="14"/>
          </p:nvPr>
        </p:nvSpPr>
        <p:spPr/>
        <p:txBody>
          <a:bodyPr/>
          <a:lstStyle/>
          <a:p>
            <a:r>
              <a:rPr lang="en-GB" sz="1800" dirty="0"/>
              <a:t>The life course approach shows that health as developing from before birth through to old age, requiring investment at every stage (Welsh Government, 2021).</a:t>
            </a:r>
          </a:p>
          <a:p>
            <a:r>
              <a:rPr lang="en-GB" sz="1800" dirty="0"/>
              <a:t>The period from pregnancy to age two is critical for brain development and future health, with poor conditions leading to disease later (Department of Health and Social Care, 2021).</a:t>
            </a:r>
          </a:p>
          <a:p>
            <a:r>
              <a:rPr lang="en-GB" sz="1800" dirty="0"/>
              <a:t>Lifestyle choices accumulate over time, but social condition like income and housing are equally important, creating a 9-year life expectancy gap between rich and poor in the UK (Marmot et al.,2020).</a:t>
            </a:r>
          </a:p>
          <a:p>
            <a:r>
              <a:rPr lang="en-GB" sz="1800" dirty="0"/>
              <a:t>Wales faces challenges with an ageing population, with over 65s projected to exceed 25% by 2026, requiring strategies for healthy ageing that maintain independence and prevent isolation (Welsh Government,2023; ONS, 2022a).</a:t>
            </a:r>
          </a:p>
          <a:p>
            <a:endParaRPr lang="en-GB" dirty="0"/>
          </a:p>
        </p:txBody>
      </p:sp>
      <p:pic>
        <p:nvPicPr>
          <p:cNvPr id="10" name="Picture 9">
            <a:extLst>
              <a:ext uri="{FF2B5EF4-FFF2-40B4-BE49-F238E27FC236}">
                <a16:creationId xmlns:a16="http://schemas.microsoft.com/office/drawing/2014/main" id="{88E700BD-9622-A043-8E0B-CB9E4140BE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5222" y="1013710"/>
            <a:ext cx="3333072" cy="2218008"/>
          </a:xfrm>
          <a:prstGeom prst="rect">
            <a:avLst/>
          </a:prstGeom>
        </p:spPr>
      </p:pic>
    </p:spTree>
    <p:extLst>
      <p:ext uri="{BB962C8B-B14F-4D97-AF65-F5344CB8AC3E}">
        <p14:creationId xmlns:p14="http://schemas.microsoft.com/office/powerpoint/2010/main" val="1389390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4D463-294C-FBA5-8BA9-E4B5E1CE1A86}"/>
              </a:ext>
            </a:extLst>
          </p:cNvPr>
          <p:cNvSpPr>
            <a:spLocks noGrp="1"/>
          </p:cNvSpPr>
          <p:nvPr>
            <p:ph type="ctrTitle"/>
          </p:nvPr>
        </p:nvSpPr>
        <p:spPr>
          <a:xfrm>
            <a:off x="826927" y="4604603"/>
            <a:ext cx="10963051" cy="761201"/>
          </a:xfrm>
        </p:spPr>
        <p:txBody>
          <a:bodyPr/>
          <a:lstStyle/>
          <a:p>
            <a:pPr algn="ctr"/>
            <a:r>
              <a:rPr lang="en-GB" dirty="0"/>
              <a:t>Thank you for your attention</a:t>
            </a:r>
          </a:p>
        </p:txBody>
      </p:sp>
      <p:pic>
        <p:nvPicPr>
          <p:cNvPr id="6" name="Picture 5">
            <a:extLst>
              <a:ext uri="{FF2B5EF4-FFF2-40B4-BE49-F238E27FC236}">
                <a16:creationId xmlns:a16="http://schemas.microsoft.com/office/drawing/2014/main" id="{15FE4646-02AC-274C-DC3D-ECF438FAF0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780" y="683079"/>
            <a:ext cx="11397343" cy="3314700"/>
          </a:xfrm>
          <a:prstGeom prst="rect">
            <a:avLst/>
          </a:prstGeom>
        </p:spPr>
      </p:pic>
    </p:spTree>
    <p:extLst>
      <p:ext uri="{BB962C8B-B14F-4D97-AF65-F5344CB8AC3E}">
        <p14:creationId xmlns:p14="http://schemas.microsoft.com/office/powerpoint/2010/main" val="4104244145"/>
      </p:ext>
    </p:extLst>
  </p:cSld>
  <p:clrMapOvr>
    <a:masterClrMapping/>
  </p:clrMapOvr>
</p:sld>
</file>

<file path=ppt/theme/theme1.xml><?xml version="1.0" encoding="utf-8"?>
<a:theme xmlns:a="http://schemas.openxmlformats.org/drawingml/2006/main" name="JapandiLinearHarmony">
  <a:themeElements>
    <a:clrScheme name="Japandi Linear Harmony">
      <a:dk1>
        <a:srgbClr val="000000"/>
      </a:dk1>
      <a:lt1>
        <a:srgbClr val="FFFFFF"/>
      </a:lt1>
      <a:dk2>
        <a:srgbClr val="2C3932"/>
      </a:dk2>
      <a:lt2>
        <a:srgbClr val="FEFDFB"/>
      </a:lt2>
      <a:accent1>
        <a:srgbClr val="ECE7DA"/>
      </a:accent1>
      <a:accent2>
        <a:srgbClr val="8A835B"/>
      </a:accent2>
      <a:accent3>
        <a:srgbClr val="D7D9CF"/>
      </a:accent3>
      <a:accent4>
        <a:srgbClr val="A39382"/>
      </a:accent4>
      <a:accent5>
        <a:srgbClr val="87A3BF"/>
      </a:accent5>
      <a:accent6>
        <a:srgbClr val="343826"/>
      </a:accent6>
      <a:hlink>
        <a:srgbClr val="169C9A"/>
      </a:hlink>
      <a:folHlink>
        <a:srgbClr val="E15C3D"/>
      </a:folHlink>
    </a:clrScheme>
    <a:fontScheme name="Custom 24">
      <a:majorFont>
        <a:latin typeface="Nunito Sans"/>
        <a:ea typeface=""/>
        <a:cs typeface=""/>
      </a:majorFont>
      <a:minorFont>
        <a:latin typeface="Nunito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apandi linear_Marketing Presentation_win32_SD_V9" id="{57601A81-7059-40B9-B27D-CFA4D443B3D6}" vid="{9FBC8E92-EE9C-44F9-AA8A-E22EDCB5B7B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1CEDABF-7176-4A42-8EF9-E5D4DD31FF6C}">
  <ds:schemaRefs>
    <ds:schemaRef ds:uri="71af3243-3dd4-4a8d-8c0d-dd76da1f02a5"/>
    <ds:schemaRef ds:uri="http://purl.org/dc/dcmitype/"/>
    <ds:schemaRef ds:uri="16c05727-aa75-4e4a-9b5f-8a80a1165891"/>
    <ds:schemaRef ds:uri="http://purl.org/dc/elements/1.1/"/>
    <ds:schemaRef ds:uri="http://www.w3.org/XML/1998/namespace"/>
    <ds:schemaRef ds:uri="http://schemas.microsoft.com/sharepoint/v3"/>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230e9df3-be65-4c73-a93b-d1236ebd677e"/>
  </ds:schemaRefs>
</ds:datastoreItem>
</file>

<file path=customXml/itemProps2.xml><?xml version="1.0" encoding="utf-8"?>
<ds:datastoreItem xmlns:ds="http://schemas.openxmlformats.org/officeDocument/2006/customXml" ds:itemID="{D3301439-688F-4D19-B908-B48B62C56078}">
  <ds:schemaRefs>
    <ds:schemaRef ds:uri="http://schemas.microsoft.com/sharepoint/v3/contenttype/forms"/>
  </ds:schemaRefs>
</ds:datastoreItem>
</file>

<file path=customXml/itemProps3.xml><?xml version="1.0" encoding="utf-8"?>
<ds:datastoreItem xmlns:ds="http://schemas.openxmlformats.org/officeDocument/2006/customXml" ds:itemID="{9EEC3793-C1BC-496C-A03C-202DFFC513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87867195-f2b8-4ac2-b0b6-6bb73cb33afc}" enabled="1" method="Privilege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{07790555-0042-48AC-AADE-CC21510402D6}9a8ca73c-9ec2-4fbe-abc4-e368f4cb1a3b-TF575ccade-082f-4251-9f61-e4053e242b00_win32</Template>
  <TotalTime>844</TotalTime>
  <Words>936</Words>
  <Application>Microsoft Office PowerPoint</Application>
  <PresentationFormat>Widescreen</PresentationFormat>
  <Paragraphs>46</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Nunito Sans</vt:lpstr>
      <vt:lpstr>Univers Light</vt:lpstr>
      <vt:lpstr>JapandiLinearHarmony</vt:lpstr>
      <vt:lpstr>The life course approach to Health and wellbeing</vt:lpstr>
      <vt:lpstr>Presentation objectives</vt:lpstr>
      <vt:lpstr>Understanding the life course Approach</vt:lpstr>
      <vt:lpstr>Key features of the approach</vt:lpstr>
      <vt:lpstr>Early life foundation</vt:lpstr>
      <vt:lpstr>Lifestyle choices and Social Determinants</vt:lpstr>
      <vt:lpstr>PowerPoint Presentation</vt:lpstr>
      <vt:lpstr>Population Ageing and healthy ageing</vt:lpstr>
      <vt:lpstr>Conclusion</vt:lpstr>
      <vt:lpstr>Thank you for your attention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Marius Pintilie</dc:creator>
  <cp:lastModifiedBy>Marius Pintilie</cp:lastModifiedBy>
  <cp:revision>24</cp:revision>
  <dcterms:created xsi:type="dcterms:W3CDTF">2026-03-21T10:39:42Z</dcterms:created>
  <dcterms:modified xsi:type="dcterms:W3CDTF">2026-03-24T07:16:45Z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