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301" r:id="rId3"/>
    <p:sldId id="288" r:id="rId4"/>
    <p:sldId id="324" r:id="rId5"/>
    <p:sldId id="266" r:id="rId6"/>
    <p:sldId id="289" r:id="rId7"/>
    <p:sldId id="302" r:id="rId8"/>
    <p:sldId id="323" r:id="rId9"/>
    <p:sldId id="276" r:id="rId10"/>
    <p:sldId id="275" r:id="rId11"/>
    <p:sldId id="291" r:id="rId12"/>
    <p:sldId id="303" r:id="rId13"/>
    <p:sldId id="278" r:id="rId14"/>
    <p:sldId id="298" r:id="rId15"/>
    <p:sldId id="294" r:id="rId16"/>
    <p:sldId id="300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698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hyperlink" Target="https://www.youtube.com/watch?v=gFdS-Zkt_y4" TargetMode="External"/><Relationship Id="rId2" Type="http://schemas.openxmlformats.org/officeDocument/2006/relationships/hyperlink" Target="https://www.youtube.com/watch?v=NAX5dyu6kkw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hyperlink" Target="https://www.youtube.com/watch?v=7JHaFYPj03M" TargetMode="External"/><Relationship Id="rId4" Type="http://schemas.openxmlformats.org/officeDocument/2006/relationships/hyperlink" Target="https://www.bbc.co.uk/sounds/play/p016dgw1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3438#section-2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moodle.uwtsd.ac.uk/course/view.php?id=3438#section-3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mc/articles/PMC3383614/" TargetMode="External"/><Relationship Id="rId2" Type="http://schemas.openxmlformats.org/officeDocument/2006/relationships/hyperlink" Target="https://www.researchgate.net/publication/236078646_Gesture's_role_in_creating_and_learning_language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ghr.nlm.nih.gov/condition/williams-syndrome#resourc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592" y="4797152"/>
            <a:ext cx="9073008" cy="936104"/>
          </a:xfrm>
        </p:spPr>
        <p:txBody>
          <a:bodyPr>
            <a:noAutofit/>
          </a:bodyPr>
          <a:lstStyle/>
          <a:p>
            <a:pPr algn="l"/>
            <a:r>
              <a:rPr lang="en-US" sz="2800" b="1" dirty="0"/>
              <a:t>ECSS6001 </a:t>
            </a:r>
            <a:r>
              <a:rPr lang="en-GB" sz="2800" b="1" dirty="0"/>
              <a:t>Diversity of Language</a:t>
            </a:r>
            <a:br>
              <a:rPr lang="en-GB" sz="2800" b="1" dirty="0"/>
            </a:br>
            <a:r>
              <a:rPr lang="en-US" sz="2800" b="1" dirty="0"/>
              <a:t>Theme </a:t>
            </a:r>
            <a:r>
              <a:rPr lang="en-US" sz="2800" b="1" dirty="0" smtClean="0"/>
              <a:t>2: </a:t>
            </a:r>
            <a:r>
              <a:rPr lang="en-US" sz="2800" b="1" dirty="0"/>
              <a:t>An Introduction to Communication</a:t>
            </a:r>
          </a:p>
        </p:txBody>
      </p:sp>
      <p:sp>
        <p:nvSpPr>
          <p:cNvPr id="9" name="Rectangle 8"/>
          <p:cNvSpPr/>
          <p:nvPr/>
        </p:nvSpPr>
        <p:spPr>
          <a:xfrm>
            <a:off x="3723509" y="419330"/>
            <a:ext cx="3137137" cy="20609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484082" y="2599569"/>
            <a:ext cx="3384376" cy="19885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796680" y="3046353"/>
            <a:ext cx="1495398" cy="151216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059832" y="6035361"/>
            <a:ext cx="58326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Ken Dicks </a:t>
            </a:r>
            <a:r>
              <a:rPr lang="en-GB" sz="2000" b="1" dirty="0">
                <a:hlinkClick r:id="rId2"/>
              </a:rPr>
              <a:t>ken.dicks@uwtsd.ac.uk</a:t>
            </a:r>
            <a:r>
              <a:rPr lang="en-GB" sz="2000" b="1" dirty="0"/>
              <a:t>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67543" y="3068960"/>
            <a:ext cx="3137137" cy="151216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6981027" y="419330"/>
            <a:ext cx="1887432" cy="158417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467543" y="404664"/>
            <a:ext cx="1559036" cy="25075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2154941" y="2599569"/>
            <a:ext cx="3137137" cy="312623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2241433" y="426578"/>
            <a:ext cx="1269533" cy="141824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9C4C4E-AAEE-457B-A79F-95EF82B521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311" y="525322"/>
            <a:ext cx="2895972" cy="183822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FF4FFC5-E704-4F10-B373-02E057CBCB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76082" y="2697738"/>
            <a:ext cx="3000375" cy="177364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88FE0E-2EE2-49AA-AD7F-921E6E863AE2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1255" y="3293156"/>
            <a:ext cx="2949712" cy="998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396E0-19FD-49BA-93D5-C2F8820A3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/>
              <a:t>Acknowledgement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A22A7A-84AD-4C83-A1A4-AF814D608966}"/>
              </a:ext>
            </a:extLst>
          </p:cNvPr>
          <p:cNvSpPr txBox="1"/>
          <p:nvPr/>
        </p:nvSpPr>
        <p:spPr>
          <a:xfrm>
            <a:off x="457200" y="1412776"/>
            <a:ext cx="7859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This theme draws heavily on the following text: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479134-DCDA-4F4A-B1F2-A58E494D4CFB}"/>
              </a:ext>
            </a:extLst>
          </p:cNvPr>
          <p:cNvSpPr txBox="1"/>
          <p:nvPr/>
        </p:nvSpPr>
        <p:spPr>
          <a:xfrm>
            <a:off x="678396" y="2521059"/>
            <a:ext cx="741682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Liu, S.; </a:t>
            </a:r>
            <a:r>
              <a:rPr lang="en-GB" sz="2800" dirty="0" err="1"/>
              <a:t>Volcic</a:t>
            </a:r>
            <a:r>
              <a:rPr lang="en-GB" sz="2800" dirty="0"/>
              <a:t>, Z.; </a:t>
            </a:r>
            <a:r>
              <a:rPr lang="en-GB" sz="2800" dirty="0" err="1"/>
              <a:t>Gallois</a:t>
            </a:r>
            <a:r>
              <a:rPr lang="en-GB" sz="2800" dirty="0"/>
              <a:t>, C.; (2015). Introducing Intercultural Communication: Global Cultures and Contexts, London: Sage</a:t>
            </a:r>
          </a:p>
          <a:p>
            <a:pPr algn="ctr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64986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>
            <a:extLst>
              <a:ext uri="{FF2B5EF4-FFF2-40B4-BE49-F238E27FC236}">
                <a16:creationId xmlns:a16="http://schemas.microsoft.com/office/drawing/2014/main" id="{1EC27765-C039-447A-AE2C-5E144318BB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700808"/>
            <a:ext cx="8856984" cy="3706812"/>
          </a:xfrm>
        </p:spPr>
        <p:txBody>
          <a:bodyPr>
            <a:normAutofit/>
          </a:bodyPr>
          <a:lstStyle/>
          <a:p>
            <a:r>
              <a:rPr lang="en-US" altLang="en-US" dirty="0"/>
              <a:t>The diverse and complex nature of communication.</a:t>
            </a:r>
          </a:p>
          <a:p>
            <a:pPr eaLnBrk="1" hangingPunct="1"/>
            <a:r>
              <a:rPr lang="en-US" altLang="en-US" dirty="0"/>
              <a:t>The components and characteristics of communication.</a:t>
            </a:r>
          </a:p>
          <a:p>
            <a:pPr eaLnBrk="1" hangingPunct="1"/>
            <a:r>
              <a:rPr lang="en-US" altLang="en-US" dirty="0"/>
              <a:t>Some widely known models of communication.</a:t>
            </a:r>
          </a:p>
          <a:p>
            <a:pPr eaLnBrk="1" hangingPunct="1"/>
            <a:r>
              <a:rPr lang="en-US" altLang="en-US" dirty="0"/>
              <a:t>The influence of culture on communication.</a:t>
            </a:r>
            <a:endParaRPr lang="en-AU" altLang="en-US" dirty="0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794375DD-A394-419F-B08B-F99C0D335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988" y="549275"/>
            <a:ext cx="7024687" cy="6842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 dirty="0"/>
              <a:t>In this Theme we will look at:</a:t>
            </a:r>
          </a:p>
        </p:txBody>
      </p:sp>
    </p:spTree>
    <p:extLst>
      <p:ext uri="{BB962C8B-B14F-4D97-AF65-F5344CB8AC3E}">
        <p14:creationId xmlns:p14="http://schemas.microsoft.com/office/powerpoint/2010/main" val="2108479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Is this communication?</a:t>
            </a:r>
          </a:p>
        </p:txBody>
      </p:sp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6436" y="2988840"/>
            <a:ext cx="1049313" cy="110681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62036" y="3347035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1.</a:t>
            </a:r>
          </a:p>
        </p:txBody>
      </p:sp>
      <p:pic>
        <p:nvPicPr>
          <p:cNvPr id="5" name="Picture 4">
            <a:hlinkClick r:id="rId4"/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38525" y="2988840"/>
            <a:ext cx="1049313" cy="110681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224125" y="3347035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2.</a:t>
            </a:r>
          </a:p>
        </p:txBody>
      </p:sp>
      <p:pic>
        <p:nvPicPr>
          <p:cNvPr id="7" name="Picture 6">
            <a:hlinkClick r:id="rId5"/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39845" y="2983607"/>
            <a:ext cx="1117581" cy="117881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380763" y="3323839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3.</a:t>
            </a:r>
          </a:p>
        </p:txBody>
      </p:sp>
      <p:pic>
        <p:nvPicPr>
          <p:cNvPr id="9" name="Picture 8">
            <a:hlinkClick r:id="rId7"/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09433" y="2983607"/>
            <a:ext cx="1117581" cy="1178818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577385" y="332907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4.</a:t>
            </a:r>
          </a:p>
        </p:txBody>
      </p:sp>
    </p:spTree>
    <p:extLst>
      <p:ext uri="{BB962C8B-B14F-4D97-AF65-F5344CB8AC3E}">
        <p14:creationId xmlns:p14="http://schemas.microsoft.com/office/powerpoint/2010/main" val="3518877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>
            <a:extLst>
              <a:ext uri="{FF2B5EF4-FFF2-40B4-BE49-F238E27FC236}">
                <a16:creationId xmlns:a16="http://schemas.microsoft.com/office/drawing/2014/main" id="{A446E30C-96B7-4CCE-921D-A11FADEFA1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087" y="1916832"/>
            <a:ext cx="8964488" cy="3528392"/>
          </a:xfrm>
        </p:spPr>
        <p:txBody>
          <a:bodyPr>
            <a:noAutofit/>
          </a:bodyPr>
          <a:lstStyle/>
          <a:p>
            <a:r>
              <a:rPr lang="en-AU" altLang="en-US" sz="2800" dirty="0"/>
              <a:t>Communication is sharing who we are and what we know. We all share our ideas and feelings with others; however, </a:t>
            </a:r>
            <a:r>
              <a:rPr lang="en-AU" altLang="en-US" sz="2800" i="1" dirty="0"/>
              <a:t>how</a:t>
            </a:r>
            <a:r>
              <a:rPr lang="en-AU" altLang="en-US" sz="2800" dirty="0"/>
              <a:t> we share them with others varies from culture to culture.</a:t>
            </a:r>
          </a:p>
          <a:p>
            <a:pPr eaLnBrk="1" hangingPunct="1"/>
            <a:r>
              <a:rPr lang="en-AU" altLang="en-US" sz="2800" dirty="0"/>
              <a:t>New communication technologies create new </a:t>
            </a:r>
            <a:r>
              <a:rPr lang="en-AU" altLang="en-US" sz="2800" dirty="0" smtClean="0"/>
              <a:t>configurations </a:t>
            </a:r>
            <a:r>
              <a:rPr lang="en-AU" altLang="en-US" sz="2800" dirty="0"/>
              <a:t>of sources, messages, and </a:t>
            </a:r>
            <a:r>
              <a:rPr lang="en-AU" altLang="en-US" sz="2800" dirty="0" smtClean="0"/>
              <a:t>receivers</a:t>
            </a:r>
            <a:r>
              <a:rPr lang="en-AU" altLang="en-US" sz="2800" dirty="0"/>
              <a:t>; they also reinforce the need to examine existing definitions of communication.</a:t>
            </a:r>
          </a:p>
          <a:p>
            <a:pPr eaLnBrk="1" hangingPunct="1">
              <a:buFontTx/>
              <a:buNone/>
            </a:pPr>
            <a:endParaRPr lang="en-AU" altLang="en-US" sz="2800" dirty="0"/>
          </a:p>
          <a:p>
            <a:pPr eaLnBrk="1" hangingPunct="1">
              <a:buFontTx/>
              <a:buNone/>
            </a:pPr>
            <a:endParaRPr lang="en-AU" altLang="en-US" sz="2800" dirty="0"/>
          </a:p>
        </p:txBody>
      </p:sp>
      <p:sp>
        <p:nvSpPr>
          <p:cNvPr id="7171" name="Title 1">
            <a:extLst>
              <a:ext uri="{FF2B5EF4-FFF2-40B4-BE49-F238E27FC236}">
                <a16:creationId xmlns:a16="http://schemas.microsoft.com/office/drawing/2014/main" id="{9CE281A6-6B53-43DE-9D76-F6AB42D75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988" y="549275"/>
            <a:ext cx="7024687" cy="6842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 dirty="0"/>
              <a:t>Challenges of Studying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559586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>
            <a:extLst>
              <a:ext uri="{FF2B5EF4-FFF2-40B4-BE49-F238E27FC236}">
                <a16:creationId xmlns:a16="http://schemas.microsoft.com/office/drawing/2014/main" id="{6F16F7C6-5D8B-4217-9194-2B13567805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412776"/>
            <a:ext cx="8280152" cy="3734469"/>
          </a:xfrm>
        </p:spPr>
        <p:txBody>
          <a:bodyPr>
            <a:normAutofit/>
          </a:bodyPr>
          <a:lstStyle/>
          <a:p>
            <a:r>
              <a:rPr lang="en-US" altLang="en-US" dirty="0"/>
              <a:t>Communication may be defined as ‘the process by which people use shared verbal or nonverbal codes, systems and media to exchange information in a particular cultural context’. (Liu </a:t>
            </a:r>
            <a:r>
              <a:rPr lang="en-US" altLang="en-US" i="1" dirty="0"/>
              <a:t>et al, 2015)</a:t>
            </a:r>
            <a:endParaRPr lang="en-US" altLang="en-US" dirty="0"/>
          </a:p>
          <a:p>
            <a:pPr eaLnBrk="1" hangingPunct="1"/>
            <a:r>
              <a:rPr lang="en-US" altLang="en-US" dirty="0"/>
              <a:t>What does this definition tell us about the characteristics of communication?</a:t>
            </a:r>
            <a:endParaRPr lang="en-AU" altLang="en-US" dirty="0"/>
          </a:p>
          <a:p>
            <a:pPr eaLnBrk="1" hangingPunct="1"/>
            <a:endParaRPr lang="en-AU" altLang="en-US" dirty="0"/>
          </a:p>
        </p:txBody>
      </p:sp>
      <p:sp>
        <p:nvSpPr>
          <p:cNvPr id="8195" name="Title 1">
            <a:extLst>
              <a:ext uri="{FF2B5EF4-FFF2-40B4-BE49-F238E27FC236}">
                <a16:creationId xmlns:a16="http://schemas.microsoft.com/office/drawing/2014/main" id="{762492B5-6A6B-4A7A-92B2-3241CD3DB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988" y="549275"/>
            <a:ext cx="7024687" cy="6842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 dirty="0"/>
              <a:t>Defining Communication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55910" y="5013176"/>
            <a:ext cx="998841" cy="99884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483768" y="6021288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Please raise your hand in Teams to answer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5945086"/>
            <a:ext cx="470249" cy="521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839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build="p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>
            <a:extLst>
              <a:ext uri="{FF2B5EF4-FFF2-40B4-BE49-F238E27FC236}">
                <a16:creationId xmlns:a16="http://schemas.microsoft.com/office/drawing/2014/main" id="{59DA694E-1822-467A-BB14-1D53DCFBD8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052736"/>
            <a:ext cx="8496176" cy="3168352"/>
          </a:xfrm>
        </p:spPr>
        <p:txBody>
          <a:bodyPr>
            <a:noAutofit/>
          </a:bodyPr>
          <a:lstStyle/>
          <a:p>
            <a:r>
              <a:rPr lang="en-GB" sz="2400" dirty="0" smtClean="0"/>
              <a:t>Rhetoric: the </a:t>
            </a:r>
            <a:r>
              <a:rPr lang="en-GB" sz="2400" dirty="0"/>
              <a:t>art of effective or persuasive speaking or writing, especially the exploitation of figures of speech and other compositional </a:t>
            </a:r>
            <a:r>
              <a:rPr lang="en-GB" sz="2400" dirty="0" smtClean="0"/>
              <a:t>techniques (OED).</a:t>
            </a:r>
            <a:endParaRPr lang="en-AU" altLang="en-US" sz="2400" dirty="0" smtClean="0"/>
          </a:p>
          <a:p>
            <a:pPr eaLnBrk="1" hangingPunct="1"/>
            <a:r>
              <a:rPr lang="en-AU" altLang="en-US" sz="2400" dirty="0" smtClean="0"/>
              <a:t>The </a:t>
            </a:r>
            <a:r>
              <a:rPr lang="en-AU" altLang="en-US" sz="2400" dirty="0"/>
              <a:t>rhetorical tradition views communication as the practical art of discourse. A discourse approach to communication holds the possibility that the practice of communication can be improved though education and research.</a:t>
            </a:r>
          </a:p>
          <a:p>
            <a:pPr eaLnBrk="1" hangingPunct="1"/>
            <a:r>
              <a:rPr lang="en-AU" altLang="en-US" sz="2400" dirty="0"/>
              <a:t>Every culture has its own communication rules and characteristics and criteria for judging ‘good’ communicators. Could you name some criteria for a good communicator in your culture? </a:t>
            </a:r>
          </a:p>
        </p:txBody>
      </p:sp>
      <p:sp>
        <p:nvSpPr>
          <p:cNvPr id="9219" name="Title 1">
            <a:extLst>
              <a:ext uri="{FF2B5EF4-FFF2-40B4-BE49-F238E27FC236}">
                <a16:creationId xmlns:a16="http://schemas.microsoft.com/office/drawing/2014/main" id="{D84C2C9E-EBF5-4909-AD4E-B28A9952B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600" y="188640"/>
            <a:ext cx="7024687" cy="6842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 dirty="0"/>
              <a:t>Rhetorical Theory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B4814CA-468E-4939-AF13-421B7EE53A66}"/>
              </a:ext>
            </a:extLst>
          </p:cNvPr>
          <p:cNvSpPr txBox="1"/>
          <p:nvPr/>
        </p:nvSpPr>
        <p:spPr>
          <a:xfrm>
            <a:off x="2843808" y="5229200"/>
            <a:ext cx="54733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i="1" dirty="0" smtClean="0"/>
              <a:t>Take a moment to think about this.</a:t>
            </a:r>
            <a:endParaRPr lang="en-GB" sz="2000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i="1" dirty="0" smtClean="0"/>
              <a:t>Write your thoughts in the </a:t>
            </a:r>
            <a:r>
              <a:rPr lang="en-GB" sz="2000" i="1" dirty="0" smtClean="0">
                <a:hlinkClick r:id="rId2"/>
              </a:rPr>
              <a:t>Chat Room </a:t>
            </a:r>
            <a:r>
              <a:rPr lang="en-GB" sz="2000" i="1" dirty="0" smtClean="0"/>
              <a:t>on Moodle (your Tutor will share this with the group)</a:t>
            </a:r>
            <a:endParaRPr lang="en-GB" sz="2000" i="1" dirty="0"/>
          </a:p>
        </p:txBody>
      </p:sp>
    </p:spTree>
    <p:extLst>
      <p:ext uri="{BB962C8B-B14F-4D97-AF65-F5344CB8AC3E}">
        <p14:creationId xmlns:p14="http://schemas.microsoft.com/office/powerpoint/2010/main" val="1413523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build="p"/>
      <p:bldP spid="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562074"/>
          </a:xfrm>
        </p:spPr>
        <p:txBody>
          <a:bodyPr>
            <a:noAutofit/>
          </a:bodyPr>
          <a:lstStyle/>
          <a:p>
            <a:r>
              <a:rPr lang="en-GB" sz="3600" b="1" dirty="0"/>
              <a:t>But is </a:t>
            </a:r>
            <a:r>
              <a:rPr lang="en-GB" sz="3600" b="1" dirty="0" smtClean="0"/>
              <a:t>Communication only about rhetoric?</a:t>
            </a:r>
            <a:endParaRPr lang="en-GB" sz="3600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935996"/>
            <a:ext cx="2705100" cy="168592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50142" y="1124744"/>
            <a:ext cx="87863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How are </a:t>
            </a:r>
            <a:r>
              <a:rPr lang="en-GB" sz="2800" b="1" dirty="0"/>
              <a:t>these people communicating the way they feel?</a:t>
            </a:r>
          </a:p>
        </p:txBody>
      </p:sp>
      <p:pic>
        <p:nvPicPr>
          <p:cNvPr id="1026" name="Picture 2" descr="Image result for r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42170" y="2636912"/>
            <a:ext cx="2628900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9932" y="3483460"/>
            <a:ext cx="2962275" cy="1543050"/>
          </a:xfrm>
          <a:prstGeom prst="rect">
            <a:avLst/>
          </a:prstGeom>
        </p:spPr>
      </p:pic>
      <p:pic>
        <p:nvPicPr>
          <p:cNvPr id="1028" name="Picture 4" descr="Image result for happines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271069" y="410477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04606" y="4621312"/>
            <a:ext cx="2466975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617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>
            <a:extLst>
              <a:ext uri="{FF2B5EF4-FFF2-40B4-BE49-F238E27FC236}">
                <a16:creationId xmlns:a16="http://schemas.microsoft.com/office/drawing/2014/main" id="{8EE2DF9E-158C-4B47-830D-EF6FEC084E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2924944"/>
            <a:ext cx="8345303" cy="2448272"/>
          </a:xfrm>
        </p:spPr>
        <p:txBody>
          <a:bodyPr>
            <a:normAutofit/>
          </a:bodyPr>
          <a:lstStyle/>
          <a:p>
            <a:pPr eaLnBrk="1" hangingPunct="1"/>
            <a:r>
              <a:rPr lang="en-AU" altLang="en-US" dirty="0"/>
              <a:t>Communication is a dynamic process.</a:t>
            </a:r>
          </a:p>
          <a:p>
            <a:pPr eaLnBrk="1" hangingPunct="1"/>
            <a:r>
              <a:rPr lang="en-AU" altLang="en-US" dirty="0"/>
              <a:t>Communication is interactive.</a:t>
            </a:r>
          </a:p>
          <a:p>
            <a:pPr eaLnBrk="1" hangingPunct="1"/>
            <a:r>
              <a:rPr lang="en-AU" altLang="en-US" dirty="0"/>
              <a:t>Communication is symbolic.</a:t>
            </a:r>
          </a:p>
          <a:p>
            <a:pPr eaLnBrk="1" hangingPunct="1"/>
            <a:r>
              <a:rPr lang="en-AU" altLang="en-US" dirty="0"/>
              <a:t>Communication is contextual.</a:t>
            </a:r>
          </a:p>
          <a:p>
            <a:pPr eaLnBrk="1" hangingPunct="1"/>
            <a:endParaRPr lang="en-AU" altLang="en-US" dirty="0"/>
          </a:p>
          <a:p>
            <a:pPr eaLnBrk="1" hangingPunct="1"/>
            <a:endParaRPr lang="en-AU" altLang="en-US" dirty="0"/>
          </a:p>
        </p:txBody>
      </p:sp>
      <p:sp>
        <p:nvSpPr>
          <p:cNvPr id="11267" name="Title 1">
            <a:extLst>
              <a:ext uri="{FF2B5EF4-FFF2-40B4-BE49-F238E27FC236}">
                <a16:creationId xmlns:a16="http://schemas.microsoft.com/office/drawing/2014/main" id="{E8FF812F-CD21-4583-B26B-77BD3BF34C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71" y="116632"/>
            <a:ext cx="8640960" cy="6842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 dirty="0"/>
              <a:t>Characteristics of Communication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3528" y="877047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1" dirty="0" smtClean="0"/>
              <a:t>Take a moment to think about each of these statements and then share your thoughts with the group.</a:t>
            </a:r>
            <a:endParaRPr lang="en-GB" sz="2800" i="1" dirty="0"/>
          </a:p>
        </p:txBody>
      </p:sp>
      <p:sp>
        <p:nvSpPr>
          <p:cNvPr id="7" name="TextBox 6"/>
          <p:cNvSpPr txBox="1"/>
          <p:nvPr/>
        </p:nvSpPr>
        <p:spPr>
          <a:xfrm>
            <a:off x="1835696" y="2061009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Please raise your hand in Teams to answer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1984807"/>
            <a:ext cx="470249" cy="521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102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build="p"/>
      <p:bldP spid="4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Title 1">
            <a:extLst>
              <a:ext uri="{FF2B5EF4-FFF2-40B4-BE49-F238E27FC236}">
                <a16:creationId xmlns:a16="http://schemas.microsoft.com/office/drawing/2014/main" id="{E2462372-9E3B-4A1F-A799-A11E92FF26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32656"/>
            <a:ext cx="8892480" cy="6842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 dirty="0"/>
              <a:t>The Components of Communication</a:t>
            </a:r>
            <a:br>
              <a:rPr lang="en-US" altLang="en-US" b="1" dirty="0"/>
            </a:br>
            <a:endParaRPr lang="en-US" altLang="en-US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5496" y="764705"/>
            <a:ext cx="21602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1. The source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23728" y="764704"/>
            <a:ext cx="6948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Refers to the origin of the communication, the person or thing trying to communicate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5496" y="1484785"/>
            <a:ext cx="21602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2. The message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123728" y="1484784"/>
            <a:ext cx="6948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Refers to the verbal and/or nonverbal form of the idea, thought or feeling that is being communicated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5496" y="2276873"/>
            <a:ext cx="21602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3. The channel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123728" y="2276872"/>
            <a:ext cx="6948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Refers to the method of communication used (e.g. sound, signals, words etc.)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5496" y="2996953"/>
            <a:ext cx="21602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4. The receiver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123728" y="2996952"/>
            <a:ext cx="6948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Refers to the thing or person that is the intended recipient of the message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5496" y="3789041"/>
            <a:ext cx="21602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5. Encoding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123728" y="3789040"/>
            <a:ext cx="70202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Refers to the process by which the source uses shared codes to convert concepts, thoughts and feelings into a message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5496" y="4531768"/>
            <a:ext cx="21602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6. Decoding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123728" y="4531767"/>
            <a:ext cx="70202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Refers to the process by which the receiver converts the coded message back into meaning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5536" y="5949280"/>
            <a:ext cx="2016224" cy="7920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35496" y="5302369"/>
            <a:ext cx="21602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7. Noise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2123728" y="5302368"/>
            <a:ext cx="702027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Refers to all factors that interfere with information transfer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3954" y="5806425"/>
            <a:ext cx="21602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/>
              <a:t>8. Feedback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142186" y="5806424"/>
            <a:ext cx="702027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Refers to the response of the receiver after receiving the message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753500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8" grpId="0"/>
      <p:bldP spid="19" grpId="0"/>
      <p:bldP spid="20" grpId="0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>
            <a:extLst>
              <a:ext uri="{FF2B5EF4-FFF2-40B4-BE49-F238E27FC236}">
                <a16:creationId xmlns:a16="http://schemas.microsoft.com/office/drawing/2014/main" id="{4D1202D9-C5E2-49CB-BBA7-5D3A803FC5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556792"/>
            <a:ext cx="8712968" cy="3240087"/>
          </a:xfrm>
        </p:spPr>
        <p:txBody>
          <a:bodyPr>
            <a:noAutofit/>
          </a:bodyPr>
          <a:lstStyle/>
          <a:p>
            <a:pPr eaLnBrk="1" hangingPunct="1"/>
            <a:r>
              <a:rPr lang="en-AU" altLang="en-US" dirty="0"/>
              <a:t>Communication models are representations of communication processes and characteristics – they illustrate the main components of communication and their relationships to each other.</a:t>
            </a:r>
          </a:p>
          <a:p>
            <a:pPr eaLnBrk="1" hangingPunct="1"/>
            <a:r>
              <a:rPr lang="en-AU" altLang="en-US" dirty="0"/>
              <a:t>When communication theories need modification, so too do models.</a:t>
            </a:r>
          </a:p>
          <a:p>
            <a:pPr eaLnBrk="1" hangingPunct="1"/>
            <a:endParaRPr lang="en-AU" altLang="en-US" dirty="0"/>
          </a:p>
          <a:p>
            <a:pPr eaLnBrk="1" hangingPunct="1"/>
            <a:endParaRPr lang="en-AU" altLang="en-US" dirty="0"/>
          </a:p>
        </p:txBody>
      </p:sp>
      <p:sp>
        <p:nvSpPr>
          <p:cNvPr id="12291" name="Title 1">
            <a:extLst>
              <a:ext uri="{FF2B5EF4-FFF2-40B4-BE49-F238E27FC236}">
                <a16:creationId xmlns:a16="http://schemas.microsoft.com/office/drawing/2014/main" id="{3D12E204-B880-4CA6-B32A-DDA82580F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08" y="188640"/>
            <a:ext cx="7024687" cy="6842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 dirty="0"/>
              <a:t>Communication Models</a:t>
            </a:r>
          </a:p>
        </p:txBody>
      </p:sp>
    </p:spTree>
    <p:extLst>
      <p:ext uri="{BB962C8B-B14F-4D97-AF65-F5344CB8AC3E}">
        <p14:creationId xmlns:p14="http://schemas.microsoft.com/office/powerpoint/2010/main" val="2335934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4">
            <a:extLst>
              <a:ext uri="{FF2B5EF4-FFF2-40B4-BE49-F238E27FC236}">
                <a16:creationId xmlns:a16="http://schemas.microsoft.com/office/drawing/2014/main" id="{2D721FED-B92E-48FA-8665-D6D18113DE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1550" y="2781300"/>
            <a:ext cx="1008063" cy="5746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defRPr/>
            </a:pPr>
            <a:r>
              <a:rPr lang="en-AU" sz="1600">
                <a:latin typeface="Arial" charset="0"/>
                <a:ea typeface="ＭＳ Ｐゴシック" charset="0"/>
                <a:cs typeface="Times New Roman" charset="0"/>
              </a:rPr>
              <a:t>Source </a:t>
            </a:r>
          </a:p>
        </p:txBody>
      </p:sp>
      <p:sp>
        <p:nvSpPr>
          <p:cNvPr id="13316" name="Rectangle 5">
            <a:extLst>
              <a:ext uri="{FF2B5EF4-FFF2-40B4-BE49-F238E27FC236}">
                <a16:creationId xmlns:a16="http://schemas.microsoft.com/office/drawing/2014/main" id="{9D77E300-2591-4CD7-9C06-EE1F05B88D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95738" y="2852738"/>
            <a:ext cx="1152525" cy="5032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defRPr/>
            </a:pPr>
            <a:r>
              <a:rPr lang="en-AU" sz="1600">
                <a:latin typeface="Arial" charset="0"/>
                <a:ea typeface="ＭＳ Ｐゴシック" charset="0"/>
                <a:cs typeface="Times New Roman" charset="0"/>
              </a:rPr>
              <a:t>Channel </a:t>
            </a:r>
          </a:p>
        </p:txBody>
      </p:sp>
      <p:sp>
        <p:nvSpPr>
          <p:cNvPr id="13317" name="Rectangle 6">
            <a:extLst>
              <a:ext uri="{FF2B5EF4-FFF2-40B4-BE49-F238E27FC236}">
                <a16:creationId xmlns:a16="http://schemas.microsoft.com/office/drawing/2014/main" id="{D31CA4D1-29BE-442E-922B-4CF23C0A40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84438" y="2781300"/>
            <a:ext cx="1081087" cy="5762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defRPr/>
            </a:pPr>
            <a:r>
              <a:rPr lang="en-AU" sz="1600" dirty="0">
                <a:latin typeface="Arial" charset="0"/>
                <a:ea typeface="ＭＳ Ｐゴシック" charset="0"/>
                <a:cs typeface="Times New Roman" charset="0"/>
              </a:rPr>
              <a:t>Message </a:t>
            </a:r>
          </a:p>
        </p:txBody>
      </p:sp>
      <p:sp>
        <p:nvSpPr>
          <p:cNvPr id="13318" name="Rectangle 7">
            <a:extLst>
              <a:ext uri="{FF2B5EF4-FFF2-40B4-BE49-F238E27FC236}">
                <a16:creationId xmlns:a16="http://schemas.microsoft.com/office/drawing/2014/main" id="{CBE453B1-4AD9-4F6F-AD43-CEB33BD394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64388" y="2852738"/>
            <a:ext cx="1152525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defRPr/>
            </a:pPr>
            <a:r>
              <a:rPr lang="en-AU" sz="1600">
                <a:latin typeface="Arial" charset="0"/>
                <a:ea typeface="ＭＳ Ｐゴシック" charset="0"/>
                <a:cs typeface="Times New Roman" charset="0"/>
              </a:rPr>
              <a:t>Feedback </a:t>
            </a:r>
          </a:p>
        </p:txBody>
      </p:sp>
      <p:sp>
        <p:nvSpPr>
          <p:cNvPr id="13319" name="Rectangle 8">
            <a:extLst>
              <a:ext uri="{FF2B5EF4-FFF2-40B4-BE49-F238E27FC236}">
                <a16:creationId xmlns:a16="http://schemas.microsoft.com/office/drawing/2014/main" id="{26FDC799-1A7A-4150-875D-7A0835087C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51500" y="2852738"/>
            <a:ext cx="1081088" cy="5032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defRPr/>
            </a:pPr>
            <a:r>
              <a:rPr lang="en-AU" sz="1600">
                <a:latin typeface="Arial" charset="0"/>
                <a:ea typeface="ＭＳ Ｐゴシック" charset="0"/>
                <a:cs typeface="Times New Roman" charset="0"/>
              </a:rPr>
              <a:t>Receiver </a:t>
            </a:r>
          </a:p>
        </p:txBody>
      </p:sp>
      <p:sp>
        <p:nvSpPr>
          <p:cNvPr id="13320" name="Line 9">
            <a:extLst>
              <a:ext uri="{FF2B5EF4-FFF2-40B4-BE49-F238E27FC236}">
                <a16:creationId xmlns:a16="http://schemas.microsoft.com/office/drawing/2014/main" id="{7A61CF43-55B7-40AC-BAFF-E31B10090854}"/>
              </a:ext>
            </a:extLst>
          </p:cNvPr>
          <p:cNvSpPr>
            <a:spLocks noChangeShapeType="1"/>
          </p:cNvSpPr>
          <p:nvPr/>
        </p:nvSpPr>
        <p:spPr bwMode="auto">
          <a:xfrm>
            <a:off x="1979613" y="3068638"/>
            <a:ext cx="504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ctr" eaLnBrk="1" hangingPunct="1">
              <a:defRPr/>
            </a:pPr>
            <a:endParaRPr lang="en-US">
              <a:latin typeface="Century Schoolbook" charset="0"/>
              <a:ea typeface="ＭＳ Ｐゴシック" charset="0"/>
              <a:cs typeface="Times New Roman" charset="0"/>
            </a:endParaRPr>
          </a:p>
        </p:txBody>
      </p:sp>
      <p:sp>
        <p:nvSpPr>
          <p:cNvPr id="13321" name="Line 10">
            <a:extLst>
              <a:ext uri="{FF2B5EF4-FFF2-40B4-BE49-F238E27FC236}">
                <a16:creationId xmlns:a16="http://schemas.microsoft.com/office/drawing/2014/main" id="{96037A82-E07E-457D-8921-33B2F0F7B62A}"/>
              </a:ext>
            </a:extLst>
          </p:cNvPr>
          <p:cNvSpPr>
            <a:spLocks noChangeShapeType="1"/>
          </p:cNvSpPr>
          <p:nvPr/>
        </p:nvSpPr>
        <p:spPr bwMode="auto">
          <a:xfrm>
            <a:off x="3563938" y="3068638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ctr" eaLnBrk="1" hangingPunct="1">
              <a:defRPr/>
            </a:pPr>
            <a:endParaRPr lang="en-US">
              <a:latin typeface="Century Schoolbook" charset="0"/>
              <a:ea typeface="ＭＳ Ｐゴシック" charset="0"/>
              <a:cs typeface="Times New Roman" charset="0"/>
            </a:endParaRPr>
          </a:p>
        </p:txBody>
      </p:sp>
      <p:sp>
        <p:nvSpPr>
          <p:cNvPr id="13322" name="Line 11">
            <a:extLst>
              <a:ext uri="{FF2B5EF4-FFF2-40B4-BE49-F238E27FC236}">
                <a16:creationId xmlns:a16="http://schemas.microsoft.com/office/drawing/2014/main" id="{0D4B2A57-225E-4CB7-A82C-101940BFB1BD}"/>
              </a:ext>
            </a:extLst>
          </p:cNvPr>
          <p:cNvSpPr>
            <a:spLocks noChangeShapeType="1"/>
          </p:cNvSpPr>
          <p:nvPr/>
        </p:nvSpPr>
        <p:spPr bwMode="auto">
          <a:xfrm>
            <a:off x="5148263" y="3068638"/>
            <a:ext cx="5032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ctr" eaLnBrk="1" hangingPunct="1">
              <a:defRPr/>
            </a:pPr>
            <a:endParaRPr lang="en-US">
              <a:latin typeface="Century Schoolbook" charset="0"/>
              <a:ea typeface="ＭＳ Ｐゴシック" charset="0"/>
              <a:cs typeface="Times New Roman" charset="0"/>
            </a:endParaRPr>
          </a:p>
        </p:txBody>
      </p:sp>
      <p:sp>
        <p:nvSpPr>
          <p:cNvPr id="13323" name="Line 12">
            <a:extLst>
              <a:ext uri="{FF2B5EF4-FFF2-40B4-BE49-F238E27FC236}">
                <a16:creationId xmlns:a16="http://schemas.microsoft.com/office/drawing/2014/main" id="{3ACBB108-2572-47C7-900D-9CBAA9AA07AB}"/>
              </a:ext>
            </a:extLst>
          </p:cNvPr>
          <p:cNvSpPr>
            <a:spLocks noChangeShapeType="1"/>
          </p:cNvSpPr>
          <p:nvPr/>
        </p:nvSpPr>
        <p:spPr bwMode="auto">
          <a:xfrm>
            <a:off x="6732588" y="3068638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ctr" eaLnBrk="1" hangingPunct="1">
              <a:defRPr/>
            </a:pPr>
            <a:endParaRPr lang="en-US">
              <a:latin typeface="Century Schoolbook" charset="0"/>
              <a:ea typeface="ＭＳ Ｐゴシック" charset="0"/>
              <a:cs typeface="Times New Roman" charset="0"/>
            </a:endParaRPr>
          </a:p>
        </p:txBody>
      </p:sp>
      <p:sp>
        <p:nvSpPr>
          <p:cNvPr id="13324" name="Rectangle 13">
            <a:extLst>
              <a:ext uri="{FF2B5EF4-FFF2-40B4-BE49-F238E27FC236}">
                <a16:creationId xmlns:a16="http://schemas.microsoft.com/office/drawing/2014/main" id="{2E976CFA-8438-4205-99CF-4AD5F13040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30663" y="1700213"/>
            <a:ext cx="1117600" cy="5635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defRPr/>
            </a:pPr>
            <a:r>
              <a:rPr lang="en-AU" sz="1600">
                <a:latin typeface="Arial" charset="0"/>
                <a:ea typeface="ＭＳ Ｐゴシック" charset="0"/>
                <a:cs typeface="Times New Roman" charset="0"/>
              </a:rPr>
              <a:t>Noise </a:t>
            </a:r>
          </a:p>
        </p:txBody>
      </p:sp>
      <p:sp>
        <p:nvSpPr>
          <p:cNvPr id="13325" name="Rectangle 14">
            <a:extLst>
              <a:ext uri="{FF2B5EF4-FFF2-40B4-BE49-F238E27FC236}">
                <a16:creationId xmlns:a16="http://schemas.microsoft.com/office/drawing/2014/main" id="{35971203-74E9-440D-AC1B-1BEDDF4DD2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35375" y="4076700"/>
            <a:ext cx="1944688" cy="5762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defRPr/>
            </a:pPr>
            <a:r>
              <a:rPr lang="en-AU" sz="1600">
                <a:latin typeface="Arial" charset="0"/>
                <a:ea typeface="ＭＳ Ｐゴシック" charset="0"/>
                <a:cs typeface="Times New Roman" charset="0"/>
              </a:rPr>
              <a:t>Receiver response </a:t>
            </a:r>
          </a:p>
        </p:txBody>
      </p:sp>
      <p:sp>
        <p:nvSpPr>
          <p:cNvPr id="13326" name="Text Box 15">
            <a:extLst>
              <a:ext uri="{FF2B5EF4-FFF2-40B4-BE49-F238E27FC236}">
                <a16:creationId xmlns:a16="http://schemas.microsoft.com/office/drawing/2014/main" id="{AA55D41A-2FA2-4CA8-8E6E-6745FAFDFD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9113" y="2368550"/>
            <a:ext cx="2365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Century Schoolbook" charset="0"/>
                <a:ea typeface="ＭＳ Ｐゴシック" charset="0"/>
                <a:cs typeface="Times New Roman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9pPr>
          </a:lstStyle>
          <a:p>
            <a:pPr>
              <a:defRPr/>
            </a:pPr>
            <a:endParaRPr lang="en-US" sz="1800">
              <a:latin typeface="Arial" charset="0"/>
            </a:endParaRPr>
          </a:p>
        </p:txBody>
      </p:sp>
      <p:sp>
        <p:nvSpPr>
          <p:cNvPr id="13328" name="Text Box 19">
            <a:extLst>
              <a:ext uri="{FF2B5EF4-FFF2-40B4-BE49-F238E27FC236}">
                <a16:creationId xmlns:a16="http://schemas.microsoft.com/office/drawing/2014/main" id="{D1EAFE70-3866-4454-A687-D1227262EC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63713" y="2132013"/>
            <a:ext cx="10287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Century Schoolbook" charset="0"/>
                <a:ea typeface="ＭＳ Ｐゴシック" charset="0"/>
                <a:cs typeface="Times New Roman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9pPr>
          </a:lstStyle>
          <a:p>
            <a:pPr>
              <a:defRPr/>
            </a:pPr>
            <a:r>
              <a:rPr lang="en-AU" sz="1600">
                <a:latin typeface="Arial" charset="0"/>
              </a:rPr>
              <a:t>Encoding</a:t>
            </a:r>
          </a:p>
        </p:txBody>
      </p:sp>
      <p:sp>
        <p:nvSpPr>
          <p:cNvPr id="13329" name="Text Box 20">
            <a:extLst>
              <a:ext uri="{FF2B5EF4-FFF2-40B4-BE49-F238E27FC236}">
                <a16:creationId xmlns:a16="http://schemas.microsoft.com/office/drawing/2014/main" id="{E0C73F91-C585-419A-9795-029C9C9DAF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8125" y="2132013"/>
            <a:ext cx="1039813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Century Schoolbook" charset="0"/>
                <a:ea typeface="ＭＳ Ｐゴシック" charset="0"/>
                <a:cs typeface="Times New Roman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9pPr>
          </a:lstStyle>
          <a:p>
            <a:pPr>
              <a:defRPr/>
            </a:pPr>
            <a:r>
              <a:rPr lang="en-AU" sz="1600">
                <a:latin typeface="Arial" charset="0"/>
              </a:rPr>
              <a:t>Decoding</a:t>
            </a:r>
          </a:p>
        </p:txBody>
      </p:sp>
      <p:sp>
        <p:nvSpPr>
          <p:cNvPr id="13330" name="Line 21">
            <a:extLst>
              <a:ext uri="{FF2B5EF4-FFF2-40B4-BE49-F238E27FC236}">
                <a16:creationId xmlns:a16="http://schemas.microsoft.com/office/drawing/2014/main" id="{3972EB87-60B3-4936-BF4B-FE20429DE2E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195513" y="2492375"/>
            <a:ext cx="0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ctr" eaLnBrk="1" hangingPunct="1">
              <a:defRPr/>
            </a:pPr>
            <a:endParaRPr lang="en-US">
              <a:latin typeface="Century Schoolbook" charset="0"/>
              <a:ea typeface="ＭＳ Ｐゴシック" charset="0"/>
              <a:cs typeface="Times New Roman" charset="0"/>
            </a:endParaRPr>
          </a:p>
        </p:txBody>
      </p:sp>
      <p:sp>
        <p:nvSpPr>
          <p:cNvPr id="13331" name="Line 22">
            <a:extLst>
              <a:ext uri="{FF2B5EF4-FFF2-40B4-BE49-F238E27FC236}">
                <a16:creationId xmlns:a16="http://schemas.microsoft.com/office/drawing/2014/main" id="{21F3C710-61F2-43B8-8E50-36E62655FB6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948488" y="2492375"/>
            <a:ext cx="0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ctr" eaLnBrk="1" hangingPunct="1">
              <a:defRPr/>
            </a:pPr>
            <a:endParaRPr lang="en-US">
              <a:latin typeface="Century Schoolbook" charset="0"/>
              <a:ea typeface="ＭＳ Ｐゴシック" charset="0"/>
              <a:cs typeface="Times New Roman" charset="0"/>
            </a:endParaRPr>
          </a:p>
        </p:txBody>
      </p:sp>
      <p:sp>
        <p:nvSpPr>
          <p:cNvPr id="13332" name="Line 23">
            <a:extLst>
              <a:ext uri="{FF2B5EF4-FFF2-40B4-BE49-F238E27FC236}">
                <a16:creationId xmlns:a16="http://schemas.microsoft.com/office/drawing/2014/main" id="{FEC1CF00-8939-4465-A3E5-E5EE32DA0F40}"/>
              </a:ext>
            </a:extLst>
          </p:cNvPr>
          <p:cNvSpPr>
            <a:spLocks noChangeShapeType="1"/>
          </p:cNvSpPr>
          <p:nvPr/>
        </p:nvSpPr>
        <p:spPr bwMode="auto">
          <a:xfrm>
            <a:off x="4602163" y="2276475"/>
            <a:ext cx="0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ctr" eaLnBrk="1" hangingPunct="1">
              <a:defRPr/>
            </a:pPr>
            <a:endParaRPr lang="en-US">
              <a:latin typeface="Century Schoolbook" charset="0"/>
              <a:ea typeface="ＭＳ Ｐゴシック" charset="0"/>
              <a:cs typeface="Times New Roman" charset="0"/>
            </a:endParaRPr>
          </a:p>
        </p:txBody>
      </p:sp>
      <p:sp>
        <p:nvSpPr>
          <p:cNvPr id="13333" name="Line 24">
            <a:extLst>
              <a:ext uri="{FF2B5EF4-FFF2-40B4-BE49-F238E27FC236}">
                <a16:creationId xmlns:a16="http://schemas.microsoft.com/office/drawing/2014/main" id="{05DFE1EC-82E8-47A1-A516-73F1CAC87C11}"/>
              </a:ext>
            </a:extLst>
          </p:cNvPr>
          <p:cNvSpPr>
            <a:spLocks noChangeShapeType="1"/>
          </p:cNvSpPr>
          <p:nvPr/>
        </p:nvSpPr>
        <p:spPr bwMode="auto">
          <a:xfrm>
            <a:off x="7667625" y="3355975"/>
            <a:ext cx="0" cy="10080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ctr" eaLnBrk="1" hangingPunct="1">
              <a:defRPr/>
            </a:pPr>
            <a:endParaRPr lang="en-US">
              <a:latin typeface="Century Schoolbook" charset="0"/>
              <a:ea typeface="ＭＳ Ｐゴシック" charset="0"/>
              <a:cs typeface="Times New Roman" charset="0"/>
            </a:endParaRPr>
          </a:p>
        </p:txBody>
      </p:sp>
      <p:sp>
        <p:nvSpPr>
          <p:cNvPr id="13334" name="Line 26">
            <a:extLst>
              <a:ext uri="{FF2B5EF4-FFF2-40B4-BE49-F238E27FC236}">
                <a16:creationId xmlns:a16="http://schemas.microsoft.com/office/drawing/2014/main" id="{136D9970-BE60-4EAE-923F-3928EFC7FAD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403350" y="3355975"/>
            <a:ext cx="0" cy="10080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ctr" eaLnBrk="1" hangingPunct="1">
              <a:defRPr/>
            </a:pPr>
            <a:endParaRPr lang="en-US">
              <a:latin typeface="Century Schoolbook" charset="0"/>
              <a:ea typeface="ＭＳ Ｐゴシック" charset="0"/>
              <a:cs typeface="Times New Roman" charset="0"/>
            </a:endParaRPr>
          </a:p>
        </p:txBody>
      </p:sp>
      <p:sp>
        <p:nvSpPr>
          <p:cNvPr id="13335" name="Text Box 28">
            <a:extLst>
              <a:ext uri="{FF2B5EF4-FFF2-40B4-BE49-F238E27FC236}">
                <a16:creationId xmlns:a16="http://schemas.microsoft.com/office/drawing/2014/main" id="{59F2B9EA-B084-49A0-98FA-DC83DEA3C8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1700" y="5013325"/>
            <a:ext cx="7412038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Century Schoolbook" charset="0"/>
                <a:ea typeface="ＭＳ Ｐゴシック" charset="0"/>
                <a:cs typeface="Times New Roman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9pPr>
          </a:lstStyle>
          <a:p>
            <a:pPr>
              <a:defRPr/>
            </a:pPr>
            <a:r>
              <a:rPr lang="en-AU" sz="1400" dirty="0"/>
              <a:t>Source: Adapted from Shannon, Claude and Weaver, Warren (1949) </a:t>
            </a:r>
            <a:r>
              <a:rPr lang="en-AU" sz="1400" i="1" dirty="0"/>
              <a:t>The Mathematical </a:t>
            </a:r>
          </a:p>
          <a:p>
            <a:pPr>
              <a:defRPr/>
            </a:pPr>
            <a:r>
              <a:rPr lang="en-AU" sz="1400" i="1" dirty="0"/>
              <a:t>Theory of Communication</a:t>
            </a:r>
            <a:r>
              <a:rPr lang="en-AU" sz="1400" dirty="0"/>
              <a:t>. Urbana, IL: University of Illinois Press. p. 5.</a:t>
            </a:r>
          </a:p>
        </p:txBody>
      </p:sp>
      <p:sp>
        <p:nvSpPr>
          <p:cNvPr id="13336" name="Line 29">
            <a:extLst>
              <a:ext uri="{FF2B5EF4-FFF2-40B4-BE49-F238E27FC236}">
                <a16:creationId xmlns:a16="http://schemas.microsoft.com/office/drawing/2014/main" id="{732B73B8-066E-4445-A020-A62C83768BC2}"/>
              </a:ext>
            </a:extLst>
          </p:cNvPr>
          <p:cNvSpPr>
            <a:spLocks noChangeShapeType="1"/>
          </p:cNvSpPr>
          <p:nvPr/>
        </p:nvSpPr>
        <p:spPr bwMode="auto">
          <a:xfrm>
            <a:off x="5651500" y="4364038"/>
            <a:ext cx="20161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>
              <a:defRPr/>
            </a:pPr>
            <a:endParaRPr lang="en-US">
              <a:latin typeface="Century Schoolbook" charset="0"/>
              <a:ea typeface="ＭＳ Ｐゴシック" charset="0"/>
              <a:cs typeface="Times New Roman" charset="0"/>
            </a:endParaRPr>
          </a:p>
        </p:txBody>
      </p:sp>
      <p:sp>
        <p:nvSpPr>
          <p:cNvPr id="13337" name="Line 30">
            <a:extLst>
              <a:ext uri="{FF2B5EF4-FFF2-40B4-BE49-F238E27FC236}">
                <a16:creationId xmlns:a16="http://schemas.microsoft.com/office/drawing/2014/main" id="{88AC08E9-5E56-481A-8AD5-F3A4344BFB4A}"/>
              </a:ext>
            </a:extLst>
          </p:cNvPr>
          <p:cNvSpPr>
            <a:spLocks noChangeShapeType="1"/>
          </p:cNvSpPr>
          <p:nvPr/>
        </p:nvSpPr>
        <p:spPr bwMode="auto">
          <a:xfrm>
            <a:off x="1403350" y="4364038"/>
            <a:ext cx="22320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>
              <a:defRPr/>
            </a:pPr>
            <a:endParaRPr lang="en-US">
              <a:latin typeface="Century Schoolbook" charset="0"/>
              <a:ea typeface="ＭＳ Ｐゴシック" charset="0"/>
              <a:cs typeface="Times New Roman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2AE0F5-F0B4-4440-BE02-4755405E0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9819" y="132556"/>
            <a:ext cx="7024687" cy="6842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 dirty="0"/>
              <a:t>The Linear Model</a:t>
            </a:r>
          </a:p>
        </p:txBody>
      </p:sp>
    </p:spTree>
    <p:extLst>
      <p:ext uri="{BB962C8B-B14F-4D97-AF65-F5344CB8AC3E}">
        <p14:creationId xmlns:p14="http://schemas.microsoft.com/office/powerpoint/2010/main" val="3357268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animBg="1"/>
      <p:bldP spid="13316" grpId="0" animBg="1"/>
      <p:bldP spid="13317" grpId="0" animBg="1"/>
      <p:bldP spid="13318" grpId="0" animBg="1"/>
      <p:bldP spid="13319" grpId="0" animBg="1"/>
      <p:bldP spid="13320" grpId="0" animBg="1"/>
      <p:bldP spid="13321" grpId="0" animBg="1"/>
      <p:bldP spid="13322" grpId="0" animBg="1"/>
      <p:bldP spid="13323" grpId="0" animBg="1"/>
      <p:bldP spid="13324" grpId="0" animBg="1"/>
      <p:bldP spid="13325" grpId="0" animBg="1"/>
      <p:bldP spid="13328" grpId="0"/>
      <p:bldP spid="13329" grpId="0"/>
      <p:bldP spid="13330" grpId="0" animBg="1"/>
      <p:bldP spid="13331" grpId="0" animBg="1"/>
      <p:bldP spid="13332" grpId="0" animBg="1"/>
      <p:bldP spid="13333" grpId="0" animBg="1"/>
      <p:bldP spid="13334" grpId="0" animBg="1"/>
      <p:bldP spid="13335" grpId="0"/>
      <p:bldP spid="13336" grpId="0" animBg="1"/>
      <p:bldP spid="1333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>
            <a:extLst>
              <a:ext uri="{FF2B5EF4-FFF2-40B4-BE49-F238E27FC236}">
                <a16:creationId xmlns:a16="http://schemas.microsoft.com/office/drawing/2014/main" id="{9583B3C6-CAA4-41D4-BBE5-239AE92EB5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3" y="1341438"/>
            <a:ext cx="7704137" cy="4392612"/>
          </a:xfrm>
        </p:spPr>
        <p:txBody>
          <a:bodyPr/>
          <a:lstStyle/>
          <a:p>
            <a:pPr marL="457200" indent="-457200" eaLnBrk="1" hangingPunct="1">
              <a:lnSpc>
                <a:spcPct val="90000"/>
              </a:lnSpc>
            </a:pPr>
            <a:endParaRPr lang="en-AU" altLang="zh-CN">
              <a:ea typeface="SimSun" panose="02010600030101010101" pitchFamily="2" charset="-122"/>
            </a:endParaRPr>
          </a:p>
          <a:p>
            <a:pPr marL="457200" indent="-457200" eaLnBrk="1" hangingPunct="1">
              <a:lnSpc>
                <a:spcPct val="90000"/>
              </a:lnSpc>
            </a:pPr>
            <a:endParaRPr lang="en-AU" altLang="zh-CN">
              <a:ea typeface="SimSun" panose="02010600030101010101" pitchFamily="2" charset="-122"/>
            </a:endParaRPr>
          </a:p>
          <a:p>
            <a:pPr marL="457200" indent="-457200" eaLnBrk="1" hangingPunct="1">
              <a:lnSpc>
                <a:spcPct val="90000"/>
              </a:lnSpc>
              <a:buFontTx/>
              <a:buNone/>
            </a:pPr>
            <a:endParaRPr lang="en-AU" altLang="zh-CN">
              <a:ea typeface="SimSun" panose="02010600030101010101" pitchFamily="2" charset="-122"/>
            </a:endParaRPr>
          </a:p>
          <a:p>
            <a:pPr marL="457200" indent="-457200" eaLnBrk="1" hangingPunct="1">
              <a:lnSpc>
                <a:spcPct val="90000"/>
              </a:lnSpc>
              <a:buFontTx/>
              <a:buNone/>
            </a:pPr>
            <a:endParaRPr lang="en-AU" altLang="zh-CN">
              <a:ea typeface="SimSun" panose="02010600030101010101" pitchFamily="2" charset="-122"/>
            </a:endParaRPr>
          </a:p>
        </p:txBody>
      </p:sp>
      <p:sp>
        <p:nvSpPr>
          <p:cNvPr id="14340" name="Text Box 4">
            <a:extLst>
              <a:ext uri="{FF2B5EF4-FFF2-40B4-BE49-F238E27FC236}">
                <a16:creationId xmlns:a16="http://schemas.microsoft.com/office/drawing/2014/main" id="{A2DE9E71-3B21-47C3-AFFB-0927417069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1638" y="2058988"/>
            <a:ext cx="184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Century Schoolbook" charset="0"/>
                <a:ea typeface="ＭＳ Ｐゴシック" charset="0"/>
                <a:cs typeface="Times New Roman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entury Schoolbook" charset="0"/>
                <a:ea typeface="Times New Roman" charset="0"/>
                <a:cs typeface="Times New Roman" charset="0"/>
              </a:defRPr>
            </a:lvl9pPr>
          </a:lstStyle>
          <a:p>
            <a:pPr algn="ctr" eaLnBrk="1" hangingPunct="1">
              <a:defRPr/>
            </a:pPr>
            <a:endParaRPr lang="en-US"/>
          </a:p>
        </p:txBody>
      </p:sp>
      <p:grpSp>
        <p:nvGrpSpPr>
          <p:cNvPr id="2" name="Group 5">
            <a:extLst>
              <a:ext uri="{FF2B5EF4-FFF2-40B4-BE49-F238E27FC236}">
                <a16:creationId xmlns:a16="http://schemas.microsoft.com/office/drawing/2014/main" id="{FE254287-2FBC-4A0D-8572-F8301AEC8FA3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1908175" y="1341438"/>
            <a:ext cx="5486400" cy="3314700"/>
            <a:chOff x="2662" y="1375"/>
            <a:chExt cx="7513" cy="4640"/>
          </a:xfrm>
        </p:grpSpPr>
        <p:sp>
          <p:nvSpPr>
            <p:cNvPr id="14343" name="AutoShape 6">
              <a:extLst>
                <a:ext uri="{FF2B5EF4-FFF2-40B4-BE49-F238E27FC236}">
                  <a16:creationId xmlns:a16="http://schemas.microsoft.com/office/drawing/2014/main" id="{B0D96B5E-1824-43DF-ACFE-A52FDBDE36D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662" y="1375"/>
              <a:ext cx="7513" cy="46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20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Century Schoolbook" panose="02040604050505020304" pitchFamily="18" charset="0"/>
              </a:endParaRPr>
            </a:p>
          </p:txBody>
        </p:sp>
        <p:sp>
          <p:nvSpPr>
            <p:cNvPr id="14344" name="Text Box 7">
              <a:extLst>
                <a:ext uri="{FF2B5EF4-FFF2-40B4-BE49-F238E27FC236}">
                  <a16:creationId xmlns:a16="http://schemas.microsoft.com/office/drawing/2014/main" id="{8A0D2DFD-A37B-4A0A-8ACE-03135A63C2D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62" y="3135"/>
              <a:ext cx="1248" cy="96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20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AU" altLang="zh-CN" sz="1200" dirty="0">
                  <a:solidFill>
                    <a:schemeClr val="tx1"/>
                  </a:solidFill>
                  <a:latin typeface="Times New Roman" panose="02020603050405020304" pitchFamily="18" charset="0"/>
                  <a:ea typeface="SimSun" panose="02010600030101010101" pitchFamily="2" charset="-122"/>
                </a:rPr>
                <a:t>Encoder</a:t>
              </a:r>
            </a:p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AU" altLang="zh-CN" sz="1200" dirty="0">
                  <a:solidFill>
                    <a:schemeClr val="tx1"/>
                  </a:solidFill>
                  <a:latin typeface="Times New Roman" panose="02020603050405020304" pitchFamily="18" charset="0"/>
                  <a:ea typeface="SimSun" panose="02010600030101010101" pitchFamily="2" charset="-122"/>
                </a:rPr>
                <a:t>Interpreter</a:t>
              </a:r>
            </a:p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AU" altLang="zh-CN" sz="1200" dirty="0">
                  <a:solidFill>
                    <a:schemeClr val="tx1"/>
                  </a:solidFill>
                  <a:latin typeface="Times New Roman" panose="02020603050405020304" pitchFamily="18" charset="0"/>
                  <a:ea typeface="SimSun" panose="02010600030101010101" pitchFamily="2" charset="-122"/>
                </a:rPr>
                <a:t>Decoder</a:t>
              </a:r>
              <a:endParaRPr lang="en-AU" altLang="en-US" sz="1200" dirty="0">
                <a:solidFill>
                  <a:schemeClr val="tx1"/>
                </a:solidFill>
                <a:latin typeface="Century Schoolbook" panose="02040604050505020304" pitchFamily="18" charset="0"/>
              </a:endParaRPr>
            </a:p>
          </p:txBody>
        </p:sp>
        <p:sp>
          <p:nvSpPr>
            <p:cNvPr id="14345" name="Oval 8">
              <a:extLst>
                <a:ext uri="{FF2B5EF4-FFF2-40B4-BE49-F238E27FC236}">
                  <a16:creationId xmlns:a16="http://schemas.microsoft.com/office/drawing/2014/main" id="{41C1F58A-7CFF-45DA-A2A5-A44F15B0D4F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66" y="4575"/>
              <a:ext cx="2035" cy="80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20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Century Schoolbook" panose="02040604050505020304" pitchFamily="18" charset="0"/>
              </a:endParaRPr>
            </a:p>
          </p:txBody>
        </p:sp>
        <p:sp>
          <p:nvSpPr>
            <p:cNvPr id="14346" name="Text Box 9">
              <a:extLst>
                <a:ext uri="{FF2B5EF4-FFF2-40B4-BE49-F238E27FC236}">
                  <a16:creationId xmlns:a16="http://schemas.microsoft.com/office/drawing/2014/main" id="{FB1A04E9-0260-4152-98E1-DCE0D478CAD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766" y="3135"/>
              <a:ext cx="1252" cy="96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20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AU" altLang="zh-CN" sz="1200">
                  <a:solidFill>
                    <a:schemeClr val="tx1"/>
                  </a:solidFill>
                  <a:latin typeface="Times New Roman" panose="02020603050405020304" pitchFamily="18" charset="0"/>
                  <a:ea typeface="SimSun" panose="02010600030101010101" pitchFamily="2" charset="-122"/>
                </a:rPr>
                <a:t>Decoder</a:t>
              </a:r>
            </a:p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AU" altLang="zh-CN" sz="1200">
                  <a:solidFill>
                    <a:schemeClr val="tx1"/>
                  </a:solidFill>
                  <a:latin typeface="Times New Roman" panose="02020603050405020304" pitchFamily="18" charset="0"/>
                  <a:ea typeface="SimSun" panose="02010600030101010101" pitchFamily="2" charset="-122"/>
                </a:rPr>
                <a:t>Interpreter</a:t>
              </a:r>
            </a:p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AU" altLang="zh-CN" sz="1200">
                  <a:solidFill>
                    <a:schemeClr val="tx1"/>
                  </a:solidFill>
                  <a:latin typeface="Times New Roman" panose="02020603050405020304" pitchFamily="18" charset="0"/>
                  <a:ea typeface="SimSun" panose="02010600030101010101" pitchFamily="2" charset="-122"/>
                </a:rPr>
                <a:t>Encoder</a:t>
              </a:r>
              <a:endParaRPr lang="en-AU" altLang="en-US" sz="1200">
                <a:solidFill>
                  <a:schemeClr val="tx1"/>
                </a:solidFill>
                <a:latin typeface="Century Schoolbook" panose="02040604050505020304" pitchFamily="18" charset="0"/>
              </a:endParaRPr>
            </a:p>
          </p:txBody>
        </p:sp>
        <p:sp>
          <p:nvSpPr>
            <p:cNvPr id="14347" name="Text Box 10">
              <a:extLst>
                <a:ext uri="{FF2B5EF4-FFF2-40B4-BE49-F238E27FC236}">
                  <a16:creationId xmlns:a16="http://schemas.microsoft.com/office/drawing/2014/main" id="{0F44A5F8-548D-41F1-891B-1163A3922CD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636" y="4735"/>
              <a:ext cx="1096" cy="48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20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AU" altLang="zh-CN" sz="1200">
                  <a:solidFill>
                    <a:schemeClr val="tx1"/>
                  </a:solidFill>
                  <a:latin typeface="Times New Roman" panose="02020603050405020304" pitchFamily="18" charset="0"/>
                  <a:ea typeface="SimSun" panose="02010600030101010101" pitchFamily="2" charset="-122"/>
                </a:rPr>
                <a:t>Message</a:t>
              </a:r>
              <a:endParaRPr lang="en-AU" altLang="en-US" sz="1200">
                <a:solidFill>
                  <a:schemeClr val="tx1"/>
                </a:solidFill>
                <a:latin typeface="Century Schoolbook" panose="02040604050505020304" pitchFamily="18" charset="0"/>
              </a:endParaRPr>
            </a:p>
          </p:txBody>
        </p:sp>
        <p:sp>
          <p:nvSpPr>
            <p:cNvPr id="14348" name="Oval 11">
              <a:extLst>
                <a:ext uri="{FF2B5EF4-FFF2-40B4-BE49-F238E27FC236}">
                  <a16:creationId xmlns:a16="http://schemas.microsoft.com/office/drawing/2014/main" id="{CEE68714-56EA-4E9D-8FE7-94847128680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66" y="1535"/>
              <a:ext cx="2035" cy="80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20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GB" altLang="en-US">
                <a:solidFill>
                  <a:schemeClr val="tx1"/>
                </a:solidFill>
                <a:latin typeface="Century Schoolbook" panose="02040604050505020304" pitchFamily="18" charset="0"/>
              </a:endParaRPr>
            </a:p>
          </p:txBody>
        </p:sp>
        <p:sp>
          <p:nvSpPr>
            <p:cNvPr id="14349" name="Text Box 12">
              <a:extLst>
                <a:ext uri="{FF2B5EF4-FFF2-40B4-BE49-F238E27FC236}">
                  <a16:creationId xmlns:a16="http://schemas.microsoft.com/office/drawing/2014/main" id="{EC7CBC97-BFD4-4F1F-84B1-7CA1B53C2AA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636" y="1695"/>
              <a:ext cx="1096" cy="48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20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6000"/>
                <a:buFont typeface="Wingdings 2" panose="05020102010507070707" pitchFamily="18" charset="2"/>
                <a:buChar char=""/>
                <a:defRPr sz="1600">
                  <a:solidFill>
                    <a:schemeClr val="tx2"/>
                  </a:solidFill>
                  <a:latin typeface="Century Gothic" panose="020B0502020202020204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AU" altLang="zh-CN" sz="1200">
                  <a:solidFill>
                    <a:schemeClr val="tx1"/>
                  </a:solidFill>
                  <a:latin typeface="Times New Roman" panose="02020603050405020304" pitchFamily="18" charset="0"/>
                  <a:ea typeface="SimSun" panose="02010600030101010101" pitchFamily="2" charset="-122"/>
                </a:rPr>
                <a:t>Message</a:t>
              </a:r>
              <a:endParaRPr lang="en-AU" altLang="en-US" sz="1200">
                <a:solidFill>
                  <a:schemeClr val="tx1"/>
                </a:solidFill>
                <a:latin typeface="Century Schoolbook" panose="02040604050505020304" pitchFamily="18" charset="0"/>
              </a:endParaRPr>
            </a:p>
          </p:txBody>
        </p:sp>
        <p:sp>
          <p:nvSpPr>
            <p:cNvPr id="14350" name="Arc 13">
              <a:extLst>
                <a:ext uri="{FF2B5EF4-FFF2-40B4-BE49-F238E27FC236}">
                  <a16:creationId xmlns:a16="http://schemas.microsoft.com/office/drawing/2014/main" id="{D258FD8E-1436-475D-8B45-CD27764E682B}"/>
                </a:ext>
              </a:extLst>
            </p:cNvPr>
            <p:cNvSpPr>
              <a:spLocks/>
            </p:cNvSpPr>
            <p:nvPr/>
          </p:nvSpPr>
          <p:spPr bwMode="auto">
            <a:xfrm>
              <a:off x="7201" y="2015"/>
              <a:ext cx="2191" cy="1120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51" name="Arc 14">
              <a:extLst>
                <a:ext uri="{FF2B5EF4-FFF2-40B4-BE49-F238E27FC236}">
                  <a16:creationId xmlns:a16="http://schemas.microsoft.com/office/drawing/2014/main" id="{2ADA3CA4-B7D8-4FD8-A116-399D71C0C37B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3288" y="2015"/>
              <a:ext cx="1878" cy="1120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52" name="Arc 15">
              <a:extLst>
                <a:ext uri="{FF2B5EF4-FFF2-40B4-BE49-F238E27FC236}">
                  <a16:creationId xmlns:a16="http://schemas.microsoft.com/office/drawing/2014/main" id="{505C8D11-AA21-446E-9D7F-1F7D28D196A5}"/>
                </a:ext>
              </a:extLst>
            </p:cNvPr>
            <p:cNvSpPr>
              <a:spLocks/>
            </p:cNvSpPr>
            <p:nvPr/>
          </p:nvSpPr>
          <p:spPr bwMode="auto">
            <a:xfrm rot="10800000" flipH="1">
              <a:off x="7201" y="4095"/>
              <a:ext cx="2191" cy="960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353" name="Arc 16">
              <a:extLst>
                <a:ext uri="{FF2B5EF4-FFF2-40B4-BE49-F238E27FC236}">
                  <a16:creationId xmlns:a16="http://schemas.microsoft.com/office/drawing/2014/main" id="{8B751291-A70F-443B-962F-B31866F39C8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288" y="4095"/>
              <a:ext cx="1878" cy="960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342" name="Text Box 17">
            <a:extLst>
              <a:ext uri="{FF2B5EF4-FFF2-40B4-BE49-F238E27FC236}">
                <a16:creationId xmlns:a16="http://schemas.microsoft.com/office/drawing/2014/main" id="{AFDBD14E-6FB1-41CD-B543-57CC9404A1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1550" y="4652963"/>
            <a:ext cx="7488238" cy="738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Century Schoolbook" pitchFamily="18" charset="0"/>
                <a:ea typeface="MS PGothic" pitchFamily="34" charset="-128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Century Schoolbook" pitchFamily="18" charset="0"/>
                <a:ea typeface="MS PGothic" pitchFamily="34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Century Schoolbook" pitchFamily="18" charset="0"/>
                <a:ea typeface="MS PGothic" pitchFamily="34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Century Schoolbook" pitchFamily="18" charset="0"/>
                <a:ea typeface="MS PGothic" pitchFamily="34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Century Schoolbook" pitchFamily="18" charset="0"/>
                <a:ea typeface="MS PGothic" pitchFamily="34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entury Schoolbook" pitchFamily="18" charset="0"/>
                <a:ea typeface="MS PGothic" pitchFamily="34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entury Schoolbook" pitchFamily="18" charset="0"/>
                <a:ea typeface="MS PGothic" pitchFamily="34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entury Schoolbook" pitchFamily="18" charset="0"/>
                <a:ea typeface="MS PGothic" pitchFamily="34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Century Schoolbook" pitchFamily="18" charset="0"/>
                <a:ea typeface="MS PGothic" pitchFamily="34" charset="-128"/>
              </a:defRPr>
            </a:lvl9pPr>
          </a:lstStyle>
          <a:p>
            <a:pPr eaLnBrk="1" hangingPunct="1">
              <a:defRPr/>
            </a:pPr>
            <a:r>
              <a:rPr lang="en-AU" altLang="en-US" sz="1400" dirty="0"/>
              <a:t>Source: Adapted from Schramm, Wilbur (1971) ‘The nature of communication between humans’, in W. Schramm and D. F. Roberts (</a:t>
            </a:r>
            <a:r>
              <a:rPr lang="en-AU" altLang="en-US" sz="1400" dirty="0" err="1"/>
              <a:t>eds</a:t>
            </a:r>
            <a:r>
              <a:rPr lang="en-AU" altLang="en-US" sz="1400" dirty="0"/>
              <a:t>), </a:t>
            </a:r>
            <a:r>
              <a:rPr lang="en-AU" altLang="en-US" sz="1400" i="1" dirty="0"/>
              <a:t>The Process and Effects of Mass Communication</a:t>
            </a:r>
            <a:r>
              <a:rPr lang="en-AU" altLang="en-US" sz="1400" dirty="0"/>
              <a:t>. Urbana, IL: University of Illinois Press. p. 24.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CCEA332-500C-4B78-AFD0-DBAC4BE78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988" y="549275"/>
            <a:ext cx="7024687" cy="6842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 dirty="0"/>
              <a:t>The Interactive Model</a:t>
            </a:r>
          </a:p>
        </p:txBody>
      </p:sp>
    </p:spTree>
    <p:extLst>
      <p:ext uri="{BB962C8B-B14F-4D97-AF65-F5344CB8AC3E}">
        <p14:creationId xmlns:p14="http://schemas.microsoft.com/office/powerpoint/2010/main" val="1779872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3">
            <a:extLst>
              <a:ext uri="{FF2B5EF4-FFF2-40B4-BE49-F238E27FC236}">
                <a16:creationId xmlns:a16="http://schemas.microsoft.com/office/drawing/2014/main" id="{CCBBCE03-D7F9-4FD8-85EC-3988BC6A088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27584" y="2060848"/>
            <a:ext cx="7705725" cy="3997325"/>
          </a:xfrm>
        </p:spPr>
        <p:txBody>
          <a:bodyPr>
            <a:normAutofit fontScale="92500" lnSpcReduction="20000"/>
          </a:bodyPr>
          <a:lstStyle/>
          <a:p>
            <a:pPr marL="514350" indent="-514350" eaLnBrk="1" hangingPunct="1">
              <a:lnSpc>
                <a:spcPct val="110000"/>
              </a:lnSpc>
              <a:buFont typeface="+mj-lt"/>
              <a:buAutoNum type="arabicPeriod"/>
              <a:defRPr/>
            </a:pPr>
            <a:r>
              <a:rPr lang="en-AU" altLang="en-US" dirty="0"/>
              <a:t>Communication interactions are embedded in a socio-historical context.</a:t>
            </a:r>
          </a:p>
          <a:p>
            <a:pPr marL="514350" indent="-514350" eaLnBrk="1" hangingPunct="1">
              <a:lnSpc>
                <a:spcPct val="110000"/>
              </a:lnSpc>
              <a:buFont typeface="+mj-lt"/>
              <a:buAutoNum type="arabicPeriod"/>
              <a:defRPr/>
            </a:pPr>
            <a:r>
              <a:rPr lang="en-AU" altLang="en-US" dirty="0"/>
              <a:t>Communication is both exchange of referential meaning and negotiation of identities.</a:t>
            </a:r>
          </a:p>
          <a:p>
            <a:pPr marL="514350" indent="-514350" eaLnBrk="1" hangingPunct="1">
              <a:lnSpc>
                <a:spcPct val="110000"/>
              </a:lnSpc>
              <a:buFont typeface="+mj-lt"/>
              <a:buAutoNum type="arabicPeriod"/>
              <a:defRPr/>
            </a:pPr>
            <a:r>
              <a:rPr lang="en-AU" altLang="en-US" dirty="0"/>
              <a:t>Communicators achieve the informational and relational functions of communication by accommodating their communicative behaviours.                        </a:t>
            </a:r>
            <a:r>
              <a:rPr lang="en-AU" altLang="en-US" sz="2600" dirty="0"/>
              <a:t>(Giles &amp; </a:t>
            </a:r>
            <a:r>
              <a:rPr lang="en-AU" altLang="en-US" sz="2600" dirty="0" err="1"/>
              <a:t>Ogay</a:t>
            </a:r>
            <a:r>
              <a:rPr lang="en-AU" altLang="en-US" sz="2600" dirty="0"/>
              <a:t>, 2007)</a:t>
            </a:r>
          </a:p>
          <a:p>
            <a:pPr eaLnBrk="1" hangingPunct="1">
              <a:lnSpc>
                <a:spcPct val="90000"/>
              </a:lnSpc>
              <a:buFont typeface="+mj-lt"/>
              <a:buAutoNum type="arabicPeriod"/>
              <a:defRPr/>
            </a:pPr>
            <a:endParaRPr lang="en-AU" altLang="en-US" sz="1700" dirty="0"/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14B8D638-35B4-43D5-AC8E-B95002055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60648"/>
            <a:ext cx="8856984" cy="6842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 dirty="0"/>
              <a:t>Communication Accommodation Theory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80381" y="1014076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Communication Accommodation theory (CAT) is based on three general assumptions: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491880" y="6058173"/>
            <a:ext cx="5041429" cy="4671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What do these statements mean?</a:t>
            </a:r>
            <a:endParaRPr lang="en-GB" sz="2400" b="1" dirty="0"/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5952998"/>
            <a:ext cx="650373" cy="650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070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7" grpId="0" build="p"/>
      <p:bldP spid="2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525963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Giles, H. &amp; </a:t>
            </a:r>
            <a:r>
              <a:rPr lang="en-GB" sz="1800" dirty="0" err="1"/>
              <a:t>Ogay</a:t>
            </a:r>
            <a:r>
              <a:rPr lang="en-GB" sz="1800" dirty="0"/>
              <a:t>, T. (2007) ‘Communication Accommodation Theory’ in Whaley, B.B., &amp; </a:t>
            </a:r>
            <a:r>
              <a:rPr lang="en-GB" sz="1800" dirty="0" err="1"/>
              <a:t>Samter</a:t>
            </a:r>
            <a:r>
              <a:rPr lang="en-GB" sz="1800" dirty="0"/>
              <a:t> (Eds) </a:t>
            </a:r>
            <a:r>
              <a:rPr lang="en-GB" sz="1800" i="1" dirty="0"/>
              <a:t>Explaining Communication: Contemporary Theories and Exemplars </a:t>
            </a:r>
            <a:r>
              <a:rPr lang="en-GB" sz="1800" dirty="0"/>
              <a:t>(pp. 293-310) Mahwah N.J.: Lawrence Erlbaum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Goldin-Meadow, S (2010) Gesture’s role in creating and learning language </a:t>
            </a:r>
            <a:r>
              <a:rPr lang="en-GB" sz="1800" i="1" dirty="0" err="1"/>
              <a:t>Enfance</a:t>
            </a:r>
            <a:r>
              <a:rPr lang="en-GB" sz="1800" i="1" dirty="0"/>
              <a:t> Vol. (3): pp. 239–255.</a:t>
            </a:r>
            <a:r>
              <a:rPr lang="en-GB" sz="1800" dirty="0"/>
              <a:t> </a:t>
            </a:r>
            <a:r>
              <a:rPr lang="en-GB" sz="1800" dirty="0" smtClean="0"/>
              <a:t>Available at</a:t>
            </a:r>
            <a:r>
              <a:rPr lang="en-GB" sz="1800" dirty="0" smtClean="0"/>
              <a:t>: </a:t>
            </a:r>
            <a:r>
              <a:rPr lang="en-GB" sz="1800" dirty="0">
                <a:hlinkClick r:id="rId2"/>
              </a:rPr>
              <a:t>https://</a:t>
            </a:r>
            <a:r>
              <a:rPr lang="en-GB" sz="1800" dirty="0" smtClean="0">
                <a:hlinkClick r:id="rId2"/>
              </a:rPr>
              <a:t>www.researchgate.net/publication/236078646_Gesture's_role_in_creating_and_learning_language</a:t>
            </a:r>
            <a:r>
              <a:rPr lang="en-GB" sz="1800" dirty="0" smtClean="0"/>
              <a:t>  </a:t>
            </a:r>
            <a:r>
              <a:rPr lang="en-GB" sz="1800" dirty="0"/>
              <a:t>[Accessed </a:t>
            </a:r>
            <a:r>
              <a:rPr lang="en-GB" sz="1800" dirty="0" smtClean="0"/>
              <a:t>11/12/2020</a:t>
            </a:r>
            <a:r>
              <a:rPr lang="en-GB" sz="1800" dirty="0" smtClean="0"/>
              <a:t>]</a:t>
            </a:r>
            <a:endParaRPr lang="en-GB" sz="18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Johnson, H. &amp; Johnson, K (1998) </a:t>
            </a:r>
            <a:r>
              <a:rPr lang="en-GB" sz="1800" i="1" dirty="0"/>
              <a:t>Encyclopaedic Dictionary of Applied Linguistics</a:t>
            </a:r>
            <a:r>
              <a:rPr lang="en-GB" sz="1800" dirty="0"/>
              <a:t> Blackwell Publishers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Liu, S.; </a:t>
            </a:r>
            <a:r>
              <a:rPr lang="en-GB" sz="1800" dirty="0" err="1"/>
              <a:t>Volcic</a:t>
            </a:r>
            <a:r>
              <a:rPr lang="en-GB" sz="1800" dirty="0"/>
              <a:t>, Z.; </a:t>
            </a:r>
            <a:r>
              <a:rPr lang="en-GB" sz="1800" dirty="0" err="1"/>
              <a:t>Gallois</a:t>
            </a:r>
            <a:r>
              <a:rPr lang="en-GB" sz="1800" dirty="0"/>
              <a:t>, C.; (2015). Introducing Intercultural Communication - Global Cultures and Contexts, London: Sage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 err="1"/>
              <a:t>Mervis</a:t>
            </a:r>
            <a:r>
              <a:rPr lang="en-GB" sz="1800" dirty="0"/>
              <a:t>, C.B. and </a:t>
            </a:r>
            <a:r>
              <a:rPr lang="en-GB" sz="1800" dirty="0" err="1"/>
              <a:t>Velleman</a:t>
            </a:r>
            <a:r>
              <a:rPr lang="en-GB" sz="1800" dirty="0"/>
              <a:t>, S.L. (2011) Children with Williams Syndrome: Language, Cognitive, and </a:t>
            </a:r>
            <a:r>
              <a:rPr lang="en-GB" sz="1800" dirty="0" err="1"/>
              <a:t>Behavioral</a:t>
            </a:r>
            <a:r>
              <a:rPr lang="en-GB" sz="1800" dirty="0"/>
              <a:t> Characteristics and their Implications for Intervention </a:t>
            </a:r>
            <a:r>
              <a:rPr lang="en-GB" sz="1800" i="1" dirty="0"/>
              <a:t>Perspectives on Language Learning and Education </a:t>
            </a:r>
            <a:r>
              <a:rPr lang="en-GB" sz="1800" dirty="0"/>
              <a:t>Vol. 18 </a:t>
            </a:r>
            <a:r>
              <a:rPr lang="en-GB" sz="1800" dirty="0" err="1"/>
              <a:t>Iss</a:t>
            </a:r>
            <a:r>
              <a:rPr lang="en-GB" sz="1800" dirty="0"/>
              <a:t>. 3 pp. 98–107 </a:t>
            </a:r>
            <a:r>
              <a:rPr lang="en-GB" sz="1800" dirty="0" smtClean="0"/>
              <a:t>Available at</a:t>
            </a:r>
            <a:r>
              <a:rPr lang="en-GB" sz="1800" dirty="0"/>
              <a:t>: </a:t>
            </a:r>
            <a:r>
              <a:rPr lang="en-GB" sz="1800" dirty="0">
                <a:hlinkClick r:id="rId3"/>
              </a:rPr>
              <a:t>https://www.ncbi.nlm.nih.gov/pmc/articles/PMC3383614</a:t>
            </a:r>
            <a:r>
              <a:rPr lang="en-GB" sz="1800" dirty="0" smtClean="0">
                <a:hlinkClick r:id="rId3"/>
              </a:rPr>
              <a:t>/</a:t>
            </a:r>
            <a:r>
              <a:rPr lang="en-GB" sz="1800" dirty="0" smtClean="0"/>
              <a:t>  </a:t>
            </a:r>
            <a:r>
              <a:rPr lang="en-GB" sz="1800" dirty="0"/>
              <a:t>[Accessed </a:t>
            </a:r>
            <a:r>
              <a:rPr lang="en-GB" sz="1800" dirty="0" smtClean="0"/>
              <a:t>11/12/2020</a:t>
            </a:r>
            <a:r>
              <a:rPr lang="en-GB" sz="1800" dirty="0" smtClean="0"/>
              <a:t>]</a:t>
            </a:r>
            <a:endParaRPr lang="en-GB" sz="18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218475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646" y="1166018"/>
            <a:ext cx="8516841" cy="4525963"/>
          </a:xfrm>
        </p:spPr>
        <p:txBody>
          <a:bodyPr>
            <a:normAutofit fontScale="92500"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Saxton, M. (2010). Child Language: Acquisition and development. Thousand Oaks, (CA): SAGE Publications Ltd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W. Schramm and D. F. Roberts (</a:t>
            </a:r>
            <a:r>
              <a:rPr lang="en-GB" sz="2400" dirty="0" err="1"/>
              <a:t>eds</a:t>
            </a:r>
            <a:r>
              <a:rPr lang="en-GB" sz="2400" dirty="0"/>
              <a:t>), The Process and Effects of Mass Communication. Urbana, IL: University of Illinois Press. p. 24.</a:t>
            </a:r>
          </a:p>
          <a:p>
            <a:pPr>
              <a:defRPr/>
            </a:pPr>
            <a:r>
              <a:rPr lang="en-AU" sz="2400" dirty="0"/>
              <a:t>Shannon, Claude and Weaver, Warren (1949) </a:t>
            </a:r>
            <a:r>
              <a:rPr lang="en-AU" sz="2400" i="1" dirty="0"/>
              <a:t>The Mathematical Theory of Communication</a:t>
            </a:r>
            <a:r>
              <a:rPr lang="en-AU" sz="2400" dirty="0"/>
              <a:t>. Urbana, IL: University of Illinois Press. p. 5.</a:t>
            </a:r>
            <a:endParaRPr lang="en-GB" sz="2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 err="1"/>
              <a:t>USNLM</a:t>
            </a:r>
            <a:r>
              <a:rPr lang="en-GB" sz="2400" dirty="0"/>
              <a:t> (2019) </a:t>
            </a:r>
            <a:r>
              <a:rPr lang="en-GB" sz="2400" i="1" dirty="0"/>
              <a:t>Williams Syndrome Available at: </a:t>
            </a:r>
            <a:r>
              <a:rPr lang="en-GB" sz="2400" dirty="0">
                <a:hlinkClick r:id="rId2"/>
              </a:rPr>
              <a:t>https://ghr.nlm.nih.gov/condition/williams-syndrome#resources</a:t>
            </a:r>
            <a:r>
              <a:rPr lang="en-GB" sz="2400" dirty="0"/>
              <a:t> [</a:t>
            </a:r>
            <a:r>
              <a:rPr lang="en-GB" sz="2400"/>
              <a:t>Accessed </a:t>
            </a:r>
            <a:r>
              <a:rPr lang="en-GB" sz="2400" smtClean="0"/>
              <a:t>11/12/2020</a:t>
            </a:r>
            <a:r>
              <a:rPr lang="en-GB" sz="2400" smtClean="0"/>
              <a:t>]</a:t>
            </a:r>
            <a:endParaRPr lang="en-GB" sz="2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 err="1"/>
              <a:t>Wardhaugh</a:t>
            </a:r>
            <a:r>
              <a:rPr lang="en-GB" sz="2400" dirty="0"/>
              <a:t>, R., Fuller, J. (2014). An Introduction to Sociolinguistics, Blackwell</a:t>
            </a:r>
          </a:p>
        </p:txBody>
      </p:sp>
    </p:spTree>
    <p:extLst>
      <p:ext uri="{BB962C8B-B14F-4D97-AF65-F5344CB8AC3E}">
        <p14:creationId xmlns:p14="http://schemas.microsoft.com/office/powerpoint/2010/main" val="987239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781</TotalTime>
  <Words>1072</Words>
  <Application>Microsoft Office PowerPoint</Application>
  <PresentationFormat>On-screen Show (4:3)</PresentationFormat>
  <Paragraphs>99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ＭＳ Ｐゴシック</vt:lpstr>
      <vt:lpstr>ＭＳ Ｐゴシック</vt:lpstr>
      <vt:lpstr>SimSun</vt:lpstr>
      <vt:lpstr>Arial</vt:lpstr>
      <vt:lpstr>Calibri</vt:lpstr>
      <vt:lpstr>Century Schoolbook</vt:lpstr>
      <vt:lpstr>Times New Roman</vt:lpstr>
      <vt:lpstr>UWTSD PPT Template</vt:lpstr>
      <vt:lpstr>ECSS6001 Diversity of Language Theme 2: An Introduction to Communication</vt:lpstr>
      <vt:lpstr>Acknowledgement</vt:lpstr>
      <vt:lpstr>In this Theme we will look at:</vt:lpstr>
      <vt:lpstr>Is this communication?</vt:lpstr>
      <vt:lpstr>Challenges of Studying Communication</vt:lpstr>
      <vt:lpstr>Defining Communication</vt:lpstr>
      <vt:lpstr>Rhetorical Theory</vt:lpstr>
      <vt:lpstr>But is Communication only about rhetoric?</vt:lpstr>
      <vt:lpstr>Characteristics of Communication</vt:lpstr>
      <vt:lpstr>The Components of Communication </vt:lpstr>
      <vt:lpstr>Communication Models</vt:lpstr>
      <vt:lpstr>The Linear Model</vt:lpstr>
      <vt:lpstr>The Interactive Model</vt:lpstr>
      <vt:lpstr>Communication Accommodation Theory</vt:lpstr>
      <vt:lpstr> References</vt:lpstr>
      <vt:lpstr>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SJSI5021 Hot Topics Module Outline</dc:title>
  <dc:creator>Ken Dicks</dc:creator>
  <cp:lastModifiedBy>Ken Dicks</cp:lastModifiedBy>
  <cp:revision>95</cp:revision>
  <dcterms:created xsi:type="dcterms:W3CDTF">2016-09-29T11:33:04Z</dcterms:created>
  <dcterms:modified xsi:type="dcterms:W3CDTF">2020-12-11T13:21:13Z</dcterms:modified>
</cp:coreProperties>
</file>