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vml" ContentType="application/vnd.openxmlformats-officedocument.vmlDrawing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2" r:id="rId2"/>
    <p:sldId id="263" r:id="rId3"/>
    <p:sldId id="264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78" autoAdjust="0"/>
    <p:restoredTop sz="86420" autoAdjust="0"/>
  </p:normalViewPr>
  <p:slideViewPr>
    <p:cSldViewPr>
      <p:cViewPr varScale="1">
        <p:scale>
          <a:sx n="38" d="100"/>
          <a:sy n="38" d="100"/>
        </p:scale>
        <p:origin x="-34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6397330-E590-4754-9F61-18944627DB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28675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895135E-2DF2-4068-86D5-BFA14833DB5B}" type="slidenum">
              <a:rPr lang="en-GB" smtClean="0">
                <a:latin typeface="Arial" pitchFamily="34" charset="0"/>
              </a:rPr>
              <a:pPr>
                <a:defRPr/>
              </a:pPr>
              <a:t>1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2560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29699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4F21BD3-7F74-43B2-9ED2-006F1A9FF353}" type="slidenum">
              <a:rPr lang="en-GB" smtClean="0">
                <a:latin typeface="Arial" pitchFamily="34" charset="0"/>
              </a:rPr>
              <a:pPr>
                <a:defRPr/>
              </a:pPr>
              <a:t>2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2662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30723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62C440E-A72E-472E-B7F0-022DC3ABEA4D}" type="slidenum">
              <a:rPr lang="en-GB" smtClean="0">
                <a:latin typeface="Arial" pitchFamily="34" charset="0"/>
              </a:rPr>
              <a:pPr>
                <a:defRPr/>
              </a:pPr>
              <a:t>3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2765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>
                <a:latin typeface="Arial" pitchFamily="34" charset="0"/>
              </a:rPr>
              <a:t>Marketing is all around us in.</a:t>
            </a:r>
          </a:p>
          <a:p>
            <a:pPr eaLnBrk="1" hangingPunct="1"/>
            <a:r>
              <a:rPr lang="en-GB" smtClean="0">
                <a:latin typeface="Arial" pitchFamily="34" charset="0"/>
              </a:rPr>
              <a:t>The Eiffel Tower is representative of both Paris and France. </a:t>
            </a:r>
          </a:p>
          <a:p>
            <a:pPr eaLnBrk="1" hangingPunct="1"/>
            <a:r>
              <a:rPr lang="en-GB" smtClean="0">
                <a:latin typeface="Arial" pitchFamily="34" charset="0"/>
              </a:rPr>
              <a:t>Meanwhile we are bombarded by advertising as depicted by these posters from Hong Kong</a:t>
            </a:r>
            <a:endParaRPr lang="en-US" smtClean="0">
              <a:latin typeface="Arial" pitchFamily="34" charset="0"/>
            </a:endParaRPr>
          </a:p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32771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0DE722E-2645-4315-BB51-CB23E8EDB8A7}" type="slidenum">
              <a:rPr lang="en-GB" smtClean="0">
                <a:latin typeface="Arial" pitchFamily="34" charset="0"/>
              </a:rPr>
              <a:pPr>
                <a:defRPr/>
              </a:pPr>
              <a:t>4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286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>
                <a:latin typeface="Arial" pitchFamily="34" charset="0"/>
              </a:rPr>
              <a:t>Marketing draws on a wide variety of other disciplines </a:t>
            </a:r>
            <a:r>
              <a:rPr lang="en-GB" dirty="0" err="1" smtClean="0">
                <a:latin typeface="Arial" pitchFamily="34" charset="0"/>
              </a:rPr>
              <a:t>eg</a:t>
            </a:r>
            <a:r>
              <a:rPr lang="en-GB" dirty="0" smtClean="0">
                <a:latin typeface="Arial" pitchFamily="34" charset="0"/>
              </a:rPr>
              <a:t> consumer behaviour can be said to relate to the study of anthropology, languages, culture,</a:t>
            </a:r>
            <a:r>
              <a:rPr lang="en-GB" baseline="0" dirty="0" smtClean="0">
                <a:latin typeface="Arial" pitchFamily="34" charset="0"/>
              </a:rPr>
              <a:t> sociology and psychology.</a:t>
            </a:r>
            <a:endParaRPr lang="en-US" dirty="0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33795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9769D2C-3449-4B14-A57B-2C50D3AA73F1}" type="slidenum">
              <a:rPr lang="en-GB" smtClean="0">
                <a:latin typeface="Arial" pitchFamily="34" charset="0"/>
              </a:rPr>
              <a:pPr>
                <a:defRPr/>
              </a:pPr>
              <a:t>5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2970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 smtClean="0">
                <a:latin typeface="Arial" pitchFamily="34" charset="0"/>
              </a:rPr>
              <a:t>Why are they your favourites?</a:t>
            </a:r>
            <a:r>
              <a:rPr lang="en-GB" baseline="0" dirty="0" smtClean="0">
                <a:latin typeface="Arial" pitchFamily="34" charset="0"/>
              </a:rPr>
              <a:t> What are the stimuli that make them relevant to you? Are there emotional links – did the film make you laugh, cry or both?!  </a:t>
            </a:r>
          </a:p>
          <a:p>
            <a:pPr eaLnBrk="1" hangingPunct="1"/>
            <a:r>
              <a:rPr lang="en-GB" baseline="0" dirty="0" smtClean="0">
                <a:latin typeface="Arial" pitchFamily="34" charset="0"/>
              </a:rPr>
              <a:t>What are the eating habits of you/your family/ your friends?</a:t>
            </a:r>
          </a:p>
          <a:p>
            <a:pPr eaLnBrk="1" hangingPunct="1"/>
            <a:r>
              <a:rPr lang="en-GB" baseline="0" dirty="0" smtClean="0">
                <a:latin typeface="Arial" pitchFamily="34" charset="0"/>
              </a:rPr>
              <a:t>Context is crucial.</a:t>
            </a:r>
            <a:endParaRPr lang="en-US" dirty="0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34819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57BA3E-B18D-4EA5-A7F7-16F1D12EE9DE}" type="slidenum">
              <a:rPr lang="en-GB" smtClean="0">
                <a:latin typeface="Arial" pitchFamily="34" charset="0"/>
              </a:rPr>
              <a:pPr>
                <a:defRPr/>
              </a:pPr>
              <a:t>6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072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35843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464BA2-011E-4348-8C02-D10480E6B3B2}" type="slidenum">
              <a:rPr lang="en-GB" smtClean="0">
                <a:latin typeface="Arial" pitchFamily="34" charset="0"/>
              </a:rPr>
              <a:pPr>
                <a:defRPr/>
              </a:pPr>
              <a:t>7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17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3686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60D7A6F-442B-47EA-B8C9-7C8CB56A86B7}" type="slidenum">
              <a:rPr lang="en-GB" smtClean="0">
                <a:latin typeface="Arial" pitchFamily="34" charset="0"/>
              </a:rPr>
              <a:pPr>
                <a:defRPr/>
              </a:pPr>
              <a:t>8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277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37891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7CE2DE5-C2C0-4147-82C7-809B107B8722}" type="slidenum">
              <a:rPr lang="en-GB" smtClean="0">
                <a:latin typeface="Arial" pitchFamily="34" charset="0"/>
              </a:rPr>
              <a:pPr>
                <a:defRPr/>
              </a:pPr>
              <a:t>9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37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38915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DFFDC2-27C4-4A43-8C51-9E71F23C4BBA}" type="slidenum">
              <a:rPr lang="en-GB" smtClean="0">
                <a:latin typeface="Arial" pitchFamily="34" charset="0"/>
              </a:rPr>
              <a:pPr>
                <a:defRPr/>
              </a:pPr>
              <a:t>10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39939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733480E-2280-42F0-91FE-D9CEE79D7AFC}" type="slidenum">
              <a:rPr lang="en-GB" smtClean="0">
                <a:latin typeface="Arial" pitchFamily="34" charset="0"/>
              </a:rPr>
              <a:pPr>
                <a:defRPr/>
              </a:pPr>
              <a:t>11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584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40963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4B4CF38-F444-4092-AD49-3249B583940C}" type="slidenum">
              <a:rPr lang="en-GB" smtClean="0">
                <a:latin typeface="Arial" pitchFamily="34" charset="0"/>
              </a:rPr>
              <a:pPr>
                <a:defRPr/>
              </a:pPr>
              <a:t>12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686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4198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C55EECA-DE5E-448E-A076-E2C8C934294C}" type="slidenum">
              <a:rPr lang="en-GB" smtClean="0">
                <a:latin typeface="Arial" pitchFamily="34" charset="0"/>
              </a:rPr>
              <a:pPr>
                <a:defRPr/>
              </a:pPr>
              <a:t>13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789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43011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4DDC01-974A-415E-B6B0-A7A530800A48}" type="slidenum">
              <a:rPr lang="en-GB" smtClean="0">
                <a:latin typeface="Arial" pitchFamily="34" charset="0"/>
              </a:rPr>
              <a:pPr>
                <a:defRPr/>
              </a:pPr>
              <a:t>14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89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44035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BDC44E9-1D51-4ADD-B431-BD5453F260DB}" type="slidenum">
              <a:rPr lang="en-GB" smtClean="0">
                <a:latin typeface="Arial" pitchFamily="34" charset="0"/>
              </a:rPr>
              <a:pPr>
                <a:defRPr/>
              </a:pPr>
              <a:t>15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994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FEBD1A-6099-4BDE-B27E-D0E5531BE0F9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396EC2-608A-447F-9BF1-BA08982D50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B7382F-01BF-4A62-80F3-98EA415A403C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FAB137-0EF2-443F-8FA1-7DA45C8D2D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74D067-0F90-4E1D-89F5-B3F65BA32555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E4BC13-EBBE-43E5-9F33-AEE1DFD328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5D7AB-44A8-47CE-A517-E76AA2C62789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54F6E-8480-4D1B-8290-917A1DBBC7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5726A8-528E-444E-B76E-FE510A5B903A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70021-144F-4281-9A2D-87F2E7F86B2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C8779-186C-462F-A4D9-BFEFD71C7658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BC91D3-5BF8-442B-A936-76383B60235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EA836-0D9B-430B-A988-B1B51535CCE2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38E0CF-3543-4E3B-925F-32416D8904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5E7C5A-524B-446D-97B5-F2E56C2CA421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74C464-C09F-406D-B058-DDD860609F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9B27D7-E305-43C6-B781-E3AFD252E9D8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0E300C-DCE5-4C0A-B81B-CC09AA83BE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321B49-32BF-40BF-8F9E-F96C22F390BE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824261-9101-4D34-914E-359D89FBB4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A3C06B-FD1F-49B7-98AC-0F595DFF1BB5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E82D6C-BF65-4DEF-84F1-BEAD59FD59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i="0"/>
            </a:lvl1pPr>
          </a:lstStyle>
          <a:p>
            <a:pPr>
              <a:defRPr/>
            </a:pPr>
            <a:r>
              <a:rPr lang="en-GB"/>
              <a:t>© Jonathan Groucutt 2006</a:t>
            </a:r>
          </a:p>
          <a:p>
            <a:pPr>
              <a:defRPr/>
            </a:pPr>
            <a:r>
              <a:rPr lang="en-GB"/>
              <a:t>Foundations of Marketing</a:t>
            </a:r>
          </a:p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CF499-F554-4F9C-AE09-925659C60A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i="0"/>
            </a:lvl1pPr>
          </a:lstStyle>
          <a:p>
            <a:pPr>
              <a:defRPr/>
            </a:pPr>
            <a:r>
              <a:rPr lang="en-GB"/>
              <a:t>© Jonathan Groucutt 2006</a:t>
            </a:r>
          </a:p>
          <a:p>
            <a:pPr>
              <a:defRPr/>
            </a:pPr>
            <a:r>
              <a:rPr lang="en-GB"/>
              <a:t>Foundations of Marketing</a:t>
            </a:r>
          </a:p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27B28-68A8-4F03-8B3E-71422A9C16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90F4FBB8-BAB8-4B64-9AB0-DE4C6BBF3C87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  <a:cs typeface="+mn-cs"/>
              </a:defRPr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F273172D-DDD5-40D2-A0C1-3451101D7E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latin typeface="Arial" pitchFamily="34" charset="0"/>
              </a:rPr>
              <a:t>©</a:t>
            </a:r>
            <a:endParaRPr lang="en-GB" i="1" dirty="0" smtClean="0">
              <a:latin typeface="Arial" pitchFamily="34" charset="0"/>
            </a:endParaRPr>
          </a:p>
        </p:txBody>
      </p:sp>
      <p:sp>
        <p:nvSpPr>
          <p:cNvPr id="921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FD85F6-F630-424C-A18A-DB5D8C7E68B3}" type="slidenum">
              <a:rPr lang="en-GB" smtClean="0">
                <a:latin typeface="Arial" pitchFamily="34" charset="0"/>
              </a:rPr>
              <a:pPr>
                <a:defRPr/>
              </a:pPr>
              <a:t>1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819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838200"/>
            <a:ext cx="7772400" cy="1447800"/>
          </a:xfrm>
        </p:spPr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Part 1</a:t>
            </a:r>
            <a:br>
              <a:rPr lang="en-GB" smtClean="0">
                <a:solidFill>
                  <a:srgbClr val="CC0000"/>
                </a:solidFill>
              </a:rPr>
            </a:br>
            <a:r>
              <a:rPr lang="en-GB" smtClean="0">
                <a:solidFill>
                  <a:srgbClr val="CC0000"/>
                </a:solidFill>
              </a:rPr>
              <a:t>The Scope of Marketing</a:t>
            </a:r>
          </a:p>
        </p:txBody>
      </p:sp>
      <p:sp>
        <p:nvSpPr>
          <p:cNvPr id="8197" name="Rectangle 3"/>
          <p:cNvSpPr>
            <a:spLocks noGrp="1" noChangeArrowheads="1"/>
          </p:cNvSpPr>
          <p:nvPr>
            <p:ph type="subTitle" sz="half" idx="1"/>
          </p:nvPr>
        </p:nvSpPr>
        <p:spPr>
          <a:xfrm>
            <a:off x="1371600" y="3276600"/>
            <a:ext cx="6400800" cy="1752600"/>
          </a:xfrm>
        </p:spPr>
        <p:txBody>
          <a:bodyPr/>
          <a:lstStyle/>
          <a:p>
            <a:pPr eaLnBrk="1" hangingPunct="1"/>
            <a:r>
              <a:rPr lang="en-GB" smtClean="0"/>
              <a:t>Chapter 1</a:t>
            </a:r>
          </a:p>
          <a:p>
            <a:pPr eaLnBrk="1" hangingPunct="1"/>
            <a:r>
              <a:rPr lang="en-GB" smtClean="0"/>
              <a:t>A Brief Introduction to Marketing</a:t>
            </a:r>
          </a:p>
        </p:txBody>
      </p:sp>
      <p:graphicFrame>
        <p:nvGraphicFramePr>
          <p:cNvPr id="2074" name="Group 26"/>
          <p:cNvGraphicFramePr>
            <a:graphicFrameLocks noGrp="1"/>
          </p:cNvGraphicFramePr>
          <p:nvPr/>
        </p:nvGraphicFramePr>
        <p:xfrm>
          <a:off x="685800" y="838200"/>
          <a:ext cx="7772400" cy="1447800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44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latin typeface="Arial" pitchFamily="34" charset="0"/>
              </a:rPr>
              <a:t>©</a:t>
            </a:r>
            <a:endParaRPr lang="en-GB" i="1" dirty="0" smtClean="0">
              <a:latin typeface="Arial" pitchFamily="34" charset="0"/>
            </a:endParaRPr>
          </a:p>
        </p:txBody>
      </p:sp>
      <p:sp>
        <p:nvSpPr>
          <p:cNvPr id="1024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66AA5A-B01B-4AE3-A36D-C1CEFC603CBC}" type="slidenum">
              <a:rPr lang="en-GB" smtClean="0">
                <a:latin typeface="Arial" pitchFamily="34" charset="0"/>
              </a:rPr>
              <a:pPr>
                <a:defRPr/>
              </a:pPr>
              <a:t>2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922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Learning Outcomes</a:t>
            </a:r>
          </a:p>
        </p:txBody>
      </p:sp>
      <p:sp>
        <p:nvSpPr>
          <p:cNvPr id="922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Outline the origins and different orientations of marketing.</a:t>
            </a:r>
          </a:p>
          <a:p>
            <a:pPr eaLnBrk="1" hangingPunct="1"/>
            <a:r>
              <a:rPr lang="en-GB" smtClean="0"/>
              <a:t>Debate the role of the marketer within a business context.</a:t>
            </a:r>
          </a:p>
          <a:p>
            <a:pPr eaLnBrk="1" hangingPunct="1"/>
            <a:r>
              <a:rPr lang="en-GB" smtClean="0"/>
              <a:t>Evaluate the development of marketing.</a:t>
            </a:r>
          </a:p>
          <a:p>
            <a:pPr eaLnBrk="1" hangingPunct="1"/>
            <a:r>
              <a:rPr lang="en-GB" smtClean="0"/>
              <a:t>Consider marketing within the ‘realistic’ real world environment.</a:t>
            </a:r>
          </a:p>
          <a:p>
            <a:pPr eaLnBrk="1" hangingPunct="1"/>
            <a:endParaRPr lang="en-GB" smtClean="0"/>
          </a:p>
        </p:txBody>
      </p:sp>
      <p:graphicFrame>
        <p:nvGraphicFramePr>
          <p:cNvPr id="9227" name="Group 11"/>
          <p:cNvGraphicFramePr>
            <a:graphicFrameLocks noGrp="1"/>
          </p:cNvGraphicFramePr>
          <p:nvPr/>
        </p:nvGraphicFramePr>
        <p:xfrm>
          <a:off x="685800" y="609600"/>
          <a:ext cx="7772400" cy="731168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731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i="1" dirty="0" smtClean="0">
              <a:latin typeface="Arial" pitchFamily="34" charset="0"/>
            </a:endParaRPr>
          </a:p>
        </p:txBody>
      </p:sp>
      <p:sp>
        <p:nvSpPr>
          <p:cNvPr id="1126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35246D-758C-42ED-837D-0840D5856E00}" type="slidenum">
              <a:rPr lang="en-GB" smtClean="0">
                <a:latin typeface="Arial" pitchFamily="34" charset="0"/>
              </a:rPr>
              <a:pPr>
                <a:defRPr/>
              </a:pPr>
              <a:t>3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024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Marketing Surrounds Us</a:t>
            </a:r>
          </a:p>
        </p:txBody>
      </p:sp>
      <p:sp>
        <p:nvSpPr>
          <p:cNvPr id="10245" name="Text Box 1031"/>
          <p:cNvSpPr txBox="1">
            <a:spLocks noChangeArrowheads="1"/>
          </p:cNvSpPr>
          <p:nvPr/>
        </p:nvSpPr>
        <p:spPr bwMode="auto">
          <a:xfrm rot="-5400000">
            <a:off x="-1149350" y="3663950"/>
            <a:ext cx="41894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      </a:t>
            </a:r>
          </a:p>
        </p:txBody>
      </p:sp>
      <p:sp>
        <p:nvSpPr>
          <p:cNvPr id="10246" name="Rectangle 1033"/>
          <p:cNvSpPr>
            <a:spLocks noGrp="1" noChangeArrowheads="1"/>
          </p:cNvSpPr>
          <p:nvPr>
            <p:ph type="body" sz="half" idx="2"/>
          </p:nvPr>
        </p:nvSpPr>
        <p:spPr>
          <a:xfrm rot="16209518">
            <a:off x="4762500" y="1790700"/>
            <a:ext cx="3810000" cy="37338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sz="1800" smtClean="0">
                <a:solidFill>
                  <a:schemeClr val="tx2"/>
                </a:solidFill>
              </a:rPr>
              <a:t>  </a:t>
            </a:r>
          </a:p>
        </p:txBody>
      </p:sp>
      <p:pic>
        <p:nvPicPr>
          <p:cNvPr id="10247" name="Picture 1035" descr="AA074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 cstate="print"/>
          <a:srcRect b="9259"/>
          <a:stretch>
            <a:fillRect/>
          </a:stretch>
        </p:blipFill>
        <p:spPr>
          <a:xfrm>
            <a:off x="1219200" y="1905000"/>
            <a:ext cx="2743200" cy="3733800"/>
          </a:xfrm>
        </p:spPr>
      </p:pic>
      <p:pic>
        <p:nvPicPr>
          <p:cNvPr id="10248" name="Picture 1036" descr="Hong Kong 053"/>
          <p:cNvPicPr>
            <a:picLocks noChangeAspect="1" noChangeArrowheads="1"/>
          </p:cNvPicPr>
          <p:nvPr/>
        </p:nvPicPr>
        <p:blipFill>
          <a:blip r:embed="rId4" cstate="print"/>
          <a:srcRect b="7408"/>
          <a:stretch>
            <a:fillRect/>
          </a:stretch>
        </p:blipFill>
        <p:spPr bwMode="auto">
          <a:xfrm>
            <a:off x="4724400" y="1905000"/>
            <a:ext cx="32004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603" name="Group 1051"/>
          <p:cNvGraphicFramePr>
            <a:graphicFrameLocks noGrp="1"/>
          </p:cNvGraphicFramePr>
          <p:nvPr/>
        </p:nvGraphicFramePr>
        <p:xfrm>
          <a:off x="685800" y="609600"/>
          <a:ext cx="7772400" cy="1143000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143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55" name="Text Box 1052"/>
          <p:cNvSpPr txBox="1">
            <a:spLocks noChangeArrowheads="1"/>
          </p:cNvSpPr>
          <p:nvPr/>
        </p:nvSpPr>
        <p:spPr bwMode="auto">
          <a:xfrm>
            <a:off x="1295400" y="5334000"/>
            <a:ext cx="21336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/>
              <a:t>© Jonathan Groucutt 2006</a:t>
            </a:r>
          </a:p>
        </p:txBody>
      </p:sp>
      <p:sp>
        <p:nvSpPr>
          <p:cNvPr id="10256" name="Text Box 1053"/>
          <p:cNvSpPr txBox="1">
            <a:spLocks noChangeArrowheads="1"/>
          </p:cNvSpPr>
          <p:nvPr/>
        </p:nvSpPr>
        <p:spPr bwMode="auto">
          <a:xfrm>
            <a:off x="4800600" y="5334000"/>
            <a:ext cx="26670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/>
              <a:t>© Jonathan Groucutt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latin typeface="Arial" pitchFamily="34" charset="0"/>
              </a:rPr>
              <a:t>©</a:t>
            </a:r>
            <a:endParaRPr lang="en-GB" i="1" dirty="0" smtClean="0">
              <a:latin typeface="Arial" pitchFamily="34" charset="0"/>
            </a:endParaRPr>
          </a:p>
        </p:txBody>
      </p:sp>
      <p:sp>
        <p:nvSpPr>
          <p:cNvPr id="1331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0C9D63-25E4-4251-B907-E3935C29D4F5}" type="slidenum">
              <a:rPr lang="en-GB" smtClean="0">
                <a:latin typeface="Arial" pitchFamily="34" charset="0"/>
              </a:rPr>
              <a:pPr>
                <a:defRPr/>
              </a:pPr>
              <a:t>4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126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609600"/>
            <a:ext cx="8458200" cy="1143000"/>
          </a:xfrm>
        </p:spPr>
        <p:txBody>
          <a:bodyPr/>
          <a:lstStyle/>
          <a:p>
            <a:pPr eaLnBrk="1" hangingPunct="1"/>
            <a:r>
              <a:rPr lang="en-GB" sz="4000" smtClean="0">
                <a:solidFill>
                  <a:srgbClr val="CC0000"/>
                </a:solidFill>
              </a:rPr>
              <a:t>Marketing &amp; Other Related Subjects</a:t>
            </a:r>
          </a:p>
        </p:txBody>
      </p:sp>
      <p:graphicFrame>
        <p:nvGraphicFramePr>
          <p:cNvPr id="26679" name="Group 55"/>
          <p:cNvGraphicFramePr>
            <a:graphicFrameLocks noGrp="1"/>
          </p:cNvGraphicFramePr>
          <p:nvPr>
            <p:ph type="tbl" idx="1"/>
          </p:nvPr>
        </p:nvGraphicFramePr>
        <p:xfrm>
          <a:off x="381000" y="2133600"/>
          <a:ext cx="8382000" cy="3001963"/>
        </p:xfrm>
        <a:graphic>
          <a:graphicData uri="http://schemas.openxmlformats.org/drawingml/2006/table">
            <a:tbl>
              <a:tblPr/>
              <a:tblGrid>
                <a:gridCol w="1676400"/>
                <a:gridCol w="1676400"/>
                <a:gridCol w="1676400"/>
                <a:gridCol w="1676400"/>
                <a:gridCol w="1676400"/>
              </a:tblGrid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Mathematics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Psychology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Logistics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Geography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Ecology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Climatology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Sociology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Geology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Art &amp; design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Communication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Graphics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Ethics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Philosophy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Physics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Geopolitics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Manufacturing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Shipping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Languages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History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Culture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3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Education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Technology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Computing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Anthropology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Tourism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6693" name="Group 69"/>
          <p:cNvGraphicFramePr>
            <a:graphicFrameLocks noGrp="1"/>
          </p:cNvGraphicFramePr>
          <p:nvPr/>
        </p:nvGraphicFramePr>
        <p:xfrm>
          <a:off x="304800" y="609600"/>
          <a:ext cx="8458200" cy="1143000"/>
        </p:xfrm>
        <a:graphic>
          <a:graphicData uri="http://schemas.openxmlformats.org/drawingml/2006/table">
            <a:tbl>
              <a:tblPr/>
              <a:tblGrid>
                <a:gridCol w="8458200"/>
              </a:tblGrid>
              <a:tr h="1143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latin typeface="Arial" pitchFamily="34" charset="0"/>
              </a:rPr>
              <a:t>©</a:t>
            </a:r>
            <a:endParaRPr lang="en-GB" i="1" dirty="0" smtClean="0">
              <a:latin typeface="Arial" pitchFamily="34" charset="0"/>
            </a:endParaRPr>
          </a:p>
        </p:txBody>
      </p:sp>
      <p:sp>
        <p:nvSpPr>
          <p:cNvPr id="1433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A87CF7-8ABB-4EFD-83BE-5C021D8778FE}" type="slidenum">
              <a:rPr lang="en-GB" smtClean="0">
                <a:latin typeface="Arial" pitchFamily="34" charset="0"/>
              </a:rPr>
              <a:pPr>
                <a:defRPr/>
              </a:pPr>
              <a:t>5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229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Your Favourites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3886200"/>
          </a:xfrm>
        </p:spPr>
        <p:txBody>
          <a:bodyPr/>
          <a:lstStyle/>
          <a:p>
            <a:pPr eaLnBrk="1" hangingPunct="1"/>
            <a:r>
              <a:rPr lang="en-GB" smtClean="0"/>
              <a:t>What are your favourite three movies?</a:t>
            </a:r>
          </a:p>
          <a:p>
            <a:pPr eaLnBrk="1" hangingPunct="1"/>
            <a:r>
              <a:rPr lang="en-GB" smtClean="0"/>
              <a:t>What is your favourite food?</a:t>
            </a:r>
          </a:p>
          <a:p>
            <a:pPr algn="ctr" eaLnBrk="1" hangingPunct="1">
              <a:buFontTx/>
              <a:buNone/>
            </a:pPr>
            <a:endParaRPr lang="en-GB" sz="1000" smtClean="0"/>
          </a:p>
          <a:p>
            <a:pPr algn="ctr" eaLnBrk="1" hangingPunct="1">
              <a:buFontTx/>
              <a:buNone/>
            </a:pPr>
            <a:r>
              <a:rPr lang="en-GB" smtClean="0"/>
              <a:t>Why are they your favourites? 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What factors influenced you? </a:t>
            </a:r>
          </a:p>
        </p:txBody>
      </p:sp>
      <p:graphicFrame>
        <p:nvGraphicFramePr>
          <p:cNvPr id="20491" name="Group 11"/>
          <p:cNvGraphicFramePr>
            <a:graphicFrameLocks noGrp="1"/>
          </p:cNvGraphicFramePr>
          <p:nvPr/>
        </p:nvGraphicFramePr>
        <p:xfrm>
          <a:off x="1042988" y="620713"/>
          <a:ext cx="6984776" cy="659160"/>
        </p:xfrm>
        <a:graphic>
          <a:graphicData uri="http://schemas.openxmlformats.org/drawingml/2006/table">
            <a:tbl>
              <a:tblPr/>
              <a:tblGrid>
                <a:gridCol w="6984776"/>
              </a:tblGrid>
              <a:tr h="659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i="1" dirty="0" smtClean="0">
              <a:latin typeface="Arial" pitchFamily="34" charset="0"/>
            </a:endParaRPr>
          </a:p>
        </p:txBody>
      </p:sp>
      <p:sp>
        <p:nvSpPr>
          <p:cNvPr id="1536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04F5B-130A-4AFC-BF74-6A4C61BB7866}" type="slidenum">
              <a:rPr lang="en-GB" smtClean="0">
                <a:latin typeface="Arial" pitchFamily="34" charset="0"/>
              </a:rPr>
              <a:pPr>
                <a:defRPr/>
              </a:pPr>
              <a:t>6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331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Defining the Meaning of Marketing</a:t>
            </a:r>
          </a:p>
        </p:txBody>
      </p:sp>
      <p:sp>
        <p:nvSpPr>
          <p:cNvPr id="1331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41338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There is no one definition of marketing.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Virtually every marketing society, association or institution has its own definition.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Often the definition links into a particular approach, for instance: economic, consumer’s (buyer’s), societal, managerial or systems.</a:t>
            </a:r>
          </a:p>
        </p:txBody>
      </p:sp>
      <p:graphicFrame>
        <p:nvGraphicFramePr>
          <p:cNvPr id="13323" name="Group 11"/>
          <p:cNvGraphicFramePr>
            <a:graphicFrameLocks noGrp="1"/>
          </p:cNvGraphicFramePr>
          <p:nvPr/>
        </p:nvGraphicFramePr>
        <p:xfrm>
          <a:off x="900113" y="188913"/>
          <a:ext cx="7772400" cy="1368152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3681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i="1" dirty="0" smtClean="0">
              <a:latin typeface="Arial" pitchFamily="34" charset="0"/>
            </a:endParaRPr>
          </a:p>
        </p:txBody>
      </p:sp>
      <p:sp>
        <p:nvSpPr>
          <p:cNvPr id="1638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EA8357-3E49-4998-A4D1-C31DDFBBA783}" type="slidenum">
              <a:rPr lang="en-GB" smtClean="0">
                <a:latin typeface="Arial" pitchFamily="34" charset="0"/>
              </a:rPr>
              <a:pPr>
                <a:defRPr/>
              </a:pPr>
              <a:t>7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434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A Definition</a:t>
            </a:r>
          </a:p>
        </p:txBody>
      </p:sp>
      <p:sp>
        <p:nvSpPr>
          <p:cNvPr id="1434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‘Marketing is an organizational function and set of processes for creating, communicating and delivering value to customers and for managing customer relationships in a way that benefits both the organizations and the shareholder’.</a:t>
            </a:r>
          </a:p>
          <a:p>
            <a:pPr eaLnBrk="1" hangingPunct="1">
              <a:buFontTx/>
              <a:buNone/>
            </a:pPr>
            <a:r>
              <a:rPr lang="en-GB" sz="2000" smtClean="0"/>
              <a:t>			                     </a:t>
            </a:r>
            <a:r>
              <a:rPr lang="en-GB" sz="1600" smtClean="0"/>
              <a:t>American Marketing Association (Keefe, 2004)</a:t>
            </a:r>
          </a:p>
        </p:txBody>
      </p:sp>
      <p:graphicFrame>
        <p:nvGraphicFramePr>
          <p:cNvPr id="10251" name="Group 11"/>
          <p:cNvGraphicFramePr>
            <a:graphicFrameLocks noGrp="1"/>
          </p:cNvGraphicFramePr>
          <p:nvPr/>
        </p:nvGraphicFramePr>
        <p:xfrm>
          <a:off x="685800" y="609600"/>
          <a:ext cx="7772400" cy="731168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731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i="1" dirty="0" smtClean="0">
              <a:latin typeface="Arial" pitchFamily="34" charset="0"/>
            </a:endParaRPr>
          </a:p>
        </p:txBody>
      </p:sp>
      <p:sp>
        <p:nvSpPr>
          <p:cNvPr id="174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A9A24C-8328-4D3F-A31E-FD7D322EAB6D}" type="slidenum">
              <a:rPr lang="en-GB" smtClean="0">
                <a:latin typeface="Arial" pitchFamily="34" charset="0"/>
              </a:rPr>
              <a:pPr>
                <a:defRPr/>
              </a:pPr>
              <a:t>8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536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Mercer (1997) Contends</a:t>
            </a:r>
          </a:p>
        </p:txBody>
      </p:sp>
      <p:sp>
        <p:nvSpPr>
          <p:cNvPr id="1536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  ‘Marketing is the </a:t>
            </a:r>
            <a:r>
              <a:rPr lang="en-GB" i="1" smtClean="0"/>
              <a:t>one </a:t>
            </a:r>
            <a:r>
              <a:rPr lang="en-GB" smtClean="0"/>
              <a:t>(our italics) fundamental activity undertaken by </a:t>
            </a:r>
            <a:r>
              <a:rPr lang="en-GB" i="1" smtClean="0"/>
              <a:t>all</a:t>
            </a:r>
            <a:r>
              <a:rPr lang="en-GB" smtClean="0"/>
              <a:t> organizations. For most of them it is also the most important contributor to their success or failure.’</a:t>
            </a:r>
          </a:p>
        </p:txBody>
      </p:sp>
      <p:graphicFrame>
        <p:nvGraphicFramePr>
          <p:cNvPr id="11275" name="Group 11"/>
          <p:cNvGraphicFramePr>
            <a:graphicFrameLocks noGrp="1"/>
          </p:cNvGraphicFramePr>
          <p:nvPr/>
        </p:nvGraphicFramePr>
        <p:xfrm>
          <a:off x="685800" y="609600"/>
          <a:ext cx="7772400" cy="803176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8031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i="1" dirty="0" smtClean="0">
              <a:latin typeface="Arial" pitchFamily="34" charset="0"/>
            </a:endParaRPr>
          </a:p>
        </p:txBody>
      </p:sp>
      <p:sp>
        <p:nvSpPr>
          <p:cNvPr id="1843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CDB4F4-B73B-48EF-B89D-03D35161AD3E}" type="slidenum">
              <a:rPr lang="en-GB" smtClean="0">
                <a:latin typeface="Arial" pitchFamily="34" charset="0"/>
              </a:rPr>
              <a:pPr>
                <a:defRPr/>
              </a:pPr>
              <a:t>9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6388" name="Rectangle 2"/>
          <p:cNvSpPr>
            <a:spLocks noGrp="1" noChangeArrowheads="1"/>
          </p:cNvSpPr>
          <p:nvPr>
            <p:ph type="title"/>
          </p:nvPr>
        </p:nvSpPr>
        <p:spPr>
          <a:ln>
            <a:solidFill>
              <a:srgbClr val="CC0000"/>
            </a:solidFill>
          </a:ln>
        </p:spPr>
        <p:txBody>
          <a:bodyPr/>
          <a:lstStyle/>
          <a:p>
            <a:pPr eaLnBrk="1" hangingPunct="1"/>
            <a:r>
              <a:rPr lang="en-GB" sz="4000" smtClean="0">
                <a:solidFill>
                  <a:srgbClr val="CC0000"/>
                </a:solidFill>
              </a:rPr>
              <a:t>Marketing as a Management Approach</a:t>
            </a:r>
            <a:endParaRPr lang="en-US" sz="4000" smtClean="0">
              <a:solidFill>
                <a:srgbClr val="CC0000"/>
              </a:solidFill>
            </a:endParaRPr>
          </a:p>
        </p:txBody>
      </p:sp>
      <p:sp>
        <p:nvSpPr>
          <p:cNvPr id="163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2133600"/>
            <a:ext cx="77724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smtClean="0"/>
              <a:t>  “The art and science of choosing target markets and getting, keeping and growing customers through creating, delivering, and communicating superior customer value." (Kotler &amp; Lane, 2006)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i="1" dirty="0" smtClean="0">
              <a:latin typeface="Arial" pitchFamily="34" charset="0"/>
            </a:endParaRPr>
          </a:p>
        </p:txBody>
      </p:sp>
      <p:sp>
        <p:nvSpPr>
          <p:cNvPr id="102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049708-9204-43BD-A624-C49635F8976A}" type="slidenum">
              <a:rPr lang="en-GB" smtClean="0">
                <a:latin typeface="Arial" pitchFamily="34" charset="0"/>
              </a:rPr>
              <a:pPr>
                <a:defRPr/>
              </a:pPr>
              <a:t>10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0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Marketing as an Organizational Function</a:t>
            </a:r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>
            <p:ph idx="1"/>
          </p:nvPr>
        </p:nvGraphicFramePr>
        <p:xfrm>
          <a:off x="1331913" y="1887538"/>
          <a:ext cx="6899275" cy="3917950"/>
        </p:xfrm>
        <a:graphic>
          <a:graphicData uri="http://schemas.openxmlformats.org/presentationml/2006/ole">
            <p:oleObj spid="_x0000_s1026" r:id="rId4" imgW="4171680" imgH="1143000" progId="">
              <p:embed/>
            </p:oleObj>
          </a:graphicData>
        </a:graphic>
      </p:graphicFrame>
      <p:graphicFrame>
        <p:nvGraphicFramePr>
          <p:cNvPr id="14377" name="Group 41"/>
          <p:cNvGraphicFramePr>
            <a:graphicFrameLocks noGrp="1"/>
          </p:cNvGraphicFramePr>
          <p:nvPr/>
        </p:nvGraphicFramePr>
        <p:xfrm>
          <a:off x="685800" y="188913"/>
          <a:ext cx="7772400" cy="1440160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440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i="1" dirty="0" smtClean="0">
              <a:latin typeface="Arial" pitchFamily="34" charset="0"/>
            </a:endParaRPr>
          </a:p>
        </p:txBody>
      </p:sp>
      <p:sp>
        <p:nvSpPr>
          <p:cNvPr id="1945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C386FE-2A45-4B08-B4D4-4657AD688436}" type="slidenum">
              <a:rPr lang="en-GB" smtClean="0">
                <a:latin typeface="Arial" pitchFamily="34" charset="0"/>
              </a:rPr>
              <a:pPr>
                <a:defRPr/>
              </a:pPr>
              <a:t>11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741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Marketing Relationships</a:t>
            </a:r>
          </a:p>
        </p:txBody>
      </p:sp>
      <p:graphicFrame>
        <p:nvGraphicFramePr>
          <p:cNvPr id="15423" name="Group 63"/>
          <p:cNvGraphicFramePr>
            <a:graphicFrameLocks noGrp="1"/>
          </p:cNvGraphicFramePr>
          <p:nvPr/>
        </p:nvGraphicFramePr>
        <p:xfrm>
          <a:off x="304800" y="1905000"/>
          <a:ext cx="8534400" cy="3806509"/>
        </p:xfrm>
        <a:graphic>
          <a:graphicData uri="http://schemas.openxmlformats.org/drawingml/2006/table">
            <a:tbl>
              <a:tblPr/>
              <a:tblGrid>
                <a:gridCol w="2633663"/>
                <a:gridCol w="5900737"/>
              </a:tblGrid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Marketing’s Relationship with: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Description/Comment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4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Accounting &amp; Finance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Provides the finance, maintains bank accounts and advises budget preparations. Allocates the funds for marketing activities.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2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Operations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Marketing works with operations to meet customer needs and wants. Need to consider the relationship between sales and the number of items that can be produced.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5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Human Resource Management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Recruitment of suitable staff (at all levels) to work within the marketing department.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Facilities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unit that provides the resources that enables organizations to function.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5430" name="Group 70"/>
          <p:cNvGraphicFramePr>
            <a:graphicFrameLocks noGrp="1"/>
          </p:cNvGraphicFramePr>
          <p:nvPr/>
        </p:nvGraphicFramePr>
        <p:xfrm>
          <a:off x="685800" y="609600"/>
          <a:ext cx="7772400" cy="803176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8031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i="1" dirty="0" smtClean="0">
              <a:latin typeface="Arial" pitchFamily="34" charset="0"/>
            </a:endParaRPr>
          </a:p>
        </p:txBody>
      </p:sp>
      <p:sp>
        <p:nvSpPr>
          <p:cNvPr id="2048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4E1DEB-85CC-4749-BFD2-582AF163244A}" type="slidenum">
              <a:rPr lang="en-GB" smtClean="0">
                <a:latin typeface="Arial" pitchFamily="34" charset="0"/>
              </a:rPr>
              <a:pPr>
                <a:defRPr/>
              </a:pPr>
              <a:t>12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843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Future Trends?</a:t>
            </a:r>
          </a:p>
        </p:txBody>
      </p:sp>
      <p:sp>
        <p:nvSpPr>
          <p:cNvPr id="1843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81000" y="1676400"/>
            <a:ext cx="4114800" cy="4419600"/>
          </a:xfrm>
        </p:spPr>
        <p:txBody>
          <a:bodyPr/>
          <a:lstStyle/>
          <a:p>
            <a:pPr eaLnBrk="1" hangingPunct="1"/>
            <a:endParaRPr lang="en-GB" sz="1600" smtClean="0"/>
          </a:p>
          <a:p>
            <a:pPr eaLnBrk="1" hangingPunct="1"/>
            <a:r>
              <a:rPr lang="en-GB" sz="1600" b="1" smtClean="0"/>
              <a:t>Increased links between marketing and strategy.</a:t>
            </a:r>
          </a:p>
          <a:p>
            <a:pPr eaLnBrk="1" hangingPunct="1"/>
            <a:r>
              <a:rPr lang="en-GB" sz="1600" b="1" smtClean="0"/>
              <a:t>Major brands of the future may not be either American or European.</a:t>
            </a:r>
          </a:p>
          <a:p>
            <a:pPr eaLnBrk="1" hangingPunct="1"/>
            <a:r>
              <a:rPr lang="en-GB" sz="1600" b="1" smtClean="0"/>
              <a:t>Combining forces of relationship marketing and the marketing mix.</a:t>
            </a:r>
          </a:p>
          <a:p>
            <a:pPr eaLnBrk="1" hangingPunct="1"/>
            <a:r>
              <a:rPr lang="en-GB" sz="1600" b="1" smtClean="0"/>
              <a:t>Competitor intelligence and marketing research – information key to future competitive advantage.</a:t>
            </a:r>
          </a:p>
          <a:p>
            <a:pPr eaLnBrk="1" hangingPunct="1"/>
            <a:r>
              <a:rPr lang="en-GB" sz="1600" b="1" smtClean="0"/>
              <a:t>Brand switching.</a:t>
            </a:r>
          </a:p>
        </p:txBody>
      </p:sp>
      <p:sp>
        <p:nvSpPr>
          <p:cNvPr id="1843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905000"/>
            <a:ext cx="4114800" cy="4191000"/>
          </a:xfrm>
        </p:spPr>
        <p:txBody>
          <a:bodyPr/>
          <a:lstStyle/>
          <a:p>
            <a:pPr eaLnBrk="1" hangingPunct="1"/>
            <a:r>
              <a:rPr lang="en-GB" sz="1600" b="1" smtClean="0"/>
              <a:t>Computing power and embedded systems. The directing of marketing messages to the home computer system rather than just the home owner.</a:t>
            </a:r>
          </a:p>
          <a:p>
            <a:pPr eaLnBrk="1" hangingPunct="1"/>
            <a:r>
              <a:rPr lang="en-GB" sz="1600" b="1" smtClean="0"/>
              <a:t>WWW and Internet replaced by new platforms.</a:t>
            </a:r>
          </a:p>
          <a:p>
            <a:pPr eaLnBrk="1" hangingPunct="1"/>
            <a:r>
              <a:rPr lang="en-GB" sz="1600" b="1" smtClean="0"/>
              <a:t>Computer systems will drive measurements.</a:t>
            </a:r>
          </a:p>
          <a:p>
            <a:pPr eaLnBrk="1" hangingPunct="1"/>
            <a:r>
              <a:rPr lang="en-GB" sz="1600" b="1" smtClean="0"/>
              <a:t>Customers – delivery channels and logistics.</a:t>
            </a:r>
          </a:p>
          <a:p>
            <a:pPr eaLnBrk="1" hangingPunct="1"/>
            <a:r>
              <a:rPr lang="en-GB" sz="1600" b="1" smtClean="0"/>
              <a:t>Ethical issues.</a:t>
            </a:r>
          </a:p>
          <a:p>
            <a:pPr eaLnBrk="1" hangingPunct="1"/>
            <a:r>
              <a:rPr lang="en-GB" sz="1600" b="1" smtClean="0"/>
              <a:t>Impact of global warming and global dimming.</a:t>
            </a:r>
          </a:p>
        </p:txBody>
      </p:sp>
      <p:graphicFrame>
        <p:nvGraphicFramePr>
          <p:cNvPr id="18444" name="Group 12"/>
          <p:cNvGraphicFramePr>
            <a:graphicFrameLocks noGrp="1"/>
          </p:cNvGraphicFramePr>
          <p:nvPr/>
        </p:nvGraphicFramePr>
        <p:xfrm>
          <a:off x="685800" y="609600"/>
          <a:ext cx="7772400" cy="731168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731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i="1" dirty="0" smtClean="0">
              <a:latin typeface="Arial" pitchFamily="34" charset="0"/>
            </a:endParaRPr>
          </a:p>
        </p:txBody>
      </p:sp>
      <p:sp>
        <p:nvSpPr>
          <p:cNvPr id="2150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2F96B3-CD55-45AE-8948-AAFCEAEA3D1A}" type="slidenum">
              <a:rPr lang="en-GB" smtClean="0">
                <a:latin typeface="Arial" pitchFamily="34" charset="0"/>
              </a:rPr>
              <a:pPr>
                <a:defRPr/>
              </a:pPr>
              <a:t>13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946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874713"/>
          </a:xfrm>
          <a:ln>
            <a:solidFill>
              <a:srgbClr val="CC0000"/>
            </a:solidFill>
          </a:ln>
        </p:spPr>
        <p:txBody>
          <a:bodyPr/>
          <a:lstStyle/>
          <a:p>
            <a:pPr eaLnBrk="1" hangingPunct="1"/>
            <a:r>
              <a:rPr lang="en-GB" sz="3600" smtClean="0">
                <a:solidFill>
                  <a:srgbClr val="CC0000"/>
                </a:solidFill>
              </a:rPr>
              <a:t>Groups Involved in Marketing</a:t>
            </a:r>
            <a:endParaRPr lang="en-US" sz="3600" smtClean="0">
              <a:solidFill>
                <a:srgbClr val="CC0000"/>
              </a:solidFill>
            </a:endParaRPr>
          </a:p>
        </p:txBody>
      </p:sp>
      <p:sp>
        <p:nvSpPr>
          <p:cNvPr id="1946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00213"/>
            <a:ext cx="7772400" cy="43957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 smtClean="0"/>
              <a:t>Business to consumer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Business to business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Business to employees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Business to government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Business to non-governmental organisations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Government to Business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Government to people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People to government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People to business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Government to government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Non-governmental organisations to business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smtClean="0"/>
              <a:t>Non-government organisations to consumers of other organisations</a:t>
            </a:r>
            <a:endParaRPr lang="en-US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i="1" dirty="0" smtClean="0">
              <a:latin typeface="Arial" pitchFamily="34" charset="0"/>
            </a:endParaRPr>
          </a:p>
        </p:txBody>
      </p:sp>
      <p:sp>
        <p:nvSpPr>
          <p:cNvPr id="2253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360E88C-74CD-4540-971B-D22844FD5311}" type="slidenum">
              <a:rPr lang="en-GB" smtClean="0">
                <a:latin typeface="Arial" pitchFamily="34" charset="0"/>
              </a:rPr>
              <a:pPr>
                <a:defRPr/>
              </a:pPr>
              <a:t>14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2048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Further Readings</a:t>
            </a:r>
          </a:p>
        </p:txBody>
      </p:sp>
      <p:sp>
        <p:nvSpPr>
          <p:cNvPr id="2048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2239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</a:t>
            </a:r>
            <a:r>
              <a:rPr lang="en-GB" sz="2800" smtClean="0"/>
              <a:t>	</a:t>
            </a:r>
          </a:p>
          <a:p>
            <a:pPr eaLnBrk="1" hangingPunct="1">
              <a:buFontTx/>
              <a:buNone/>
            </a:pPr>
            <a:r>
              <a:rPr lang="en-GB" sz="2800" smtClean="0"/>
              <a:t>	</a:t>
            </a:r>
            <a:r>
              <a:rPr lang="en-US" sz="2800" smtClean="0"/>
              <a:t>Levitt, T. (1960) "Marketing Myopia", </a:t>
            </a:r>
            <a:r>
              <a:rPr lang="en-US" sz="2800" i="1" smtClean="0"/>
              <a:t>Harvard Business Review</a:t>
            </a:r>
            <a:r>
              <a:rPr lang="en-US" sz="2800" smtClean="0"/>
              <a:t>, July- August, 1960 </a:t>
            </a:r>
            <a:endParaRPr lang="en-GB" sz="2800" smtClean="0"/>
          </a:p>
          <a:p>
            <a:pPr eaLnBrk="1" hangingPunct="1">
              <a:buFontTx/>
              <a:buNone/>
            </a:pPr>
            <a:endParaRPr lang="en-GB" sz="2800" smtClean="0"/>
          </a:p>
        </p:txBody>
      </p:sp>
      <p:graphicFrame>
        <p:nvGraphicFramePr>
          <p:cNvPr id="21520" name="Group 16"/>
          <p:cNvGraphicFramePr>
            <a:graphicFrameLocks noGrp="1"/>
          </p:cNvGraphicFramePr>
          <p:nvPr/>
        </p:nvGraphicFramePr>
        <p:xfrm>
          <a:off x="685800" y="404813"/>
          <a:ext cx="7772400" cy="936104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9361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i="1" dirty="0" smtClean="0">
              <a:latin typeface="Arial" pitchFamily="34" charset="0"/>
            </a:endParaRPr>
          </a:p>
        </p:txBody>
      </p:sp>
      <p:sp>
        <p:nvSpPr>
          <p:cNvPr id="2355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F5CA79-4B0B-484D-B961-40AAF3F51564}" type="slidenum">
              <a:rPr lang="en-GB" smtClean="0">
                <a:latin typeface="Arial" pitchFamily="34" charset="0"/>
              </a:rPr>
              <a:pPr>
                <a:defRPr/>
              </a:pPr>
              <a:t>15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2150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CC0000"/>
                </a:solidFill>
              </a:rPr>
              <a:t>Next Session</a:t>
            </a:r>
          </a:p>
        </p:txBody>
      </p:sp>
      <p:sp>
        <p:nvSpPr>
          <p:cNvPr id="2150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590800"/>
            <a:ext cx="7772400" cy="3505200"/>
          </a:xfrm>
        </p:spPr>
        <p:txBody>
          <a:bodyPr/>
          <a:lstStyle/>
          <a:p>
            <a:pPr eaLnBrk="1" hangingPunct="1"/>
            <a:r>
              <a:rPr lang="en-GB" smtClean="0"/>
              <a:t>The marketing environment</a:t>
            </a:r>
          </a:p>
          <a:p>
            <a:pPr lvl="1" eaLnBrk="1" hangingPunct="1"/>
            <a:r>
              <a:rPr lang="en-GB" smtClean="0"/>
              <a:t>Macro factors</a:t>
            </a:r>
          </a:p>
          <a:p>
            <a:pPr lvl="1" eaLnBrk="1" hangingPunct="1"/>
            <a:r>
              <a:rPr lang="en-GB" smtClean="0"/>
              <a:t>Micro factors</a:t>
            </a:r>
          </a:p>
          <a:p>
            <a:pPr lvl="1" eaLnBrk="1" hangingPunct="1"/>
            <a:r>
              <a:rPr lang="en-GB" smtClean="0"/>
              <a:t>Analysing the environment</a:t>
            </a:r>
          </a:p>
        </p:txBody>
      </p:sp>
      <p:graphicFrame>
        <p:nvGraphicFramePr>
          <p:cNvPr id="32782" name="Group 14"/>
          <p:cNvGraphicFramePr>
            <a:graphicFrameLocks noGrp="1"/>
          </p:cNvGraphicFramePr>
          <p:nvPr/>
        </p:nvGraphicFramePr>
        <p:xfrm>
          <a:off x="609600" y="533400"/>
          <a:ext cx="7924800" cy="951384"/>
        </p:xfrm>
        <a:graphic>
          <a:graphicData uri="http://schemas.openxmlformats.org/drawingml/2006/table">
            <a:tbl>
              <a:tblPr/>
              <a:tblGrid>
                <a:gridCol w="7924800"/>
              </a:tblGrid>
              <a:tr h="9513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32</TotalTime>
  <Words>700</Words>
  <Application>Microsoft Office PowerPoint</Application>
  <PresentationFormat>On-screen Show (4:3)</PresentationFormat>
  <Paragraphs>158</Paragraphs>
  <Slides>15</Slides>
  <Notes>15</Notes>
  <HiddenSlides>1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0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TSD_PP3</vt:lpstr>
      <vt:lpstr>Part 1 The Scope of Marketing</vt:lpstr>
      <vt:lpstr>Learning Outcomes</vt:lpstr>
      <vt:lpstr>Marketing Surrounds Us</vt:lpstr>
      <vt:lpstr>Marketing &amp; Other Related Subjects</vt:lpstr>
      <vt:lpstr>Your Favourites</vt:lpstr>
      <vt:lpstr>Defining the Meaning of Marketing</vt:lpstr>
      <vt:lpstr>A Definition</vt:lpstr>
      <vt:lpstr>Mercer (1997) Contends</vt:lpstr>
      <vt:lpstr>Marketing as a Management Approach</vt:lpstr>
      <vt:lpstr>Marketing as an Organizational Function</vt:lpstr>
      <vt:lpstr>Marketing Relationships</vt:lpstr>
      <vt:lpstr>Future Trends?</vt:lpstr>
      <vt:lpstr>Groups Involved in Marketing</vt:lpstr>
      <vt:lpstr>Further Readings</vt:lpstr>
      <vt:lpstr>Next Session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sb004</dc:creator>
  <cp:lastModifiedBy>sb004</cp:lastModifiedBy>
  <cp:revision>6</cp:revision>
  <dcterms:created xsi:type="dcterms:W3CDTF">2011-09-12T11:53:00Z</dcterms:created>
  <dcterms:modified xsi:type="dcterms:W3CDTF">2012-10-11T14:33:20Z</dcterms:modified>
</cp:coreProperties>
</file>