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35"/>
  </p:notesMasterIdLst>
  <p:sldIdLst>
    <p:sldId id="372" r:id="rId2"/>
    <p:sldId id="375" r:id="rId3"/>
    <p:sldId id="374" r:id="rId4"/>
    <p:sldId id="376" r:id="rId5"/>
    <p:sldId id="260" r:id="rId6"/>
    <p:sldId id="292" r:id="rId7"/>
    <p:sldId id="377" r:id="rId8"/>
    <p:sldId id="266" r:id="rId9"/>
    <p:sldId id="391" r:id="rId10"/>
    <p:sldId id="392" r:id="rId11"/>
    <p:sldId id="393" r:id="rId12"/>
    <p:sldId id="394" r:id="rId13"/>
    <p:sldId id="389" r:id="rId14"/>
    <p:sldId id="378" r:id="rId15"/>
    <p:sldId id="379" r:id="rId16"/>
    <p:sldId id="380" r:id="rId17"/>
    <p:sldId id="390" r:id="rId18"/>
    <p:sldId id="381" r:id="rId19"/>
    <p:sldId id="382" r:id="rId20"/>
    <p:sldId id="383" r:id="rId21"/>
    <p:sldId id="395" r:id="rId22"/>
    <p:sldId id="396" r:id="rId23"/>
    <p:sldId id="397" r:id="rId24"/>
    <p:sldId id="398" r:id="rId25"/>
    <p:sldId id="399" r:id="rId26"/>
    <p:sldId id="402" r:id="rId27"/>
    <p:sldId id="403" r:id="rId28"/>
    <p:sldId id="404" r:id="rId29"/>
    <p:sldId id="406" r:id="rId30"/>
    <p:sldId id="335" r:id="rId31"/>
    <p:sldId id="337" r:id="rId32"/>
    <p:sldId id="407" r:id="rId33"/>
    <p:sldId id="408" r:id="rId34"/>
  </p:sldIdLst>
  <p:sldSz cx="12192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0DEEF"/>
          </a:solidFill>
        </a:fill>
      </a:tcStyle>
    </a:wholeTbl>
    <a:band2H>
      <a:tcTxStyle/>
      <a:tcStyle>
        <a:tcBdr/>
        <a:fill>
          <a:solidFill>
            <a:srgbClr val="E9EFF7"/>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E0E0E0"/>
          </a:solidFill>
        </a:fill>
      </a:tcStyle>
    </a:wholeTbl>
    <a:band2H>
      <a:tcTxStyle/>
      <a:tcStyle>
        <a:tcBdr/>
        <a:fill>
          <a:solidFill>
            <a:srgbClr val="F0F0F0"/>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4E2CE"/>
          </a:solidFill>
        </a:fill>
      </a:tcStyle>
    </a:wholeTbl>
    <a:band2H>
      <a:tcTxStyle/>
      <a:tcStyle>
        <a:tcBdr/>
        <a:fill>
          <a:solidFill>
            <a:srgbClr val="EBF1E8"/>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aj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ff">
        <a:fontRef idx="maj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aj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aj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a:tcStyle>
        <a:tcBdr/>
        <a:fill>
          <a:solidFill>
            <a:srgbClr val="FFFFFF"/>
          </a:solidFill>
        </a:fill>
      </a:tcStyle>
    </a:band2H>
    <a:firstCol>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3" d="100"/>
          <a:sy n="103" d="100"/>
        </p:scale>
        <p:origin x="87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8A567FD-32A9-422F-8DF8-6C06067EF44F}" type="doc">
      <dgm:prSet loTypeId="urn:microsoft.com/office/officeart/2005/8/layout/hierarchy2" loCatId="hierarchy" qsTypeId="urn:microsoft.com/office/officeart/2005/8/quickstyle/simple3" qsCatId="simple" csTypeId="urn:microsoft.com/office/officeart/2005/8/colors/accent1_2" csCatId="accent1" phldr="1"/>
      <dgm:spPr/>
      <dgm:t>
        <a:bodyPr/>
        <a:lstStyle/>
        <a:p>
          <a:endParaRPr lang="en-GB"/>
        </a:p>
      </dgm:t>
    </dgm:pt>
    <dgm:pt modelId="{01635167-CDE8-4F20-BA49-F801569734FF}">
      <dgm:prSet phldrT="[Text]"/>
      <dgm:spPr/>
      <dgm:t>
        <a:bodyPr/>
        <a:lstStyle/>
        <a:p>
          <a:r>
            <a:rPr lang="en-GB" dirty="0"/>
            <a:t>Qur’an</a:t>
          </a:r>
        </a:p>
      </dgm:t>
    </dgm:pt>
    <dgm:pt modelId="{2C11E603-A578-47CD-849C-5617238DFECF}" type="parTrans" cxnId="{E169F8F3-9205-4164-902C-F65B97CEE820}">
      <dgm:prSet/>
      <dgm:spPr/>
      <dgm:t>
        <a:bodyPr/>
        <a:lstStyle/>
        <a:p>
          <a:endParaRPr lang="en-GB"/>
        </a:p>
      </dgm:t>
    </dgm:pt>
    <dgm:pt modelId="{E2710454-7D23-4E57-B330-D9F663C3CDEA}" type="sibTrans" cxnId="{E169F8F3-9205-4164-902C-F65B97CEE820}">
      <dgm:prSet/>
      <dgm:spPr/>
      <dgm:t>
        <a:bodyPr/>
        <a:lstStyle/>
        <a:p>
          <a:endParaRPr lang="en-GB"/>
        </a:p>
      </dgm:t>
    </dgm:pt>
    <dgm:pt modelId="{2FA1116D-8DDB-40E4-AC8B-09A43C3B3670}">
      <dgm:prSet phldrT="[Text]"/>
      <dgm:spPr/>
      <dgm:t>
        <a:bodyPr/>
        <a:lstStyle/>
        <a:p>
          <a:r>
            <a:rPr lang="en-GB" dirty="0"/>
            <a:t>Sunnah</a:t>
          </a:r>
        </a:p>
      </dgm:t>
    </dgm:pt>
    <dgm:pt modelId="{3EE688DC-D861-4318-8435-AE0CE2EE8F80}" type="parTrans" cxnId="{1195B228-78B0-4E6D-9AC4-6975CB5797BA}">
      <dgm:prSet/>
      <dgm:spPr/>
      <dgm:t>
        <a:bodyPr/>
        <a:lstStyle/>
        <a:p>
          <a:endParaRPr lang="en-GB"/>
        </a:p>
      </dgm:t>
    </dgm:pt>
    <dgm:pt modelId="{2C18848B-2EAB-45D5-9196-BF15D421A5E4}" type="sibTrans" cxnId="{1195B228-78B0-4E6D-9AC4-6975CB5797BA}">
      <dgm:prSet/>
      <dgm:spPr/>
      <dgm:t>
        <a:bodyPr/>
        <a:lstStyle/>
        <a:p>
          <a:endParaRPr lang="en-GB"/>
        </a:p>
      </dgm:t>
    </dgm:pt>
    <dgm:pt modelId="{43E989BD-A2A2-4ED5-898A-AC76E94476B6}">
      <dgm:prSet phldrT="[Text]"/>
      <dgm:spPr/>
      <dgm:t>
        <a:bodyPr/>
        <a:lstStyle/>
        <a:p>
          <a:r>
            <a:rPr lang="en-GB" dirty="0"/>
            <a:t>Hadith</a:t>
          </a:r>
        </a:p>
      </dgm:t>
    </dgm:pt>
    <dgm:pt modelId="{11750C1D-6ED0-40FC-BC23-8A70E8BF53CB}" type="parTrans" cxnId="{E3238058-42C1-42B7-A704-A18C8FCC8094}">
      <dgm:prSet/>
      <dgm:spPr/>
      <dgm:t>
        <a:bodyPr/>
        <a:lstStyle/>
        <a:p>
          <a:endParaRPr lang="en-GB"/>
        </a:p>
      </dgm:t>
    </dgm:pt>
    <dgm:pt modelId="{F14A7D6D-FCC2-4E49-9824-81B1E3535F76}" type="sibTrans" cxnId="{E3238058-42C1-42B7-A704-A18C8FCC8094}">
      <dgm:prSet/>
      <dgm:spPr/>
      <dgm:t>
        <a:bodyPr/>
        <a:lstStyle/>
        <a:p>
          <a:endParaRPr lang="en-GB"/>
        </a:p>
      </dgm:t>
    </dgm:pt>
    <dgm:pt modelId="{59A46BC2-2648-4781-BA6B-EC135AE8B06C}" type="pres">
      <dgm:prSet presAssocID="{78A567FD-32A9-422F-8DF8-6C06067EF44F}" presName="diagram" presStyleCnt="0">
        <dgm:presLayoutVars>
          <dgm:chPref val="1"/>
          <dgm:dir/>
          <dgm:animOne val="branch"/>
          <dgm:animLvl val="lvl"/>
          <dgm:resizeHandles val="exact"/>
        </dgm:presLayoutVars>
      </dgm:prSet>
      <dgm:spPr/>
    </dgm:pt>
    <dgm:pt modelId="{8CFC8550-AF1B-4507-AF9F-30C882731084}" type="pres">
      <dgm:prSet presAssocID="{01635167-CDE8-4F20-BA49-F801569734FF}" presName="root1" presStyleCnt="0"/>
      <dgm:spPr/>
    </dgm:pt>
    <dgm:pt modelId="{176CEF8A-1289-4AE1-B929-716F15B6B4F8}" type="pres">
      <dgm:prSet presAssocID="{01635167-CDE8-4F20-BA49-F801569734FF}" presName="LevelOneTextNode" presStyleLbl="node0" presStyleIdx="0" presStyleCnt="1">
        <dgm:presLayoutVars>
          <dgm:chPref val="3"/>
        </dgm:presLayoutVars>
      </dgm:prSet>
      <dgm:spPr/>
    </dgm:pt>
    <dgm:pt modelId="{839703D8-B9C1-4569-BE73-B928F0FEF6AC}" type="pres">
      <dgm:prSet presAssocID="{01635167-CDE8-4F20-BA49-F801569734FF}" presName="level2hierChild" presStyleCnt="0"/>
      <dgm:spPr/>
    </dgm:pt>
    <dgm:pt modelId="{54C4A729-6DCA-4AFF-BC6E-97D858A629A6}" type="pres">
      <dgm:prSet presAssocID="{3EE688DC-D861-4318-8435-AE0CE2EE8F80}" presName="conn2-1" presStyleLbl="parChTrans1D2" presStyleIdx="0" presStyleCnt="2"/>
      <dgm:spPr/>
    </dgm:pt>
    <dgm:pt modelId="{ECB5D60B-DD32-40C3-AC8B-75211E8F583D}" type="pres">
      <dgm:prSet presAssocID="{3EE688DC-D861-4318-8435-AE0CE2EE8F80}" presName="connTx" presStyleLbl="parChTrans1D2" presStyleIdx="0" presStyleCnt="2"/>
      <dgm:spPr/>
    </dgm:pt>
    <dgm:pt modelId="{70DAE107-4420-4450-9355-5F7CE6E5479A}" type="pres">
      <dgm:prSet presAssocID="{2FA1116D-8DDB-40E4-AC8B-09A43C3B3670}" presName="root2" presStyleCnt="0"/>
      <dgm:spPr/>
    </dgm:pt>
    <dgm:pt modelId="{231E192F-6F9A-41B4-9F39-2058CBC22538}" type="pres">
      <dgm:prSet presAssocID="{2FA1116D-8DDB-40E4-AC8B-09A43C3B3670}" presName="LevelTwoTextNode" presStyleLbl="node2" presStyleIdx="0" presStyleCnt="2">
        <dgm:presLayoutVars>
          <dgm:chPref val="3"/>
        </dgm:presLayoutVars>
      </dgm:prSet>
      <dgm:spPr/>
    </dgm:pt>
    <dgm:pt modelId="{A462E311-4779-4888-A2A4-D3EA68186234}" type="pres">
      <dgm:prSet presAssocID="{2FA1116D-8DDB-40E4-AC8B-09A43C3B3670}" presName="level3hierChild" presStyleCnt="0"/>
      <dgm:spPr/>
    </dgm:pt>
    <dgm:pt modelId="{9AE6B84B-5FEC-4E30-A49D-011DE5D4E49A}" type="pres">
      <dgm:prSet presAssocID="{11750C1D-6ED0-40FC-BC23-8A70E8BF53CB}" presName="conn2-1" presStyleLbl="parChTrans1D2" presStyleIdx="1" presStyleCnt="2"/>
      <dgm:spPr/>
    </dgm:pt>
    <dgm:pt modelId="{DC73BA3E-C6CA-4738-989A-862B14106DAC}" type="pres">
      <dgm:prSet presAssocID="{11750C1D-6ED0-40FC-BC23-8A70E8BF53CB}" presName="connTx" presStyleLbl="parChTrans1D2" presStyleIdx="1" presStyleCnt="2"/>
      <dgm:spPr/>
    </dgm:pt>
    <dgm:pt modelId="{D137E7B9-F23C-478C-94E7-5787161A4E17}" type="pres">
      <dgm:prSet presAssocID="{43E989BD-A2A2-4ED5-898A-AC76E94476B6}" presName="root2" presStyleCnt="0"/>
      <dgm:spPr/>
    </dgm:pt>
    <dgm:pt modelId="{F939012E-7E0E-4C9D-B007-5DFFCB1A8EC2}" type="pres">
      <dgm:prSet presAssocID="{43E989BD-A2A2-4ED5-898A-AC76E94476B6}" presName="LevelTwoTextNode" presStyleLbl="node2" presStyleIdx="1" presStyleCnt="2">
        <dgm:presLayoutVars>
          <dgm:chPref val="3"/>
        </dgm:presLayoutVars>
      </dgm:prSet>
      <dgm:spPr/>
    </dgm:pt>
    <dgm:pt modelId="{32EE88DE-AA79-4509-8468-4EA4A7407300}" type="pres">
      <dgm:prSet presAssocID="{43E989BD-A2A2-4ED5-898A-AC76E94476B6}" presName="level3hierChild" presStyleCnt="0"/>
      <dgm:spPr/>
    </dgm:pt>
  </dgm:ptLst>
  <dgm:cxnLst>
    <dgm:cxn modelId="{A3488A24-AB03-4C08-87EE-1EFF275E3A34}" type="presOf" srcId="{43E989BD-A2A2-4ED5-898A-AC76E94476B6}" destId="{F939012E-7E0E-4C9D-B007-5DFFCB1A8EC2}" srcOrd="0" destOrd="0" presId="urn:microsoft.com/office/officeart/2005/8/layout/hierarchy2"/>
    <dgm:cxn modelId="{1195B228-78B0-4E6D-9AC4-6975CB5797BA}" srcId="{01635167-CDE8-4F20-BA49-F801569734FF}" destId="{2FA1116D-8DDB-40E4-AC8B-09A43C3B3670}" srcOrd="0" destOrd="0" parTransId="{3EE688DC-D861-4318-8435-AE0CE2EE8F80}" sibTransId="{2C18848B-2EAB-45D5-9196-BF15D421A5E4}"/>
    <dgm:cxn modelId="{6EBD373A-3895-434D-980C-0355ECFDE037}" type="presOf" srcId="{3EE688DC-D861-4318-8435-AE0CE2EE8F80}" destId="{ECB5D60B-DD32-40C3-AC8B-75211E8F583D}" srcOrd="1" destOrd="0" presId="urn:microsoft.com/office/officeart/2005/8/layout/hierarchy2"/>
    <dgm:cxn modelId="{6596175D-CCF2-4B83-80FB-80023630F282}" type="presOf" srcId="{3EE688DC-D861-4318-8435-AE0CE2EE8F80}" destId="{54C4A729-6DCA-4AFF-BC6E-97D858A629A6}" srcOrd="0" destOrd="0" presId="urn:microsoft.com/office/officeart/2005/8/layout/hierarchy2"/>
    <dgm:cxn modelId="{E81FC06B-5038-407B-8A54-772090DB58BB}" type="presOf" srcId="{78A567FD-32A9-422F-8DF8-6C06067EF44F}" destId="{59A46BC2-2648-4781-BA6B-EC135AE8B06C}" srcOrd="0" destOrd="0" presId="urn:microsoft.com/office/officeart/2005/8/layout/hierarchy2"/>
    <dgm:cxn modelId="{53574177-A4E3-4FFA-8B84-F621AB67B447}" type="presOf" srcId="{11750C1D-6ED0-40FC-BC23-8A70E8BF53CB}" destId="{DC73BA3E-C6CA-4738-989A-862B14106DAC}" srcOrd="1" destOrd="0" presId="urn:microsoft.com/office/officeart/2005/8/layout/hierarchy2"/>
    <dgm:cxn modelId="{E3238058-42C1-42B7-A704-A18C8FCC8094}" srcId="{01635167-CDE8-4F20-BA49-F801569734FF}" destId="{43E989BD-A2A2-4ED5-898A-AC76E94476B6}" srcOrd="1" destOrd="0" parTransId="{11750C1D-6ED0-40FC-BC23-8A70E8BF53CB}" sibTransId="{F14A7D6D-FCC2-4E49-9824-81B1E3535F76}"/>
    <dgm:cxn modelId="{F4D3EA88-9526-493E-BA89-445D4BA4E031}" type="presOf" srcId="{01635167-CDE8-4F20-BA49-F801569734FF}" destId="{176CEF8A-1289-4AE1-B929-716F15B6B4F8}" srcOrd="0" destOrd="0" presId="urn:microsoft.com/office/officeart/2005/8/layout/hierarchy2"/>
    <dgm:cxn modelId="{C496C39F-C9FB-423E-B5C3-69337EC29B21}" type="presOf" srcId="{2FA1116D-8DDB-40E4-AC8B-09A43C3B3670}" destId="{231E192F-6F9A-41B4-9F39-2058CBC22538}" srcOrd="0" destOrd="0" presId="urn:microsoft.com/office/officeart/2005/8/layout/hierarchy2"/>
    <dgm:cxn modelId="{8EAC5BA7-74B6-40B1-B3F7-7E1D3C220274}" type="presOf" srcId="{11750C1D-6ED0-40FC-BC23-8A70E8BF53CB}" destId="{9AE6B84B-5FEC-4E30-A49D-011DE5D4E49A}" srcOrd="0" destOrd="0" presId="urn:microsoft.com/office/officeart/2005/8/layout/hierarchy2"/>
    <dgm:cxn modelId="{E169F8F3-9205-4164-902C-F65B97CEE820}" srcId="{78A567FD-32A9-422F-8DF8-6C06067EF44F}" destId="{01635167-CDE8-4F20-BA49-F801569734FF}" srcOrd="0" destOrd="0" parTransId="{2C11E603-A578-47CD-849C-5617238DFECF}" sibTransId="{E2710454-7D23-4E57-B330-D9F663C3CDEA}"/>
    <dgm:cxn modelId="{6CF43195-C5A1-4A24-A9EF-2B5322A3F810}" type="presParOf" srcId="{59A46BC2-2648-4781-BA6B-EC135AE8B06C}" destId="{8CFC8550-AF1B-4507-AF9F-30C882731084}" srcOrd="0" destOrd="0" presId="urn:microsoft.com/office/officeart/2005/8/layout/hierarchy2"/>
    <dgm:cxn modelId="{D71A6915-1287-463B-BAB4-9350F3E5F3E5}" type="presParOf" srcId="{8CFC8550-AF1B-4507-AF9F-30C882731084}" destId="{176CEF8A-1289-4AE1-B929-716F15B6B4F8}" srcOrd="0" destOrd="0" presId="urn:microsoft.com/office/officeart/2005/8/layout/hierarchy2"/>
    <dgm:cxn modelId="{CC31EAC0-B617-4C96-9E00-6CBC5FDFAF2E}" type="presParOf" srcId="{8CFC8550-AF1B-4507-AF9F-30C882731084}" destId="{839703D8-B9C1-4569-BE73-B928F0FEF6AC}" srcOrd="1" destOrd="0" presId="urn:microsoft.com/office/officeart/2005/8/layout/hierarchy2"/>
    <dgm:cxn modelId="{4170FC40-5718-406E-BC98-02D9E04B0711}" type="presParOf" srcId="{839703D8-B9C1-4569-BE73-B928F0FEF6AC}" destId="{54C4A729-6DCA-4AFF-BC6E-97D858A629A6}" srcOrd="0" destOrd="0" presId="urn:microsoft.com/office/officeart/2005/8/layout/hierarchy2"/>
    <dgm:cxn modelId="{83F945F5-3ECC-418D-85EB-ED9A6788DCA9}" type="presParOf" srcId="{54C4A729-6DCA-4AFF-BC6E-97D858A629A6}" destId="{ECB5D60B-DD32-40C3-AC8B-75211E8F583D}" srcOrd="0" destOrd="0" presId="urn:microsoft.com/office/officeart/2005/8/layout/hierarchy2"/>
    <dgm:cxn modelId="{CEAB76A4-EF28-4A69-8460-2C2DE42493F6}" type="presParOf" srcId="{839703D8-B9C1-4569-BE73-B928F0FEF6AC}" destId="{70DAE107-4420-4450-9355-5F7CE6E5479A}" srcOrd="1" destOrd="0" presId="urn:microsoft.com/office/officeart/2005/8/layout/hierarchy2"/>
    <dgm:cxn modelId="{3D3BAD53-90BE-472F-94F3-6A7F40C3393B}" type="presParOf" srcId="{70DAE107-4420-4450-9355-5F7CE6E5479A}" destId="{231E192F-6F9A-41B4-9F39-2058CBC22538}" srcOrd="0" destOrd="0" presId="urn:microsoft.com/office/officeart/2005/8/layout/hierarchy2"/>
    <dgm:cxn modelId="{2A15EFA5-30B1-43A4-A7EF-0A105A170781}" type="presParOf" srcId="{70DAE107-4420-4450-9355-5F7CE6E5479A}" destId="{A462E311-4779-4888-A2A4-D3EA68186234}" srcOrd="1" destOrd="0" presId="urn:microsoft.com/office/officeart/2005/8/layout/hierarchy2"/>
    <dgm:cxn modelId="{6C29D493-A3F3-43BF-AB0A-F4EA5EC2594F}" type="presParOf" srcId="{839703D8-B9C1-4569-BE73-B928F0FEF6AC}" destId="{9AE6B84B-5FEC-4E30-A49D-011DE5D4E49A}" srcOrd="2" destOrd="0" presId="urn:microsoft.com/office/officeart/2005/8/layout/hierarchy2"/>
    <dgm:cxn modelId="{DBD2C43A-A836-4E6B-896F-ED9A951BBCB2}" type="presParOf" srcId="{9AE6B84B-5FEC-4E30-A49D-011DE5D4E49A}" destId="{DC73BA3E-C6CA-4738-989A-862B14106DAC}" srcOrd="0" destOrd="0" presId="urn:microsoft.com/office/officeart/2005/8/layout/hierarchy2"/>
    <dgm:cxn modelId="{5A25088E-159B-4F7E-9DB9-1AF19840E8A3}" type="presParOf" srcId="{839703D8-B9C1-4569-BE73-B928F0FEF6AC}" destId="{D137E7B9-F23C-478C-94E7-5787161A4E17}" srcOrd="3" destOrd="0" presId="urn:microsoft.com/office/officeart/2005/8/layout/hierarchy2"/>
    <dgm:cxn modelId="{53A06D2B-CFB0-4849-A919-932EB2C784D6}" type="presParOf" srcId="{D137E7B9-F23C-478C-94E7-5787161A4E17}" destId="{F939012E-7E0E-4C9D-B007-5DFFCB1A8EC2}" srcOrd="0" destOrd="0" presId="urn:microsoft.com/office/officeart/2005/8/layout/hierarchy2"/>
    <dgm:cxn modelId="{9D977C8C-DBE7-425F-8514-207037E59C08}" type="presParOf" srcId="{D137E7B9-F23C-478C-94E7-5787161A4E17}" destId="{32EE88DE-AA79-4509-8468-4EA4A7407300}"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6CEF8A-1289-4AE1-B929-716F15B6B4F8}">
      <dsp:nvSpPr>
        <dsp:cNvPr id="0" name=""/>
        <dsp:cNvSpPr/>
      </dsp:nvSpPr>
      <dsp:spPr>
        <a:xfrm>
          <a:off x="6349" y="1863989"/>
          <a:ext cx="3381375" cy="1690687"/>
        </a:xfrm>
        <a:prstGeom prst="roundRect">
          <a:avLst>
            <a:gd name="adj" fmla="val 1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275" tIns="41275" rIns="41275" bIns="41275" numCol="1" spcCol="1270" anchor="ctr" anchorCtr="0">
          <a:noAutofit/>
        </a:bodyPr>
        <a:lstStyle/>
        <a:p>
          <a:pPr marL="0" lvl="0" indent="0" algn="ctr" defTabSz="2889250">
            <a:lnSpc>
              <a:spcPct val="90000"/>
            </a:lnSpc>
            <a:spcBef>
              <a:spcPct val="0"/>
            </a:spcBef>
            <a:spcAft>
              <a:spcPct val="35000"/>
            </a:spcAft>
            <a:buNone/>
          </a:pPr>
          <a:r>
            <a:rPr lang="en-GB" sz="6500" kern="1200" dirty="0"/>
            <a:t>Qur’an</a:t>
          </a:r>
        </a:p>
      </dsp:txBody>
      <dsp:txXfrm>
        <a:off x="55868" y="1913508"/>
        <a:ext cx="3282337" cy="1591649"/>
      </dsp:txXfrm>
    </dsp:sp>
    <dsp:sp modelId="{54C4A729-6DCA-4AFF-BC6E-97D858A629A6}">
      <dsp:nvSpPr>
        <dsp:cNvPr id="0" name=""/>
        <dsp:cNvSpPr/>
      </dsp:nvSpPr>
      <dsp:spPr>
        <a:xfrm rot="19457599">
          <a:off x="3231164" y="2195179"/>
          <a:ext cx="1665670" cy="56162"/>
        </a:xfrm>
        <a:custGeom>
          <a:avLst/>
          <a:gdLst/>
          <a:ahLst/>
          <a:cxnLst/>
          <a:rect l="0" t="0" r="0" b="0"/>
          <a:pathLst>
            <a:path>
              <a:moveTo>
                <a:pt x="0" y="28081"/>
              </a:moveTo>
              <a:lnTo>
                <a:pt x="1665670" y="28081"/>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4022358" y="2181619"/>
        <a:ext cx="83283" cy="83283"/>
      </dsp:txXfrm>
    </dsp:sp>
    <dsp:sp modelId="{231E192F-6F9A-41B4-9F39-2058CBC22538}">
      <dsp:nvSpPr>
        <dsp:cNvPr id="0" name=""/>
        <dsp:cNvSpPr/>
      </dsp:nvSpPr>
      <dsp:spPr>
        <a:xfrm>
          <a:off x="4740275" y="891844"/>
          <a:ext cx="3381375" cy="1690687"/>
        </a:xfrm>
        <a:prstGeom prst="roundRect">
          <a:avLst>
            <a:gd name="adj" fmla="val 1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275" tIns="41275" rIns="41275" bIns="41275" numCol="1" spcCol="1270" anchor="ctr" anchorCtr="0">
          <a:noAutofit/>
        </a:bodyPr>
        <a:lstStyle/>
        <a:p>
          <a:pPr marL="0" lvl="0" indent="0" algn="ctr" defTabSz="2889250">
            <a:lnSpc>
              <a:spcPct val="90000"/>
            </a:lnSpc>
            <a:spcBef>
              <a:spcPct val="0"/>
            </a:spcBef>
            <a:spcAft>
              <a:spcPct val="35000"/>
            </a:spcAft>
            <a:buNone/>
          </a:pPr>
          <a:r>
            <a:rPr lang="en-GB" sz="6500" kern="1200" dirty="0"/>
            <a:t>Sunnah</a:t>
          </a:r>
        </a:p>
      </dsp:txBody>
      <dsp:txXfrm>
        <a:off x="4789794" y="941363"/>
        <a:ext cx="3282337" cy="1591649"/>
      </dsp:txXfrm>
    </dsp:sp>
    <dsp:sp modelId="{9AE6B84B-5FEC-4E30-A49D-011DE5D4E49A}">
      <dsp:nvSpPr>
        <dsp:cNvPr id="0" name=""/>
        <dsp:cNvSpPr/>
      </dsp:nvSpPr>
      <dsp:spPr>
        <a:xfrm rot="2142401">
          <a:off x="3231164" y="3167325"/>
          <a:ext cx="1665670" cy="56162"/>
        </a:xfrm>
        <a:custGeom>
          <a:avLst/>
          <a:gdLst/>
          <a:ahLst/>
          <a:cxnLst/>
          <a:rect l="0" t="0" r="0" b="0"/>
          <a:pathLst>
            <a:path>
              <a:moveTo>
                <a:pt x="0" y="28081"/>
              </a:moveTo>
              <a:lnTo>
                <a:pt x="1665670" y="28081"/>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4022358" y="3153764"/>
        <a:ext cx="83283" cy="83283"/>
      </dsp:txXfrm>
    </dsp:sp>
    <dsp:sp modelId="{F939012E-7E0E-4C9D-B007-5DFFCB1A8EC2}">
      <dsp:nvSpPr>
        <dsp:cNvPr id="0" name=""/>
        <dsp:cNvSpPr/>
      </dsp:nvSpPr>
      <dsp:spPr>
        <a:xfrm>
          <a:off x="4740275" y="2836135"/>
          <a:ext cx="3381375" cy="1690687"/>
        </a:xfrm>
        <a:prstGeom prst="roundRect">
          <a:avLst>
            <a:gd name="adj" fmla="val 1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275" tIns="41275" rIns="41275" bIns="41275" numCol="1" spcCol="1270" anchor="ctr" anchorCtr="0">
          <a:noAutofit/>
        </a:bodyPr>
        <a:lstStyle/>
        <a:p>
          <a:pPr marL="0" lvl="0" indent="0" algn="ctr" defTabSz="2889250">
            <a:lnSpc>
              <a:spcPct val="90000"/>
            </a:lnSpc>
            <a:spcBef>
              <a:spcPct val="0"/>
            </a:spcBef>
            <a:spcAft>
              <a:spcPct val="35000"/>
            </a:spcAft>
            <a:buNone/>
          </a:pPr>
          <a:r>
            <a:rPr lang="en-GB" sz="6500" kern="1200" dirty="0"/>
            <a:t>Hadith</a:t>
          </a:r>
        </a:p>
      </dsp:txBody>
      <dsp:txXfrm>
        <a:off x="4789794" y="2885654"/>
        <a:ext cx="3282337" cy="1591649"/>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7" name="Shape 97"/>
          <p:cNvSpPr>
            <a:spLocks noGrp="1" noRot="1" noChangeAspect="1"/>
          </p:cNvSpPr>
          <p:nvPr>
            <p:ph type="sldImg"/>
          </p:nvPr>
        </p:nvSpPr>
        <p:spPr>
          <a:xfrm>
            <a:off x="1143000" y="685800"/>
            <a:ext cx="4572000" cy="3429000"/>
          </a:xfrm>
          <a:prstGeom prst="rect">
            <a:avLst/>
          </a:prstGeom>
        </p:spPr>
        <p:txBody>
          <a:bodyPr/>
          <a:lstStyle/>
          <a:p>
            <a:endParaRPr/>
          </a:p>
        </p:txBody>
      </p:sp>
      <p:sp>
        <p:nvSpPr>
          <p:cNvPr id="98" name="Shape 98"/>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latinLnBrk="0">
      <a:defRPr sz="1200">
        <a:latin typeface="+mj-lt"/>
        <a:ea typeface="+mj-ea"/>
        <a:cs typeface="+mj-cs"/>
        <a:sym typeface="Calibri"/>
      </a:defRPr>
    </a:lvl1pPr>
    <a:lvl2pPr indent="228600" latinLnBrk="0">
      <a:defRPr sz="1200">
        <a:latin typeface="+mj-lt"/>
        <a:ea typeface="+mj-ea"/>
        <a:cs typeface="+mj-cs"/>
        <a:sym typeface="Calibri"/>
      </a:defRPr>
    </a:lvl2pPr>
    <a:lvl3pPr indent="457200" latinLnBrk="0">
      <a:defRPr sz="1200">
        <a:latin typeface="+mj-lt"/>
        <a:ea typeface="+mj-ea"/>
        <a:cs typeface="+mj-cs"/>
        <a:sym typeface="Calibri"/>
      </a:defRPr>
    </a:lvl3pPr>
    <a:lvl4pPr indent="685800" latinLnBrk="0">
      <a:defRPr sz="1200">
        <a:latin typeface="+mj-lt"/>
        <a:ea typeface="+mj-ea"/>
        <a:cs typeface="+mj-cs"/>
        <a:sym typeface="Calibri"/>
      </a:defRPr>
    </a:lvl4pPr>
    <a:lvl5pPr indent="914400" latinLnBrk="0">
      <a:defRPr sz="1200">
        <a:latin typeface="+mj-lt"/>
        <a:ea typeface="+mj-ea"/>
        <a:cs typeface="+mj-cs"/>
        <a:sym typeface="Calibri"/>
      </a:defRPr>
    </a:lvl5pPr>
    <a:lvl6pPr indent="1143000" latinLnBrk="0">
      <a:defRPr sz="1200">
        <a:latin typeface="+mj-lt"/>
        <a:ea typeface="+mj-ea"/>
        <a:cs typeface="+mj-cs"/>
        <a:sym typeface="Calibri"/>
      </a:defRPr>
    </a:lvl6pPr>
    <a:lvl7pPr indent="1371600" latinLnBrk="0">
      <a:defRPr sz="1200">
        <a:latin typeface="+mj-lt"/>
        <a:ea typeface="+mj-ea"/>
        <a:cs typeface="+mj-cs"/>
        <a:sym typeface="Calibri"/>
      </a:defRPr>
    </a:lvl7pPr>
    <a:lvl8pPr indent="1600200" latinLnBrk="0">
      <a:defRPr sz="1200">
        <a:latin typeface="+mj-lt"/>
        <a:ea typeface="+mj-ea"/>
        <a:cs typeface="+mj-cs"/>
        <a:sym typeface="Calibri"/>
      </a:defRPr>
    </a:lvl8pPr>
    <a:lvl9pPr indent="1828800" latinLnBrk="0">
      <a:defRPr sz="1200">
        <a:latin typeface="+mj-lt"/>
        <a:ea typeface="+mj-ea"/>
        <a:cs typeface="+mj-cs"/>
        <a:sym typeface="Calibri"/>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34383DA-7CBE-41F9-8EE7-1FE92FBF6CD5}" type="slidenum">
              <a:rPr lang="en-GB" smtClean="0"/>
              <a:t>1</a:t>
            </a:fld>
            <a:endParaRPr lang="en-GB"/>
          </a:p>
        </p:txBody>
      </p:sp>
    </p:spTree>
    <p:extLst>
      <p:ext uri="{BB962C8B-B14F-4D97-AF65-F5344CB8AC3E}">
        <p14:creationId xmlns:p14="http://schemas.microsoft.com/office/powerpoint/2010/main" val="5930999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34383DA-7CBE-41F9-8EE7-1FE92FBF6CD5}" type="slidenum">
              <a:rPr lang="en-GB" smtClean="0"/>
              <a:t>3</a:t>
            </a:fld>
            <a:endParaRPr lang="en-GB"/>
          </a:p>
        </p:txBody>
      </p:sp>
    </p:spTree>
    <p:extLst>
      <p:ext uri="{BB962C8B-B14F-4D97-AF65-F5344CB8AC3E}">
        <p14:creationId xmlns:p14="http://schemas.microsoft.com/office/powerpoint/2010/main" val="19253591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34383DA-7CBE-41F9-8EE7-1FE92FBF6CD5}" type="slidenum">
              <a:rPr lang="en-GB" smtClean="0"/>
              <a:t>13</a:t>
            </a:fld>
            <a:endParaRPr lang="en-GB"/>
          </a:p>
        </p:txBody>
      </p:sp>
    </p:spTree>
    <p:extLst>
      <p:ext uri="{BB962C8B-B14F-4D97-AF65-F5344CB8AC3E}">
        <p14:creationId xmlns:p14="http://schemas.microsoft.com/office/powerpoint/2010/main" val="40119438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x">
  <p:cSld name="Two Content">
    <p:spTree>
      <p:nvGrpSpPr>
        <p:cNvPr id="1" name=""/>
        <p:cNvGrpSpPr/>
        <p:nvPr/>
      </p:nvGrpSpPr>
      <p:grpSpPr>
        <a:xfrm>
          <a:off x="0" y="0"/>
          <a:ext cx="0" cy="0"/>
          <a:chOff x="0" y="0"/>
          <a:chExt cx="0" cy="0"/>
        </a:xfrm>
      </p:grpSpPr>
      <p:sp>
        <p:nvSpPr>
          <p:cNvPr id="40" name="Title Text"/>
          <p:cNvSpPr txBox="1">
            <a:spLocks noGrp="1"/>
          </p:cNvSpPr>
          <p:nvPr>
            <p:ph type="title"/>
          </p:nvPr>
        </p:nvSpPr>
        <p:spPr>
          <a:prstGeom prst="rect">
            <a:avLst/>
          </a:prstGeom>
        </p:spPr>
        <p:txBody>
          <a:bodyPr/>
          <a:lstStyle/>
          <a:p>
            <a:r>
              <a:t>Title Text</a:t>
            </a:r>
          </a:p>
        </p:txBody>
      </p:sp>
      <p:sp>
        <p:nvSpPr>
          <p:cNvPr id="41" name="Body Level One…"/>
          <p:cNvSpPr txBox="1">
            <a:spLocks noGrp="1"/>
          </p:cNvSpPr>
          <p:nvPr>
            <p:ph type="body" sz="half" idx="1"/>
          </p:nvPr>
        </p:nvSpPr>
        <p:spPr>
          <a:xfrm>
            <a:off x="838200" y="1825625"/>
            <a:ext cx="5181600" cy="3767867"/>
          </a:xfrm>
          <a:prstGeom prst="rect">
            <a:avLst/>
          </a:prstGeom>
        </p:spPr>
        <p:txBody>
          <a:bodyPr/>
          <a:lstStyle>
            <a:lvl1pPr>
              <a:defRPr>
                <a:latin typeface="Georgia"/>
                <a:ea typeface="Georgia"/>
                <a:cs typeface="Georgia"/>
                <a:sym typeface="Georgia"/>
              </a:defRPr>
            </a:lvl1pPr>
            <a:lvl2pPr>
              <a:defRPr>
                <a:latin typeface="Georgia"/>
                <a:ea typeface="Georgia"/>
                <a:cs typeface="Georgia"/>
                <a:sym typeface="Georgia"/>
              </a:defRPr>
            </a:lvl2pPr>
            <a:lvl3pPr>
              <a:defRPr>
                <a:latin typeface="Georgia"/>
                <a:ea typeface="Georgia"/>
                <a:cs typeface="Georgia"/>
                <a:sym typeface="Georgia"/>
              </a:defRPr>
            </a:lvl3pPr>
            <a:lvl4pPr>
              <a:defRPr>
                <a:latin typeface="Georgia"/>
                <a:ea typeface="Georgia"/>
                <a:cs typeface="Georgia"/>
                <a:sym typeface="Georgia"/>
              </a:defRPr>
            </a:lvl4pPr>
            <a:lvl5pPr>
              <a:defRPr>
                <a:latin typeface="Georgia"/>
                <a:ea typeface="Georgia"/>
                <a:cs typeface="Georgia"/>
                <a:sym typeface="Georgia"/>
              </a:defRPr>
            </a:lvl5pPr>
          </a:lstStyle>
          <a:p>
            <a:r>
              <a:t>Body Level One</a:t>
            </a:r>
          </a:p>
          <a:p>
            <a:pPr lvl="1"/>
            <a:r>
              <a:t>Body Level Two</a:t>
            </a:r>
          </a:p>
          <a:p>
            <a:pPr lvl="2"/>
            <a:r>
              <a:t>Body Level Three</a:t>
            </a:r>
          </a:p>
          <a:p>
            <a:pPr lvl="3"/>
            <a:r>
              <a:t>Body Level Four</a:t>
            </a:r>
          </a:p>
          <a:p>
            <a:pPr lvl="4"/>
            <a:r>
              <a:t>Body Level Five</a:t>
            </a:r>
          </a:p>
        </p:txBody>
      </p:sp>
      <p:sp>
        <p:nvSpPr>
          <p:cNvPr id="4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59" name="Title Text"/>
          <p:cNvSpPr txBox="1">
            <a:spLocks noGrp="1"/>
          </p:cNvSpPr>
          <p:nvPr>
            <p:ph type="title"/>
          </p:nvPr>
        </p:nvSpPr>
        <p:spPr>
          <a:prstGeom prst="rect">
            <a:avLst/>
          </a:prstGeom>
        </p:spPr>
        <p:txBody>
          <a:bodyPr/>
          <a:lstStyle/>
          <a:p>
            <a:r>
              <a:t>Title Text</a:t>
            </a:r>
          </a:p>
        </p:txBody>
      </p:sp>
      <p:sp>
        <p:nvSpPr>
          <p:cNvPr id="6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tx">
  <p:cSld name="Blank">
    <p:spTree>
      <p:nvGrpSpPr>
        <p:cNvPr id="1" name=""/>
        <p:cNvGrpSpPr/>
        <p:nvPr/>
      </p:nvGrpSpPr>
      <p:grpSpPr>
        <a:xfrm>
          <a:off x="0" y="0"/>
          <a:ext cx="0" cy="0"/>
          <a:chOff x="0" y="0"/>
          <a:chExt cx="0" cy="0"/>
        </a:xfrm>
      </p:grpSpPr>
      <p:pic>
        <p:nvPicPr>
          <p:cNvPr id="67" name="Picture 6" descr="Picture 6"/>
          <p:cNvPicPr>
            <a:picLocks noChangeAspect="1"/>
          </p:cNvPicPr>
          <p:nvPr/>
        </p:nvPicPr>
        <p:blipFill>
          <a:blip r:embed="rId2"/>
          <a:stretch>
            <a:fillRect/>
          </a:stretch>
        </p:blipFill>
        <p:spPr>
          <a:xfrm>
            <a:off x="0" y="427"/>
            <a:ext cx="12192000" cy="6857144"/>
          </a:xfrm>
          <a:prstGeom prst="rect">
            <a:avLst/>
          </a:prstGeom>
          <a:ln w="12700">
            <a:miter lim="400000"/>
          </a:ln>
        </p:spPr>
      </p:pic>
      <p:pic>
        <p:nvPicPr>
          <p:cNvPr id="68" name="Picture 4" descr="Picture 4"/>
          <p:cNvPicPr>
            <a:picLocks noChangeAspect="1"/>
          </p:cNvPicPr>
          <p:nvPr/>
        </p:nvPicPr>
        <p:blipFill>
          <a:blip r:embed="rId3"/>
          <a:stretch>
            <a:fillRect/>
          </a:stretch>
        </p:blipFill>
        <p:spPr>
          <a:xfrm>
            <a:off x="0" y="427"/>
            <a:ext cx="12192000" cy="6857144"/>
          </a:xfrm>
          <a:prstGeom prst="rect">
            <a:avLst/>
          </a:prstGeom>
          <a:ln w="12700">
            <a:miter lim="400000"/>
          </a:ln>
        </p:spPr>
      </p:pic>
      <p:sp>
        <p:nvSpPr>
          <p:cNvPr id="69" name="Slide Number"/>
          <p:cNvSpPr txBox="1">
            <a:spLocks noGrp="1"/>
          </p:cNvSpPr>
          <p:nvPr>
            <p:ph type="sldNum" sz="quarter" idx="2"/>
          </p:nvPr>
        </p:nvSpPr>
        <p:spPr>
          <a:xfrm>
            <a:off x="8610600" y="6356350"/>
            <a:ext cx="335866" cy="333088"/>
          </a:xfrm>
          <a:prstGeom prst="rect">
            <a:avLst/>
          </a:prstGeom>
        </p:spPr>
        <p:txBody>
          <a:bodyPr anchor="t"/>
          <a:lstStyle>
            <a:lvl1pPr algn="l">
              <a:defRPr sz="1800"/>
            </a:lvl1p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x">
  <p:cSld name="Picture with Caption">
    <p:spTree>
      <p:nvGrpSpPr>
        <p:cNvPr id="1" name=""/>
        <p:cNvGrpSpPr/>
        <p:nvPr/>
      </p:nvGrpSpPr>
      <p:grpSpPr>
        <a:xfrm>
          <a:off x="0" y="0"/>
          <a:ext cx="0" cy="0"/>
          <a:chOff x="0" y="0"/>
          <a:chExt cx="0" cy="0"/>
        </a:xfrm>
      </p:grpSpPr>
      <p:pic>
        <p:nvPicPr>
          <p:cNvPr id="87" name="Picture 6" descr="Picture 6"/>
          <p:cNvPicPr>
            <a:picLocks noChangeAspect="1"/>
          </p:cNvPicPr>
          <p:nvPr/>
        </p:nvPicPr>
        <p:blipFill>
          <a:blip r:embed="rId2"/>
          <a:stretch>
            <a:fillRect/>
          </a:stretch>
        </p:blipFill>
        <p:spPr>
          <a:xfrm>
            <a:off x="0" y="427"/>
            <a:ext cx="12192000" cy="6857144"/>
          </a:xfrm>
          <a:prstGeom prst="rect">
            <a:avLst/>
          </a:prstGeom>
          <a:ln w="12700">
            <a:miter lim="400000"/>
          </a:ln>
        </p:spPr>
      </p:pic>
      <p:sp>
        <p:nvSpPr>
          <p:cNvPr id="88" name="Title Text"/>
          <p:cNvSpPr txBox="1">
            <a:spLocks noGrp="1"/>
          </p:cNvSpPr>
          <p:nvPr>
            <p:ph type="title"/>
          </p:nvPr>
        </p:nvSpPr>
        <p:spPr>
          <a:xfrm>
            <a:off x="839787" y="457200"/>
            <a:ext cx="3932239" cy="1600200"/>
          </a:xfrm>
          <a:prstGeom prst="rect">
            <a:avLst/>
          </a:prstGeom>
        </p:spPr>
        <p:txBody>
          <a:bodyPr anchor="b"/>
          <a:lstStyle>
            <a:lvl1pPr>
              <a:defRPr sz="3200"/>
            </a:lvl1pPr>
          </a:lstStyle>
          <a:p>
            <a:r>
              <a:t>Title Text</a:t>
            </a:r>
          </a:p>
        </p:txBody>
      </p:sp>
      <p:sp>
        <p:nvSpPr>
          <p:cNvPr id="89" name="Picture Placeholder 2"/>
          <p:cNvSpPr>
            <a:spLocks noGrp="1"/>
          </p:cNvSpPr>
          <p:nvPr>
            <p:ph type="pic" sz="half" idx="21"/>
          </p:nvPr>
        </p:nvSpPr>
        <p:spPr>
          <a:xfrm>
            <a:off x="5427631" y="457797"/>
            <a:ext cx="6172201" cy="4873626"/>
          </a:xfrm>
          <a:prstGeom prst="rect">
            <a:avLst/>
          </a:prstGeom>
        </p:spPr>
        <p:txBody>
          <a:bodyPr lIns="91439" rIns="91439">
            <a:noAutofit/>
          </a:bodyPr>
          <a:lstStyle/>
          <a:p>
            <a:endParaRPr/>
          </a:p>
        </p:txBody>
      </p:sp>
      <p:sp>
        <p:nvSpPr>
          <p:cNvPr id="90" name="Body Level One…"/>
          <p:cNvSpPr txBox="1">
            <a:spLocks noGrp="1"/>
          </p:cNvSpPr>
          <p:nvPr>
            <p:ph type="body" sz="quarter" idx="1"/>
          </p:nvPr>
        </p:nvSpPr>
        <p:spPr>
          <a:xfrm>
            <a:off x="839787" y="2057400"/>
            <a:ext cx="3932239" cy="3281854"/>
          </a:xfrm>
          <a:prstGeom prst="rect">
            <a:avLst/>
          </a:prstGeom>
        </p:spPr>
        <p:txBody>
          <a:bodyPr/>
          <a:lstStyle>
            <a:lvl1pPr marL="0" indent="0">
              <a:buSzTx/>
              <a:buFontTx/>
              <a:buNone/>
              <a:defRPr sz="1600">
                <a:latin typeface="Georgia"/>
                <a:ea typeface="Georgia"/>
                <a:cs typeface="Georgia"/>
                <a:sym typeface="Georgia"/>
              </a:defRPr>
            </a:lvl1pPr>
            <a:lvl2pPr marL="0" indent="457200">
              <a:buSzTx/>
              <a:buFontTx/>
              <a:buNone/>
              <a:defRPr sz="1600">
                <a:latin typeface="Georgia"/>
                <a:ea typeface="Georgia"/>
                <a:cs typeface="Georgia"/>
                <a:sym typeface="Georgia"/>
              </a:defRPr>
            </a:lvl2pPr>
            <a:lvl3pPr marL="0" indent="914400">
              <a:buSzTx/>
              <a:buFontTx/>
              <a:buNone/>
              <a:defRPr sz="1600">
                <a:latin typeface="Georgia"/>
                <a:ea typeface="Georgia"/>
                <a:cs typeface="Georgia"/>
                <a:sym typeface="Georgia"/>
              </a:defRPr>
            </a:lvl3pPr>
            <a:lvl4pPr marL="0" indent="1371600">
              <a:buSzTx/>
              <a:buFontTx/>
              <a:buNone/>
              <a:defRPr sz="1600">
                <a:latin typeface="Georgia"/>
                <a:ea typeface="Georgia"/>
                <a:cs typeface="Georgia"/>
                <a:sym typeface="Georgia"/>
              </a:defRPr>
            </a:lvl4pPr>
            <a:lvl5pPr marL="0" indent="1828800">
              <a:buSzTx/>
              <a:buFontTx/>
              <a:buNone/>
              <a:defRPr sz="1600">
                <a:latin typeface="Georgia"/>
                <a:ea typeface="Georgia"/>
                <a:cs typeface="Georgia"/>
                <a:sym typeface="Georgia"/>
              </a:defRPr>
            </a:lvl5pPr>
          </a:lstStyle>
          <a:p>
            <a:r>
              <a:t>Body Level One</a:t>
            </a:r>
          </a:p>
          <a:p>
            <a:pPr lvl="1"/>
            <a:r>
              <a:t>Body Level Two</a:t>
            </a:r>
          </a:p>
          <a:p>
            <a:pPr lvl="2"/>
            <a:r>
              <a:t>Body Level Three</a:t>
            </a:r>
          </a:p>
          <a:p>
            <a:pPr lvl="3"/>
            <a:r>
              <a:t>Body Level Four</a:t>
            </a:r>
          </a:p>
          <a:p>
            <a:pPr lvl="4"/>
            <a:r>
              <a:t>Body Level Five</a:t>
            </a:r>
          </a:p>
        </p:txBody>
      </p:sp>
      <p:sp>
        <p:nvSpPr>
          <p:cNvPr id="91" name="Slide Number"/>
          <p:cNvSpPr txBox="1">
            <a:spLocks noGrp="1"/>
          </p:cNvSpPr>
          <p:nvPr>
            <p:ph type="sldNum" sz="quarter" idx="2"/>
          </p:nvPr>
        </p:nvSpPr>
        <p:spPr>
          <a:xfrm>
            <a:off x="8610600" y="6356350"/>
            <a:ext cx="335866" cy="333088"/>
          </a:xfrm>
          <a:prstGeom prst="rect">
            <a:avLst/>
          </a:prstGeom>
        </p:spPr>
        <p:txBody>
          <a:bodyPr anchor="t"/>
          <a:lstStyle>
            <a:lvl1pPr algn="l">
              <a:defRPr sz="1800"/>
            </a:lvl1p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13" name="Title Text"/>
          <p:cNvSpPr txBox="1">
            <a:spLocks noGrp="1"/>
          </p:cNvSpPr>
          <p:nvPr>
            <p:ph type="title"/>
          </p:nvPr>
        </p:nvSpPr>
        <p:spPr>
          <a:xfrm>
            <a:off x="1524000" y="1122362"/>
            <a:ext cx="9144000" cy="2387601"/>
          </a:xfrm>
          <a:prstGeom prst="rect">
            <a:avLst/>
          </a:prstGeom>
        </p:spPr>
        <p:txBody>
          <a:bodyPr anchor="b"/>
          <a:lstStyle>
            <a:lvl1pPr algn="ctr">
              <a:defRPr sz="6000"/>
            </a:lvl1pPr>
          </a:lstStyle>
          <a:p>
            <a:r>
              <a:t>Title Text</a:t>
            </a:r>
          </a:p>
        </p:txBody>
      </p:sp>
      <p:sp>
        <p:nvSpPr>
          <p:cNvPr id="14" name="Body Level One…"/>
          <p:cNvSpPr txBox="1">
            <a:spLocks noGrp="1"/>
          </p:cNvSpPr>
          <p:nvPr>
            <p:ph type="body" sz="quarter" idx="1"/>
          </p:nvPr>
        </p:nvSpPr>
        <p:spPr>
          <a:xfrm>
            <a:off x="1524000" y="3602037"/>
            <a:ext cx="9144000" cy="1655763"/>
          </a:xfrm>
          <a:prstGeom prst="rect">
            <a:avLst/>
          </a:prstGeom>
        </p:spPr>
        <p:txBody>
          <a:bodyPr/>
          <a:lstStyle>
            <a:lvl1pPr marL="0" indent="0" algn="ctr">
              <a:buSzTx/>
              <a:buFontTx/>
              <a:buNone/>
              <a:defRPr sz="2400">
                <a:latin typeface="Georgia"/>
                <a:ea typeface="Georgia"/>
                <a:cs typeface="Georgia"/>
                <a:sym typeface="Georgia"/>
              </a:defRPr>
            </a:lvl1pPr>
            <a:lvl2pPr marL="0" indent="457200" algn="ctr">
              <a:buSzTx/>
              <a:buFontTx/>
              <a:buNone/>
              <a:defRPr sz="2400">
                <a:latin typeface="Georgia"/>
                <a:ea typeface="Georgia"/>
                <a:cs typeface="Georgia"/>
                <a:sym typeface="Georgia"/>
              </a:defRPr>
            </a:lvl2pPr>
            <a:lvl3pPr marL="0" indent="914400" algn="ctr">
              <a:buSzTx/>
              <a:buFontTx/>
              <a:buNone/>
              <a:defRPr sz="2400">
                <a:latin typeface="Georgia"/>
                <a:ea typeface="Georgia"/>
                <a:cs typeface="Georgia"/>
                <a:sym typeface="Georgia"/>
              </a:defRPr>
            </a:lvl3pPr>
            <a:lvl4pPr marL="0" indent="1371600" algn="ctr">
              <a:buSzTx/>
              <a:buFontTx/>
              <a:buNone/>
              <a:defRPr sz="2400">
                <a:latin typeface="Georgia"/>
                <a:ea typeface="Georgia"/>
                <a:cs typeface="Georgia"/>
                <a:sym typeface="Georgia"/>
              </a:defRPr>
            </a:lvl4pPr>
            <a:lvl5pPr marL="0" indent="1828800" algn="ctr">
              <a:buSzTx/>
              <a:buFontTx/>
              <a:buNone/>
              <a:defRPr sz="2400">
                <a:latin typeface="Georgia"/>
                <a:ea typeface="Georgia"/>
                <a:cs typeface="Georgia"/>
                <a:sym typeface="Georgia"/>
              </a:defRPr>
            </a:lvl5pPr>
          </a:lstStyle>
          <a:p>
            <a:r>
              <a:t>Body Level One</a:t>
            </a:r>
          </a:p>
          <a:p>
            <a:pPr lvl="1"/>
            <a:r>
              <a:t>Body Level Two</a:t>
            </a:r>
          </a:p>
          <a:p>
            <a:pPr lvl="2"/>
            <a:r>
              <a:t>Body Level Three</a:t>
            </a:r>
          </a:p>
          <a:p>
            <a:pPr lvl="3"/>
            <a:r>
              <a:t>Body Level Four</a:t>
            </a:r>
          </a:p>
          <a:p>
            <a:pPr lvl="4"/>
            <a:r>
              <a:t>Body Level Five</a:t>
            </a:r>
          </a:p>
        </p:txBody>
      </p:sp>
      <p:sp>
        <p:nvSpPr>
          <p:cNvPr id="1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4002538996"/>
      </p:ext>
    </p:extLst>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5C6B8F9-EB11-4238-8CC3-5E0C99FF48D1}" type="datetimeFigureOut">
              <a:rPr lang="en-GB" smtClean="0"/>
              <a:t>21/01/2023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462527" y="6217851"/>
            <a:ext cx="275073" cy="276999"/>
          </a:xfrm>
        </p:spPr>
        <p:txBody>
          <a:bodyPr/>
          <a:lstStyle/>
          <a:p>
            <a:fld id="{99AF8E69-AEA2-4F1B-83B0-01F2B9B204ED}" type="slidenum">
              <a:rPr lang="en-GB" smtClean="0"/>
              <a:t>‹#›</a:t>
            </a:fld>
            <a:endParaRPr lang="en-GB"/>
          </a:p>
        </p:txBody>
      </p:sp>
    </p:spTree>
    <p:extLst>
      <p:ext uri="{BB962C8B-B14F-4D97-AF65-F5344CB8AC3E}">
        <p14:creationId xmlns:p14="http://schemas.microsoft.com/office/powerpoint/2010/main" val="26789063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Picture 6" descr="Picture 6"/>
          <p:cNvPicPr>
            <a:picLocks noChangeAspect="1"/>
          </p:cNvPicPr>
          <p:nvPr/>
        </p:nvPicPr>
        <p:blipFill>
          <a:blip r:embed="rId8"/>
          <a:stretch>
            <a:fillRect/>
          </a:stretch>
        </p:blipFill>
        <p:spPr>
          <a:xfrm>
            <a:off x="0" y="427"/>
            <a:ext cx="12192000" cy="6857144"/>
          </a:xfrm>
          <a:prstGeom prst="rect">
            <a:avLst/>
          </a:prstGeom>
          <a:ln w="12700">
            <a:miter lim="400000"/>
          </a:ln>
        </p:spPr>
      </p:pic>
      <p:pic>
        <p:nvPicPr>
          <p:cNvPr id="3" name="Picture 5" descr="Picture 5"/>
          <p:cNvPicPr>
            <a:picLocks noChangeAspect="1"/>
          </p:cNvPicPr>
          <p:nvPr/>
        </p:nvPicPr>
        <p:blipFill>
          <a:blip r:embed="rId8"/>
          <a:stretch>
            <a:fillRect/>
          </a:stretch>
        </p:blipFill>
        <p:spPr>
          <a:xfrm>
            <a:off x="0" y="427"/>
            <a:ext cx="12192000" cy="6857144"/>
          </a:xfrm>
          <a:prstGeom prst="rect">
            <a:avLst/>
          </a:prstGeom>
          <a:ln w="12700">
            <a:miter lim="400000"/>
          </a:ln>
        </p:spPr>
      </p:pic>
      <p:sp>
        <p:nvSpPr>
          <p:cNvPr id="4" name="Title Text"/>
          <p:cNvSpPr txBox="1">
            <a:spLocks noGrp="1"/>
          </p:cNvSpPr>
          <p:nvPr>
            <p:ph type="title"/>
          </p:nvPr>
        </p:nvSpPr>
        <p:spPr>
          <a:xfrm>
            <a:off x="838200" y="365125"/>
            <a:ext cx="10515600" cy="132556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chor="ctr">
            <a:normAutofit/>
          </a:bodyPr>
          <a:lstStyle/>
          <a:p>
            <a:r>
              <a:t>Title Text</a:t>
            </a:r>
          </a:p>
        </p:txBody>
      </p:sp>
      <p:sp>
        <p:nvSpPr>
          <p:cNvPr id="5" name="Body Level One…"/>
          <p:cNvSpPr txBox="1">
            <a:spLocks noGrp="1"/>
          </p:cNvSpPr>
          <p:nvPr>
            <p:ph type="body" idx="1"/>
          </p:nvPr>
        </p:nvSpPr>
        <p:spPr>
          <a:xfrm>
            <a:off x="609600" y="1600200"/>
            <a:ext cx="10972800" cy="452596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ormAutofit/>
          </a:bodyPr>
          <a:lstStyle/>
          <a:p>
            <a:r>
              <a:t>Body Level One</a:t>
            </a:r>
          </a:p>
          <a:p>
            <a:pPr lvl="1"/>
            <a:r>
              <a:t>Body Level Two</a:t>
            </a:r>
          </a:p>
          <a:p>
            <a:pPr lvl="2"/>
            <a:r>
              <a:t>Body Level Three</a:t>
            </a:r>
          </a:p>
          <a:p>
            <a:pPr lvl="3"/>
            <a:r>
              <a:t>Body Level Four</a:t>
            </a:r>
          </a:p>
          <a:p>
            <a:pPr lvl="4"/>
            <a:r>
              <a:t>Body Level Five</a:t>
            </a:r>
          </a:p>
        </p:txBody>
      </p:sp>
      <p:sp>
        <p:nvSpPr>
          <p:cNvPr id="6" name="Slide Number"/>
          <p:cNvSpPr txBox="1">
            <a:spLocks noGrp="1"/>
          </p:cNvSpPr>
          <p:nvPr>
            <p:ph type="sldNum" sz="quarter" idx="2"/>
          </p:nvPr>
        </p:nvSpPr>
        <p:spPr>
          <a:xfrm>
            <a:off x="5892800" y="6172200"/>
            <a:ext cx="2844800" cy="368301"/>
          </a:xfrm>
          <a:prstGeom prst="rect">
            <a:avLst/>
          </a:prstGeom>
          <a:ln w="12700">
            <a:miter lim="400000"/>
          </a:ln>
        </p:spPr>
        <p:txBody>
          <a:bodyPr wrap="none" lIns="45719" rIns="45719" anchor="ctr">
            <a:spAutoFit/>
          </a:bodyPr>
          <a:lstStyle>
            <a:lvl1pPr algn="r">
              <a:defRPr sz="1200"/>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52" r:id="rId1"/>
    <p:sldLayoutId id="2147483654" r:id="rId2"/>
    <p:sldLayoutId id="2147483655" r:id="rId3"/>
    <p:sldLayoutId id="2147483657" r:id="rId4"/>
    <p:sldLayoutId id="2147483658" r:id="rId5"/>
    <p:sldLayoutId id="2147483659" r:id="rId6"/>
  </p:sldLayoutIdLst>
  <p:transition spd="med"/>
  <p:txStyles>
    <p:titleStyle>
      <a:lvl1pPr marL="0" marR="0" indent="0" algn="l" defTabSz="914400" latinLnBrk="0">
        <a:lnSpc>
          <a:spcPct val="90000"/>
        </a:lnSpc>
        <a:spcBef>
          <a:spcPts val="0"/>
        </a:spcBef>
        <a:spcAft>
          <a:spcPts val="0"/>
        </a:spcAft>
        <a:buClrTx/>
        <a:buSzTx/>
        <a:buFontTx/>
        <a:buNone/>
        <a:tabLst/>
        <a:defRPr sz="4400" b="0" i="0" u="none" strike="noStrike" cap="none" spc="0" baseline="0">
          <a:solidFill>
            <a:srgbClr val="000000"/>
          </a:solidFill>
          <a:uFillTx/>
          <a:latin typeface="Georgia"/>
          <a:ea typeface="Georgia"/>
          <a:cs typeface="Georgia"/>
          <a:sym typeface="Georgia"/>
        </a:defRPr>
      </a:lvl1pPr>
      <a:lvl2pPr marL="0" marR="0" indent="0" algn="l" defTabSz="914400" latinLnBrk="0">
        <a:lnSpc>
          <a:spcPct val="90000"/>
        </a:lnSpc>
        <a:spcBef>
          <a:spcPts val="0"/>
        </a:spcBef>
        <a:spcAft>
          <a:spcPts val="0"/>
        </a:spcAft>
        <a:buClrTx/>
        <a:buSzTx/>
        <a:buFontTx/>
        <a:buNone/>
        <a:tabLst/>
        <a:defRPr sz="4400" b="0" i="0" u="none" strike="noStrike" cap="none" spc="0" baseline="0">
          <a:solidFill>
            <a:srgbClr val="000000"/>
          </a:solidFill>
          <a:uFillTx/>
          <a:latin typeface="Georgia"/>
          <a:ea typeface="Georgia"/>
          <a:cs typeface="Georgia"/>
          <a:sym typeface="Georgia"/>
        </a:defRPr>
      </a:lvl2pPr>
      <a:lvl3pPr marL="0" marR="0" indent="0" algn="l" defTabSz="914400" latinLnBrk="0">
        <a:lnSpc>
          <a:spcPct val="90000"/>
        </a:lnSpc>
        <a:spcBef>
          <a:spcPts val="0"/>
        </a:spcBef>
        <a:spcAft>
          <a:spcPts val="0"/>
        </a:spcAft>
        <a:buClrTx/>
        <a:buSzTx/>
        <a:buFontTx/>
        <a:buNone/>
        <a:tabLst/>
        <a:defRPr sz="4400" b="0" i="0" u="none" strike="noStrike" cap="none" spc="0" baseline="0">
          <a:solidFill>
            <a:srgbClr val="000000"/>
          </a:solidFill>
          <a:uFillTx/>
          <a:latin typeface="Georgia"/>
          <a:ea typeface="Georgia"/>
          <a:cs typeface="Georgia"/>
          <a:sym typeface="Georgia"/>
        </a:defRPr>
      </a:lvl3pPr>
      <a:lvl4pPr marL="0" marR="0" indent="0" algn="l" defTabSz="914400" latinLnBrk="0">
        <a:lnSpc>
          <a:spcPct val="90000"/>
        </a:lnSpc>
        <a:spcBef>
          <a:spcPts val="0"/>
        </a:spcBef>
        <a:spcAft>
          <a:spcPts val="0"/>
        </a:spcAft>
        <a:buClrTx/>
        <a:buSzTx/>
        <a:buFontTx/>
        <a:buNone/>
        <a:tabLst/>
        <a:defRPr sz="4400" b="0" i="0" u="none" strike="noStrike" cap="none" spc="0" baseline="0">
          <a:solidFill>
            <a:srgbClr val="000000"/>
          </a:solidFill>
          <a:uFillTx/>
          <a:latin typeface="Georgia"/>
          <a:ea typeface="Georgia"/>
          <a:cs typeface="Georgia"/>
          <a:sym typeface="Georgia"/>
        </a:defRPr>
      </a:lvl4pPr>
      <a:lvl5pPr marL="0" marR="0" indent="0" algn="l" defTabSz="914400" latinLnBrk="0">
        <a:lnSpc>
          <a:spcPct val="90000"/>
        </a:lnSpc>
        <a:spcBef>
          <a:spcPts val="0"/>
        </a:spcBef>
        <a:spcAft>
          <a:spcPts val="0"/>
        </a:spcAft>
        <a:buClrTx/>
        <a:buSzTx/>
        <a:buFontTx/>
        <a:buNone/>
        <a:tabLst/>
        <a:defRPr sz="4400" b="0" i="0" u="none" strike="noStrike" cap="none" spc="0" baseline="0">
          <a:solidFill>
            <a:srgbClr val="000000"/>
          </a:solidFill>
          <a:uFillTx/>
          <a:latin typeface="Georgia"/>
          <a:ea typeface="Georgia"/>
          <a:cs typeface="Georgia"/>
          <a:sym typeface="Georgia"/>
        </a:defRPr>
      </a:lvl5pPr>
      <a:lvl6pPr marL="0" marR="0" indent="0" algn="l" defTabSz="914400" latinLnBrk="0">
        <a:lnSpc>
          <a:spcPct val="90000"/>
        </a:lnSpc>
        <a:spcBef>
          <a:spcPts val="0"/>
        </a:spcBef>
        <a:spcAft>
          <a:spcPts val="0"/>
        </a:spcAft>
        <a:buClrTx/>
        <a:buSzTx/>
        <a:buFontTx/>
        <a:buNone/>
        <a:tabLst/>
        <a:defRPr sz="4400" b="0" i="0" u="none" strike="noStrike" cap="none" spc="0" baseline="0">
          <a:solidFill>
            <a:srgbClr val="000000"/>
          </a:solidFill>
          <a:uFillTx/>
          <a:latin typeface="Georgia"/>
          <a:ea typeface="Georgia"/>
          <a:cs typeface="Georgia"/>
          <a:sym typeface="Georgia"/>
        </a:defRPr>
      </a:lvl6pPr>
      <a:lvl7pPr marL="0" marR="0" indent="0" algn="l" defTabSz="914400" latinLnBrk="0">
        <a:lnSpc>
          <a:spcPct val="90000"/>
        </a:lnSpc>
        <a:spcBef>
          <a:spcPts val="0"/>
        </a:spcBef>
        <a:spcAft>
          <a:spcPts val="0"/>
        </a:spcAft>
        <a:buClrTx/>
        <a:buSzTx/>
        <a:buFontTx/>
        <a:buNone/>
        <a:tabLst/>
        <a:defRPr sz="4400" b="0" i="0" u="none" strike="noStrike" cap="none" spc="0" baseline="0">
          <a:solidFill>
            <a:srgbClr val="000000"/>
          </a:solidFill>
          <a:uFillTx/>
          <a:latin typeface="Georgia"/>
          <a:ea typeface="Georgia"/>
          <a:cs typeface="Georgia"/>
          <a:sym typeface="Georgia"/>
        </a:defRPr>
      </a:lvl7pPr>
      <a:lvl8pPr marL="0" marR="0" indent="0" algn="l" defTabSz="914400" latinLnBrk="0">
        <a:lnSpc>
          <a:spcPct val="90000"/>
        </a:lnSpc>
        <a:spcBef>
          <a:spcPts val="0"/>
        </a:spcBef>
        <a:spcAft>
          <a:spcPts val="0"/>
        </a:spcAft>
        <a:buClrTx/>
        <a:buSzTx/>
        <a:buFontTx/>
        <a:buNone/>
        <a:tabLst/>
        <a:defRPr sz="4400" b="0" i="0" u="none" strike="noStrike" cap="none" spc="0" baseline="0">
          <a:solidFill>
            <a:srgbClr val="000000"/>
          </a:solidFill>
          <a:uFillTx/>
          <a:latin typeface="Georgia"/>
          <a:ea typeface="Georgia"/>
          <a:cs typeface="Georgia"/>
          <a:sym typeface="Georgia"/>
        </a:defRPr>
      </a:lvl8pPr>
      <a:lvl9pPr marL="0" marR="0" indent="0" algn="l" defTabSz="914400" latinLnBrk="0">
        <a:lnSpc>
          <a:spcPct val="90000"/>
        </a:lnSpc>
        <a:spcBef>
          <a:spcPts val="0"/>
        </a:spcBef>
        <a:spcAft>
          <a:spcPts val="0"/>
        </a:spcAft>
        <a:buClrTx/>
        <a:buSzTx/>
        <a:buFontTx/>
        <a:buNone/>
        <a:tabLst/>
        <a:defRPr sz="4400" b="0" i="0" u="none" strike="noStrike" cap="none" spc="0" baseline="0">
          <a:solidFill>
            <a:srgbClr val="000000"/>
          </a:solidFill>
          <a:uFillTx/>
          <a:latin typeface="Georgia"/>
          <a:ea typeface="Georgia"/>
          <a:cs typeface="Georgia"/>
          <a:sym typeface="Georgia"/>
        </a:defRPr>
      </a:lvl9pPr>
    </p:titleStyle>
    <p:bodyStyle>
      <a:lvl1pPr marL="228600" marR="0" indent="-228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1pPr>
      <a:lvl2pPr marL="723900" marR="0" indent="-2667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2pPr>
      <a:lvl3pPr marL="1234439" marR="0" indent="-320039"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3pPr>
      <a:lvl4pPr marL="1727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4pPr>
      <a:lvl5pPr marL="21844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5pPr>
      <a:lvl6pPr marL="26416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6pPr>
      <a:lvl7pPr marL="30988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7pPr>
      <a:lvl8pPr marL="35560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8pPr>
      <a:lvl9pPr marL="4013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9pPr>
    </p:bodyStyle>
    <p:otherStyle>
      <a:lvl1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1pPr>
      <a:lvl2pPr marL="0" marR="0" indent="4572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2pPr>
      <a:lvl3pPr marL="0" marR="0" indent="9144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3pPr>
      <a:lvl4pPr marL="0" marR="0" indent="13716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4pPr>
      <a:lvl5pPr marL="0" marR="0" indent="18288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5pPr>
      <a:lvl6pPr marL="0" marR="0" indent="22860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6pPr>
      <a:lvl7pPr marL="0" marR="0" indent="27432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7pPr>
      <a:lvl8pPr marL="0" marR="0" indent="32004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8pPr>
      <a:lvl9pPr marL="0" marR="0" indent="36576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normAutofit fontScale="90000"/>
          </a:bodyPr>
          <a:lstStyle/>
          <a:p>
            <a:r>
              <a:rPr lang="en-GB" dirty="0">
                <a:latin typeface="Calibri Light" panose="020F0302020204030204" pitchFamily="34" charset="0"/>
                <a:cs typeface="Calibri Light" panose="020F0302020204030204" pitchFamily="34" charset="0"/>
              </a:rPr>
              <a:t>Cross Cultural Ethics: Christian and Islamic Approaches</a:t>
            </a:r>
          </a:p>
        </p:txBody>
      </p:sp>
      <p:sp>
        <p:nvSpPr>
          <p:cNvPr id="5" name="Subtitle 4"/>
          <p:cNvSpPr>
            <a:spLocks noGrp="1"/>
          </p:cNvSpPr>
          <p:nvPr>
            <p:ph type="subTitle" idx="1"/>
          </p:nvPr>
        </p:nvSpPr>
        <p:spPr/>
        <p:txBody>
          <a:bodyPr/>
          <a:lstStyle/>
          <a:p>
            <a:r>
              <a:rPr lang="en-GB" dirty="0">
                <a:latin typeface="Calibri Light" panose="020F0302020204030204" pitchFamily="34" charset="0"/>
                <a:cs typeface="Calibri Light" panose="020F0302020204030204" pitchFamily="34" charset="0"/>
              </a:rPr>
              <a:t>HPRS5053 / 6053</a:t>
            </a:r>
          </a:p>
          <a:p>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Dr Angus M Slater</a:t>
            </a:r>
          </a:p>
          <a:p>
            <a:endParaRPr lang="en-GB"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227751064"/>
      </p:ext>
    </p:extLst>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46A51-0D2E-4EAB-874A-A955B12DFB29}"/>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Introduction	</a:t>
            </a:r>
          </a:p>
        </p:txBody>
      </p:sp>
      <p:sp>
        <p:nvSpPr>
          <p:cNvPr id="3" name="Text Placeholder 2">
            <a:extLst>
              <a:ext uri="{FF2B5EF4-FFF2-40B4-BE49-F238E27FC236}">
                <a16:creationId xmlns:a16="http://schemas.microsoft.com/office/drawing/2014/main" id="{4216D513-BEC7-4D42-AA74-AB1B89CFA0A6}"/>
              </a:ext>
            </a:extLst>
          </p:cNvPr>
          <p:cNvSpPr>
            <a:spLocks noGrp="1"/>
          </p:cNvSpPr>
          <p:nvPr>
            <p:ph type="body" sz="half" idx="1"/>
          </p:nvPr>
        </p:nvSpPr>
        <p:spPr/>
        <p:txBody>
          <a:bodyPr>
            <a:normAutofit/>
          </a:bodyPr>
          <a:lstStyle/>
          <a:p>
            <a:pPr marL="0" indent="0">
              <a:buNone/>
            </a:pPr>
            <a:r>
              <a:rPr lang="en-GB" dirty="0">
                <a:latin typeface="Calibri Light" panose="020F0302020204030204" pitchFamily="34" charset="0"/>
                <a:ea typeface="+mn-ea"/>
                <a:cs typeface="Calibri Light" panose="020F0302020204030204" pitchFamily="34" charset="0"/>
              </a:rPr>
              <a:t>In the last lecture,  we looked at some more contemporary accounts of Christian ethics, including the various commitments that led to them.</a:t>
            </a:r>
          </a:p>
          <a:p>
            <a:pPr marL="0" indent="0">
              <a:buNone/>
            </a:pPr>
            <a:r>
              <a:rPr lang="en-GB" dirty="0">
                <a:latin typeface="Calibri Light" panose="020F0302020204030204" pitchFamily="34" charset="0"/>
                <a:ea typeface="+mn-ea"/>
                <a:cs typeface="Calibri Light" panose="020F0302020204030204" pitchFamily="34" charset="0"/>
              </a:rPr>
              <a:t>In this lecture, we will begin our exploration of the foundational aspects of Islamic ethics, including its sources </a:t>
            </a:r>
            <a:r>
              <a:rPr lang="en-GB">
                <a:latin typeface="Calibri Light" panose="020F0302020204030204" pitchFamily="34" charset="0"/>
                <a:ea typeface="+mn-ea"/>
                <a:cs typeface="Calibri Light" panose="020F0302020204030204" pitchFamily="34" charset="0"/>
              </a:rPr>
              <a:t>and principles.</a:t>
            </a:r>
            <a:endParaRPr lang="en-GB" dirty="0">
              <a:latin typeface="Calibri Light" panose="020F0302020204030204" pitchFamily="34" charset="0"/>
              <a:cs typeface="Calibri Light" panose="020F0302020204030204" pitchFamily="34" charset="0"/>
            </a:endParaRPr>
          </a:p>
        </p:txBody>
      </p:sp>
      <p:pic>
        <p:nvPicPr>
          <p:cNvPr id="5" name="Picture 4" descr="A painting on a wall&#10;&#10;Description automatically generated with low confidence">
            <a:extLst>
              <a:ext uri="{FF2B5EF4-FFF2-40B4-BE49-F238E27FC236}">
                <a16:creationId xmlns:a16="http://schemas.microsoft.com/office/drawing/2014/main" id="{3AC86084-B702-4356-9879-C3AFDF9D5F1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416442" y="365125"/>
            <a:ext cx="3388407" cy="5178080"/>
          </a:xfrm>
          <a:prstGeom prst="rect">
            <a:avLst/>
          </a:prstGeom>
        </p:spPr>
      </p:pic>
    </p:spTree>
    <p:extLst>
      <p:ext uri="{BB962C8B-B14F-4D97-AF65-F5344CB8AC3E}">
        <p14:creationId xmlns:p14="http://schemas.microsoft.com/office/powerpoint/2010/main" val="715377256"/>
      </p:ext>
    </p:extLst>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normAutofit/>
          </a:bodyPr>
          <a:lstStyle/>
          <a:p>
            <a:r>
              <a:rPr lang="en-GB" dirty="0">
                <a:latin typeface="Calibri Light" panose="020F0302020204030204" pitchFamily="34" charset="0"/>
                <a:cs typeface="Calibri Light" panose="020F0302020204030204" pitchFamily="34" charset="0"/>
              </a:rPr>
              <a:t>Qur’an</a:t>
            </a:r>
          </a:p>
        </p:txBody>
      </p:sp>
      <p:sp>
        <p:nvSpPr>
          <p:cNvPr id="5" name="Subtitle 4"/>
          <p:cNvSpPr>
            <a:spLocks noGrp="1"/>
          </p:cNvSpPr>
          <p:nvPr>
            <p:ph type="subTitle" idx="1"/>
          </p:nvPr>
        </p:nvSpPr>
        <p:spPr/>
        <p:txBody>
          <a:bodyPr/>
          <a:lstStyle/>
          <a:p>
            <a:r>
              <a:rPr lang="en-GB" dirty="0">
                <a:latin typeface="Calibri Light" panose="020F0302020204030204" pitchFamily="34" charset="0"/>
                <a:cs typeface="Calibri Light" panose="020F0302020204030204" pitchFamily="34" charset="0"/>
              </a:rPr>
              <a:t>HPRS5053 / 6053</a:t>
            </a:r>
          </a:p>
          <a:p>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Dr Angus M Slater</a:t>
            </a:r>
          </a:p>
          <a:p>
            <a:endParaRPr lang="en-GB"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820911634"/>
      </p:ext>
    </p:extLst>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ECEB5-0CFD-4A64-9E11-54AAAA0B9DC2}"/>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The Sources of Islamic Ethics</a:t>
            </a:r>
          </a:p>
        </p:txBody>
      </p:sp>
      <p:graphicFrame>
        <p:nvGraphicFramePr>
          <p:cNvPr id="3" name="Diagram 2">
            <a:extLst>
              <a:ext uri="{FF2B5EF4-FFF2-40B4-BE49-F238E27FC236}">
                <a16:creationId xmlns:a16="http://schemas.microsoft.com/office/drawing/2014/main" id="{D443FF56-3FED-4034-820B-02BDC63DE6AA}"/>
              </a:ext>
            </a:extLst>
          </p:cNvPr>
          <p:cNvGraphicFramePr/>
          <p:nvPr>
            <p:extLst>
              <p:ext uri="{D42A27DB-BD31-4B8C-83A1-F6EECF244321}">
                <p14:modId xmlns:p14="http://schemas.microsoft.com/office/powerpoint/2010/main" val="3593491971"/>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59764386"/>
      </p:ext>
    </p:extLst>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7B5BF-CE9C-4B4A-B0F6-6CBBA801F4EC}"/>
              </a:ext>
            </a:extLst>
          </p:cNvPr>
          <p:cNvSpPr>
            <a:spLocks noGrp="1"/>
          </p:cNvSpPr>
          <p:nvPr>
            <p:ph type="title"/>
          </p:nvPr>
        </p:nvSpPr>
        <p:spPr>
          <a:xfrm>
            <a:off x="838200" y="365125"/>
            <a:ext cx="10515600" cy="1325563"/>
          </a:xfrm>
        </p:spPr>
        <p:txBody>
          <a:bodyPr/>
          <a:lstStyle/>
          <a:p>
            <a:r>
              <a:rPr lang="en-US" dirty="0">
                <a:latin typeface="Calibri Light" panose="020F0302020204030204" pitchFamily="34" charset="0"/>
                <a:cs typeface="Calibri Light" panose="020F0302020204030204" pitchFamily="34" charset="0"/>
              </a:rPr>
              <a:t>What is the Quran?</a:t>
            </a:r>
            <a:endParaRPr lang="en-GB" dirty="0">
              <a:latin typeface="Calibri Light" panose="020F0302020204030204" pitchFamily="34" charset="0"/>
              <a:cs typeface="Calibri Light" panose="020F0302020204030204" pitchFamily="34" charset="0"/>
            </a:endParaRPr>
          </a:p>
        </p:txBody>
      </p:sp>
      <p:sp>
        <p:nvSpPr>
          <p:cNvPr id="5" name="Text Placeholder 4">
            <a:extLst>
              <a:ext uri="{FF2B5EF4-FFF2-40B4-BE49-F238E27FC236}">
                <a16:creationId xmlns:a16="http://schemas.microsoft.com/office/drawing/2014/main" id="{6E630AA7-9E35-409D-B75A-39C7ABCFF6EF}"/>
              </a:ext>
            </a:extLst>
          </p:cNvPr>
          <p:cNvSpPr>
            <a:spLocks noGrp="1"/>
          </p:cNvSpPr>
          <p:nvPr>
            <p:ph type="body" sz="half" idx="1"/>
          </p:nvPr>
        </p:nvSpPr>
        <p:spPr>
          <a:xfrm>
            <a:off x="838200" y="1413165"/>
            <a:ext cx="10651836" cy="4036290"/>
          </a:xfrm>
        </p:spPr>
        <p:txBody>
          <a:bodyPr>
            <a:noAutofit/>
          </a:bodyPr>
          <a:lstStyle/>
          <a:p>
            <a:r>
              <a:rPr lang="ar-EG" b="1" i="0" dirty="0">
                <a:solidFill>
                  <a:srgbClr val="000000"/>
                </a:solidFill>
                <a:effectLst/>
                <a:latin typeface="Calibri Light" panose="020F0302020204030204" pitchFamily="34" charset="0"/>
                <a:cs typeface="Calibri Light" panose="020F0302020204030204" pitchFamily="34" charset="0"/>
              </a:rPr>
              <a:t>وَنَزَّلْنَا عَلَيْكَ الْكِتَابَ تِبْيَانًا لِّكُلِّ شَيْءٍ وَهُدًى وَرَحْمَةً وَبُشْرَىٰ لِلْمُسْلِمِينَ</a:t>
            </a:r>
            <a:endParaRPr lang="en-US" dirty="0">
              <a:latin typeface="Calibri Light" panose="020F0302020204030204" pitchFamily="34" charset="0"/>
              <a:cs typeface="Calibri Light" panose="020F0302020204030204" pitchFamily="34" charset="0"/>
            </a:endParaRPr>
          </a:p>
          <a:p>
            <a:pPr>
              <a:buFontTx/>
              <a:buChar char="-"/>
            </a:pPr>
            <a:r>
              <a:rPr lang="en-GB" b="0" i="0" dirty="0">
                <a:solidFill>
                  <a:srgbClr val="000000"/>
                </a:solidFill>
                <a:effectLst/>
                <a:latin typeface="Calibri Light" panose="020F0302020204030204" pitchFamily="34" charset="0"/>
                <a:cs typeface="Calibri Light" panose="020F0302020204030204" pitchFamily="34" charset="0"/>
              </a:rPr>
              <a:t>And We have sent down to you the Book as clarification for all things and as guidance and mercy and good tidings for the Muslims. (Quran 16:89)</a:t>
            </a:r>
            <a:r>
              <a:rPr lang="ar-EG" dirty="0">
                <a:latin typeface="Calibri Light" panose="020F0302020204030204" pitchFamily="34" charset="0"/>
                <a:cs typeface="Calibri Light" panose="020F0302020204030204" pitchFamily="34" charset="0"/>
              </a:rPr>
              <a:t> </a:t>
            </a:r>
            <a:br>
              <a:rPr lang="en-GB" dirty="0">
                <a:latin typeface="Calibri Light" panose="020F0302020204030204" pitchFamily="34" charset="0"/>
                <a:cs typeface="Calibri Light" panose="020F0302020204030204" pitchFamily="34" charset="0"/>
              </a:rPr>
            </a:br>
            <a:endParaRPr lang="ar-EG" dirty="0">
              <a:latin typeface="Calibri Light" panose="020F0302020204030204" pitchFamily="34" charset="0"/>
              <a:cs typeface="Calibri Light" panose="020F0302020204030204" pitchFamily="34" charset="0"/>
            </a:endParaRPr>
          </a:p>
          <a:p>
            <a:pPr>
              <a:buFontTx/>
              <a:buChar char="-"/>
            </a:pPr>
            <a:r>
              <a:rPr lang="ar-EG" b="1" dirty="0">
                <a:latin typeface="Calibri Light" panose="020F0302020204030204" pitchFamily="34" charset="0"/>
                <a:cs typeface="Calibri Light" panose="020F0302020204030204" pitchFamily="34" charset="0"/>
              </a:rPr>
              <a:t>وَأَنزَلْنَا إِلَيْكَ الذِّكْرَ لِتُبَيِّنَ لِلنَّاسِ مَا نُزِّلَ إِلَيْهِمْ وَلَعَلَّهُمْ يَتَفَكَّرُونَ</a:t>
            </a:r>
            <a:endParaRPr lang="en-US" b="0" i="0" dirty="0">
              <a:solidFill>
                <a:srgbClr val="4D5156"/>
              </a:solidFill>
              <a:effectLst/>
              <a:latin typeface="Calibri Light" panose="020F0302020204030204" pitchFamily="34" charset="0"/>
              <a:cs typeface="Calibri Light" panose="020F0302020204030204" pitchFamily="34" charset="0"/>
            </a:endParaRPr>
          </a:p>
          <a:p>
            <a:pPr>
              <a:buFontTx/>
              <a:buChar char="-"/>
            </a:pPr>
            <a:r>
              <a:rPr lang="en-US" dirty="0">
                <a:solidFill>
                  <a:srgbClr val="4D5156"/>
                </a:solidFill>
                <a:latin typeface="Calibri Light" panose="020F0302020204030204" pitchFamily="34" charset="0"/>
                <a:cs typeface="Calibri Light" panose="020F0302020204030204" pitchFamily="34" charset="0"/>
              </a:rPr>
              <a:t>“</a:t>
            </a:r>
            <a:r>
              <a:rPr lang="en-GB" b="0" i="0" dirty="0">
                <a:solidFill>
                  <a:srgbClr val="000000"/>
                </a:solidFill>
                <a:effectLst/>
                <a:latin typeface="Calibri Light" panose="020F0302020204030204" pitchFamily="34" charset="0"/>
                <a:cs typeface="Calibri Light" panose="020F0302020204030204" pitchFamily="34" charset="0"/>
              </a:rPr>
              <a:t>And We revealed to you ‘the Reminder’ that you may make clear to the people what was sent down to them and that they might give thought. (Quran 16:44)</a:t>
            </a:r>
            <a:endParaRPr lang="en-US"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834787726"/>
      </p:ext>
    </p:extLst>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B14B1-087C-4E33-87C9-E26A735848A7}"/>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What is the Quran?</a:t>
            </a:r>
          </a:p>
        </p:txBody>
      </p:sp>
      <p:sp>
        <p:nvSpPr>
          <p:cNvPr id="3" name="Text Placeholder 2">
            <a:extLst>
              <a:ext uri="{FF2B5EF4-FFF2-40B4-BE49-F238E27FC236}">
                <a16:creationId xmlns:a16="http://schemas.microsoft.com/office/drawing/2014/main" id="{1F97B539-2951-4BF0-B768-F29513A36BC9}"/>
              </a:ext>
            </a:extLst>
          </p:cNvPr>
          <p:cNvSpPr>
            <a:spLocks noGrp="1"/>
          </p:cNvSpPr>
          <p:nvPr>
            <p:ph type="body" sz="half" idx="1"/>
          </p:nvPr>
        </p:nvSpPr>
        <p:spPr>
          <a:xfrm>
            <a:off x="838200" y="1825625"/>
            <a:ext cx="10448636" cy="3767867"/>
          </a:xfrm>
        </p:spPr>
        <p:txBody>
          <a:bodyPr>
            <a:normAutofit/>
          </a:bodyPr>
          <a:lstStyle/>
          <a:p>
            <a:pPr marL="0" indent="0">
              <a:buNone/>
            </a:pPr>
            <a:r>
              <a:rPr lang="en-US" dirty="0">
                <a:solidFill>
                  <a:schemeClr val="tx1"/>
                </a:solidFill>
                <a:latin typeface="Calibri Light" panose="020F0302020204030204" pitchFamily="34" charset="0"/>
                <a:cs typeface="Calibri Light" panose="020F0302020204030204" pitchFamily="34" charset="0"/>
              </a:rPr>
              <a:t>The Teachings of Muhammad? </a:t>
            </a:r>
            <a:br>
              <a:rPr lang="en-US" dirty="0">
                <a:solidFill>
                  <a:schemeClr val="tx1"/>
                </a:solidFill>
                <a:latin typeface="Calibri Light" panose="020F0302020204030204" pitchFamily="34" charset="0"/>
                <a:cs typeface="Calibri Light" panose="020F0302020204030204" pitchFamily="34" charset="0"/>
              </a:rPr>
            </a:br>
            <a:endParaRPr lang="en-US" dirty="0">
              <a:solidFill>
                <a:schemeClr val="tx1"/>
              </a:solidFill>
              <a:latin typeface="Calibri Light" panose="020F0302020204030204" pitchFamily="34" charset="0"/>
              <a:cs typeface="Calibri Light" panose="020F0302020204030204" pitchFamily="34" charset="0"/>
            </a:endParaRPr>
          </a:p>
          <a:p>
            <a:pPr marL="0" indent="0">
              <a:buNone/>
            </a:pPr>
            <a:r>
              <a:rPr lang="en-US" dirty="0">
                <a:solidFill>
                  <a:schemeClr val="tx1"/>
                </a:solidFill>
                <a:latin typeface="Calibri Light" panose="020F0302020204030204" pitchFamily="34" charset="0"/>
                <a:cs typeface="Calibri Light" panose="020F0302020204030204" pitchFamily="34" charset="0"/>
              </a:rPr>
              <a:t>The Word of God?</a:t>
            </a:r>
          </a:p>
          <a:p>
            <a:endParaRPr lang="en-GB" dirty="0">
              <a:latin typeface="Calibri Light" panose="020F0302020204030204" pitchFamily="34" charset="0"/>
              <a:cs typeface="Calibri Light" panose="020F0302020204030204" pitchFamily="34" charset="0"/>
            </a:endParaRPr>
          </a:p>
          <a:p>
            <a:endParaRPr lang="en-GB" dirty="0">
              <a:latin typeface="Calibri Light" panose="020F0302020204030204" pitchFamily="34" charset="0"/>
              <a:cs typeface="Calibri Light" panose="020F0302020204030204" pitchFamily="34" charset="0"/>
            </a:endParaRPr>
          </a:p>
          <a:p>
            <a:pPr marL="0" indent="0">
              <a:buNone/>
            </a:pPr>
            <a:endParaRPr lang="en-GB" dirty="0">
              <a:latin typeface="Calibri Light" panose="020F0302020204030204" pitchFamily="34" charset="0"/>
              <a:cs typeface="Calibri Light" panose="020F0302020204030204" pitchFamily="34" charset="0"/>
            </a:endParaRPr>
          </a:p>
          <a:p>
            <a:endParaRPr lang="en-GB" dirty="0">
              <a:latin typeface="Calibri Light" panose="020F0302020204030204" pitchFamily="34" charset="0"/>
              <a:cs typeface="Calibri Light" panose="020F0302020204030204" pitchFamily="34" charset="0"/>
            </a:endParaRPr>
          </a:p>
          <a:p>
            <a:endParaRPr lang="en-GB" dirty="0">
              <a:latin typeface="Calibri Light" panose="020F0302020204030204" pitchFamily="34" charset="0"/>
              <a:cs typeface="Calibri Light" panose="020F0302020204030204" pitchFamily="34" charset="0"/>
            </a:endParaRPr>
          </a:p>
        </p:txBody>
      </p:sp>
      <p:pic>
        <p:nvPicPr>
          <p:cNvPr id="5" name="Picture 4" descr="A picture containing text, indoor, binding, case&#10;&#10;Description automatically generated">
            <a:extLst>
              <a:ext uri="{FF2B5EF4-FFF2-40B4-BE49-F238E27FC236}">
                <a16:creationId xmlns:a16="http://schemas.microsoft.com/office/drawing/2014/main" id="{008BE9F2-AAF1-4190-9440-100AC7A6900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19403" y="531845"/>
            <a:ext cx="3182205" cy="4786604"/>
          </a:xfrm>
          <a:prstGeom prst="rect">
            <a:avLst/>
          </a:prstGeom>
        </p:spPr>
      </p:pic>
    </p:spTree>
    <p:extLst>
      <p:ext uri="{BB962C8B-B14F-4D97-AF65-F5344CB8AC3E}">
        <p14:creationId xmlns:p14="http://schemas.microsoft.com/office/powerpoint/2010/main" val="1186695161"/>
      </p:ext>
    </p:extLst>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4AFA0-5EA8-4A98-8555-184949C13FF6}"/>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What is the Quran?</a:t>
            </a:r>
          </a:p>
        </p:txBody>
      </p:sp>
      <p:sp>
        <p:nvSpPr>
          <p:cNvPr id="3" name="Text Placeholder 2">
            <a:extLst>
              <a:ext uri="{FF2B5EF4-FFF2-40B4-BE49-F238E27FC236}">
                <a16:creationId xmlns:a16="http://schemas.microsoft.com/office/drawing/2014/main" id="{3F33B870-8DD9-4472-979C-0BA21B736C96}"/>
              </a:ext>
            </a:extLst>
          </p:cNvPr>
          <p:cNvSpPr>
            <a:spLocks noGrp="1"/>
          </p:cNvSpPr>
          <p:nvPr>
            <p:ph type="body" sz="half" idx="1"/>
          </p:nvPr>
        </p:nvSpPr>
        <p:spPr/>
        <p:txBody>
          <a:bodyPr/>
          <a:lstStyle/>
          <a:p>
            <a:pPr marL="0" indent="0">
              <a:buNone/>
            </a:pPr>
            <a:r>
              <a:rPr lang="en-GB" dirty="0">
                <a:latin typeface="Calibri Light" panose="020F0302020204030204" pitchFamily="34" charset="0"/>
                <a:cs typeface="Calibri Light" panose="020F0302020204030204" pitchFamily="34" charset="0"/>
              </a:rPr>
              <a:t>The formation of the Quran</a:t>
            </a:r>
          </a:p>
          <a:p>
            <a:pPr marL="457200" lvl="1" indent="0">
              <a:buNone/>
            </a:pPr>
            <a:r>
              <a:rPr lang="en-GB" dirty="0">
                <a:latin typeface="Calibri Light" panose="020F0302020204030204" pitchFamily="34" charset="0"/>
                <a:cs typeface="Calibri Light" panose="020F0302020204030204" pitchFamily="34" charset="0"/>
              </a:rPr>
              <a:t>Meccan </a:t>
            </a:r>
          </a:p>
          <a:p>
            <a:pPr marL="457200" lvl="1" indent="0">
              <a:buNone/>
            </a:pPr>
            <a:r>
              <a:rPr lang="en-GB" dirty="0" err="1">
                <a:latin typeface="Calibri Light" panose="020F0302020204030204" pitchFamily="34" charset="0"/>
                <a:cs typeface="Calibri Light" panose="020F0302020204030204" pitchFamily="34" charset="0"/>
              </a:rPr>
              <a:t>Medinian</a:t>
            </a:r>
            <a:r>
              <a:rPr lang="en-GB" dirty="0">
                <a:latin typeface="Calibri Light" panose="020F0302020204030204" pitchFamily="34" charset="0"/>
                <a:cs typeface="Calibri Light" panose="020F0302020204030204" pitchFamily="34" charset="0"/>
              </a:rPr>
              <a:t> </a:t>
            </a:r>
            <a:br>
              <a:rPr lang="en-GB" dirty="0">
                <a:latin typeface="Calibri Light" panose="020F0302020204030204" pitchFamily="34" charset="0"/>
                <a:cs typeface="Calibri Light" panose="020F0302020204030204" pitchFamily="34" charset="0"/>
              </a:rPr>
            </a:br>
            <a:endParaRPr lang="en-GB" dirty="0">
              <a:latin typeface="Calibri Light" panose="020F0302020204030204" pitchFamily="34" charset="0"/>
              <a:cs typeface="Calibri Light" panose="020F0302020204030204" pitchFamily="34" charset="0"/>
            </a:endParaRPr>
          </a:p>
          <a:p>
            <a:pPr marL="0" indent="0">
              <a:buNone/>
            </a:pPr>
            <a:r>
              <a:rPr lang="en-GB" dirty="0">
                <a:latin typeface="Calibri Light" panose="020F0302020204030204" pitchFamily="34" charset="0"/>
                <a:cs typeface="Calibri Light" panose="020F0302020204030204" pitchFamily="34" charset="0"/>
              </a:rPr>
              <a:t>Abrogation </a:t>
            </a:r>
          </a:p>
          <a:p>
            <a:endParaRPr lang="en-GB" dirty="0">
              <a:latin typeface="Calibri Light" panose="020F0302020204030204" pitchFamily="34" charset="0"/>
              <a:cs typeface="Calibri Light" panose="020F0302020204030204" pitchFamily="34" charset="0"/>
            </a:endParaRPr>
          </a:p>
        </p:txBody>
      </p:sp>
      <p:pic>
        <p:nvPicPr>
          <p:cNvPr id="5" name="Picture 4" descr="A picture containing text, envelope&#10;&#10;Description automatically generated">
            <a:extLst>
              <a:ext uri="{FF2B5EF4-FFF2-40B4-BE49-F238E27FC236}">
                <a16:creationId xmlns:a16="http://schemas.microsoft.com/office/drawing/2014/main" id="{A9446559-E587-4E49-BA3E-AAEE90D4E6E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8639" y="783771"/>
            <a:ext cx="5133189" cy="4618653"/>
          </a:xfrm>
          <a:prstGeom prst="rect">
            <a:avLst/>
          </a:prstGeom>
        </p:spPr>
      </p:pic>
    </p:spTree>
    <p:extLst>
      <p:ext uri="{BB962C8B-B14F-4D97-AF65-F5344CB8AC3E}">
        <p14:creationId xmlns:p14="http://schemas.microsoft.com/office/powerpoint/2010/main" val="2982807086"/>
      </p:ext>
    </p:extLst>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32837-1B7D-4656-B20A-E0A6A4A3A858}"/>
              </a:ext>
            </a:extLst>
          </p:cNvPr>
          <p:cNvSpPr>
            <a:spLocks noGrp="1"/>
          </p:cNvSpPr>
          <p:nvPr>
            <p:ph type="title"/>
          </p:nvPr>
        </p:nvSpPr>
        <p:spPr>
          <a:xfrm>
            <a:off x="839787" y="457200"/>
            <a:ext cx="10100356" cy="830489"/>
          </a:xfrm>
        </p:spPr>
        <p:txBody>
          <a:bodyPr anchor="b">
            <a:normAutofit/>
          </a:bodyPr>
          <a:lstStyle/>
          <a:p>
            <a:r>
              <a:rPr lang="en-US" sz="3600" dirty="0">
                <a:latin typeface="Calibri Light" panose="020F0302020204030204" pitchFamily="34" charset="0"/>
                <a:cs typeface="Calibri Light" panose="020F0302020204030204" pitchFamily="34" charset="0"/>
              </a:rPr>
              <a:t>The Transmission of the Quran </a:t>
            </a:r>
            <a:endParaRPr lang="en-GB" sz="3600" dirty="0">
              <a:latin typeface="Calibri Light" panose="020F0302020204030204" pitchFamily="34" charset="0"/>
              <a:cs typeface="Calibri Light" panose="020F0302020204030204" pitchFamily="34" charset="0"/>
            </a:endParaRPr>
          </a:p>
        </p:txBody>
      </p:sp>
      <p:sp>
        <p:nvSpPr>
          <p:cNvPr id="3" name="Text Placeholder 2">
            <a:extLst>
              <a:ext uri="{FF2B5EF4-FFF2-40B4-BE49-F238E27FC236}">
                <a16:creationId xmlns:a16="http://schemas.microsoft.com/office/drawing/2014/main" id="{5660A405-2456-435A-B67C-7310F3312FE5}"/>
              </a:ext>
            </a:extLst>
          </p:cNvPr>
          <p:cNvSpPr>
            <a:spLocks noGrp="1"/>
          </p:cNvSpPr>
          <p:nvPr>
            <p:ph type="body" sz="quarter" idx="1"/>
          </p:nvPr>
        </p:nvSpPr>
        <p:spPr>
          <a:xfrm>
            <a:off x="839787" y="2057400"/>
            <a:ext cx="3932239" cy="3281854"/>
          </a:xfrm>
        </p:spPr>
        <p:txBody>
          <a:bodyPr>
            <a:noAutofit/>
          </a:bodyPr>
          <a:lstStyle/>
          <a:p>
            <a:r>
              <a:rPr lang="en-GB" sz="3800" dirty="0">
                <a:latin typeface="Calibri Light" panose="020F0302020204030204" pitchFamily="34" charset="0"/>
                <a:cs typeface="Calibri Light" panose="020F0302020204030204" pitchFamily="34" charset="0"/>
              </a:rPr>
              <a:t>Oral or written? </a:t>
            </a:r>
          </a:p>
          <a:p>
            <a:endParaRPr lang="en-GB" sz="3800" dirty="0">
              <a:latin typeface="Calibri Light" panose="020F0302020204030204" pitchFamily="34" charset="0"/>
              <a:cs typeface="Calibri Light" panose="020F0302020204030204" pitchFamily="34" charset="0"/>
            </a:endParaRPr>
          </a:p>
          <a:p>
            <a:r>
              <a:rPr lang="en-GB" sz="3800" dirty="0" err="1">
                <a:latin typeface="Calibri Light" panose="020F0302020204030204" pitchFamily="34" charset="0"/>
                <a:cs typeface="Calibri Light" panose="020F0302020204030204" pitchFamily="34" charset="0"/>
              </a:rPr>
              <a:t>Tawatur</a:t>
            </a:r>
            <a:r>
              <a:rPr lang="en-GB" sz="3800" dirty="0">
                <a:latin typeface="Calibri Light" panose="020F0302020204030204" pitchFamily="34" charset="0"/>
                <a:cs typeface="Calibri Light" panose="020F0302020204030204" pitchFamily="34" charset="0"/>
              </a:rPr>
              <a:t> / transmission and manuscripts </a:t>
            </a:r>
          </a:p>
        </p:txBody>
      </p:sp>
      <p:sp>
        <p:nvSpPr>
          <p:cNvPr id="4" name="Text Placeholder 2">
            <a:extLst>
              <a:ext uri="{FF2B5EF4-FFF2-40B4-BE49-F238E27FC236}">
                <a16:creationId xmlns:a16="http://schemas.microsoft.com/office/drawing/2014/main" id="{81CE550F-55CF-468B-A2B7-3152A4A7278D}"/>
              </a:ext>
            </a:extLst>
          </p:cNvPr>
          <p:cNvSpPr txBox="1">
            <a:spLocks/>
          </p:cNvSpPr>
          <p:nvPr/>
        </p:nvSpPr>
        <p:spPr>
          <a:xfrm>
            <a:off x="5544127" y="1690688"/>
            <a:ext cx="5181600" cy="376786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ormAutofit/>
          </a:bodyPr>
          <a:lstStyle>
            <a:lvl1pPr marL="228600" marR="0" indent="-228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Georgia"/>
                <a:ea typeface="Georgia"/>
                <a:cs typeface="Georgia"/>
                <a:sym typeface="Georgia"/>
              </a:defRPr>
            </a:lvl1pPr>
            <a:lvl2pPr marL="723900" marR="0" indent="-2667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Georgia"/>
                <a:ea typeface="Georgia"/>
                <a:cs typeface="Georgia"/>
                <a:sym typeface="Georgia"/>
              </a:defRPr>
            </a:lvl2pPr>
            <a:lvl3pPr marL="1234439" marR="0" indent="-320039"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Georgia"/>
                <a:ea typeface="Georgia"/>
                <a:cs typeface="Georgia"/>
                <a:sym typeface="Georgia"/>
              </a:defRPr>
            </a:lvl3pPr>
            <a:lvl4pPr marL="1727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Georgia"/>
                <a:ea typeface="Georgia"/>
                <a:cs typeface="Georgia"/>
                <a:sym typeface="Georgia"/>
              </a:defRPr>
            </a:lvl4pPr>
            <a:lvl5pPr marL="21844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Georgia"/>
                <a:ea typeface="Georgia"/>
                <a:cs typeface="Georgia"/>
                <a:sym typeface="Georgia"/>
              </a:defRPr>
            </a:lvl5pPr>
            <a:lvl6pPr marL="26416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6pPr>
            <a:lvl7pPr marL="30988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7pPr>
            <a:lvl8pPr marL="35560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8pPr>
            <a:lvl9pPr marL="4013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9pPr>
          </a:lstStyle>
          <a:p>
            <a:pPr hangingPunct="1"/>
            <a:endParaRPr lang="en-GB"/>
          </a:p>
        </p:txBody>
      </p:sp>
      <p:pic>
        <p:nvPicPr>
          <p:cNvPr id="1026" name="Picture 2" descr="Oldest' Koran fragments found in Birmingham University | Birmingham  university, Uk universities, Koran">
            <a:extLst>
              <a:ext uri="{FF2B5EF4-FFF2-40B4-BE49-F238E27FC236}">
                <a16:creationId xmlns:a16="http://schemas.microsoft.com/office/drawing/2014/main" id="{8DE778CF-97D8-49FA-98E1-80DB898F2892}"/>
              </a:ext>
            </a:extLst>
          </p:cNvPr>
          <p:cNvPicPr>
            <a:picLocks noGrp="1" noChangeAspect="1" noChangeArrowheads="1"/>
          </p:cNvPicPr>
          <p:nvPr>
            <p:ph type="pic" sz="half" idx="21"/>
          </p:nvPr>
        </p:nvPicPr>
        <p:blipFill>
          <a:blip r:embed="rId2">
            <a:extLst>
              <a:ext uri="{28A0092B-C50C-407E-A947-70E740481C1C}">
                <a14:useLocalDpi xmlns:a14="http://schemas.microsoft.com/office/drawing/2010/main" val="0"/>
              </a:ext>
            </a:extLst>
          </a:blip>
          <a:srcRect t="5868" b="5868"/>
          <a:stretch>
            <a:fillRect/>
          </a:stretch>
        </p:blipFill>
        <p:spPr bwMode="auto">
          <a:xfrm>
            <a:off x="5544127" y="1690688"/>
            <a:ext cx="6172200" cy="38796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3037941"/>
      </p:ext>
    </p:extLst>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000CC-1406-4B6A-931D-78F8E561622E}"/>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Shari’ah</a:t>
            </a:r>
          </a:p>
        </p:txBody>
      </p:sp>
      <p:sp>
        <p:nvSpPr>
          <p:cNvPr id="3" name="Text Placeholder 2">
            <a:extLst>
              <a:ext uri="{FF2B5EF4-FFF2-40B4-BE49-F238E27FC236}">
                <a16:creationId xmlns:a16="http://schemas.microsoft.com/office/drawing/2014/main" id="{90C85F43-8CFE-4196-A38B-302EDAAE4C54}"/>
              </a:ext>
            </a:extLst>
          </p:cNvPr>
          <p:cNvSpPr>
            <a:spLocks noGrp="1"/>
          </p:cNvSpPr>
          <p:nvPr>
            <p:ph type="body" sz="half" idx="1"/>
          </p:nvPr>
        </p:nvSpPr>
        <p:spPr/>
        <p:txBody>
          <a:bodyPr>
            <a:normAutofit fontScale="77500" lnSpcReduction="20000"/>
          </a:bodyPr>
          <a:lstStyle/>
          <a:p>
            <a:pPr marL="0" indent="0">
              <a:buNone/>
            </a:pPr>
            <a:r>
              <a:rPr lang="en-GB" dirty="0">
                <a:latin typeface="Calibri Light" panose="020F0302020204030204" pitchFamily="34" charset="0"/>
                <a:cs typeface="Calibri Light" panose="020F0302020204030204" pitchFamily="34" charset="0"/>
              </a:rPr>
              <a:t>Shariah means ‘the way’ and ‘source of water’ and is the bedrock of Islamic ethics. </a:t>
            </a:r>
          </a:p>
          <a:p>
            <a:pPr marL="0" indent="0">
              <a:buNone/>
            </a:pPr>
            <a:r>
              <a:rPr lang="en-GB" dirty="0">
                <a:latin typeface="Calibri Light" panose="020F0302020204030204" pitchFamily="34" charset="0"/>
                <a:cs typeface="Calibri Light" panose="020F0302020204030204" pitchFamily="34" charset="0"/>
              </a:rPr>
              <a:t>Shariah is understood as God’s Will but the </a:t>
            </a:r>
            <a:r>
              <a:rPr lang="en-GB" dirty="0" err="1">
                <a:latin typeface="Calibri Light" panose="020F0302020204030204" pitchFamily="34" charset="0"/>
                <a:cs typeface="Calibri Light" panose="020F0302020204030204" pitchFamily="34" charset="0"/>
              </a:rPr>
              <a:t>fiqh</a:t>
            </a:r>
            <a:r>
              <a:rPr lang="en-GB" dirty="0">
                <a:latin typeface="Calibri Light" panose="020F0302020204030204" pitchFamily="34" charset="0"/>
                <a:cs typeface="Calibri Light" panose="020F0302020204030204" pitchFamily="34" charset="0"/>
              </a:rPr>
              <a:t> (jurisprudence) is the product of the human attempt to understand God’s Will. </a:t>
            </a:r>
          </a:p>
          <a:p>
            <a:pPr marL="0" indent="0">
              <a:buNone/>
            </a:pPr>
            <a:r>
              <a:rPr lang="en-GB" dirty="0">
                <a:latin typeface="Calibri Light" panose="020F0302020204030204" pitchFamily="34" charset="0"/>
                <a:cs typeface="Calibri Light" panose="020F0302020204030204" pitchFamily="34" charset="0"/>
              </a:rPr>
              <a:t>Some have understood Shariah to be an innately political system, while others have understood it be an ideology or simply a way of life.</a:t>
            </a:r>
            <a:br>
              <a:rPr lang="en-GB" dirty="0">
                <a:latin typeface="Calibri Light" panose="020F0302020204030204" pitchFamily="34" charset="0"/>
                <a:cs typeface="Calibri Light" panose="020F0302020204030204" pitchFamily="34" charset="0"/>
              </a:rPr>
            </a:br>
            <a:endParaRPr lang="en-GB" dirty="0">
              <a:latin typeface="Calibri Light" panose="020F0302020204030204" pitchFamily="34" charset="0"/>
              <a:cs typeface="Calibri Light" panose="020F0302020204030204" pitchFamily="34" charset="0"/>
            </a:endParaRPr>
          </a:p>
          <a:p>
            <a:pPr marL="0" indent="0">
              <a:buNone/>
            </a:pPr>
            <a:r>
              <a:rPr lang="en-GB" dirty="0">
                <a:latin typeface="Calibri Light" panose="020F0302020204030204" pitchFamily="34" charset="0"/>
                <a:cs typeface="Calibri Light" panose="020F0302020204030204" pitchFamily="34" charset="0"/>
              </a:rPr>
              <a:t>Islam is an all encompassing religion with a comprehensive law that provide guidance in all key aspects of life.</a:t>
            </a:r>
          </a:p>
        </p:txBody>
      </p:sp>
      <p:pic>
        <p:nvPicPr>
          <p:cNvPr id="5" name="Picture 4" descr="A picture containing text, outdoor object, grate&#10;&#10;Description automatically generated">
            <a:extLst>
              <a:ext uri="{FF2B5EF4-FFF2-40B4-BE49-F238E27FC236}">
                <a16:creationId xmlns:a16="http://schemas.microsoft.com/office/drawing/2014/main" id="{E90BB137-8565-4D4D-B72D-BFADF487C64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2202" y="1690688"/>
            <a:ext cx="5687006" cy="3791337"/>
          </a:xfrm>
          <a:prstGeom prst="rect">
            <a:avLst/>
          </a:prstGeom>
        </p:spPr>
      </p:pic>
    </p:spTree>
    <p:extLst>
      <p:ext uri="{BB962C8B-B14F-4D97-AF65-F5344CB8AC3E}">
        <p14:creationId xmlns:p14="http://schemas.microsoft.com/office/powerpoint/2010/main" val="3661569269"/>
      </p:ext>
    </p:extLst>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C52DF-653C-4B96-947B-C7315A4C26D5}"/>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Shari’ah</a:t>
            </a:r>
          </a:p>
        </p:txBody>
      </p:sp>
      <p:sp>
        <p:nvSpPr>
          <p:cNvPr id="3" name="Text Placeholder 2">
            <a:extLst>
              <a:ext uri="{FF2B5EF4-FFF2-40B4-BE49-F238E27FC236}">
                <a16:creationId xmlns:a16="http://schemas.microsoft.com/office/drawing/2014/main" id="{72FC2667-9D84-4821-B664-594168C6992C}"/>
              </a:ext>
            </a:extLst>
          </p:cNvPr>
          <p:cNvSpPr>
            <a:spLocks noGrp="1"/>
          </p:cNvSpPr>
          <p:nvPr>
            <p:ph type="body" sz="half" idx="1"/>
          </p:nvPr>
        </p:nvSpPr>
        <p:spPr/>
        <p:txBody>
          <a:bodyPr>
            <a:normAutofit fontScale="70000" lnSpcReduction="20000"/>
          </a:bodyPr>
          <a:lstStyle/>
          <a:p>
            <a:pPr marL="0" indent="0">
              <a:buNone/>
            </a:pPr>
            <a:r>
              <a:rPr lang="en-GB" dirty="0">
                <a:latin typeface="Calibri Light" panose="020F0302020204030204" pitchFamily="34" charset="0"/>
                <a:cs typeface="Calibri Light" panose="020F0302020204030204" pitchFamily="34" charset="0"/>
              </a:rPr>
              <a:t>The Shari’ah contains both legal rules and ethical principles. This is indicated by the division of the Shariah relevant to human action into four main categories:</a:t>
            </a:r>
            <a:br>
              <a:rPr lang="en-GB" dirty="0">
                <a:latin typeface="Calibri Light" panose="020F0302020204030204" pitchFamily="34" charset="0"/>
                <a:cs typeface="Calibri Light" panose="020F0302020204030204" pitchFamily="34" charset="0"/>
              </a:rPr>
            </a:br>
            <a:endParaRPr lang="en-GB" dirty="0">
              <a:latin typeface="Calibri Light" panose="020F0302020204030204" pitchFamily="34" charset="0"/>
              <a:cs typeface="Calibri Light" panose="020F0302020204030204" pitchFamily="34" charset="0"/>
            </a:endParaRPr>
          </a:p>
          <a:p>
            <a:pPr marL="0" indent="0">
              <a:buNone/>
            </a:pPr>
            <a:r>
              <a:rPr lang="en-GB" i="1" dirty="0" err="1">
                <a:latin typeface="Calibri Light" panose="020F0302020204030204" pitchFamily="34" charset="0"/>
                <a:cs typeface="Calibri Light" panose="020F0302020204030204" pitchFamily="34" charset="0"/>
              </a:rPr>
              <a:t>Aqidah</a:t>
            </a:r>
            <a:r>
              <a:rPr lang="en-GB" dirty="0">
                <a:latin typeface="Calibri Light" panose="020F0302020204030204" pitchFamily="34" charset="0"/>
                <a:cs typeface="Calibri Light" panose="020F0302020204030204" pitchFamily="34" charset="0"/>
              </a:rPr>
              <a:t> – creed </a:t>
            </a:r>
          </a:p>
          <a:p>
            <a:pPr marL="0" indent="0">
              <a:buNone/>
            </a:pPr>
            <a:r>
              <a:rPr lang="en-GB" i="1" dirty="0">
                <a:latin typeface="Calibri Light" panose="020F0302020204030204" pitchFamily="34" charset="0"/>
                <a:cs typeface="Calibri Light" panose="020F0302020204030204" pitchFamily="34" charset="0"/>
              </a:rPr>
              <a:t>Ibadah</a:t>
            </a:r>
            <a:r>
              <a:rPr lang="en-GB" dirty="0">
                <a:latin typeface="Calibri Light" panose="020F0302020204030204" pitchFamily="34" charset="0"/>
                <a:cs typeface="Calibri Light" panose="020F0302020204030204" pitchFamily="34" charset="0"/>
              </a:rPr>
              <a:t> – religious worship and practices </a:t>
            </a:r>
          </a:p>
          <a:p>
            <a:pPr marL="0" indent="0">
              <a:buNone/>
            </a:pPr>
            <a:r>
              <a:rPr lang="en-GB" i="1" dirty="0" err="1">
                <a:latin typeface="Calibri Light" panose="020F0302020204030204" pitchFamily="34" charset="0"/>
                <a:cs typeface="Calibri Light" panose="020F0302020204030204" pitchFamily="34" charset="0"/>
              </a:rPr>
              <a:t>Ahlaq</a:t>
            </a:r>
            <a:r>
              <a:rPr lang="en-GB" dirty="0">
                <a:latin typeface="Calibri Light" panose="020F0302020204030204" pitchFamily="34" charset="0"/>
                <a:cs typeface="Calibri Light" panose="020F0302020204030204" pitchFamily="34" charset="0"/>
              </a:rPr>
              <a:t> – morality and ethics </a:t>
            </a:r>
          </a:p>
          <a:p>
            <a:pPr marL="0" indent="0">
              <a:buNone/>
            </a:pPr>
            <a:r>
              <a:rPr lang="en-GB" i="1" dirty="0" err="1">
                <a:latin typeface="Calibri Light" panose="020F0302020204030204" pitchFamily="34" charset="0"/>
                <a:cs typeface="Calibri Light" panose="020F0302020204030204" pitchFamily="34" charset="0"/>
              </a:rPr>
              <a:t>Muamalah</a:t>
            </a:r>
            <a:r>
              <a:rPr lang="en-GB" dirty="0">
                <a:latin typeface="Calibri Light" panose="020F0302020204030204" pitchFamily="34" charset="0"/>
                <a:cs typeface="Calibri Light" panose="020F0302020204030204" pitchFamily="34" charset="0"/>
              </a:rPr>
              <a:t> – human relations</a:t>
            </a:r>
          </a:p>
          <a:p>
            <a:pPr marL="0" indent="0">
              <a:buNone/>
            </a:pPr>
            <a:endParaRPr lang="en-GB" dirty="0">
              <a:latin typeface="Calibri Light" panose="020F0302020204030204" pitchFamily="34" charset="0"/>
              <a:cs typeface="Calibri Light" panose="020F0302020204030204" pitchFamily="34" charset="0"/>
            </a:endParaRPr>
          </a:p>
          <a:p>
            <a:pPr marL="0" indent="0">
              <a:buNone/>
            </a:pPr>
            <a:r>
              <a:rPr lang="en-GB" dirty="0">
                <a:latin typeface="Calibri Light" panose="020F0302020204030204" pitchFamily="34" charset="0"/>
                <a:cs typeface="Calibri Light" panose="020F0302020204030204" pitchFamily="34" charset="0"/>
              </a:rPr>
              <a:t>It is important to realise that the Shari’ah is therefore not just a manual of ethics, but rather a much broader account.</a:t>
            </a:r>
          </a:p>
        </p:txBody>
      </p:sp>
      <p:pic>
        <p:nvPicPr>
          <p:cNvPr id="5" name="Picture 4" descr="A picture containing text, fabric&#10;&#10;Description automatically generated">
            <a:extLst>
              <a:ext uri="{FF2B5EF4-FFF2-40B4-BE49-F238E27FC236}">
                <a16:creationId xmlns:a16="http://schemas.microsoft.com/office/drawing/2014/main" id="{C036FC15-82EC-485B-95AE-EDB75437245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2202" y="1518229"/>
            <a:ext cx="5797420" cy="3821542"/>
          </a:xfrm>
          <a:prstGeom prst="rect">
            <a:avLst/>
          </a:prstGeom>
        </p:spPr>
      </p:pic>
    </p:spTree>
    <p:extLst>
      <p:ext uri="{BB962C8B-B14F-4D97-AF65-F5344CB8AC3E}">
        <p14:creationId xmlns:p14="http://schemas.microsoft.com/office/powerpoint/2010/main" val="1722942521"/>
      </p:ext>
    </p:extLst>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18D98-80B7-48B8-8DE3-FF9E66021E40}"/>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Shari’ah</a:t>
            </a:r>
          </a:p>
        </p:txBody>
      </p:sp>
      <p:sp>
        <p:nvSpPr>
          <p:cNvPr id="3" name="Text Placeholder 2">
            <a:extLst>
              <a:ext uri="{FF2B5EF4-FFF2-40B4-BE49-F238E27FC236}">
                <a16:creationId xmlns:a16="http://schemas.microsoft.com/office/drawing/2014/main" id="{15355796-9D11-407D-85C7-2A13C375CC2C}"/>
              </a:ext>
            </a:extLst>
          </p:cNvPr>
          <p:cNvSpPr>
            <a:spLocks noGrp="1"/>
          </p:cNvSpPr>
          <p:nvPr>
            <p:ph type="body" sz="half" idx="1"/>
          </p:nvPr>
        </p:nvSpPr>
        <p:spPr>
          <a:xfrm>
            <a:off x="838199" y="1825625"/>
            <a:ext cx="10209246" cy="3767867"/>
          </a:xfrm>
        </p:spPr>
        <p:txBody>
          <a:bodyPr>
            <a:noAutofit/>
          </a:bodyPr>
          <a:lstStyle/>
          <a:p>
            <a:pPr marL="0" indent="0">
              <a:buNone/>
            </a:pPr>
            <a:r>
              <a:rPr lang="en-GB" dirty="0">
                <a:latin typeface="Calibri Light" panose="020F0302020204030204" pitchFamily="34" charset="0"/>
                <a:cs typeface="Calibri Light" panose="020F0302020204030204" pitchFamily="34" charset="0"/>
              </a:rPr>
              <a:t>There are four sources of the Shari’ah, in descending order of priority:</a:t>
            </a:r>
            <a:br>
              <a:rPr lang="en-GB" dirty="0">
                <a:latin typeface="Calibri Light" panose="020F0302020204030204" pitchFamily="34" charset="0"/>
                <a:cs typeface="Calibri Light" panose="020F0302020204030204" pitchFamily="34" charset="0"/>
              </a:rPr>
            </a:br>
            <a:endParaRPr lang="en-GB" dirty="0">
              <a:latin typeface="Calibri Light" panose="020F0302020204030204" pitchFamily="34" charset="0"/>
              <a:cs typeface="Calibri Light" panose="020F0302020204030204" pitchFamily="34" charset="0"/>
            </a:endParaRPr>
          </a:p>
          <a:p>
            <a:pPr marL="0" indent="0">
              <a:buNone/>
            </a:pPr>
            <a:r>
              <a:rPr lang="en-GB" dirty="0">
                <a:latin typeface="Calibri Light" panose="020F0302020204030204" pitchFamily="34" charset="0"/>
                <a:cs typeface="Calibri Light" panose="020F0302020204030204" pitchFamily="34" charset="0"/>
              </a:rPr>
              <a:t>The Qur’an: As the primary source of God’s revelation, the Qur’an is the sourcebook of Islamic principles and values, however only about 80 verses can be considered strictly legal. </a:t>
            </a:r>
            <a:br>
              <a:rPr lang="en-GB" dirty="0">
                <a:latin typeface="Calibri Light" panose="020F0302020204030204" pitchFamily="34" charset="0"/>
                <a:cs typeface="Calibri Light" panose="020F0302020204030204" pitchFamily="34" charset="0"/>
              </a:rPr>
            </a:br>
            <a:endParaRPr lang="en-GB" dirty="0">
              <a:latin typeface="Calibri Light" panose="020F0302020204030204" pitchFamily="34" charset="0"/>
              <a:cs typeface="Calibri Light" panose="020F0302020204030204" pitchFamily="34" charset="0"/>
            </a:endParaRPr>
          </a:p>
          <a:p>
            <a:pPr marL="0" indent="0">
              <a:buNone/>
            </a:pPr>
            <a:r>
              <a:rPr lang="en-GB" dirty="0">
                <a:latin typeface="Calibri Light" panose="020F0302020204030204" pitchFamily="34" charset="0"/>
                <a:cs typeface="Calibri Light" panose="020F0302020204030204" pitchFamily="34" charset="0"/>
              </a:rPr>
              <a:t>Sunnah of the Prophet: Words, actions and approvals of the Prophet Muhammad as the messenger of God, largely transmitted through the Hadith.</a:t>
            </a:r>
          </a:p>
        </p:txBody>
      </p:sp>
    </p:spTree>
    <p:extLst>
      <p:ext uri="{BB962C8B-B14F-4D97-AF65-F5344CB8AC3E}">
        <p14:creationId xmlns:p14="http://schemas.microsoft.com/office/powerpoint/2010/main" val="1547466958"/>
      </p:ext>
    </p:extLst>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E7434-0298-47D5-B8D1-B4DC27771942}"/>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Shari’ah</a:t>
            </a:r>
          </a:p>
        </p:txBody>
      </p:sp>
      <p:sp>
        <p:nvSpPr>
          <p:cNvPr id="3" name="Text Placeholder 2">
            <a:extLst>
              <a:ext uri="{FF2B5EF4-FFF2-40B4-BE49-F238E27FC236}">
                <a16:creationId xmlns:a16="http://schemas.microsoft.com/office/drawing/2014/main" id="{787213C0-5538-4741-B0CF-1D3A93673844}"/>
              </a:ext>
            </a:extLst>
          </p:cNvPr>
          <p:cNvSpPr>
            <a:spLocks noGrp="1"/>
          </p:cNvSpPr>
          <p:nvPr>
            <p:ph type="body" sz="half" idx="1"/>
          </p:nvPr>
        </p:nvSpPr>
        <p:spPr>
          <a:xfrm>
            <a:off x="838199" y="1825625"/>
            <a:ext cx="10610461" cy="3767867"/>
          </a:xfrm>
        </p:spPr>
        <p:txBody>
          <a:bodyPr>
            <a:normAutofit/>
          </a:bodyPr>
          <a:lstStyle/>
          <a:p>
            <a:pPr marL="0" indent="0">
              <a:buNone/>
            </a:pPr>
            <a:r>
              <a:rPr lang="en-GB" i="1" dirty="0">
                <a:latin typeface="Calibri Light" panose="020F0302020204030204" pitchFamily="34" charset="0"/>
                <a:cs typeface="Calibri Light" panose="020F0302020204030204" pitchFamily="34" charset="0"/>
              </a:rPr>
              <a:t>Qiyas </a:t>
            </a:r>
            <a:r>
              <a:rPr lang="en-GB" dirty="0">
                <a:latin typeface="Calibri Light" panose="020F0302020204030204" pitchFamily="34" charset="0"/>
                <a:cs typeface="Calibri Light" panose="020F0302020204030204" pitchFamily="34" charset="0"/>
              </a:rPr>
              <a:t>(analogical reasoning): Extending established legal precedence to new matters by identifying an operative cause applicable to both situations.</a:t>
            </a:r>
            <a:br>
              <a:rPr lang="en-GB" dirty="0">
                <a:latin typeface="Calibri Light" panose="020F0302020204030204" pitchFamily="34" charset="0"/>
                <a:cs typeface="Calibri Light" panose="020F0302020204030204" pitchFamily="34" charset="0"/>
              </a:rPr>
            </a:br>
            <a:br>
              <a:rPr lang="en-GB" dirty="0">
                <a:latin typeface="Calibri Light" panose="020F0302020204030204" pitchFamily="34" charset="0"/>
                <a:cs typeface="Calibri Light" panose="020F0302020204030204" pitchFamily="34" charset="0"/>
              </a:rPr>
            </a:br>
            <a:r>
              <a:rPr lang="en-GB" i="1" dirty="0">
                <a:latin typeface="Calibri Light" panose="020F0302020204030204" pitchFamily="34" charset="0"/>
                <a:cs typeface="Calibri Light" panose="020F0302020204030204" pitchFamily="34" charset="0"/>
              </a:rPr>
              <a:t>Ijma</a:t>
            </a:r>
            <a:r>
              <a:rPr lang="en-GB" dirty="0">
                <a:latin typeface="Calibri Light" panose="020F0302020204030204" pitchFamily="34" charset="0"/>
                <a:cs typeface="Calibri Light" panose="020F0302020204030204" pitchFamily="34" charset="0"/>
              </a:rPr>
              <a:t> (consensus): The consensus of the community of scholars over a solution to a legal and practical issue is the third source of the law. When a certain ruling lasts the test of time, more and more jurists as well as people accept the ruling making it a consensus</a:t>
            </a:r>
          </a:p>
        </p:txBody>
      </p:sp>
    </p:spTree>
    <p:extLst>
      <p:ext uri="{BB962C8B-B14F-4D97-AF65-F5344CB8AC3E}">
        <p14:creationId xmlns:p14="http://schemas.microsoft.com/office/powerpoint/2010/main" val="4269445306"/>
      </p:ext>
    </p:extLst>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normAutofit/>
          </a:bodyPr>
          <a:lstStyle/>
          <a:p>
            <a:r>
              <a:rPr lang="en-GB" dirty="0">
                <a:latin typeface="Calibri Light" panose="020F0302020204030204" pitchFamily="34" charset="0"/>
                <a:cs typeface="Calibri Light" panose="020F0302020204030204" pitchFamily="34" charset="0"/>
              </a:rPr>
              <a:t>Islam and Ethics</a:t>
            </a:r>
          </a:p>
        </p:txBody>
      </p:sp>
      <p:sp>
        <p:nvSpPr>
          <p:cNvPr id="5" name="Subtitle 4"/>
          <p:cNvSpPr>
            <a:spLocks noGrp="1"/>
          </p:cNvSpPr>
          <p:nvPr>
            <p:ph type="subTitle" idx="1"/>
          </p:nvPr>
        </p:nvSpPr>
        <p:spPr/>
        <p:txBody>
          <a:bodyPr/>
          <a:lstStyle/>
          <a:p>
            <a:r>
              <a:rPr lang="en-GB" dirty="0">
                <a:latin typeface="Calibri Light" panose="020F0302020204030204" pitchFamily="34" charset="0"/>
                <a:cs typeface="Calibri Light" panose="020F0302020204030204" pitchFamily="34" charset="0"/>
              </a:rPr>
              <a:t>HPRS5053 / 6053</a:t>
            </a:r>
          </a:p>
          <a:p>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Dr Angus M Slater</a:t>
            </a:r>
          </a:p>
          <a:p>
            <a:endParaRPr lang="en-GB"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1668525683"/>
      </p:ext>
    </p:extLst>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A43B7-5327-450F-ACED-0D06272A2FAC}"/>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Islam and Ethics</a:t>
            </a:r>
            <a:endParaRPr lang="en-GB" dirty="0"/>
          </a:p>
        </p:txBody>
      </p:sp>
      <p:sp>
        <p:nvSpPr>
          <p:cNvPr id="3" name="Text Placeholder 2">
            <a:extLst>
              <a:ext uri="{FF2B5EF4-FFF2-40B4-BE49-F238E27FC236}">
                <a16:creationId xmlns:a16="http://schemas.microsoft.com/office/drawing/2014/main" id="{16B2F8E4-8625-4106-A200-019B463EBC66}"/>
              </a:ext>
            </a:extLst>
          </p:cNvPr>
          <p:cNvSpPr>
            <a:spLocks noGrp="1"/>
          </p:cNvSpPr>
          <p:nvPr>
            <p:ph type="body" sz="half" idx="1"/>
          </p:nvPr>
        </p:nvSpPr>
        <p:spPr/>
        <p:txBody>
          <a:bodyPr>
            <a:normAutofit fontScale="77500" lnSpcReduction="20000"/>
          </a:bodyPr>
          <a:lstStyle/>
          <a:p>
            <a:pPr marL="0" indent="0">
              <a:buNone/>
            </a:pPr>
            <a:r>
              <a:rPr lang="en-GB" dirty="0"/>
              <a:t>The purpose of law and ethics is to ensure the well being of the individual and the community at the same time in a balanced way. </a:t>
            </a:r>
          </a:p>
          <a:p>
            <a:pPr marL="0" indent="0">
              <a:buNone/>
            </a:pPr>
            <a:r>
              <a:rPr lang="en-GB" dirty="0"/>
              <a:t>Ethics and Law have been developing throughout history. </a:t>
            </a:r>
          </a:p>
          <a:p>
            <a:pPr marL="0" indent="0">
              <a:buNone/>
            </a:pPr>
            <a:r>
              <a:rPr lang="en-GB" dirty="0"/>
              <a:t>Shariah (Islamic law) encompasses ethics and law. </a:t>
            </a:r>
          </a:p>
          <a:p>
            <a:pPr marL="0" indent="0">
              <a:buNone/>
            </a:pPr>
            <a:r>
              <a:rPr lang="en-GB" dirty="0"/>
              <a:t>There are methodologies in place for Islamic ethical reasoning</a:t>
            </a:r>
          </a:p>
          <a:p>
            <a:pPr marL="0" indent="0">
              <a:buNone/>
            </a:pPr>
            <a:r>
              <a:rPr lang="en-GB" dirty="0"/>
              <a:t>Ethics and law continue to develop with the new situations that society faces. </a:t>
            </a:r>
          </a:p>
        </p:txBody>
      </p:sp>
      <p:pic>
        <p:nvPicPr>
          <p:cNvPr id="5" name="Picture 4" descr="A picture containing person, clothing, dress, underwear&#10;&#10;Description automatically generated">
            <a:extLst>
              <a:ext uri="{FF2B5EF4-FFF2-40B4-BE49-F238E27FC236}">
                <a16:creationId xmlns:a16="http://schemas.microsoft.com/office/drawing/2014/main" id="{7F78D670-E150-46DF-8038-E30DC3F6A09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39428" y="365125"/>
            <a:ext cx="3304164" cy="5049946"/>
          </a:xfrm>
          <a:prstGeom prst="rect">
            <a:avLst/>
          </a:prstGeom>
        </p:spPr>
      </p:pic>
    </p:spTree>
    <p:extLst>
      <p:ext uri="{BB962C8B-B14F-4D97-AF65-F5344CB8AC3E}">
        <p14:creationId xmlns:p14="http://schemas.microsoft.com/office/powerpoint/2010/main" val="2071921104"/>
      </p:ext>
    </p:extLst>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A43B7-5327-450F-ACED-0D06272A2FAC}"/>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Good, Evil and Human Nature</a:t>
            </a:r>
          </a:p>
        </p:txBody>
      </p:sp>
      <p:sp>
        <p:nvSpPr>
          <p:cNvPr id="3" name="Text Placeholder 2">
            <a:extLst>
              <a:ext uri="{FF2B5EF4-FFF2-40B4-BE49-F238E27FC236}">
                <a16:creationId xmlns:a16="http://schemas.microsoft.com/office/drawing/2014/main" id="{16B2F8E4-8625-4106-A200-019B463EBC66}"/>
              </a:ext>
            </a:extLst>
          </p:cNvPr>
          <p:cNvSpPr>
            <a:spLocks noGrp="1"/>
          </p:cNvSpPr>
          <p:nvPr>
            <p:ph type="body" sz="half" idx="1"/>
          </p:nvPr>
        </p:nvSpPr>
        <p:spPr/>
        <p:txBody>
          <a:bodyPr>
            <a:normAutofit fontScale="85000" lnSpcReduction="20000"/>
          </a:bodyPr>
          <a:lstStyle/>
          <a:p>
            <a:pPr marL="0" indent="0">
              <a:buNone/>
            </a:pPr>
            <a:r>
              <a:rPr lang="en-GB" dirty="0">
                <a:latin typeface="Calibri Light" panose="020F0302020204030204" pitchFamily="34" charset="0"/>
                <a:cs typeface="Calibri Light" panose="020F0302020204030204" pitchFamily="34" charset="0"/>
              </a:rPr>
              <a:t>Within Islamic Ethics, great emphasis is placed on the unique Position of Human Beings:</a:t>
            </a:r>
          </a:p>
          <a:p>
            <a:pPr marL="0" indent="0">
              <a:buNone/>
            </a:pPr>
            <a:r>
              <a:rPr lang="en-GB" dirty="0">
                <a:latin typeface="Calibri Light" panose="020F0302020204030204" pitchFamily="34" charset="0"/>
                <a:cs typeface="Calibri Light" panose="020F0302020204030204" pitchFamily="34" charset="0"/>
              </a:rPr>
              <a:t>A human being has been “honoured with goodness” (Qur’an, 17:70). </a:t>
            </a:r>
          </a:p>
          <a:p>
            <a:pPr marL="0" indent="0">
              <a:buNone/>
            </a:pPr>
            <a:r>
              <a:rPr lang="en-GB" dirty="0">
                <a:latin typeface="Calibri Light" panose="020F0302020204030204" pitchFamily="34" charset="0"/>
                <a:cs typeface="Calibri Light" panose="020F0302020204030204" pitchFamily="34" charset="0"/>
              </a:rPr>
              <a:t>Is created in “the best composition” (Qur’an, 95:3- 6) </a:t>
            </a:r>
          </a:p>
          <a:p>
            <a:pPr marL="0" indent="0">
              <a:buNone/>
            </a:pPr>
            <a:r>
              <a:rPr lang="en-GB" dirty="0">
                <a:latin typeface="Calibri Light" panose="020F0302020204030204" pitchFamily="34" charset="0"/>
                <a:cs typeface="Calibri Light" panose="020F0302020204030204" pitchFamily="34" charset="0"/>
              </a:rPr>
              <a:t>Is created as a “caretaker on earth” (Qur’an, 2:31- 33) </a:t>
            </a:r>
          </a:p>
          <a:p>
            <a:pPr marL="0" indent="0">
              <a:buNone/>
            </a:pPr>
            <a:r>
              <a:rPr lang="en-GB" dirty="0">
                <a:latin typeface="Calibri Light" panose="020F0302020204030204" pitchFamily="34" charset="0"/>
                <a:cs typeface="Calibri Light" panose="020F0302020204030204" pitchFamily="34" charset="0"/>
              </a:rPr>
              <a:t>Has been given “the trust” (Qur’an, 33:72)</a:t>
            </a:r>
          </a:p>
        </p:txBody>
      </p:sp>
      <p:pic>
        <p:nvPicPr>
          <p:cNvPr id="5" name="Picture 4" descr="A picture containing building, outdoor, person, vestment&#10;&#10;Description automatically generated">
            <a:extLst>
              <a:ext uri="{FF2B5EF4-FFF2-40B4-BE49-F238E27FC236}">
                <a16:creationId xmlns:a16="http://schemas.microsoft.com/office/drawing/2014/main" id="{6872F492-BF62-4908-A718-C85267BE448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665962" y="1502229"/>
            <a:ext cx="5063123" cy="3657600"/>
          </a:xfrm>
          <a:prstGeom prst="rect">
            <a:avLst/>
          </a:prstGeom>
        </p:spPr>
      </p:pic>
    </p:spTree>
    <p:extLst>
      <p:ext uri="{BB962C8B-B14F-4D97-AF65-F5344CB8AC3E}">
        <p14:creationId xmlns:p14="http://schemas.microsoft.com/office/powerpoint/2010/main" val="2146666728"/>
      </p:ext>
    </p:extLst>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A43B7-5327-450F-ACED-0D06272A2FAC}"/>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Good, Evil and Human Nature</a:t>
            </a:r>
          </a:p>
        </p:txBody>
      </p:sp>
      <p:sp>
        <p:nvSpPr>
          <p:cNvPr id="3" name="Text Placeholder 2">
            <a:extLst>
              <a:ext uri="{FF2B5EF4-FFF2-40B4-BE49-F238E27FC236}">
                <a16:creationId xmlns:a16="http://schemas.microsoft.com/office/drawing/2014/main" id="{16B2F8E4-8625-4106-A200-019B463EBC66}"/>
              </a:ext>
            </a:extLst>
          </p:cNvPr>
          <p:cNvSpPr>
            <a:spLocks noGrp="1"/>
          </p:cNvSpPr>
          <p:nvPr>
            <p:ph type="body" sz="half" idx="1"/>
          </p:nvPr>
        </p:nvSpPr>
        <p:spPr/>
        <p:txBody>
          <a:bodyPr>
            <a:normAutofit lnSpcReduction="10000"/>
          </a:bodyPr>
          <a:lstStyle/>
          <a:p>
            <a:pPr marL="0" indent="0">
              <a:buNone/>
            </a:pPr>
            <a:r>
              <a:rPr lang="en-GB" dirty="0">
                <a:latin typeface="Calibri Light" panose="020F0302020204030204" pitchFamily="34" charset="0"/>
                <a:cs typeface="Calibri Light" panose="020F0302020204030204" pitchFamily="34" charset="0"/>
              </a:rPr>
              <a:t>However, even with all this valuation, humans also have a </a:t>
            </a:r>
            <a:r>
              <a:rPr lang="en-GB" i="1" dirty="0" err="1">
                <a:latin typeface="Calibri Light" panose="020F0302020204030204" pitchFamily="34" charset="0"/>
                <a:cs typeface="Calibri Light" panose="020F0302020204030204" pitchFamily="34" charset="0"/>
              </a:rPr>
              <a:t>nafs</a:t>
            </a:r>
            <a:r>
              <a:rPr lang="en-GB" dirty="0">
                <a:latin typeface="Calibri Light" panose="020F0302020204030204" pitchFamily="34" charset="0"/>
                <a:cs typeface="Calibri Light" panose="020F0302020204030204" pitchFamily="34" charset="0"/>
              </a:rPr>
              <a:t> (egotistical soul). </a:t>
            </a:r>
          </a:p>
          <a:p>
            <a:pPr marL="0" indent="0">
              <a:buNone/>
            </a:pPr>
            <a:endParaRPr lang="en-GB" dirty="0">
              <a:latin typeface="Calibri Light" panose="020F0302020204030204" pitchFamily="34" charset="0"/>
              <a:cs typeface="Calibri Light" panose="020F0302020204030204" pitchFamily="34" charset="0"/>
            </a:endParaRPr>
          </a:p>
          <a:p>
            <a:pPr marL="0" indent="0">
              <a:buNone/>
            </a:pPr>
            <a:r>
              <a:rPr lang="en-GB" dirty="0">
                <a:latin typeface="Calibri Light" panose="020F0302020204030204" pitchFamily="34" charset="0"/>
                <a:cs typeface="Calibri Light" panose="020F0302020204030204" pitchFamily="34" charset="0"/>
              </a:rPr>
              <a:t>Although we have the ability to recognise goodness and strive to uphold what is right, our choices are negatively influenced by the emotions, desires and the selfish impulses of the ego. </a:t>
            </a:r>
          </a:p>
        </p:txBody>
      </p:sp>
      <p:pic>
        <p:nvPicPr>
          <p:cNvPr id="5" name="Picture 4" descr="A painting on a wall&#10;&#10;Description automatically generated with medium confidence">
            <a:extLst>
              <a:ext uri="{FF2B5EF4-FFF2-40B4-BE49-F238E27FC236}">
                <a16:creationId xmlns:a16="http://schemas.microsoft.com/office/drawing/2014/main" id="{358BCED1-7C0B-4DB3-8D4C-77C54B11872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15562" y="1059450"/>
            <a:ext cx="2675899" cy="4317119"/>
          </a:xfrm>
          <a:prstGeom prst="rect">
            <a:avLst/>
          </a:prstGeom>
        </p:spPr>
      </p:pic>
    </p:spTree>
    <p:extLst>
      <p:ext uri="{BB962C8B-B14F-4D97-AF65-F5344CB8AC3E}">
        <p14:creationId xmlns:p14="http://schemas.microsoft.com/office/powerpoint/2010/main" val="3590972505"/>
      </p:ext>
    </p:extLst>
  </p:cSld>
  <p:clrMapOvr>
    <a:masterClrMapping/>
  </p:clrMapOvr>
  <p:transition spd="med"/>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D37EE9B-028C-4B9D-BB94-A41005ED246D}"/>
              </a:ext>
            </a:extLst>
          </p:cNvPr>
          <p:cNvPicPr>
            <a:picLocks noChangeAspect="1"/>
          </p:cNvPicPr>
          <p:nvPr/>
        </p:nvPicPr>
        <p:blipFill>
          <a:blip r:embed="rId2"/>
          <a:stretch>
            <a:fillRect/>
          </a:stretch>
        </p:blipFill>
        <p:spPr>
          <a:xfrm>
            <a:off x="2388626" y="400212"/>
            <a:ext cx="7707096" cy="5024572"/>
          </a:xfrm>
          <a:prstGeom prst="rect">
            <a:avLst/>
          </a:prstGeom>
        </p:spPr>
      </p:pic>
    </p:spTree>
    <p:extLst>
      <p:ext uri="{BB962C8B-B14F-4D97-AF65-F5344CB8AC3E}">
        <p14:creationId xmlns:p14="http://schemas.microsoft.com/office/powerpoint/2010/main" val="3390343945"/>
      </p:ext>
    </p:extLst>
  </p:cSld>
  <p:clrMapOvr>
    <a:masterClrMapping/>
  </p:clrMapOvr>
  <p:transition spd="med"/>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A43B7-5327-450F-ACED-0D06272A2FAC}"/>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Aim of Law and Ethics</a:t>
            </a:r>
          </a:p>
        </p:txBody>
      </p:sp>
      <p:sp>
        <p:nvSpPr>
          <p:cNvPr id="3" name="Text Placeholder 2">
            <a:extLst>
              <a:ext uri="{FF2B5EF4-FFF2-40B4-BE49-F238E27FC236}">
                <a16:creationId xmlns:a16="http://schemas.microsoft.com/office/drawing/2014/main" id="{16B2F8E4-8625-4106-A200-019B463EBC66}"/>
              </a:ext>
            </a:extLst>
          </p:cNvPr>
          <p:cNvSpPr>
            <a:spLocks noGrp="1"/>
          </p:cNvSpPr>
          <p:nvPr>
            <p:ph type="body" sz="half" idx="1"/>
          </p:nvPr>
        </p:nvSpPr>
        <p:spPr/>
        <p:txBody>
          <a:bodyPr>
            <a:normAutofit lnSpcReduction="10000"/>
          </a:bodyPr>
          <a:lstStyle/>
          <a:p>
            <a:pPr marL="0" indent="0">
              <a:buNone/>
            </a:pPr>
            <a:r>
              <a:rPr lang="en-GB" dirty="0">
                <a:latin typeface="Calibri Light" panose="020F0302020204030204" pitchFamily="34" charset="0"/>
                <a:cs typeface="Calibri Light" panose="020F0302020204030204" pitchFamily="34" charset="0"/>
              </a:rPr>
              <a:t>Human actions, hence freedoms, are not absolute and are curtailed by self interest, public interest and the divine law.</a:t>
            </a:r>
          </a:p>
          <a:p>
            <a:pPr marL="0" indent="0">
              <a:buNone/>
            </a:pPr>
            <a:endParaRPr lang="en-GB" dirty="0">
              <a:latin typeface="Calibri Light" panose="020F0302020204030204" pitchFamily="34" charset="0"/>
              <a:cs typeface="Calibri Light" panose="020F0302020204030204" pitchFamily="34" charset="0"/>
            </a:endParaRPr>
          </a:p>
          <a:p>
            <a:pPr marL="0" indent="0">
              <a:buNone/>
            </a:pPr>
            <a:r>
              <a:rPr lang="en-GB" dirty="0">
                <a:latin typeface="Calibri Light" panose="020F0302020204030204" pitchFamily="34" charset="0"/>
                <a:cs typeface="Calibri Light" panose="020F0302020204030204" pitchFamily="34" charset="0"/>
              </a:rPr>
              <a:t>Islam seeks a balance between these three concentric ethical sources, with morality being dependant on each of the aspects.</a:t>
            </a:r>
          </a:p>
        </p:txBody>
      </p:sp>
      <p:pic>
        <p:nvPicPr>
          <p:cNvPr id="5" name="Picture 4" descr="Background pattern&#10;&#10;Description automatically generated">
            <a:extLst>
              <a:ext uri="{FF2B5EF4-FFF2-40B4-BE49-F238E27FC236}">
                <a16:creationId xmlns:a16="http://schemas.microsoft.com/office/drawing/2014/main" id="{96878C48-ED3D-4CAB-97DD-D938BD46187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34478" y="365125"/>
            <a:ext cx="3013573" cy="5047861"/>
          </a:xfrm>
          <a:prstGeom prst="rect">
            <a:avLst/>
          </a:prstGeom>
        </p:spPr>
      </p:pic>
    </p:spTree>
    <p:extLst>
      <p:ext uri="{BB962C8B-B14F-4D97-AF65-F5344CB8AC3E}">
        <p14:creationId xmlns:p14="http://schemas.microsoft.com/office/powerpoint/2010/main" val="1311700312"/>
      </p:ext>
    </p:extLst>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A43B7-5327-450F-ACED-0D06272A2FAC}"/>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Individual and Community</a:t>
            </a:r>
          </a:p>
        </p:txBody>
      </p:sp>
      <p:sp>
        <p:nvSpPr>
          <p:cNvPr id="3" name="Text Placeholder 2">
            <a:extLst>
              <a:ext uri="{FF2B5EF4-FFF2-40B4-BE49-F238E27FC236}">
                <a16:creationId xmlns:a16="http://schemas.microsoft.com/office/drawing/2014/main" id="{16B2F8E4-8625-4106-A200-019B463EBC66}"/>
              </a:ext>
            </a:extLst>
          </p:cNvPr>
          <p:cNvSpPr>
            <a:spLocks noGrp="1"/>
          </p:cNvSpPr>
          <p:nvPr>
            <p:ph type="body" sz="half" idx="1"/>
          </p:nvPr>
        </p:nvSpPr>
        <p:spPr/>
        <p:txBody>
          <a:bodyPr>
            <a:normAutofit fontScale="77500" lnSpcReduction="20000"/>
          </a:bodyPr>
          <a:lstStyle/>
          <a:p>
            <a:pPr marL="0" indent="0">
              <a:buNone/>
            </a:pPr>
            <a:r>
              <a:rPr lang="en-GB" dirty="0">
                <a:latin typeface="Calibri Light" panose="020F0302020204030204" pitchFamily="34" charset="0"/>
                <a:cs typeface="Calibri Light" panose="020F0302020204030204" pitchFamily="34" charset="0"/>
              </a:rPr>
              <a:t>Importance of individual conscience:</a:t>
            </a:r>
            <a:br>
              <a:rPr lang="en-GB" b="1" dirty="0">
                <a:latin typeface="Calibri Light" panose="020F0302020204030204" pitchFamily="34" charset="0"/>
                <a:cs typeface="Calibri Light" panose="020F0302020204030204" pitchFamily="34" charset="0"/>
              </a:rPr>
            </a:br>
            <a:br>
              <a:rPr lang="en-GB" b="1" dirty="0">
                <a:latin typeface="Calibri Light" panose="020F0302020204030204" pitchFamily="34" charset="0"/>
                <a:cs typeface="Calibri Light" panose="020F0302020204030204" pitchFamily="34" charset="0"/>
              </a:rPr>
            </a:br>
            <a:r>
              <a:rPr lang="en-GB" dirty="0">
                <a:latin typeface="Calibri Light" panose="020F0302020204030204" pitchFamily="34" charset="0"/>
                <a:cs typeface="Calibri Light" panose="020F0302020204030204" pitchFamily="34" charset="0"/>
              </a:rPr>
              <a:t>Islam cultivates the development of a “sound heart” because ultimately “only he (will prosper) that brings to God a sound heart” (Qur’an, 26:89) </a:t>
            </a:r>
          </a:p>
          <a:p>
            <a:pPr marL="0" indent="0">
              <a:buNone/>
            </a:pPr>
            <a:endParaRPr lang="en-GB" dirty="0">
              <a:latin typeface="Calibri Light" panose="020F0302020204030204" pitchFamily="34" charset="0"/>
              <a:cs typeface="Calibri Light" panose="020F0302020204030204" pitchFamily="34" charset="0"/>
            </a:endParaRPr>
          </a:p>
          <a:p>
            <a:pPr marL="0" indent="0">
              <a:buNone/>
            </a:pPr>
            <a:r>
              <a:rPr lang="en-GB" dirty="0">
                <a:latin typeface="Calibri Light" panose="020F0302020204030204" pitchFamily="34" charset="0"/>
                <a:cs typeface="Calibri Light" panose="020F0302020204030204" pitchFamily="34" charset="0"/>
              </a:rPr>
              <a:t>Place of public morality:</a:t>
            </a:r>
            <a:br>
              <a:rPr lang="en-GB" dirty="0">
                <a:latin typeface="Calibri Light" panose="020F0302020204030204" pitchFamily="34" charset="0"/>
                <a:cs typeface="Calibri Light" panose="020F0302020204030204" pitchFamily="34" charset="0"/>
              </a:rPr>
            </a:br>
            <a:br>
              <a:rPr lang="en-GB" dirty="0">
                <a:latin typeface="Calibri Light" panose="020F0302020204030204" pitchFamily="34" charset="0"/>
                <a:cs typeface="Calibri Light" panose="020F0302020204030204" pitchFamily="34" charset="0"/>
              </a:rPr>
            </a:br>
            <a:r>
              <a:rPr lang="en-GB" dirty="0">
                <a:latin typeface="Calibri Light" panose="020F0302020204030204" pitchFamily="34" charset="0"/>
                <a:cs typeface="Calibri Light" panose="020F0302020204030204" pitchFamily="34" charset="0"/>
              </a:rPr>
              <a:t>“And from among you there should be a party who invite to good and enjoin what is right and forbid the wrong and these are those who shall be successful.” (Qur’an, 3:104</a:t>
            </a:r>
          </a:p>
        </p:txBody>
      </p:sp>
      <p:pic>
        <p:nvPicPr>
          <p:cNvPr id="5" name="Picture 4" descr="A picture containing altar&#10;&#10;Description automatically generated">
            <a:extLst>
              <a:ext uri="{FF2B5EF4-FFF2-40B4-BE49-F238E27FC236}">
                <a16:creationId xmlns:a16="http://schemas.microsoft.com/office/drawing/2014/main" id="{E0250191-76D1-4258-8E26-3480E17447D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40498" y="570398"/>
            <a:ext cx="3730882" cy="4854930"/>
          </a:xfrm>
          <a:prstGeom prst="rect">
            <a:avLst/>
          </a:prstGeom>
        </p:spPr>
      </p:pic>
    </p:spTree>
    <p:extLst>
      <p:ext uri="{BB962C8B-B14F-4D97-AF65-F5344CB8AC3E}">
        <p14:creationId xmlns:p14="http://schemas.microsoft.com/office/powerpoint/2010/main" val="1272956023"/>
      </p:ext>
    </p:extLst>
  </p:cSld>
  <p:clrMapOvr>
    <a:masterClrMapping/>
  </p:clrMapOvr>
  <p:transition spd="med"/>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A43B7-5327-450F-ACED-0D06272A2FAC}"/>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Individual and Community</a:t>
            </a:r>
          </a:p>
        </p:txBody>
      </p:sp>
      <p:sp>
        <p:nvSpPr>
          <p:cNvPr id="3" name="Text Placeholder 2">
            <a:extLst>
              <a:ext uri="{FF2B5EF4-FFF2-40B4-BE49-F238E27FC236}">
                <a16:creationId xmlns:a16="http://schemas.microsoft.com/office/drawing/2014/main" id="{16B2F8E4-8625-4106-A200-019B463EBC66}"/>
              </a:ext>
            </a:extLst>
          </p:cNvPr>
          <p:cNvSpPr>
            <a:spLocks noGrp="1"/>
          </p:cNvSpPr>
          <p:nvPr>
            <p:ph type="body" sz="half" idx="1"/>
          </p:nvPr>
        </p:nvSpPr>
        <p:spPr/>
        <p:txBody>
          <a:bodyPr>
            <a:normAutofit fontScale="92500" lnSpcReduction="10000"/>
          </a:bodyPr>
          <a:lstStyle/>
          <a:p>
            <a:pPr marL="0" indent="0">
              <a:buNone/>
            </a:pPr>
            <a:r>
              <a:rPr lang="en-GB" dirty="0">
                <a:latin typeface="Calibri Light" panose="020F0302020204030204" pitchFamily="34" charset="0"/>
                <a:cs typeface="Calibri Light" panose="020F0302020204030204" pitchFamily="34" charset="0"/>
              </a:rPr>
              <a:t>Place of public morality:</a:t>
            </a:r>
            <a:br>
              <a:rPr lang="en-GB" dirty="0">
                <a:latin typeface="Calibri Light" panose="020F0302020204030204" pitchFamily="34" charset="0"/>
                <a:cs typeface="Calibri Light" panose="020F0302020204030204" pitchFamily="34" charset="0"/>
              </a:rPr>
            </a:br>
            <a:br>
              <a:rPr lang="en-GB" dirty="0">
                <a:latin typeface="Calibri Light" panose="020F0302020204030204" pitchFamily="34" charset="0"/>
                <a:cs typeface="Calibri Light" panose="020F0302020204030204" pitchFamily="34" charset="0"/>
              </a:rPr>
            </a:br>
            <a:r>
              <a:rPr lang="en-GB" dirty="0">
                <a:latin typeface="Calibri Light" panose="020F0302020204030204" pitchFamily="34" charset="0"/>
                <a:cs typeface="Calibri Light" panose="020F0302020204030204" pitchFamily="34" charset="0"/>
              </a:rPr>
              <a:t>“Facilitate (ease) for people and do not make it difficult for them, and give them good tidings.”</a:t>
            </a:r>
          </a:p>
          <a:p>
            <a:pPr marL="0" indent="0">
              <a:buNone/>
            </a:pPr>
            <a:endParaRPr lang="en-GB" dirty="0">
              <a:latin typeface="Calibri Light" panose="020F0302020204030204" pitchFamily="34" charset="0"/>
              <a:cs typeface="Calibri Light" panose="020F0302020204030204" pitchFamily="34" charset="0"/>
            </a:endParaRPr>
          </a:p>
          <a:p>
            <a:pPr marL="0" indent="0">
              <a:buNone/>
            </a:pPr>
            <a:r>
              <a:rPr lang="en-GB" dirty="0">
                <a:latin typeface="Calibri Light" panose="020F0302020204030204" pitchFamily="34" charset="0"/>
                <a:cs typeface="Calibri Light" panose="020F0302020204030204" pitchFamily="34" charset="0"/>
              </a:rPr>
              <a:t>Just as there is individual responsibility for one’s actions, there is also collective responsibility that society has towards the individual.</a:t>
            </a:r>
          </a:p>
        </p:txBody>
      </p:sp>
      <p:pic>
        <p:nvPicPr>
          <p:cNvPr id="5" name="Picture 4" descr="A picture containing building, stone, arch&#10;&#10;Description automatically generated">
            <a:extLst>
              <a:ext uri="{FF2B5EF4-FFF2-40B4-BE49-F238E27FC236}">
                <a16:creationId xmlns:a16="http://schemas.microsoft.com/office/drawing/2014/main" id="{C40D53EE-04AE-4CAB-9E21-E13AAEFF3D0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63069" y="886408"/>
            <a:ext cx="3379036" cy="4375419"/>
          </a:xfrm>
          <a:prstGeom prst="rect">
            <a:avLst/>
          </a:prstGeom>
        </p:spPr>
      </p:pic>
    </p:spTree>
    <p:extLst>
      <p:ext uri="{BB962C8B-B14F-4D97-AF65-F5344CB8AC3E}">
        <p14:creationId xmlns:p14="http://schemas.microsoft.com/office/powerpoint/2010/main" val="2234003915"/>
      </p:ext>
    </p:extLst>
  </p:cSld>
  <p:clrMapOvr>
    <a:masterClrMapping/>
  </p:clrMapOvr>
  <p:transition spd="med"/>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F2A87-FF8D-4630-AE73-524980F7C338}"/>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Islamic Jurisprudence</a:t>
            </a:r>
          </a:p>
        </p:txBody>
      </p:sp>
      <p:sp>
        <p:nvSpPr>
          <p:cNvPr id="3" name="Text Placeholder 2">
            <a:extLst>
              <a:ext uri="{FF2B5EF4-FFF2-40B4-BE49-F238E27FC236}">
                <a16:creationId xmlns:a16="http://schemas.microsoft.com/office/drawing/2014/main" id="{55FBC526-C10C-450F-B5F1-62C4B8D25F61}"/>
              </a:ext>
            </a:extLst>
          </p:cNvPr>
          <p:cNvSpPr>
            <a:spLocks noGrp="1"/>
          </p:cNvSpPr>
          <p:nvPr>
            <p:ph type="body" sz="half" idx="1"/>
          </p:nvPr>
        </p:nvSpPr>
        <p:spPr/>
        <p:txBody>
          <a:bodyPr>
            <a:normAutofit fontScale="92500" lnSpcReduction="10000"/>
          </a:bodyPr>
          <a:lstStyle/>
          <a:p>
            <a:pPr marL="0" indent="0">
              <a:buNone/>
            </a:pPr>
            <a:r>
              <a:rPr lang="en-GB" dirty="0">
                <a:latin typeface="Calibri Light" panose="020F0302020204030204" pitchFamily="34" charset="0"/>
                <a:cs typeface="Calibri Light" panose="020F0302020204030204" pitchFamily="34" charset="0"/>
              </a:rPr>
              <a:t>The process of jurisprudence there fore requires principles of procedure – that is, how things are to be done correctly.</a:t>
            </a:r>
          </a:p>
          <a:p>
            <a:pPr marL="0" indent="0">
              <a:buNone/>
            </a:pPr>
            <a:r>
              <a:rPr lang="en-GB" dirty="0">
                <a:latin typeface="Calibri Light" panose="020F0302020204030204" pitchFamily="34" charset="0"/>
                <a:cs typeface="Calibri Light" panose="020F0302020204030204" pitchFamily="34" charset="0"/>
              </a:rPr>
              <a:t>These principles help to: </a:t>
            </a:r>
            <a:br>
              <a:rPr lang="en-GB" dirty="0">
                <a:latin typeface="Calibri Light" panose="020F0302020204030204" pitchFamily="34" charset="0"/>
                <a:cs typeface="Calibri Light" panose="020F0302020204030204" pitchFamily="34" charset="0"/>
              </a:rPr>
            </a:br>
            <a:br>
              <a:rPr lang="en-GB" dirty="0">
                <a:latin typeface="Calibri Light" panose="020F0302020204030204" pitchFamily="34" charset="0"/>
                <a:cs typeface="Calibri Light" panose="020F0302020204030204" pitchFamily="34" charset="0"/>
              </a:rPr>
            </a:br>
            <a:r>
              <a:rPr lang="en-GB" dirty="0">
                <a:latin typeface="Calibri Light" panose="020F0302020204030204" pitchFamily="34" charset="0"/>
                <a:cs typeface="Calibri Light" panose="020F0302020204030204" pitchFamily="34" charset="0"/>
              </a:rPr>
              <a:t>Obtain adequate knowledge of the sources of Shariah. </a:t>
            </a:r>
            <a:br>
              <a:rPr lang="en-GB" dirty="0">
                <a:latin typeface="Calibri Light" panose="020F0302020204030204" pitchFamily="34" charset="0"/>
                <a:cs typeface="Calibri Light" panose="020F0302020204030204" pitchFamily="34" charset="0"/>
              </a:rPr>
            </a:br>
            <a:br>
              <a:rPr lang="en-GB" dirty="0">
                <a:latin typeface="Calibri Light" panose="020F0302020204030204" pitchFamily="34" charset="0"/>
                <a:cs typeface="Calibri Light" panose="020F0302020204030204" pitchFamily="34" charset="0"/>
              </a:rPr>
            </a:br>
            <a:r>
              <a:rPr lang="en-GB" dirty="0">
                <a:latin typeface="Calibri Light" panose="020F0302020204030204" pitchFamily="34" charset="0"/>
                <a:cs typeface="Calibri Light" panose="020F0302020204030204" pitchFamily="34" charset="0"/>
              </a:rPr>
              <a:t>Obtain adequate knowledge of the methods of juristic deductions. </a:t>
            </a:r>
          </a:p>
        </p:txBody>
      </p:sp>
      <p:pic>
        <p:nvPicPr>
          <p:cNvPr id="5" name="Picture 4">
            <a:extLst>
              <a:ext uri="{FF2B5EF4-FFF2-40B4-BE49-F238E27FC236}">
                <a16:creationId xmlns:a16="http://schemas.microsoft.com/office/drawing/2014/main" id="{3B42034F-3790-40AB-8C73-6C513094F3B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187210" y="365125"/>
            <a:ext cx="4166590" cy="5032375"/>
          </a:xfrm>
          <a:prstGeom prst="rect">
            <a:avLst/>
          </a:prstGeom>
        </p:spPr>
      </p:pic>
    </p:spTree>
    <p:extLst>
      <p:ext uri="{BB962C8B-B14F-4D97-AF65-F5344CB8AC3E}">
        <p14:creationId xmlns:p14="http://schemas.microsoft.com/office/powerpoint/2010/main" val="3690586574"/>
      </p:ext>
    </p:extLst>
  </p:cSld>
  <p:clrMapOvr>
    <a:masterClrMapping/>
  </p:clrMapOvr>
  <p:transition spd="med"/>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F2A87-FF8D-4630-AE73-524980F7C338}"/>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Islamic Jurisprudence</a:t>
            </a:r>
          </a:p>
        </p:txBody>
      </p:sp>
      <p:sp>
        <p:nvSpPr>
          <p:cNvPr id="3" name="Text Placeholder 2">
            <a:extLst>
              <a:ext uri="{FF2B5EF4-FFF2-40B4-BE49-F238E27FC236}">
                <a16:creationId xmlns:a16="http://schemas.microsoft.com/office/drawing/2014/main" id="{55FBC526-C10C-450F-B5F1-62C4B8D25F61}"/>
              </a:ext>
            </a:extLst>
          </p:cNvPr>
          <p:cNvSpPr>
            <a:spLocks noGrp="1"/>
          </p:cNvSpPr>
          <p:nvPr>
            <p:ph type="body" sz="half" idx="1"/>
          </p:nvPr>
        </p:nvSpPr>
        <p:spPr/>
        <p:txBody>
          <a:bodyPr>
            <a:normAutofit fontScale="85000" lnSpcReduction="20000"/>
          </a:bodyPr>
          <a:lstStyle/>
          <a:p>
            <a:pPr marL="0" indent="0">
              <a:buNone/>
            </a:pPr>
            <a:r>
              <a:rPr lang="en-GB" dirty="0">
                <a:latin typeface="Calibri Light" panose="020F0302020204030204" pitchFamily="34" charset="0"/>
                <a:cs typeface="Calibri Light" panose="020F0302020204030204" pitchFamily="34" charset="0"/>
              </a:rPr>
              <a:t>There are three layers of objectives and principles that give a clear methodology to law. </a:t>
            </a:r>
            <a:br>
              <a:rPr lang="en-GB" dirty="0">
                <a:latin typeface="Calibri Light" panose="020F0302020204030204" pitchFamily="34" charset="0"/>
                <a:cs typeface="Calibri Light" panose="020F0302020204030204" pitchFamily="34" charset="0"/>
              </a:rPr>
            </a:br>
            <a:br>
              <a:rPr lang="en-GB" dirty="0">
                <a:latin typeface="Calibri Light" panose="020F0302020204030204" pitchFamily="34" charset="0"/>
                <a:cs typeface="Calibri Light" panose="020F0302020204030204" pitchFamily="34" charset="0"/>
              </a:rPr>
            </a:br>
            <a:r>
              <a:rPr lang="en-GB" dirty="0">
                <a:latin typeface="Calibri Light" panose="020F0302020204030204" pitchFamily="34" charset="0"/>
                <a:cs typeface="Calibri Light" panose="020F0302020204030204" pitchFamily="34" charset="0"/>
              </a:rPr>
              <a:t>Firstly, there is an overall purpose for Islamic law - ‘to promote good and to benefit human beings and to protect them from evil, from harm and from subsequent suffering’ – Ash-</a:t>
            </a:r>
            <a:r>
              <a:rPr lang="en-GB" dirty="0" err="1">
                <a:latin typeface="Calibri Light" panose="020F0302020204030204" pitchFamily="34" charset="0"/>
                <a:cs typeface="Calibri Light" panose="020F0302020204030204" pitchFamily="34" charset="0"/>
              </a:rPr>
              <a:t>Shatibi</a:t>
            </a:r>
            <a:r>
              <a:rPr lang="en-GB" dirty="0">
                <a:latin typeface="Calibri Light" panose="020F0302020204030204" pitchFamily="34" charset="0"/>
                <a:cs typeface="Calibri Light" panose="020F0302020204030204" pitchFamily="34" charset="0"/>
              </a:rPr>
              <a:t> (d. 1388) </a:t>
            </a:r>
            <a:br>
              <a:rPr lang="en-GB" dirty="0">
                <a:latin typeface="Calibri Light" panose="020F0302020204030204" pitchFamily="34" charset="0"/>
                <a:cs typeface="Calibri Light" panose="020F0302020204030204" pitchFamily="34" charset="0"/>
              </a:rPr>
            </a:br>
            <a:br>
              <a:rPr lang="en-GB" dirty="0">
                <a:latin typeface="Calibri Light" panose="020F0302020204030204" pitchFamily="34" charset="0"/>
                <a:cs typeface="Calibri Light" panose="020F0302020204030204" pitchFamily="34" charset="0"/>
              </a:rPr>
            </a:br>
            <a:r>
              <a:rPr lang="en-GB" dirty="0">
                <a:latin typeface="Calibri Light" panose="020F0302020204030204" pitchFamily="34" charset="0"/>
                <a:cs typeface="Calibri Light" panose="020F0302020204030204" pitchFamily="34" charset="0"/>
              </a:rPr>
              <a:t>Secondly, law and ethics must protect the following five moral principles:</a:t>
            </a:r>
          </a:p>
        </p:txBody>
      </p:sp>
      <p:pic>
        <p:nvPicPr>
          <p:cNvPr id="5" name="Picture 4" descr="A person wearing a garment&#10;&#10;Description automatically generated with low confidence">
            <a:extLst>
              <a:ext uri="{FF2B5EF4-FFF2-40B4-BE49-F238E27FC236}">
                <a16:creationId xmlns:a16="http://schemas.microsoft.com/office/drawing/2014/main" id="{2BF5A06D-5029-4197-94E9-F73677723DB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99303" y="472152"/>
            <a:ext cx="3035165" cy="4953389"/>
          </a:xfrm>
          <a:prstGeom prst="rect">
            <a:avLst/>
          </a:prstGeom>
        </p:spPr>
      </p:pic>
    </p:spTree>
    <p:extLst>
      <p:ext uri="{BB962C8B-B14F-4D97-AF65-F5344CB8AC3E}">
        <p14:creationId xmlns:p14="http://schemas.microsoft.com/office/powerpoint/2010/main" val="2356026422"/>
      </p:ext>
    </p:extLst>
  </p:cSld>
  <p:clrMapOvr>
    <a:masterClrMapping/>
  </p:clrMapOvr>
  <p:transition spd="med"/>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F2A87-FF8D-4630-AE73-524980F7C338}"/>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Principles of Islamic Jurisprudence</a:t>
            </a:r>
          </a:p>
        </p:txBody>
      </p:sp>
      <p:sp>
        <p:nvSpPr>
          <p:cNvPr id="3" name="Text Placeholder 2">
            <a:extLst>
              <a:ext uri="{FF2B5EF4-FFF2-40B4-BE49-F238E27FC236}">
                <a16:creationId xmlns:a16="http://schemas.microsoft.com/office/drawing/2014/main" id="{55FBC526-C10C-450F-B5F1-62C4B8D25F61}"/>
              </a:ext>
            </a:extLst>
          </p:cNvPr>
          <p:cNvSpPr>
            <a:spLocks noGrp="1"/>
          </p:cNvSpPr>
          <p:nvPr>
            <p:ph type="body" sz="half" idx="1"/>
          </p:nvPr>
        </p:nvSpPr>
        <p:spPr>
          <a:xfrm>
            <a:off x="838200" y="1825625"/>
            <a:ext cx="9836020" cy="3767867"/>
          </a:xfrm>
        </p:spPr>
        <p:txBody>
          <a:bodyPr>
            <a:normAutofit fontScale="92500" lnSpcReduction="20000"/>
          </a:bodyPr>
          <a:lstStyle/>
          <a:p>
            <a:pPr marL="0" indent="0">
              <a:buNone/>
            </a:pPr>
            <a:r>
              <a:rPr lang="en-GB" dirty="0">
                <a:latin typeface="Calibri Light" panose="020F0302020204030204" pitchFamily="34" charset="0"/>
                <a:cs typeface="Calibri Light" panose="020F0302020204030204" pitchFamily="34" charset="0"/>
              </a:rPr>
              <a:t>Life – every person has a right to live in safety and earn his or her livelihood.  </a:t>
            </a:r>
            <a:br>
              <a:rPr lang="en-GB" dirty="0">
                <a:latin typeface="Calibri Light" panose="020F0302020204030204" pitchFamily="34" charset="0"/>
                <a:cs typeface="Calibri Light" panose="020F0302020204030204" pitchFamily="34" charset="0"/>
              </a:rPr>
            </a:br>
            <a:br>
              <a:rPr lang="en-GB" dirty="0">
                <a:latin typeface="Calibri Light" panose="020F0302020204030204" pitchFamily="34" charset="0"/>
                <a:cs typeface="Calibri Light" panose="020F0302020204030204" pitchFamily="34" charset="0"/>
              </a:rPr>
            </a:br>
            <a:r>
              <a:rPr lang="en-GB" dirty="0">
                <a:latin typeface="Calibri Light" panose="020F0302020204030204" pitchFamily="34" charset="0"/>
                <a:cs typeface="Calibri Light" panose="020F0302020204030204" pitchFamily="34" charset="0"/>
              </a:rPr>
              <a:t>Property – owning and preserving one’s personal property is a fundamental right.</a:t>
            </a:r>
            <a:br>
              <a:rPr lang="en-GB" dirty="0">
                <a:latin typeface="Calibri Light" panose="020F0302020204030204" pitchFamily="34" charset="0"/>
                <a:cs typeface="Calibri Light" panose="020F0302020204030204" pitchFamily="34" charset="0"/>
              </a:rPr>
            </a:br>
            <a:br>
              <a:rPr lang="en-GB" dirty="0">
                <a:latin typeface="Calibri Light" panose="020F0302020204030204" pitchFamily="34" charset="0"/>
                <a:cs typeface="Calibri Light" panose="020F0302020204030204" pitchFamily="34" charset="0"/>
              </a:rPr>
            </a:br>
            <a:r>
              <a:rPr lang="en-GB" dirty="0">
                <a:latin typeface="Calibri Light" panose="020F0302020204030204" pitchFamily="34" charset="0"/>
                <a:cs typeface="Calibri Light" panose="020F0302020204030204" pitchFamily="34" charset="0"/>
              </a:rPr>
              <a:t>Human mind – no one, including the self, society and state, should coerce or remove the ability to think freely.</a:t>
            </a:r>
            <a:br>
              <a:rPr lang="en-GB" dirty="0">
                <a:latin typeface="Calibri Light" panose="020F0302020204030204" pitchFamily="34" charset="0"/>
                <a:cs typeface="Calibri Light" panose="020F0302020204030204" pitchFamily="34" charset="0"/>
              </a:rPr>
            </a:br>
            <a:br>
              <a:rPr lang="en-GB" dirty="0">
                <a:latin typeface="Calibri Light" panose="020F0302020204030204" pitchFamily="34" charset="0"/>
                <a:cs typeface="Calibri Light" panose="020F0302020204030204" pitchFamily="34" charset="0"/>
              </a:rPr>
            </a:br>
            <a:r>
              <a:rPr lang="en-GB" dirty="0">
                <a:latin typeface="Calibri Light" panose="020F0302020204030204" pitchFamily="34" charset="0"/>
                <a:cs typeface="Calibri Light" panose="020F0302020204030204" pitchFamily="34" charset="0"/>
              </a:rPr>
              <a:t>Belief &amp; religion – there is no compulsion in religion and every person has a right to keep and pass their religion to future generations. </a:t>
            </a:r>
            <a:br>
              <a:rPr lang="en-GB" dirty="0">
                <a:latin typeface="Calibri Light" panose="020F0302020204030204" pitchFamily="34" charset="0"/>
                <a:cs typeface="Calibri Light" panose="020F0302020204030204" pitchFamily="34" charset="0"/>
              </a:rPr>
            </a:br>
            <a:br>
              <a:rPr lang="en-GB" dirty="0">
                <a:latin typeface="Calibri Light" panose="020F0302020204030204" pitchFamily="34" charset="0"/>
                <a:cs typeface="Calibri Light" panose="020F0302020204030204" pitchFamily="34" charset="0"/>
              </a:rPr>
            </a:br>
            <a:r>
              <a:rPr lang="en-GB" dirty="0">
                <a:latin typeface="Calibri Light" panose="020F0302020204030204" pitchFamily="34" charset="0"/>
                <a:cs typeface="Calibri Light" panose="020F0302020204030204" pitchFamily="34" charset="0"/>
              </a:rPr>
              <a:t>Family and lineage – humans have the right to raise a family.</a:t>
            </a:r>
          </a:p>
        </p:txBody>
      </p:sp>
    </p:spTree>
    <p:extLst>
      <p:ext uri="{BB962C8B-B14F-4D97-AF65-F5344CB8AC3E}">
        <p14:creationId xmlns:p14="http://schemas.microsoft.com/office/powerpoint/2010/main" val="2016478243"/>
      </p:ext>
    </p:extLst>
  </p:cSld>
  <p:clrMapOvr>
    <a:masterClrMapping/>
  </p:clrMapOvr>
  <p:transition spd="med"/>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F2A87-FF8D-4630-AE73-524980F7C338}"/>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Islamic Jurisprudence</a:t>
            </a:r>
          </a:p>
        </p:txBody>
      </p:sp>
      <p:sp>
        <p:nvSpPr>
          <p:cNvPr id="3" name="Text Placeholder 2">
            <a:extLst>
              <a:ext uri="{FF2B5EF4-FFF2-40B4-BE49-F238E27FC236}">
                <a16:creationId xmlns:a16="http://schemas.microsoft.com/office/drawing/2014/main" id="{55FBC526-C10C-450F-B5F1-62C4B8D25F61}"/>
              </a:ext>
            </a:extLst>
          </p:cNvPr>
          <p:cNvSpPr>
            <a:spLocks noGrp="1"/>
          </p:cNvSpPr>
          <p:nvPr>
            <p:ph type="body" sz="half" idx="1"/>
          </p:nvPr>
        </p:nvSpPr>
        <p:spPr>
          <a:xfrm>
            <a:off x="838200" y="1825625"/>
            <a:ext cx="5385318" cy="3767867"/>
          </a:xfrm>
        </p:spPr>
        <p:txBody>
          <a:bodyPr>
            <a:normAutofit fontScale="85000" lnSpcReduction="20000"/>
          </a:bodyPr>
          <a:lstStyle/>
          <a:p>
            <a:pPr marL="0" indent="0">
              <a:buNone/>
            </a:pPr>
            <a:r>
              <a:rPr lang="en-GB" dirty="0">
                <a:latin typeface="Calibri Light" panose="020F0302020204030204" pitchFamily="34" charset="0"/>
                <a:cs typeface="Calibri Light" panose="020F0302020204030204" pitchFamily="34" charset="0"/>
              </a:rPr>
              <a:t>Thirdly, Muslim jurists also take into account important methodical principles that are utilised when addressing ethical problems:</a:t>
            </a:r>
            <a:br>
              <a:rPr lang="en-GB" dirty="0">
                <a:latin typeface="Calibri Light" panose="020F0302020204030204" pitchFamily="34" charset="0"/>
                <a:cs typeface="Calibri Light" panose="020F0302020204030204" pitchFamily="34" charset="0"/>
              </a:rPr>
            </a:br>
            <a:br>
              <a:rPr lang="en-GB" dirty="0">
                <a:latin typeface="Calibri Light" panose="020F0302020204030204" pitchFamily="34" charset="0"/>
                <a:cs typeface="Calibri Light" panose="020F0302020204030204" pitchFamily="34" charset="0"/>
              </a:rPr>
            </a:br>
            <a:r>
              <a:rPr lang="en-GB" dirty="0">
                <a:latin typeface="Calibri Light" panose="020F0302020204030204" pitchFamily="34" charset="0"/>
                <a:cs typeface="Calibri Light" panose="020F0302020204030204" pitchFamily="34" charset="0"/>
              </a:rPr>
              <a:t>Everything is allowed (halal) unless otherwise stated. </a:t>
            </a:r>
            <a:br>
              <a:rPr lang="en-GB" dirty="0">
                <a:latin typeface="Calibri Light" panose="020F0302020204030204" pitchFamily="34" charset="0"/>
                <a:cs typeface="Calibri Light" panose="020F0302020204030204" pitchFamily="34" charset="0"/>
              </a:rPr>
            </a:br>
            <a:br>
              <a:rPr lang="en-GB" dirty="0">
                <a:latin typeface="Calibri Light" panose="020F0302020204030204" pitchFamily="34" charset="0"/>
                <a:cs typeface="Calibri Light" panose="020F0302020204030204" pitchFamily="34" charset="0"/>
              </a:rPr>
            </a:br>
            <a:r>
              <a:rPr lang="en-GB" dirty="0">
                <a:latin typeface="Calibri Light" panose="020F0302020204030204" pitchFamily="34" charset="0"/>
                <a:cs typeface="Calibri Light" panose="020F0302020204030204" pitchFamily="34" charset="0"/>
              </a:rPr>
              <a:t>If there are options, select the one easiest for people. </a:t>
            </a:r>
            <a:br>
              <a:rPr lang="en-GB" dirty="0">
                <a:latin typeface="Calibri Light" panose="020F0302020204030204" pitchFamily="34" charset="0"/>
                <a:cs typeface="Calibri Light" panose="020F0302020204030204" pitchFamily="34" charset="0"/>
              </a:rPr>
            </a:br>
            <a:br>
              <a:rPr lang="en-GB" dirty="0">
                <a:latin typeface="Calibri Light" panose="020F0302020204030204" pitchFamily="34" charset="0"/>
                <a:cs typeface="Calibri Light" panose="020F0302020204030204" pitchFamily="34" charset="0"/>
              </a:rPr>
            </a:br>
            <a:r>
              <a:rPr lang="en-GB" dirty="0">
                <a:latin typeface="Calibri Light" panose="020F0302020204030204" pitchFamily="34" charset="0"/>
                <a:cs typeface="Calibri Light" panose="020F0302020204030204" pitchFamily="34" charset="0"/>
              </a:rPr>
              <a:t>Prevention of harm has greater priority than achieving benefit. </a:t>
            </a:r>
            <a:br>
              <a:rPr lang="en-GB" dirty="0">
                <a:latin typeface="Calibri Light" panose="020F0302020204030204" pitchFamily="34" charset="0"/>
                <a:cs typeface="Calibri Light" panose="020F0302020204030204" pitchFamily="34" charset="0"/>
              </a:rPr>
            </a:br>
            <a:endParaRPr lang="en-GB" dirty="0">
              <a:latin typeface="Calibri Light" panose="020F0302020204030204" pitchFamily="34" charset="0"/>
              <a:cs typeface="Calibri Light" panose="020F0302020204030204" pitchFamily="34" charset="0"/>
            </a:endParaRPr>
          </a:p>
        </p:txBody>
      </p:sp>
      <p:pic>
        <p:nvPicPr>
          <p:cNvPr id="5" name="Picture 4" descr="A picture containing outdoor, weapon, agave, painting&#10;&#10;Description automatically generated">
            <a:extLst>
              <a:ext uri="{FF2B5EF4-FFF2-40B4-BE49-F238E27FC236}">
                <a16:creationId xmlns:a16="http://schemas.microsoft.com/office/drawing/2014/main" id="{BB7653FB-10A6-498E-A2FD-9D506CC0973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5857" y="681426"/>
            <a:ext cx="3732926" cy="4748282"/>
          </a:xfrm>
          <a:prstGeom prst="rect">
            <a:avLst/>
          </a:prstGeom>
        </p:spPr>
      </p:pic>
    </p:spTree>
    <p:extLst>
      <p:ext uri="{BB962C8B-B14F-4D97-AF65-F5344CB8AC3E}">
        <p14:creationId xmlns:p14="http://schemas.microsoft.com/office/powerpoint/2010/main" val="2340620975"/>
      </p:ext>
    </p:extLst>
  </p:cSld>
  <p:clrMapOvr>
    <a:masterClrMapping/>
  </p:clrMapOvr>
  <p:transition spd="med"/>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D0299-6FF2-458B-A9E4-78EB30FE5201}"/>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Principles of Islamic Jurisprudence</a:t>
            </a:r>
          </a:p>
        </p:txBody>
      </p:sp>
      <p:sp>
        <p:nvSpPr>
          <p:cNvPr id="3" name="Text Placeholder 2">
            <a:extLst>
              <a:ext uri="{FF2B5EF4-FFF2-40B4-BE49-F238E27FC236}">
                <a16:creationId xmlns:a16="http://schemas.microsoft.com/office/drawing/2014/main" id="{C8BC4D9A-0B67-44C8-AD19-1F01E5A121FC}"/>
              </a:ext>
            </a:extLst>
          </p:cNvPr>
          <p:cNvSpPr>
            <a:spLocks noGrp="1"/>
          </p:cNvSpPr>
          <p:nvPr>
            <p:ph type="body" sz="half" idx="1"/>
          </p:nvPr>
        </p:nvSpPr>
        <p:spPr/>
        <p:txBody>
          <a:bodyPr>
            <a:normAutofit fontScale="92500"/>
          </a:bodyPr>
          <a:lstStyle/>
          <a:p>
            <a:pPr marL="0" indent="0">
              <a:buNone/>
            </a:pPr>
            <a:r>
              <a:rPr lang="en-GB" dirty="0">
                <a:latin typeface="Calibri Light" panose="020F0302020204030204" pitchFamily="34" charset="0"/>
                <a:cs typeface="Calibri Light" panose="020F0302020204030204" pitchFamily="34" charset="0"/>
              </a:rPr>
              <a:t>That which leads to haram (prohibited) is also haram (prohibited) </a:t>
            </a:r>
            <a:br>
              <a:rPr lang="en-GB" dirty="0">
                <a:latin typeface="Calibri Light" panose="020F0302020204030204" pitchFamily="34" charset="0"/>
                <a:cs typeface="Calibri Light" panose="020F0302020204030204" pitchFamily="34" charset="0"/>
              </a:rPr>
            </a:br>
            <a:br>
              <a:rPr lang="en-GB" dirty="0">
                <a:latin typeface="Calibri Light" panose="020F0302020204030204" pitchFamily="34" charset="0"/>
                <a:cs typeface="Calibri Light" panose="020F0302020204030204" pitchFamily="34" charset="0"/>
              </a:rPr>
            </a:br>
            <a:r>
              <a:rPr lang="en-GB" dirty="0">
                <a:latin typeface="Calibri Light" panose="020F0302020204030204" pitchFamily="34" charset="0"/>
                <a:cs typeface="Calibri Light" panose="020F0302020204030204" pitchFamily="34" charset="0"/>
              </a:rPr>
              <a:t>Prefer lesser of the two evils </a:t>
            </a:r>
            <a:br>
              <a:rPr lang="en-GB" dirty="0">
                <a:latin typeface="Calibri Light" panose="020F0302020204030204" pitchFamily="34" charset="0"/>
                <a:cs typeface="Calibri Light" panose="020F0302020204030204" pitchFamily="34" charset="0"/>
              </a:rPr>
            </a:br>
            <a:br>
              <a:rPr lang="en-GB" dirty="0">
                <a:latin typeface="Calibri Light" panose="020F0302020204030204" pitchFamily="34" charset="0"/>
                <a:cs typeface="Calibri Light" panose="020F0302020204030204" pitchFamily="34" charset="0"/>
              </a:rPr>
            </a:br>
            <a:r>
              <a:rPr lang="en-GB" dirty="0">
                <a:latin typeface="Calibri Light" panose="020F0302020204030204" pitchFamily="34" charset="0"/>
                <a:cs typeface="Calibri Light" panose="020F0302020204030204" pitchFamily="34" charset="0"/>
              </a:rPr>
              <a:t>Doubt does not remove the certainty </a:t>
            </a:r>
            <a:br>
              <a:rPr lang="en-GB" dirty="0">
                <a:latin typeface="Calibri Light" panose="020F0302020204030204" pitchFamily="34" charset="0"/>
                <a:cs typeface="Calibri Light" panose="020F0302020204030204" pitchFamily="34" charset="0"/>
              </a:rPr>
            </a:br>
            <a:br>
              <a:rPr lang="en-GB" dirty="0">
                <a:latin typeface="Calibri Light" panose="020F0302020204030204" pitchFamily="34" charset="0"/>
                <a:cs typeface="Calibri Light" panose="020F0302020204030204" pitchFamily="34" charset="0"/>
              </a:rPr>
            </a:br>
            <a:r>
              <a:rPr lang="en-GB" dirty="0">
                <a:latin typeface="Calibri Light" panose="020F0302020204030204" pitchFamily="34" charset="0"/>
                <a:cs typeface="Calibri Light" panose="020F0302020204030204" pitchFamily="34" charset="0"/>
              </a:rPr>
              <a:t>That which is necessary to achieve an obligation is obligatory.</a:t>
            </a:r>
          </a:p>
        </p:txBody>
      </p:sp>
      <p:pic>
        <p:nvPicPr>
          <p:cNvPr id="5" name="Picture 4" descr="Background pattern&#10;&#10;Description automatically generated">
            <a:extLst>
              <a:ext uri="{FF2B5EF4-FFF2-40B4-BE49-F238E27FC236}">
                <a16:creationId xmlns:a16="http://schemas.microsoft.com/office/drawing/2014/main" id="{68D48289-BEB1-4C4F-A90D-76CB2E68F750}"/>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81191" y="1690688"/>
            <a:ext cx="5147460" cy="3429000"/>
          </a:xfrm>
          <a:prstGeom prst="rect">
            <a:avLst/>
          </a:prstGeom>
        </p:spPr>
      </p:pic>
    </p:spTree>
    <p:extLst>
      <p:ext uri="{BB962C8B-B14F-4D97-AF65-F5344CB8AC3E}">
        <p14:creationId xmlns:p14="http://schemas.microsoft.com/office/powerpoint/2010/main" val="1435912826"/>
      </p:ext>
    </p:extLst>
  </p:cSld>
  <p:clrMapOvr>
    <a:masterClrMapping/>
  </p:clrMapOvr>
  <p:transition spd="med"/>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942793-BFB3-4D68-BED8-57487E259FE1}"/>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Fatwa - Judgements</a:t>
            </a:r>
          </a:p>
        </p:txBody>
      </p:sp>
      <p:sp>
        <p:nvSpPr>
          <p:cNvPr id="3" name="Text Placeholder 2">
            <a:extLst>
              <a:ext uri="{FF2B5EF4-FFF2-40B4-BE49-F238E27FC236}">
                <a16:creationId xmlns:a16="http://schemas.microsoft.com/office/drawing/2014/main" id="{0C4E72CB-9219-452C-AFA5-B7CE512B2ACA}"/>
              </a:ext>
            </a:extLst>
          </p:cNvPr>
          <p:cNvSpPr>
            <a:spLocks noGrp="1"/>
          </p:cNvSpPr>
          <p:nvPr>
            <p:ph type="body" sz="half" idx="1"/>
          </p:nvPr>
        </p:nvSpPr>
        <p:spPr/>
        <p:txBody>
          <a:bodyPr>
            <a:normAutofit fontScale="70000" lnSpcReduction="20000"/>
          </a:bodyPr>
          <a:lstStyle/>
          <a:p>
            <a:pPr marL="0" indent="0">
              <a:buNone/>
            </a:pPr>
            <a:r>
              <a:rPr lang="en-GB" dirty="0">
                <a:latin typeface="Calibri Light" panose="020F0302020204030204" pitchFamily="34" charset="0"/>
                <a:cs typeface="Calibri Light" panose="020F0302020204030204" pitchFamily="34" charset="0"/>
              </a:rPr>
              <a:t>Judgments are regularly made by leading religious authorities, who issue </a:t>
            </a:r>
            <a:r>
              <a:rPr lang="en-GB" i="1" dirty="0">
                <a:latin typeface="Calibri Light" panose="020F0302020204030204" pitchFamily="34" charset="0"/>
                <a:cs typeface="Calibri Light" panose="020F0302020204030204" pitchFamily="34" charset="0"/>
              </a:rPr>
              <a:t>fatwas</a:t>
            </a:r>
            <a:r>
              <a:rPr lang="en-GB" dirty="0">
                <a:latin typeface="Calibri Light" panose="020F0302020204030204" pitchFamily="34" charset="0"/>
                <a:cs typeface="Calibri Light" panose="020F0302020204030204" pitchFamily="34" charset="0"/>
              </a:rPr>
              <a:t>, or nonbinding religious opinions. </a:t>
            </a:r>
          </a:p>
          <a:p>
            <a:pPr marL="0" indent="0">
              <a:buNone/>
            </a:pPr>
            <a:r>
              <a:rPr lang="en-GB" dirty="0">
                <a:latin typeface="Calibri Light" panose="020F0302020204030204" pitchFamily="34" charset="0"/>
                <a:cs typeface="Calibri Light" panose="020F0302020204030204" pitchFamily="34" charset="0"/>
              </a:rPr>
              <a:t>A religious scholar who makes a fatwa is called a </a:t>
            </a:r>
            <a:r>
              <a:rPr lang="en-GB" i="1" dirty="0">
                <a:latin typeface="Calibri Light" panose="020F0302020204030204" pitchFamily="34" charset="0"/>
                <a:cs typeface="Calibri Light" panose="020F0302020204030204" pitchFamily="34" charset="0"/>
              </a:rPr>
              <a:t>mufti</a:t>
            </a:r>
            <a:r>
              <a:rPr lang="en-GB" dirty="0">
                <a:latin typeface="Calibri Light" panose="020F0302020204030204" pitchFamily="34" charset="0"/>
                <a:cs typeface="Calibri Light" panose="020F0302020204030204" pitchFamily="34" charset="0"/>
              </a:rPr>
              <a:t>. </a:t>
            </a:r>
          </a:p>
          <a:p>
            <a:pPr marL="0" indent="0">
              <a:buNone/>
            </a:pPr>
            <a:r>
              <a:rPr lang="en-GB" dirty="0">
                <a:latin typeface="Calibri Light" panose="020F0302020204030204" pitchFamily="34" charset="0"/>
                <a:cs typeface="Calibri Light" panose="020F0302020204030204" pitchFamily="34" charset="0"/>
              </a:rPr>
              <a:t>A mufti interprets whether a behaviour or action falls into one of these five categories, according to the Islamic shariah: </a:t>
            </a:r>
          </a:p>
          <a:p>
            <a:pPr marL="0" indent="0">
              <a:buNone/>
            </a:pPr>
            <a:r>
              <a:rPr lang="en-GB" dirty="0">
                <a:latin typeface="Calibri Light" panose="020F0302020204030204" pitchFamily="34" charset="0"/>
                <a:cs typeface="Calibri Light" panose="020F0302020204030204" pitchFamily="34" charset="0"/>
              </a:rPr>
              <a:t>– obligatory (</a:t>
            </a:r>
            <a:r>
              <a:rPr lang="en-GB" i="1" dirty="0" err="1">
                <a:latin typeface="Calibri Light" panose="020F0302020204030204" pitchFamily="34" charset="0"/>
                <a:cs typeface="Calibri Light" panose="020F0302020204030204" pitchFamily="34" charset="0"/>
              </a:rPr>
              <a:t>wajib</a:t>
            </a:r>
            <a:r>
              <a:rPr lang="en-GB" dirty="0">
                <a:latin typeface="Calibri Light" panose="020F0302020204030204" pitchFamily="34" charset="0"/>
                <a:cs typeface="Calibri Light" panose="020F0302020204030204" pitchFamily="34" charset="0"/>
              </a:rPr>
              <a:t>)</a:t>
            </a:r>
          </a:p>
          <a:p>
            <a:pPr marL="0" indent="0">
              <a:buNone/>
            </a:pPr>
            <a:r>
              <a:rPr lang="en-GB" dirty="0">
                <a:latin typeface="Calibri Light" panose="020F0302020204030204" pitchFamily="34" charset="0"/>
                <a:cs typeface="Calibri Light" panose="020F0302020204030204" pitchFamily="34" charset="0"/>
              </a:rPr>
              <a:t>– recommended (</a:t>
            </a:r>
            <a:r>
              <a:rPr lang="en-GB" i="1" dirty="0" err="1">
                <a:latin typeface="Calibri Light" panose="020F0302020204030204" pitchFamily="34" charset="0"/>
                <a:cs typeface="Calibri Light" panose="020F0302020204030204" pitchFamily="34" charset="0"/>
              </a:rPr>
              <a:t>sunna</a:t>
            </a:r>
            <a:r>
              <a:rPr lang="en-GB" dirty="0">
                <a:latin typeface="Calibri Light" panose="020F0302020204030204" pitchFamily="34" charset="0"/>
                <a:cs typeface="Calibri Light" panose="020F0302020204030204" pitchFamily="34" charset="0"/>
              </a:rPr>
              <a:t>) </a:t>
            </a:r>
          </a:p>
          <a:p>
            <a:pPr marL="0" indent="0">
              <a:buNone/>
            </a:pPr>
            <a:r>
              <a:rPr lang="en-GB" dirty="0">
                <a:latin typeface="Calibri Light" panose="020F0302020204030204" pitchFamily="34" charset="0"/>
                <a:cs typeface="Calibri Light" panose="020F0302020204030204" pitchFamily="34" charset="0"/>
              </a:rPr>
              <a:t>– permitted (</a:t>
            </a:r>
            <a:r>
              <a:rPr lang="en-GB" i="1" dirty="0">
                <a:latin typeface="Calibri Light" panose="020F0302020204030204" pitchFamily="34" charset="0"/>
                <a:cs typeface="Calibri Light" panose="020F0302020204030204" pitchFamily="34" charset="0"/>
              </a:rPr>
              <a:t>halal</a:t>
            </a:r>
            <a:r>
              <a:rPr lang="en-GB" dirty="0">
                <a:latin typeface="Calibri Light" panose="020F0302020204030204" pitchFamily="34" charset="0"/>
                <a:cs typeface="Calibri Light" panose="020F0302020204030204" pitchFamily="34" charset="0"/>
              </a:rPr>
              <a:t>) </a:t>
            </a:r>
          </a:p>
          <a:p>
            <a:pPr marL="0" indent="0">
              <a:buNone/>
            </a:pPr>
            <a:r>
              <a:rPr lang="en-GB" dirty="0">
                <a:latin typeface="Calibri Light" panose="020F0302020204030204" pitchFamily="34" charset="0"/>
                <a:cs typeface="Calibri Light" panose="020F0302020204030204" pitchFamily="34" charset="0"/>
              </a:rPr>
              <a:t>– undesirable but not forbidden (</a:t>
            </a:r>
            <a:r>
              <a:rPr lang="en-GB" i="1" dirty="0" err="1">
                <a:latin typeface="Calibri Light" panose="020F0302020204030204" pitchFamily="34" charset="0"/>
                <a:cs typeface="Calibri Light" panose="020F0302020204030204" pitchFamily="34" charset="0"/>
              </a:rPr>
              <a:t>makruh</a:t>
            </a:r>
            <a:r>
              <a:rPr lang="en-GB" dirty="0">
                <a:latin typeface="Calibri Light" panose="020F0302020204030204" pitchFamily="34" charset="0"/>
                <a:cs typeface="Calibri Light" panose="020F0302020204030204" pitchFamily="34" charset="0"/>
              </a:rPr>
              <a:t>) </a:t>
            </a:r>
          </a:p>
          <a:p>
            <a:pPr marL="0" indent="0">
              <a:buNone/>
            </a:pPr>
            <a:r>
              <a:rPr lang="en-GB" dirty="0">
                <a:latin typeface="Calibri Light" panose="020F0302020204030204" pitchFamily="34" charset="0"/>
                <a:cs typeface="Calibri Light" panose="020F0302020204030204" pitchFamily="34" charset="0"/>
              </a:rPr>
              <a:t>– forbidden (</a:t>
            </a:r>
            <a:r>
              <a:rPr lang="en-GB" i="1" dirty="0">
                <a:latin typeface="Calibri Light" panose="020F0302020204030204" pitchFamily="34" charset="0"/>
                <a:cs typeface="Calibri Light" panose="020F0302020204030204" pitchFamily="34" charset="0"/>
              </a:rPr>
              <a:t>haram</a:t>
            </a:r>
            <a:r>
              <a:rPr lang="en-GB" dirty="0">
                <a:latin typeface="Calibri Light" panose="020F0302020204030204" pitchFamily="34" charset="0"/>
                <a:cs typeface="Calibri Light" panose="020F0302020204030204" pitchFamily="34" charset="0"/>
              </a:rPr>
              <a:t>)</a:t>
            </a:r>
          </a:p>
        </p:txBody>
      </p:sp>
      <p:pic>
        <p:nvPicPr>
          <p:cNvPr id="5" name="Picture 4" descr="A picture containing building, outdoor, old, place of worship&#10;&#10;Description automatically generated">
            <a:extLst>
              <a:ext uri="{FF2B5EF4-FFF2-40B4-BE49-F238E27FC236}">
                <a16:creationId xmlns:a16="http://schemas.microsoft.com/office/drawing/2014/main" id="{6DE805CC-0C51-4A07-BB8C-30E9E160D900}"/>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318636" y="1231640"/>
            <a:ext cx="5414584" cy="3946849"/>
          </a:xfrm>
          <a:prstGeom prst="rect">
            <a:avLst/>
          </a:prstGeom>
        </p:spPr>
      </p:pic>
    </p:spTree>
    <p:extLst>
      <p:ext uri="{BB962C8B-B14F-4D97-AF65-F5344CB8AC3E}">
        <p14:creationId xmlns:p14="http://schemas.microsoft.com/office/powerpoint/2010/main" val="519342865"/>
      </p:ext>
    </p:extLst>
  </p:cSld>
  <p:clrMapOvr>
    <a:masterClrMapping/>
  </p:clrMapOvr>
  <p:transition spd="med"/>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942793-BFB3-4D68-BED8-57487E259FE1}"/>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Fatwa - Judgements</a:t>
            </a:r>
          </a:p>
        </p:txBody>
      </p:sp>
      <p:sp>
        <p:nvSpPr>
          <p:cNvPr id="3" name="Text Placeholder 2">
            <a:extLst>
              <a:ext uri="{FF2B5EF4-FFF2-40B4-BE49-F238E27FC236}">
                <a16:creationId xmlns:a16="http://schemas.microsoft.com/office/drawing/2014/main" id="{0C4E72CB-9219-452C-AFA5-B7CE512B2ACA}"/>
              </a:ext>
            </a:extLst>
          </p:cNvPr>
          <p:cNvSpPr>
            <a:spLocks noGrp="1"/>
          </p:cNvSpPr>
          <p:nvPr>
            <p:ph type="body" sz="half" idx="1"/>
          </p:nvPr>
        </p:nvSpPr>
        <p:spPr/>
        <p:txBody>
          <a:bodyPr>
            <a:normAutofit fontScale="77500" lnSpcReduction="20000"/>
          </a:bodyPr>
          <a:lstStyle/>
          <a:p>
            <a:pPr marL="0" indent="0">
              <a:buNone/>
            </a:pPr>
            <a:r>
              <a:rPr lang="en-GB" dirty="0">
                <a:latin typeface="Calibri Light" panose="020F0302020204030204" pitchFamily="34" charset="0"/>
                <a:cs typeface="Calibri Light" panose="020F0302020204030204" pitchFamily="34" charset="0"/>
              </a:rPr>
              <a:t>There can be various fatwa’s on the same matter, with various different opinions</a:t>
            </a:r>
          </a:p>
          <a:p>
            <a:pPr marL="0" indent="0">
              <a:buNone/>
            </a:pPr>
            <a:r>
              <a:rPr lang="en-GB" dirty="0">
                <a:latin typeface="Calibri Light" panose="020F0302020204030204" pitchFamily="34" charset="0"/>
                <a:cs typeface="Calibri Light" panose="020F0302020204030204" pitchFamily="34" charset="0"/>
              </a:rPr>
              <a:t>However, usually the majority of scholars would agree on a matter over time. This is what we refer to when we say “consensus of the community” or </a:t>
            </a:r>
            <a:r>
              <a:rPr lang="en-GB" i="1" dirty="0">
                <a:latin typeface="Calibri Light" panose="020F0302020204030204" pitchFamily="34" charset="0"/>
                <a:cs typeface="Calibri Light" panose="020F0302020204030204" pitchFamily="34" charset="0"/>
              </a:rPr>
              <a:t>ijma</a:t>
            </a:r>
            <a:r>
              <a:rPr lang="en-GB" dirty="0">
                <a:latin typeface="Calibri Light" panose="020F0302020204030204" pitchFamily="34" charset="0"/>
                <a:cs typeface="Calibri Light" panose="020F0302020204030204" pitchFamily="34" charset="0"/>
              </a:rPr>
              <a:t>. </a:t>
            </a:r>
          </a:p>
          <a:p>
            <a:pPr marL="0" indent="0">
              <a:buNone/>
            </a:pPr>
            <a:r>
              <a:rPr lang="en-GB" dirty="0">
                <a:latin typeface="Calibri Light" panose="020F0302020204030204" pitchFamily="34" charset="0"/>
                <a:cs typeface="Calibri Light" panose="020F0302020204030204" pitchFamily="34" charset="0"/>
              </a:rPr>
              <a:t>For example, the first fatwa on medically assisted reproduction was delivered on March 23, 1980. </a:t>
            </a:r>
          </a:p>
          <a:p>
            <a:pPr marL="0" indent="0">
              <a:buNone/>
            </a:pPr>
            <a:r>
              <a:rPr lang="en-GB" dirty="0">
                <a:latin typeface="Calibri Light" panose="020F0302020204030204" pitchFamily="34" charset="0"/>
                <a:cs typeface="Calibri Light" panose="020F0302020204030204" pitchFamily="34" charset="0"/>
              </a:rPr>
              <a:t>This fatwa has been upheld by other fatwas issued since 1980 in Egypt, Saudi Arabia, and other Muslim countries, and has achieved wide acceptance by the Muslim community.</a:t>
            </a:r>
          </a:p>
        </p:txBody>
      </p:sp>
      <p:pic>
        <p:nvPicPr>
          <p:cNvPr id="5" name="Picture 4">
            <a:extLst>
              <a:ext uri="{FF2B5EF4-FFF2-40B4-BE49-F238E27FC236}">
                <a16:creationId xmlns:a16="http://schemas.microsoft.com/office/drawing/2014/main" id="{ED4268DE-3367-4036-AB0A-A6FAD6A326D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98668" y="365125"/>
            <a:ext cx="2722206" cy="4954415"/>
          </a:xfrm>
          <a:prstGeom prst="rect">
            <a:avLst/>
          </a:prstGeom>
        </p:spPr>
      </p:pic>
    </p:spTree>
    <p:extLst>
      <p:ext uri="{BB962C8B-B14F-4D97-AF65-F5344CB8AC3E}">
        <p14:creationId xmlns:p14="http://schemas.microsoft.com/office/powerpoint/2010/main" val="2798058591"/>
      </p:ext>
    </p:extLst>
  </p:cSld>
  <p:clrMapOvr>
    <a:masterClrMapping/>
  </p:clrMapOvr>
  <p:transition spd="med"/>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942793-BFB3-4D68-BED8-57487E259FE1}"/>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Fatwa - Judgements</a:t>
            </a:r>
          </a:p>
        </p:txBody>
      </p:sp>
      <p:sp>
        <p:nvSpPr>
          <p:cNvPr id="3" name="Text Placeholder 2">
            <a:extLst>
              <a:ext uri="{FF2B5EF4-FFF2-40B4-BE49-F238E27FC236}">
                <a16:creationId xmlns:a16="http://schemas.microsoft.com/office/drawing/2014/main" id="{0C4E72CB-9219-452C-AFA5-B7CE512B2ACA}"/>
              </a:ext>
            </a:extLst>
          </p:cNvPr>
          <p:cNvSpPr>
            <a:spLocks noGrp="1"/>
          </p:cNvSpPr>
          <p:nvPr>
            <p:ph type="body" sz="half" idx="1"/>
          </p:nvPr>
        </p:nvSpPr>
        <p:spPr/>
        <p:txBody>
          <a:bodyPr>
            <a:normAutofit lnSpcReduction="10000"/>
          </a:bodyPr>
          <a:lstStyle/>
          <a:p>
            <a:pPr marL="0" indent="0">
              <a:buNone/>
            </a:pPr>
            <a:r>
              <a:rPr lang="en-GB" dirty="0">
                <a:latin typeface="Calibri Light" panose="020F0302020204030204" pitchFamily="34" charset="0"/>
                <a:cs typeface="Calibri Light" panose="020F0302020204030204" pitchFamily="34" charset="0"/>
              </a:rPr>
              <a:t>A fatwa is taken seriously if it is given by qualified jurists and is accepted by a significant number of jurists. </a:t>
            </a:r>
          </a:p>
          <a:p>
            <a:pPr marL="0" indent="0">
              <a:buNone/>
            </a:pPr>
            <a:r>
              <a:rPr lang="en-GB" dirty="0">
                <a:latin typeface="Calibri Light" panose="020F0302020204030204" pitchFamily="34" charset="0"/>
                <a:cs typeface="Calibri Light" panose="020F0302020204030204" pitchFamily="34" charset="0"/>
              </a:rPr>
              <a:t>Having one jurist declare a fatwa on a particular topic does not mean that all Muslims will follow by default and often differences in fatwas depend on which </a:t>
            </a:r>
            <a:r>
              <a:rPr lang="en-GB" i="1" dirty="0">
                <a:latin typeface="Calibri Light" panose="020F0302020204030204" pitchFamily="34" charset="0"/>
                <a:cs typeface="Calibri Light" panose="020F0302020204030204" pitchFamily="34" charset="0"/>
              </a:rPr>
              <a:t>madhhab</a:t>
            </a:r>
            <a:r>
              <a:rPr lang="en-GB" dirty="0">
                <a:latin typeface="Calibri Light" panose="020F0302020204030204" pitchFamily="34" charset="0"/>
                <a:cs typeface="Calibri Light" panose="020F0302020204030204" pitchFamily="34" charset="0"/>
              </a:rPr>
              <a:t> or school the jurist belongs to</a:t>
            </a:r>
          </a:p>
        </p:txBody>
      </p:sp>
      <p:pic>
        <p:nvPicPr>
          <p:cNvPr id="5" name="Picture 4" descr="A picture containing fabric&#10;&#10;Description automatically generated">
            <a:extLst>
              <a:ext uri="{FF2B5EF4-FFF2-40B4-BE49-F238E27FC236}">
                <a16:creationId xmlns:a16="http://schemas.microsoft.com/office/drawing/2014/main" id="{DCFB26BE-94D9-49A2-8A6C-98766F7E91F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6650199" y="1681439"/>
            <a:ext cx="5081943" cy="2742163"/>
          </a:xfrm>
          <a:prstGeom prst="rect">
            <a:avLst/>
          </a:prstGeom>
        </p:spPr>
      </p:pic>
    </p:spTree>
    <p:extLst>
      <p:ext uri="{BB962C8B-B14F-4D97-AF65-F5344CB8AC3E}">
        <p14:creationId xmlns:p14="http://schemas.microsoft.com/office/powerpoint/2010/main" val="2283181072"/>
      </p:ext>
    </p:extLst>
  </p:cSld>
  <p:clrMapOvr>
    <a:masterClrMapping/>
  </p:clrMapOvr>
  <p:transition spd="med"/>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F9E7E-CAD8-4238-9C7C-05D6B427A1E9}"/>
              </a:ext>
            </a:extLst>
          </p:cNvPr>
          <p:cNvSpPr>
            <a:spLocks noGrp="1"/>
          </p:cNvSpPr>
          <p:nvPr>
            <p:ph type="title"/>
          </p:nvPr>
        </p:nvSpPr>
        <p:spPr/>
        <p:txBody>
          <a:bodyPr/>
          <a:lstStyle/>
          <a:p>
            <a:r>
              <a:rPr lang="en-GB" i="1" dirty="0">
                <a:latin typeface="Calibri Light" panose="020F0302020204030204" pitchFamily="34" charset="0"/>
                <a:cs typeface="Calibri Light" panose="020F0302020204030204" pitchFamily="34" charset="0"/>
              </a:rPr>
              <a:t>Madhhab</a:t>
            </a:r>
            <a:endParaRPr lang="en-GB" dirty="0">
              <a:latin typeface="Calibri Light" panose="020F0302020204030204" pitchFamily="34" charset="0"/>
              <a:cs typeface="Calibri Light" panose="020F0302020204030204" pitchFamily="34" charset="0"/>
            </a:endParaRPr>
          </a:p>
        </p:txBody>
      </p:sp>
      <p:sp>
        <p:nvSpPr>
          <p:cNvPr id="3" name="Text Placeholder 2">
            <a:extLst>
              <a:ext uri="{FF2B5EF4-FFF2-40B4-BE49-F238E27FC236}">
                <a16:creationId xmlns:a16="http://schemas.microsoft.com/office/drawing/2014/main" id="{66CC3EF9-5416-470C-A711-D2644C3B764B}"/>
              </a:ext>
            </a:extLst>
          </p:cNvPr>
          <p:cNvSpPr>
            <a:spLocks noGrp="1"/>
          </p:cNvSpPr>
          <p:nvPr>
            <p:ph type="body" sz="half" idx="1"/>
          </p:nvPr>
        </p:nvSpPr>
        <p:spPr/>
        <p:txBody>
          <a:bodyPr>
            <a:normAutofit fontScale="85000" lnSpcReduction="20000"/>
          </a:bodyPr>
          <a:lstStyle/>
          <a:p>
            <a:pPr marL="0" indent="0">
              <a:buNone/>
            </a:pPr>
            <a:r>
              <a:rPr lang="en-GB" dirty="0">
                <a:latin typeface="Calibri Light" panose="020F0302020204030204" pitchFamily="34" charset="0"/>
                <a:cs typeface="Calibri Light" panose="020F0302020204030204" pitchFamily="34" charset="0"/>
              </a:rPr>
              <a:t>Within the Islamic legal tradition, these schools of thinking vary according to their prioritisation of various aspects of ethical and legal thinking and have become established ‘traditions’ of ethical thinking. </a:t>
            </a:r>
          </a:p>
          <a:p>
            <a:pPr marL="0" indent="0">
              <a:buNone/>
            </a:pPr>
            <a:r>
              <a:rPr lang="en-GB" dirty="0">
                <a:latin typeface="Calibri Light" panose="020F0302020204030204" pitchFamily="34" charset="0"/>
                <a:cs typeface="Calibri Light" panose="020F0302020204030204" pitchFamily="34" charset="0"/>
              </a:rPr>
              <a:t>There are four main schools within Sunni Islam, which are the Hanafi, the Hanbali, the </a:t>
            </a:r>
            <a:r>
              <a:rPr lang="en-GB" dirty="0" err="1">
                <a:latin typeface="Calibri Light" panose="020F0302020204030204" pitchFamily="34" charset="0"/>
                <a:cs typeface="Calibri Light" panose="020F0302020204030204" pitchFamily="34" charset="0"/>
              </a:rPr>
              <a:t>Shafi’i</a:t>
            </a:r>
            <a:r>
              <a:rPr lang="en-GB" dirty="0">
                <a:latin typeface="Calibri Light" panose="020F0302020204030204" pitchFamily="34" charset="0"/>
                <a:cs typeface="Calibri Light" panose="020F0302020204030204" pitchFamily="34" charset="0"/>
              </a:rPr>
              <a:t> and the Maliki, which are tilt towards differing modes of ethical thinking e.g. rationalism, literalism, textualism, and the example of the historical community. </a:t>
            </a:r>
          </a:p>
        </p:txBody>
      </p:sp>
      <p:pic>
        <p:nvPicPr>
          <p:cNvPr id="5" name="Picture 4" descr="A group of people in a room&#10;&#10;Description automatically generated with low confidence">
            <a:extLst>
              <a:ext uri="{FF2B5EF4-FFF2-40B4-BE49-F238E27FC236}">
                <a16:creationId xmlns:a16="http://schemas.microsoft.com/office/drawing/2014/main" id="{B4E69BB6-B451-4827-97A3-A790C3477AD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50851" y="1822628"/>
            <a:ext cx="5496500" cy="3212743"/>
          </a:xfrm>
          <a:prstGeom prst="rect">
            <a:avLst/>
          </a:prstGeom>
        </p:spPr>
      </p:pic>
    </p:spTree>
    <p:extLst>
      <p:ext uri="{BB962C8B-B14F-4D97-AF65-F5344CB8AC3E}">
        <p14:creationId xmlns:p14="http://schemas.microsoft.com/office/powerpoint/2010/main" val="1081812696"/>
      </p:ext>
    </p:extLst>
  </p:cSld>
  <p:clrMapOvr>
    <a:masterClrMapping/>
  </p:clrMapOvr>
  <p:transition spd="med"/>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ECC86-B9D9-4E80-B122-9C2305026BEB}"/>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Madhhabs</a:t>
            </a:r>
          </a:p>
        </p:txBody>
      </p:sp>
      <p:sp>
        <p:nvSpPr>
          <p:cNvPr id="3" name="Content Placeholder 2">
            <a:extLst>
              <a:ext uri="{FF2B5EF4-FFF2-40B4-BE49-F238E27FC236}">
                <a16:creationId xmlns:a16="http://schemas.microsoft.com/office/drawing/2014/main" id="{F4F22174-AC68-4FED-9C0F-F5988B70196F}"/>
              </a:ext>
            </a:extLst>
          </p:cNvPr>
          <p:cNvSpPr>
            <a:spLocks noGrp="1"/>
          </p:cNvSpPr>
          <p:nvPr>
            <p:ph sz="half" idx="1"/>
          </p:nvPr>
        </p:nvSpPr>
        <p:spPr/>
        <p:txBody>
          <a:bodyPr>
            <a:normAutofit/>
          </a:bodyPr>
          <a:lstStyle/>
          <a:p>
            <a:pPr marL="0" indent="0" eaLnBrk="1" hangingPunct="1">
              <a:lnSpc>
                <a:spcPct val="80000"/>
              </a:lnSpc>
              <a:buNone/>
            </a:pPr>
            <a:r>
              <a:rPr lang="en-AU" altLang="en-US" sz="2400" dirty="0" err="1">
                <a:latin typeface="Calibri Light" panose="020F0302020204030204" pitchFamily="34" charset="0"/>
                <a:cs typeface="Calibri Light" panose="020F0302020204030204" pitchFamily="34" charset="0"/>
              </a:rPr>
              <a:t>Ḥanafī</a:t>
            </a:r>
            <a:r>
              <a:rPr lang="en-AU" altLang="en-US" sz="2400" dirty="0">
                <a:latin typeface="Calibri Light" panose="020F0302020204030204" pitchFamily="34" charset="0"/>
                <a:cs typeface="Calibri Light" panose="020F0302020204030204" pitchFamily="34" charset="0"/>
              </a:rPr>
              <a:t>, named after Abu </a:t>
            </a:r>
            <a:r>
              <a:rPr lang="en-AU" altLang="en-US" sz="2400" dirty="0" err="1">
                <a:latin typeface="Calibri Light" panose="020F0302020204030204" pitchFamily="34" charset="0"/>
                <a:cs typeface="Calibri Light" panose="020F0302020204030204" pitchFamily="34" charset="0"/>
              </a:rPr>
              <a:t>Hanifah</a:t>
            </a:r>
            <a:r>
              <a:rPr lang="en-AU" altLang="en-US" sz="2400" dirty="0">
                <a:latin typeface="Calibri Light" panose="020F0302020204030204" pitchFamily="34" charset="0"/>
                <a:cs typeface="Calibri Light" panose="020F0302020204030204" pitchFamily="34" charset="0"/>
              </a:rPr>
              <a:t> (d 767), is one of the most commonly followed schools. It has a strong history of the use of </a:t>
            </a:r>
            <a:r>
              <a:rPr lang="en-AU" altLang="en-US" sz="2400" i="1" dirty="0" err="1">
                <a:latin typeface="Calibri Light" panose="020F0302020204030204" pitchFamily="34" charset="0"/>
                <a:cs typeface="Calibri Light" panose="020F0302020204030204" pitchFamily="34" charset="0"/>
              </a:rPr>
              <a:t>istihsan</a:t>
            </a:r>
            <a:r>
              <a:rPr lang="en-AU" altLang="en-US" sz="2400" dirty="0">
                <a:latin typeface="Calibri Light" panose="020F0302020204030204" pitchFamily="34" charset="0"/>
                <a:cs typeface="Calibri Light" panose="020F0302020204030204" pitchFamily="34" charset="0"/>
              </a:rPr>
              <a:t>, in order to allow for arguing for weaker analogies, where they provide a greater relief to the community </a:t>
            </a:r>
            <a:r>
              <a:rPr lang="en-AU" altLang="en-US" sz="2400" i="1" dirty="0">
                <a:latin typeface="Calibri Light" panose="020F0302020204030204" pitchFamily="34" charset="0"/>
                <a:cs typeface="Calibri Light" panose="020F0302020204030204" pitchFamily="34" charset="0"/>
              </a:rPr>
              <a:t>(</a:t>
            </a:r>
            <a:r>
              <a:rPr lang="en-AU" altLang="en-US" sz="2400" i="1" dirty="0" err="1">
                <a:latin typeface="Calibri Light" panose="020F0302020204030204" pitchFamily="34" charset="0"/>
                <a:cs typeface="Calibri Light" panose="020F0302020204030204" pitchFamily="34" charset="0"/>
              </a:rPr>
              <a:t>maslaha</a:t>
            </a:r>
            <a:r>
              <a:rPr lang="en-AU" altLang="en-US" sz="2400" i="1" dirty="0">
                <a:latin typeface="Calibri Light" panose="020F0302020204030204" pitchFamily="34" charset="0"/>
                <a:cs typeface="Calibri Light" panose="020F0302020204030204" pitchFamily="34" charset="0"/>
              </a:rPr>
              <a:t>).</a:t>
            </a:r>
            <a:r>
              <a:rPr lang="en-AU" altLang="en-US" sz="2400" dirty="0">
                <a:latin typeface="Calibri Light" panose="020F0302020204030204" pitchFamily="34" charset="0"/>
                <a:cs typeface="Calibri Light" panose="020F0302020204030204" pitchFamily="34" charset="0"/>
              </a:rPr>
              <a:t> </a:t>
            </a:r>
          </a:p>
          <a:p>
            <a:pPr marL="0" indent="0" eaLnBrk="1" hangingPunct="1">
              <a:lnSpc>
                <a:spcPct val="80000"/>
              </a:lnSpc>
              <a:buNone/>
            </a:pPr>
            <a:endParaRPr lang="en-AU" altLang="en-US" sz="2400" dirty="0">
              <a:latin typeface="Calibri Light" panose="020F0302020204030204" pitchFamily="34" charset="0"/>
              <a:cs typeface="Calibri Light" panose="020F0302020204030204" pitchFamily="34" charset="0"/>
            </a:endParaRPr>
          </a:p>
          <a:p>
            <a:pPr marL="0" indent="0" eaLnBrk="1" hangingPunct="1">
              <a:lnSpc>
                <a:spcPct val="80000"/>
              </a:lnSpc>
              <a:buNone/>
            </a:pPr>
            <a:r>
              <a:rPr lang="en-AU" altLang="en-US" sz="2400" dirty="0">
                <a:latin typeface="Calibri Light" panose="020F0302020204030204" pitchFamily="34" charset="0"/>
                <a:cs typeface="Calibri Light" panose="020F0302020204030204" pitchFamily="34" charset="0"/>
              </a:rPr>
              <a:t>Maliki, named after Malik ibn Anas (d 795), is close to the Hanafi school, but places less weight on the role of analogy, but more on the notion of </a:t>
            </a:r>
            <a:r>
              <a:rPr lang="en-AU" altLang="en-US" sz="2400" i="1" dirty="0" err="1">
                <a:latin typeface="Calibri Light" panose="020F0302020204030204" pitchFamily="34" charset="0"/>
                <a:cs typeface="Calibri Light" panose="020F0302020204030204" pitchFamily="34" charset="0"/>
              </a:rPr>
              <a:t>istislah</a:t>
            </a:r>
            <a:r>
              <a:rPr lang="en-AU" altLang="en-US" sz="2400" dirty="0">
                <a:latin typeface="Calibri Light" panose="020F0302020204030204" pitchFamily="34" charset="0"/>
                <a:cs typeface="Calibri Light" panose="020F0302020204030204" pitchFamily="34" charset="0"/>
              </a:rPr>
              <a:t> (public interest).</a:t>
            </a:r>
            <a:endParaRPr lang="en-GB" sz="2400" dirty="0">
              <a:latin typeface="Calibri Light" panose="020F0302020204030204" pitchFamily="34" charset="0"/>
              <a:cs typeface="Calibri Light" panose="020F0302020204030204" pitchFamily="34" charset="0"/>
            </a:endParaRPr>
          </a:p>
        </p:txBody>
      </p:sp>
      <p:pic>
        <p:nvPicPr>
          <p:cNvPr id="6" name="Content Placeholder 5" descr="A picture containing text, black, painted&#10;&#10;Description automatically generated">
            <a:extLst>
              <a:ext uri="{FF2B5EF4-FFF2-40B4-BE49-F238E27FC236}">
                <a16:creationId xmlns:a16="http://schemas.microsoft.com/office/drawing/2014/main" id="{07EAFB19-7CFA-46AC-A68F-D4EC6D5997B7}"/>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486849" y="1600201"/>
            <a:ext cx="5384800" cy="3589866"/>
          </a:xfrm>
        </p:spPr>
      </p:pic>
    </p:spTree>
    <p:extLst>
      <p:ext uri="{BB962C8B-B14F-4D97-AF65-F5344CB8AC3E}">
        <p14:creationId xmlns:p14="http://schemas.microsoft.com/office/powerpoint/2010/main" val="102339551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C4954-C371-4D79-A9EC-ACC5D080CB51}"/>
              </a:ext>
            </a:extLst>
          </p:cNvPr>
          <p:cNvSpPr>
            <a:spLocks noGrp="1"/>
          </p:cNvSpPr>
          <p:nvPr>
            <p:ph type="title"/>
          </p:nvPr>
        </p:nvSpPr>
        <p:spPr/>
        <p:txBody>
          <a:bodyPr>
            <a:normAutofit/>
          </a:bodyPr>
          <a:lstStyle/>
          <a:p>
            <a:r>
              <a:rPr lang="en-GB" dirty="0">
                <a:latin typeface="Calibri Light" panose="020F0302020204030204" pitchFamily="34" charset="0"/>
                <a:cs typeface="Calibri Light" panose="020F0302020204030204" pitchFamily="34" charset="0"/>
              </a:rPr>
              <a:t>Madhhabs</a:t>
            </a:r>
          </a:p>
        </p:txBody>
      </p:sp>
      <p:sp>
        <p:nvSpPr>
          <p:cNvPr id="3" name="Content Placeholder 2">
            <a:extLst>
              <a:ext uri="{FF2B5EF4-FFF2-40B4-BE49-F238E27FC236}">
                <a16:creationId xmlns:a16="http://schemas.microsoft.com/office/drawing/2014/main" id="{42BB20D5-464C-4F6F-9F41-677DA3906816}"/>
              </a:ext>
            </a:extLst>
          </p:cNvPr>
          <p:cNvSpPr>
            <a:spLocks noGrp="1"/>
          </p:cNvSpPr>
          <p:nvPr>
            <p:ph sz="half" idx="1"/>
          </p:nvPr>
        </p:nvSpPr>
        <p:spPr/>
        <p:txBody>
          <a:bodyPr>
            <a:noAutofit/>
          </a:bodyPr>
          <a:lstStyle/>
          <a:p>
            <a:pPr marL="0" indent="0">
              <a:buNone/>
            </a:pPr>
            <a:r>
              <a:rPr lang="en-AU" altLang="en-US" sz="2400" dirty="0" err="1">
                <a:latin typeface="Calibri Light" panose="020F0302020204030204" pitchFamily="34" charset="0"/>
                <a:cs typeface="Calibri Light" panose="020F0302020204030204" pitchFamily="34" charset="0"/>
              </a:rPr>
              <a:t>Shāfi'ī</a:t>
            </a:r>
            <a:r>
              <a:rPr lang="en-AU" altLang="en-US" sz="2400" dirty="0">
                <a:latin typeface="Calibri Light" panose="020F0302020204030204" pitchFamily="34" charset="0"/>
                <a:cs typeface="Calibri Light" panose="020F0302020204030204" pitchFamily="34" charset="0"/>
              </a:rPr>
              <a:t>, named after Muhammad ibn Idris al-</a:t>
            </a:r>
            <a:r>
              <a:rPr lang="en-AU" altLang="en-US" sz="2400" dirty="0" err="1">
                <a:latin typeface="Calibri Light" panose="020F0302020204030204" pitchFamily="34" charset="0"/>
                <a:cs typeface="Calibri Light" panose="020F0302020204030204" pitchFamily="34" charset="0"/>
              </a:rPr>
              <a:t>Shafi'i</a:t>
            </a:r>
            <a:r>
              <a:rPr lang="en-AU" altLang="en-US" sz="2400" dirty="0">
                <a:latin typeface="Calibri Light" panose="020F0302020204030204" pitchFamily="34" charset="0"/>
                <a:cs typeface="Calibri Light" panose="020F0302020204030204" pitchFamily="34" charset="0"/>
              </a:rPr>
              <a:t> (d 819), differs on the matter of </a:t>
            </a:r>
            <a:r>
              <a:rPr lang="en-AU" altLang="en-US" sz="2400" i="1" dirty="0" err="1">
                <a:latin typeface="Calibri Light" panose="020F0302020204030204" pitchFamily="34" charset="0"/>
                <a:cs typeface="Calibri Light" panose="020F0302020204030204" pitchFamily="34" charset="0"/>
              </a:rPr>
              <a:t>istihsan</a:t>
            </a:r>
            <a:r>
              <a:rPr lang="en-AU" altLang="en-US" sz="2400" i="1" dirty="0">
                <a:latin typeface="Calibri Light" panose="020F0302020204030204" pitchFamily="34" charset="0"/>
                <a:cs typeface="Calibri Light" panose="020F0302020204030204" pitchFamily="34" charset="0"/>
              </a:rPr>
              <a:t> </a:t>
            </a:r>
            <a:r>
              <a:rPr lang="en-AU" altLang="en-US" sz="2400" dirty="0">
                <a:latin typeface="Calibri Light" panose="020F0302020204030204" pitchFamily="34" charset="0"/>
                <a:cs typeface="Calibri Light" panose="020F0302020204030204" pitchFamily="34" charset="0"/>
              </a:rPr>
              <a:t>(judicial discretion), believing it to be a usurpation of divine authority by human reasoning. </a:t>
            </a:r>
          </a:p>
          <a:p>
            <a:pPr marL="0" indent="0">
              <a:buNone/>
            </a:pPr>
            <a:endParaRPr lang="en-AU" altLang="en-US" sz="2400" dirty="0">
              <a:latin typeface="Calibri Light" panose="020F0302020204030204" pitchFamily="34" charset="0"/>
              <a:cs typeface="Calibri Light" panose="020F0302020204030204" pitchFamily="34" charset="0"/>
            </a:endParaRPr>
          </a:p>
          <a:p>
            <a:pPr marL="0" indent="0">
              <a:buNone/>
            </a:pPr>
            <a:r>
              <a:rPr lang="en-AU" altLang="en-US" sz="2400" dirty="0" err="1">
                <a:latin typeface="Calibri Light" panose="020F0302020204030204" pitchFamily="34" charset="0"/>
                <a:cs typeface="Calibri Light" panose="020F0302020204030204" pitchFamily="34" charset="0"/>
              </a:rPr>
              <a:t>Ḥanbalī</a:t>
            </a:r>
            <a:r>
              <a:rPr lang="en-AU" altLang="en-US" sz="2400" dirty="0">
                <a:latin typeface="Calibri Light" panose="020F0302020204030204" pitchFamily="34" charset="0"/>
                <a:cs typeface="Calibri Light" panose="020F0302020204030204" pitchFamily="34" charset="0"/>
              </a:rPr>
              <a:t>, named after Ahmad ibn </a:t>
            </a:r>
            <a:r>
              <a:rPr lang="en-AU" altLang="en-US" sz="2400" dirty="0" err="1">
                <a:latin typeface="Calibri Light" panose="020F0302020204030204" pitchFamily="34" charset="0"/>
                <a:cs typeface="Calibri Light" panose="020F0302020204030204" pitchFamily="34" charset="0"/>
              </a:rPr>
              <a:t>Hanbal</a:t>
            </a:r>
            <a:r>
              <a:rPr lang="en-AU" altLang="en-US" sz="2400" dirty="0">
                <a:latin typeface="Calibri Light" panose="020F0302020204030204" pitchFamily="34" charset="0"/>
                <a:cs typeface="Calibri Light" panose="020F0302020204030204" pitchFamily="34" charset="0"/>
              </a:rPr>
              <a:t> (d 855), is often seen as the most ‘strict’ school – they do not accept </a:t>
            </a:r>
            <a:r>
              <a:rPr lang="en-AU" altLang="en-US" sz="2400" i="1" dirty="0" err="1">
                <a:latin typeface="Calibri Light" panose="020F0302020204030204" pitchFamily="34" charset="0"/>
                <a:cs typeface="Calibri Light" panose="020F0302020204030204" pitchFamily="34" charset="0"/>
              </a:rPr>
              <a:t>istihsan</a:t>
            </a:r>
            <a:r>
              <a:rPr lang="en-AU" altLang="en-US" sz="2400" dirty="0">
                <a:latin typeface="Calibri Light" panose="020F0302020204030204" pitchFamily="34" charset="0"/>
                <a:cs typeface="Calibri Light" panose="020F0302020204030204" pitchFamily="34" charset="0"/>
              </a:rPr>
              <a:t> nor </a:t>
            </a:r>
            <a:r>
              <a:rPr lang="en-AU" altLang="en-US" sz="2400" i="1" dirty="0" err="1">
                <a:latin typeface="Calibri Light" panose="020F0302020204030204" pitchFamily="34" charset="0"/>
                <a:cs typeface="Calibri Light" panose="020F0302020204030204" pitchFamily="34" charset="0"/>
              </a:rPr>
              <a:t>urf</a:t>
            </a:r>
            <a:r>
              <a:rPr lang="en-AU" altLang="en-US" sz="2400" i="1" dirty="0">
                <a:latin typeface="Calibri Light" panose="020F0302020204030204" pitchFamily="34" charset="0"/>
                <a:cs typeface="Calibri Light" panose="020F0302020204030204" pitchFamily="34" charset="0"/>
              </a:rPr>
              <a:t>’</a:t>
            </a:r>
            <a:r>
              <a:rPr lang="en-AU" altLang="en-US" sz="2400" dirty="0">
                <a:latin typeface="Calibri Light" panose="020F0302020204030204" pitchFamily="34" charset="0"/>
                <a:cs typeface="Calibri Light" panose="020F0302020204030204" pitchFamily="34" charset="0"/>
              </a:rPr>
              <a:t> as sound bases for moral reasoning. </a:t>
            </a:r>
            <a:endParaRPr lang="en-GB" sz="2400" dirty="0">
              <a:latin typeface="Calibri Light" panose="020F0302020204030204" pitchFamily="34" charset="0"/>
              <a:cs typeface="Calibri Light" panose="020F0302020204030204" pitchFamily="34" charset="0"/>
            </a:endParaRPr>
          </a:p>
        </p:txBody>
      </p:sp>
      <p:pic>
        <p:nvPicPr>
          <p:cNvPr id="6" name="Content Placeholder 5" descr="A picture containing indoor, floor, furniture, decorated&#10;&#10;Description automatically generated">
            <a:extLst>
              <a:ext uri="{FF2B5EF4-FFF2-40B4-BE49-F238E27FC236}">
                <a16:creationId xmlns:a16="http://schemas.microsoft.com/office/drawing/2014/main" id="{2B60A38F-1B67-4918-B41A-CD5FD63CE542}"/>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449526" y="1600201"/>
            <a:ext cx="5384800" cy="3320626"/>
          </a:xfrm>
        </p:spPr>
      </p:pic>
    </p:spTree>
    <p:extLst>
      <p:ext uri="{BB962C8B-B14F-4D97-AF65-F5344CB8AC3E}">
        <p14:creationId xmlns:p14="http://schemas.microsoft.com/office/powerpoint/2010/main" val="48570370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Map&#10;&#10;Description automatically generated">
            <a:extLst>
              <a:ext uri="{FF2B5EF4-FFF2-40B4-BE49-F238E27FC236}">
                <a16:creationId xmlns:a16="http://schemas.microsoft.com/office/drawing/2014/main" id="{7EAF83CD-91A4-407D-AF01-1DC4D57EDB4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60609" y="294904"/>
            <a:ext cx="7392926" cy="5211406"/>
          </a:xfrm>
          <a:prstGeom prst="rect">
            <a:avLst/>
          </a:prstGeom>
        </p:spPr>
      </p:pic>
    </p:spTree>
    <p:extLst>
      <p:ext uri="{BB962C8B-B14F-4D97-AF65-F5344CB8AC3E}">
        <p14:creationId xmlns:p14="http://schemas.microsoft.com/office/powerpoint/2010/main" val="1409265529"/>
      </p:ext>
    </p:extLst>
  </p:cSld>
  <p:clrMapOvr>
    <a:masterClrMapping/>
  </p:clrMapOvr>
  <p:transition spd="med"/>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36C13-5E57-4021-A44E-13E1CC2C7A60}"/>
              </a:ext>
            </a:extLst>
          </p:cNvPr>
          <p:cNvSpPr>
            <a:spLocks noGrp="1"/>
          </p:cNvSpPr>
          <p:nvPr>
            <p:ph type="title"/>
          </p:nvPr>
        </p:nvSpPr>
        <p:spPr/>
        <p:txBody>
          <a:bodyPr/>
          <a:lstStyle/>
          <a:p>
            <a:r>
              <a:rPr lang="en-GB" i="1" dirty="0">
                <a:latin typeface="Calibri Light" panose="020F0302020204030204" pitchFamily="34" charset="0"/>
                <a:cs typeface="Calibri Light" panose="020F0302020204030204" pitchFamily="34" charset="0"/>
              </a:rPr>
              <a:t>Madhhab</a:t>
            </a:r>
            <a:endParaRPr lang="en-GB" dirty="0">
              <a:latin typeface="Calibri Light" panose="020F0302020204030204" pitchFamily="34" charset="0"/>
              <a:cs typeface="Calibri Light" panose="020F0302020204030204" pitchFamily="34" charset="0"/>
            </a:endParaRPr>
          </a:p>
        </p:txBody>
      </p:sp>
      <p:sp>
        <p:nvSpPr>
          <p:cNvPr id="3" name="Text Placeholder 2">
            <a:extLst>
              <a:ext uri="{FF2B5EF4-FFF2-40B4-BE49-F238E27FC236}">
                <a16:creationId xmlns:a16="http://schemas.microsoft.com/office/drawing/2014/main" id="{EE05DDB7-16C1-4A5C-85DB-74F5AFA96DDD}"/>
              </a:ext>
            </a:extLst>
          </p:cNvPr>
          <p:cNvSpPr>
            <a:spLocks noGrp="1"/>
          </p:cNvSpPr>
          <p:nvPr>
            <p:ph type="body" sz="half" idx="1"/>
          </p:nvPr>
        </p:nvSpPr>
        <p:spPr/>
        <p:txBody>
          <a:bodyPr>
            <a:normAutofit fontScale="92500" lnSpcReduction="10000"/>
          </a:bodyPr>
          <a:lstStyle/>
          <a:p>
            <a:pPr marL="0" indent="0">
              <a:buNone/>
            </a:pPr>
            <a:r>
              <a:rPr lang="en-GB" dirty="0">
                <a:latin typeface="Calibri Light" panose="020F0302020204030204" pitchFamily="34" charset="0"/>
                <a:cs typeface="Calibri Light" panose="020F0302020204030204" pitchFamily="34" charset="0"/>
              </a:rPr>
              <a:t>This difference of prioritisation has consequences for the process of jurisprudence, and the outcome of ethical advice in differing situations. </a:t>
            </a:r>
          </a:p>
          <a:p>
            <a:pPr marL="0" indent="0">
              <a:buNone/>
            </a:pPr>
            <a:r>
              <a:rPr lang="en-GB" dirty="0">
                <a:latin typeface="Calibri Light" panose="020F0302020204030204" pitchFamily="34" charset="0"/>
                <a:cs typeface="Calibri Light" panose="020F0302020204030204" pitchFamily="34" charset="0"/>
              </a:rPr>
              <a:t>As an example, the various different schools have different opinions on the </a:t>
            </a:r>
            <a:r>
              <a:rPr lang="en-GB" dirty="0" err="1">
                <a:latin typeface="Calibri Light" panose="020F0302020204030204" pitchFamily="34" charset="0"/>
                <a:cs typeface="Calibri Light" panose="020F0302020204030204" pitchFamily="34" charset="0"/>
              </a:rPr>
              <a:t>permissability</a:t>
            </a:r>
            <a:r>
              <a:rPr lang="en-GB" dirty="0">
                <a:latin typeface="Calibri Light" panose="020F0302020204030204" pitchFamily="34" charset="0"/>
                <a:cs typeface="Calibri Light" panose="020F0302020204030204" pitchFamily="34" charset="0"/>
              </a:rPr>
              <a:t> of different behaviours – such as drinking alcohol, eating seafood, or eating meat slaughtered by non-Muslims. </a:t>
            </a:r>
          </a:p>
        </p:txBody>
      </p:sp>
      <p:pic>
        <p:nvPicPr>
          <p:cNvPr id="4" name="Picture 3" descr="Table&#10;&#10;Description automatically generated">
            <a:extLst>
              <a:ext uri="{FF2B5EF4-FFF2-40B4-BE49-F238E27FC236}">
                <a16:creationId xmlns:a16="http://schemas.microsoft.com/office/drawing/2014/main" id="{86C2D59C-6547-42C8-995F-6B7980878D3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46045" y="610767"/>
            <a:ext cx="4676775" cy="4610100"/>
          </a:xfrm>
          <a:prstGeom prst="rect">
            <a:avLst/>
          </a:prstGeom>
        </p:spPr>
      </p:pic>
    </p:spTree>
    <p:extLst>
      <p:ext uri="{BB962C8B-B14F-4D97-AF65-F5344CB8AC3E}">
        <p14:creationId xmlns:p14="http://schemas.microsoft.com/office/powerpoint/2010/main" val="2258205072"/>
      </p:ext>
    </p:extLst>
  </p:cSld>
  <p:clrMapOvr>
    <a:masterClrMapping/>
  </p:clrMapOvr>
  <p:transition spd="med"/>
</p:sld>
</file>

<file path=ppt/theme/theme1.xml><?xml version="1.0" encoding="utf-8"?>
<a:theme xmlns:a="http://schemas.openxmlformats.org/drawingml/2006/main" name="Lampeter">
  <a:themeElements>
    <a:clrScheme name="Lampeter">
      <a:dk1>
        <a:srgbClr val="000000"/>
      </a:dk1>
      <a:lt1>
        <a:srgbClr val="FFFFFF"/>
      </a:lt1>
      <a:dk2>
        <a:srgbClr val="A7A7A7"/>
      </a:dk2>
      <a:lt2>
        <a:srgbClr val="535353"/>
      </a:lt2>
      <a:accent1>
        <a:srgbClr val="5B9BD5"/>
      </a:accent1>
      <a:accent2>
        <a:srgbClr val="ED7D31"/>
      </a:accent2>
      <a:accent3>
        <a:srgbClr val="A5A5A5"/>
      </a:accent3>
      <a:accent4>
        <a:srgbClr val="FFC000"/>
      </a:accent4>
      <a:accent5>
        <a:srgbClr val="4472C4"/>
      </a:accent5>
      <a:accent6>
        <a:srgbClr val="70AD47"/>
      </a:accent6>
      <a:hlink>
        <a:srgbClr val="0000FF"/>
      </a:hlink>
      <a:folHlink>
        <a:srgbClr val="FF00FF"/>
      </a:folHlink>
    </a:clrScheme>
    <a:fontScheme name="Lampeter">
      <a:majorFont>
        <a:latin typeface="Calibri"/>
        <a:ea typeface="Calibri"/>
        <a:cs typeface="Calibri"/>
      </a:majorFont>
      <a:minorFont>
        <a:latin typeface="Helvetica"/>
        <a:ea typeface="Helvetica"/>
        <a:cs typeface="Helvetica"/>
      </a:minorFont>
    </a:fontScheme>
    <a:fmtScheme name="Lampete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Lampeter">
  <a:themeElements>
    <a:clrScheme name="Lampeter">
      <a:dk1>
        <a:srgbClr val="000000"/>
      </a:dk1>
      <a:lt1>
        <a:srgbClr val="FFFFFF"/>
      </a:lt1>
      <a:dk2>
        <a:srgbClr val="A7A7A7"/>
      </a:dk2>
      <a:lt2>
        <a:srgbClr val="535353"/>
      </a:lt2>
      <a:accent1>
        <a:srgbClr val="5B9BD5"/>
      </a:accent1>
      <a:accent2>
        <a:srgbClr val="ED7D31"/>
      </a:accent2>
      <a:accent3>
        <a:srgbClr val="A5A5A5"/>
      </a:accent3>
      <a:accent4>
        <a:srgbClr val="FFC000"/>
      </a:accent4>
      <a:accent5>
        <a:srgbClr val="4472C4"/>
      </a:accent5>
      <a:accent6>
        <a:srgbClr val="70AD47"/>
      </a:accent6>
      <a:hlink>
        <a:srgbClr val="0000FF"/>
      </a:hlink>
      <a:folHlink>
        <a:srgbClr val="FF00FF"/>
      </a:folHlink>
    </a:clrScheme>
    <a:fontScheme name="Lampeter">
      <a:majorFont>
        <a:latin typeface="Calibri"/>
        <a:ea typeface="Calibri"/>
        <a:cs typeface="Calibri"/>
      </a:majorFont>
      <a:minorFont>
        <a:latin typeface="Helvetica"/>
        <a:ea typeface="Helvetica"/>
        <a:cs typeface="Helvetica"/>
      </a:minorFont>
    </a:fontScheme>
    <a:fmtScheme name="Lampete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0</TotalTime>
  <Words>1832</Words>
  <Application>Microsoft Office PowerPoint</Application>
  <PresentationFormat>Widescreen</PresentationFormat>
  <Paragraphs>131</Paragraphs>
  <Slides>33</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Arial</vt:lpstr>
      <vt:lpstr>Calibri</vt:lpstr>
      <vt:lpstr>Calibri Light</vt:lpstr>
      <vt:lpstr>Georgia</vt:lpstr>
      <vt:lpstr>Lampeter</vt:lpstr>
      <vt:lpstr>Cross Cultural Ethics: Christian and Islamic Approaches</vt:lpstr>
      <vt:lpstr>Introduction </vt:lpstr>
      <vt:lpstr>Qur’an</vt:lpstr>
      <vt:lpstr>The Sources of Islamic Ethics</vt:lpstr>
      <vt:lpstr>What is the Quran?</vt:lpstr>
      <vt:lpstr>What is the Quran?</vt:lpstr>
      <vt:lpstr>What is the Quran?</vt:lpstr>
      <vt:lpstr>The Transmission of the Quran </vt:lpstr>
      <vt:lpstr>Shari’ah</vt:lpstr>
      <vt:lpstr>Shari’ah</vt:lpstr>
      <vt:lpstr>Shari’ah</vt:lpstr>
      <vt:lpstr>Shari’ah</vt:lpstr>
      <vt:lpstr>Islam and Ethics</vt:lpstr>
      <vt:lpstr>Islam and Ethics</vt:lpstr>
      <vt:lpstr>Good, Evil and Human Nature</vt:lpstr>
      <vt:lpstr>Good, Evil and Human Nature</vt:lpstr>
      <vt:lpstr>PowerPoint Presentation</vt:lpstr>
      <vt:lpstr>Aim of Law and Ethics</vt:lpstr>
      <vt:lpstr>Individual and Community</vt:lpstr>
      <vt:lpstr>Individual and Community</vt:lpstr>
      <vt:lpstr>Islamic Jurisprudence</vt:lpstr>
      <vt:lpstr>Islamic Jurisprudence</vt:lpstr>
      <vt:lpstr>Principles of Islamic Jurisprudence</vt:lpstr>
      <vt:lpstr>Islamic Jurisprudence</vt:lpstr>
      <vt:lpstr>Principles of Islamic Jurisprudence</vt:lpstr>
      <vt:lpstr>Fatwa - Judgements</vt:lpstr>
      <vt:lpstr>Fatwa - Judgements</vt:lpstr>
      <vt:lpstr>Fatwa - Judgements</vt:lpstr>
      <vt:lpstr>Madhhab</vt:lpstr>
      <vt:lpstr>Madhhabs</vt:lpstr>
      <vt:lpstr>Madhhabs</vt:lpstr>
      <vt:lpstr>PowerPoint Presentation</vt:lpstr>
      <vt:lpstr>Madhhab</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HPRS7019 The Study of Theology</dc:title>
  <dc:creator>Angus Slater</dc:creator>
  <cp:lastModifiedBy>Angus Slater</cp:lastModifiedBy>
  <cp:revision>105</cp:revision>
  <dcterms:modified xsi:type="dcterms:W3CDTF">2023-01-21T13:51:38Z</dcterms:modified>
</cp:coreProperties>
</file>