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63" r:id="rId8"/>
    <p:sldId id="264" r:id="rId9"/>
    <p:sldId id="259" r:id="rId10"/>
    <p:sldId id="260" r:id="rId11"/>
    <p:sldId id="266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656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134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921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952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66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181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375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575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950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481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750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23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ky.com/story/jacinda-ardern-a-leader-with-a-human-touch-to-dealing-with-hatred11669854" TargetMode="External"/><Relationship Id="rId2" Type="http://schemas.openxmlformats.org/officeDocument/2006/relationships/hyperlink" Target="https://loyaltylobby.com/wp-content/uploads/2013/10/crisis-management-plan-marriott-2009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285E65-1F88-4E1E-B9D5-4F9EA47903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CA8223-7FEE-4E1F-A73D-6F08D927BBD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683555" y="1938131"/>
            <a:ext cx="6824870" cy="29817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GLOBAL TERRORISM AND </a:t>
            </a:r>
            <a:b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</a:br>
            <a: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HOTEL STRATEGIES</a:t>
            </a:r>
            <a:endParaRPr kumimoji="0" lang="en-US" altLang="en-US" sz="6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C0118B-B0AD-4820-96B1-594A5014B8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4320" y="4771211"/>
            <a:ext cx="4023359" cy="363498"/>
          </a:xfrm>
        </p:spPr>
        <p:txBody>
          <a:bodyPr>
            <a:normAutofit/>
          </a:bodyPr>
          <a:lstStyle/>
          <a:p>
            <a:r>
              <a:rPr lang="en-GB" sz="1600" b="1" dirty="0"/>
              <a:t>Laurence Blake (1806184)</a:t>
            </a:r>
          </a:p>
        </p:txBody>
      </p:sp>
    </p:spTree>
    <p:extLst>
      <p:ext uri="{BB962C8B-B14F-4D97-AF65-F5344CB8AC3E}">
        <p14:creationId xmlns:p14="http://schemas.microsoft.com/office/powerpoint/2010/main" val="417612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8E051-0C47-4F3E-9422-236C49C77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40082"/>
            <a:ext cx="3690257" cy="14456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000" dirty="0"/>
              <a:t>Introduction to     Global Terrorism </a:t>
            </a:r>
          </a:p>
        </p:txBody>
      </p:sp>
      <p:pic>
        <p:nvPicPr>
          <p:cNvPr id="1028" name="Picture 4" descr="The second tower of the World Trade Center bursts into flames after being hit by a hijacked airplane in New York September 11, 2001. REUTERS/Sara K. Schwittek">
            <a:extLst>
              <a:ext uri="{FF2B5EF4-FFF2-40B4-BE49-F238E27FC236}">
                <a16:creationId xmlns:a16="http://schemas.microsoft.com/office/drawing/2014/main" id="{EEB57391-201F-497D-8FFB-FE2D0A7EC1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5" r="2" b="2"/>
          <a:stretch/>
        </p:blipFill>
        <p:spPr bwMode="auto">
          <a:xfrm>
            <a:off x="633999" y="640081"/>
            <a:ext cx="690980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5" name="Content Placeholder 1044">
            <a:extLst>
              <a:ext uri="{FF2B5EF4-FFF2-40B4-BE49-F238E27FC236}">
                <a16:creationId xmlns:a16="http://schemas.microsoft.com/office/drawing/2014/main" id="{6D48E45A-01DE-4ABB-B9C0-1236B3D38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957377" cy="3461658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International Terrorism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b="1" dirty="0"/>
              <a:t>Many cells and sympathisers make them difficult to monitor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Terrorists use modern technology for various purposes</a:t>
            </a:r>
          </a:p>
          <a:p>
            <a:endParaRPr lang="en-US" sz="2400" b="1" dirty="0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43899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75F8FC7-2268-462F-AFF6-A4A975C34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45E1B-A78E-40D7-87F5-9E63EFE4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8013" y="639098"/>
            <a:ext cx="4813072" cy="20759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Impacts of  Terrorism </a:t>
            </a:r>
          </a:p>
        </p:txBody>
      </p:sp>
      <p:pic>
        <p:nvPicPr>
          <p:cNvPr id="28" name="Content Placeholder 4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07CC5243-2FB4-4A01-85F0-2ED5799180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23" r="21388"/>
          <a:stretch/>
        </p:blipFill>
        <p:spPr>
          <a:xfrm>
            <a:off x="633999" y="640081"/>
            <a:ext cx="5462001" cy="5054156"/>
          </a:xfrm>
          <a:prstGeom prst="rect">
            <a:avLst/>
          </a:prstGeom>
        </p:spPr>
      </p:pic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BEF45B32-FB97-49CC-B778-CA7CF87B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8549" y="437114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7EE051E9-6C07-4FBB-B4F7-EDF8DDEA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91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2008 Mumbai Attacks Plotter Says Pakistan's Spy Agency Played a ...">
            <a:extLst>
              <a:ext uri="{FF2B5EF4-FFF2-40B4-BE49-F238E27FC236}">
                <a16:creationId xmlns:a16="http://schemas.microsoft.com/office/drawing/2014/main" id="{59AF7133-58DD-4A9C-AC2A-BE3459A069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0" b="7231"/>
          <a:stretch/>
        </p:blipFill>
        <p:spPr bwMode="auto">
          <a:xfrm>
            <a:off x="20" y="975"/>
            <a:ext cx="121919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B94BE868-D43F-4940-8CE9-93D953A11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992622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F7DEC-DC46-44D5-9313-BF8776001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1414" y="2287066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Taj Mahal Palace, Mumbai, 2008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5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13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F6E4CA59-E327-4736-945C-6EEF833612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9" b="3081"/>
          <a:stretch/>
        </p:blipFill>
        <p:spPr>
          <a:xfrm>
            <a:off x="-3273" y="12261"/>
            <a:ext cx="12191980" cy="6858000"/>
          </a:xfrm>
          <a:prstGeom prst="rect">
            <a:avLst/>
          </a:prstGeom>
        </p:spPr>
      </p:pic>
      <p:sp>
        <p:nvSpPr>
          <p:cNvPr id="23" name="Rectangle 15">
            <a:extLst>
              <a:ext uri="{FF2B5EF4-FFF2-40B4-BE49-F238E27FC236}">
                <a16:creationId xmlns:a16="http://schemas.microsoft.com/office/drawing/2014/main" id="{B94BE868-D43F-4940-8CE9-93D953A11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992622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DAC35-55E7-49C0-996E-EDDEA7C69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905" y="4542297"/>
            <a:ext cx="3755330" cy="14283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DusitD2 hotel, </a:t>
            </a:r>
            <a:br>
              <a:rPr lang="en-US" sz="4800" dirty="0">
                <a:solidFill>
                  <a:schemeClr val="bg1"/>
                </a:solidFill>
                <a:ea typeface="Adobe Fan Heiti Std B" panose="020B0700000000000000" pitchFamily="34" charset="-128"/>
              </a:rPr>
            </a:br>
            <a:r>
              <a:rPr lang="en-US" sz="4800" dirty="0">
                <a:solidFill>
                  <a:schemeClr val="bg1"/>
                </a:solidFill>
                <a:ea typeface="Adobe Fan Heiti Std B" panose="020B0700000000000000" pitchFamily="34" charset="-128"/>
              </a:rPr>
              <a:t>Nairobi, 2019</a:t>
            </a:r>
          </a:p>
        </p:txBody>
      </p:sp>
      <p:cxnSp>
        <p:nvCxnSpPr>
          <p:cNvPr id="24" name="Straight Connector 17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100923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E9A31-D2CF-4887-AB54-B2F39A31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and Prevention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0CEFE-E51B-4596-8420-AF847D432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100" b="1" dirty="0"/>
              <a:t>‘He who exercises no forethought but makes light of his opponents is sure to be captured by them’. Sun Tzu </a:t>
            </a:r>
          </a:p>
          <a:p>
            <a:r>
              <a:rPr lang="en-US" sz="2300" b="1" dirty="0"/>
              <a:t>‘</a:t>
            </a:r>
            <a:r>
              <a:rPr lang="en-US" sz="3100" b="1" dirty="0"/>
              <a:t>You can ensure the safety of your defense, if you only hold positions that cannot be attacked’. Sun Tzu</a:t>
            </a:r>
          </a:p>
          <a:p>
            <a:r>
              <a:rPr lang="en-US" sz="3100" b="1" dirty="0"/>
              <a:t>‘We are then what we repeatedly do. Excellence, then, is not an act, but a habit’. Aristotle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39454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rass, water, rain&#10;&#10;Description automatically generated">
            <a:extLst>
              <a:ext uri="{FF2B5EF4-FFF2-40B4-BE49-F238E27FC236}">
                <a16:creationId xmlns:a16="http://schemas.microsoft.com/office/drawing/2014/main" id="{8C3316D9-18EB-4291-B714-11E6900201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79" b="5916"/>
          <a:stretch/>
        </p:blipFill>
        <p:spPr>
          <a:xfrm>
            <a:off x="3195" y="0"/>
            <a:ext cx="12191980" cy="64007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DB525C-3A69-42EB-AA6B-95FF28883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738" y="2383259"/>
            <a:ext cx="8595360" cy="12949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Future Of  Terrorism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790950-5822-48FA-9805-96B398239B63}"/>
              </a:ext>
            </a:extLst>
          </p:cNvPr>
          <p:cNvSpPr txBox="1"/>
          <p:nvPr/>
        </p:nvSpPr>
        <p:spPr>
          <a:xfrm>
            <a:off x="3807757" y="4606768"/>
            <a:ext cx="4576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Cyber Terrorism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82364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601567C-4815-45C4-A8C8-DEF23623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92EB7-2CE5-4AEC-B413-A5C05DCC6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3123030"/>
            <a:ext cx="10058400" cy="169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Final Thought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D2BBCA2-F039-47DF-B36F-39D7E7C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1458" y="5063468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277711D3-2534-4918-8661-020829D7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3552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0711-229E-465C-A495-544F7F033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5B5ED-4C7C-4B9F-9D7B-11F8B0176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1200" dirty="0"/>
              <a:t>Barry, E and Kumar, H. (2016) </a:t>
            </a:r>
            <a:r>
              <a:rPr lang="en-US" sz="1200" i="1" dirty="0"/>
              <a:t>2008 Mumbai Attacks Plotter Says </a:t>
            </a:r>
            <a:r>
              <a:rPr lang="en-US" sz="1200" i="1" dirty="0" err="1"/>
              <a:t>Pakistan’S</a:t>
            </a:r>
            <a:r>
              <a:rPr lang="en-US" sz="1200" i="1" dirty="0"/>
              <a:t> Spy Agency Played A Role</a:t>
            </a:r>
            <a:r>
              <a:rPr lang="en-US" sz="1200" dirty="0"/>
              <a:t>. Available at: &lt;https://www.nytimes.com/2016/02/09/world/asia/david-headley-mumbai-attacks.html&gt; (Accessed: 31 May 2020).</a:t>
            </a:r>
            <a:endParaRPr lang="en-GB" sz="500" dirty="0"/>
          </a:p>
          <a:p>
            <a:r>
              <a:rPr lang="en-GB" sz="1200" dirty="0"/>
              <a:t>Burke, J. (2016) ‘How the Changing Media Is Changing Terrorism | Jason Burke’. </a:t>
            </a:r>
            <a:r>
              <a:rPr lang="en-GB" sz="1200" i="1" dirty="0"/>
              <a:t>The Guardian</a:t>
            </a:r>
            <a:r>
              <a:rPr lang="en-GB" sz="1200" dirty="0"/>
              <a:t>. 25</a:t>
            </a:r>
            <a:r>
              <a:rPr lang="en-GB" sz="1200" baseline="30000" dirty="0"/>
              <a:t>th</a:t>
            </a:r>
            <a:r>
              <a:rPr lang="en-GB" sz="1200" dirty="0"/>
              <a:t> February. Available at: &lt;https://www.theguardian.com/world/2016/feb/25/how-changing-media-changing-terrorism&gt; (Accessed: 25 May 2020).</a:t>
            </a:r>
          </a:p>
          <a:p>
            <a:r>
              <a:rPr lang="en-GB" sz="1200" dirty="0"/>
              <a:t>Marriott International (2001) </a:t>
            </a:r>
            <a:r>
              <a:rPr lang="en-GB" sz="1200" i="1" dirty="0"/>
              <a:t>INTERNATIONAL LOSS PREVENTION GUIDE TO CRISIS MANAGEMENT</a:t>
            </a:r>
            <a:r>
              <a:rPr lang="en-GB" sz="1200" dirty="0"/>
              <a:t>. Internal Report – Marriott International. Available at: </a:t>
            </a:r>
            <a:r>
              <a:rPr lang="en-GB" sz="1200" dirty="0">
                <a:hlinkClick r:id="rId2"/>
              </a:rPr>
              <a:t>https://loyaltylobby.com/wp-content/uploads/2013/10/crisis-management-plan-marriott-2009.pdf</a:t>
            </a:r>
            <a:r>
              <a:rPr lang="en-GB" sz="1200" dirty="0"/>
              <a:t> - Unpublished Report.  </a:t>
            </a:r>
          </a:p>
          <a:p>
            <a:r>
              <a:rPr lang="en-US" sz="1200" dirty="0"/>
              <a:t>Milam, G. (2019) </a:t>
            </a:r>
            <a:r>
              <a:rPr lang="en-US" sz="1200" i="1" dirty="0"/>
              <a:t>Jacinda Ardern: A Leader With A Human Touch To Dealing With Hatred</a:t>
            </a:r>
            <a:r>
              <a:rPr lang="en-US" sz="1200" dirty="0"/>
              <a:t>. Sky News. Available at: &lt;https://news.sky.com/story/jacinda-ardern-a-leader-with-a-human-touch-to-dealing-with-hatred-11669854&gt; (Accessed: 31 May 2020).</a:t>
            </a:r>
            <a:endParaRPr lang="en-GB" sz="1200" dirty="0"/>
          </a:p>
          <a:p>
            <a:r>
              <a:rPr lang="en-GB" sz="1100" dirty="0"/>
              <a:t>Reuters. (2019) </a:t>
            </a:r>
            <a:r>
              <a:rPr lang="en-US" sz="1200" i="1" dirty="0"/>
              <a:t>Defining images from the 9/11 attacks.</a:t>
            </a:r>
            <a:r>
              <a:rPr lang="en-US" sz="1200" dirty="0"/>
              <a:t> Available at: &lt;https://www.reuters.com/news/picture/defining-images-from-the-9-11-attacks-idUSRTS2Q0UX - 2&gt; (Accessed: 25 May 2020).</a:t>
            </a:r>
          </a:p>
          <a:p>
            <a:r>
              <a:rPr lang="en-US" sz="1200" dirty="0"/>
              <a:t>The Guardian. (2019). </a:t>
            </a:r>
            <a:r>
              <a:rPr lang="en-US" sz="1200" i="1" dirty="0"/>
              <a:t>SAS Member Helped Secure Nairobi Hotel Complex</a:t>
            </a:r>
            <a:r>
              <a:rPr lang="en-US" sz="1200" dirty="0"/>
              <a:t>. Available at: &lt;https://www.theguardian.com/world/2019/jan/16/sas-member-helped-secure-nairobi-hotel-complex&gt; (Accessed: 31 May 2020).</a:t>
            </a:r>
            <a:endParaRPr lang="en-GB" sz="1000" dirty="0">
              <a:hlinkClick r:id="rId3"/>
            </a:endParaRPr>
          </a:p>
          <a:p>
            <a:r>
              <a:rPr lang="en-GB" sz="1300" dirty="0"/>
              <a:t>The Telegraph (2019) </a:t>
            </a:r>
            <a:r>
              <a:rPr lang="en-GB" sz="1300" i="1" dirty="0"/>
              <a:t>'End Of Innocence': How World Reacted To New Zealand Terror Attack’</a:t>
            </a:r>
            <a:r>
              <a:rPr lang="en-GB" sz="1300" dirty="0"/>
              <a:t>. Available at: &lt;https://www.telegraph.co.uk/news/2019/03/16/end-innocence-world-reacted-new-zealand-terror-attack/&gt; (Accessed: 20 April 2020).</a:t>
            </a:r>
          </a:p>
          <a:p>
            <a:endParaRPr lang="en-GB" sz="12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5071480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3141"/>
      </a:dk2>
      <a:lt2>
        <a:srgbClr val="E2E8E4"/>
      </a:lt2>
      <a:accent1>
        <a:srgbClr val="C34D9A"/>
      </a:accent1>
      <a:accent2>
        <a:srgbClr val="AA3BB1"/>
      </a:accent2>
      <a:accent3>
        <a:srgbClr val="8A4DC3"/>
      </a:accent3>
      <a:accent4>
        <a:srgbClr val="5A4FB9"/>
      </a:accent4>
      <a:accent5>
        <a:srgbClr val="4D72C3"/>
      </a:accent5>
      <a:accent6>
        <a:srgbClr val="3B92B1"/>
      </a:accent6>
      <a:hlink>
        <a:srgbClr val="6574CB"/>
      </a:hlink>
      <a:folHlink>
        <a:srgbClr val="7F7F7F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4" ma:contentTypeDescription="Create a new document." ma:contentTypeScope="" ma:versionID="a297e5266a6cce449c1d26ae09ef47bf">
  <xsd:schema xmlns:xsd="http://www.w3.org/2001/XMLSchema" xmlns:xs="http://www.w3.org/2001/XMLSchema" xmlns:p="http://schemas.microsoft.com/office/2006/metadata/properties" xmlns:ns3="c05bfcf6-161a-4012-bab6-aa68b8b9ab0d" targetNamespace="http://schemas.microsoft.com/office/2006/metadata/properties" ma:root="true" ma:fieldsID="00ad93c273f4fdc8d925691584d4d1c2" ns3:_="">
    <xsd:import namespace="c05bfcf6-161a-4012-bab6-aa68b8b9ab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F0BEAB-FCEC-44ED-A234-278519A56C32}">
  <ds:schemaRefs>
    <ds:schemaRef ds:uri="http://purl.org/dc/elements/1.1/"/>
    <ds:schemaRef ds:uri="http://schemas.microsoft.com/office/2006/metadata/properties"/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ED84686-45D6-4DB2-A215-8840C7D3DF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B8F84B-7487-4075-B530-60CFBF30AA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1143</TotalTime>
  <Words>451</Words>
  <Application>Microsoft Office PowerPoint</Application>
  <PresentationFormat>Widescreen</PresentationFormat>
  <Paragraphs>25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Nova Light</vt:lpstr>
      <vt:lpstr>Bembo</vt:lpstr>
      <vt:lpstr>Calibri</vt:lpstr>
      <vt:lpstr>Calibri Light</vt:lpstr>
      <vt:lpstr>Wingdings</vt:lpstr>
      <vt:lpstr>RetrospectVTI</vt:lpstr>
      <vt:lpstr>GLOBAL TERRORISM AND  HOTEL STRATEGIES</vt:lpstr>
      <vt:lpstr>Introduction to     Global Terrorism </vt:lpstr>
      <vt:lpstr>Impacts of  Terrorism </vt:lpstr>
      <vt:lpstr>Taj Mahal Palace, Mumbai, 2008</vt:lpstr>
      <vt:lpstr>DusitD2 hotel,  Nairobi, 2019</vt:lpstr>
      <vt:lpstr>Strategies and Prevention Measures</vt:lpstr>
      <vt:lpstr>Future Of  Terrorism </vt:lpstr>
      <vt:lpstr>A Final Thought 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TERRORISM AND  HOTEL STRATEGIES</dc:title>
  <dc:creator>Laurence Blake</dc:creator>
  <cp:lastModifiedBy>Laurence Blake</cp:lastModifiedBy>
  <cp:revision>19</cp:revision>
  <dcterms:created xsi:type="dcterms:W3CDTF">2020-05-29T10:23:51Z</dcterms:created>
  <dcterms:modified xsi:type="dcterms:W3CDTF">2020-06-10T22:49:31Z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