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67"/>
  </p:notesMasterIdLst>
  <p:sldIdLst>
    <p:sldId id="1751" r:id="rId5"/>
    <p:sldId id="1663" r:id="rId6"/>
    <p:sldId id="1899" r:id="rId7"/>
    <p:sldId id="2166" r:id="rId8"/>
    <p:sldId id="2199" r:id="rId9"/>
    <p:sldId id="2230" r:id="rId10"/>
    <p:sldId id="2232" r:id="rId11"/>
    <p:sldId id="2016" r:id="rId12"/>
    <p:sldId id="2018" r:id="rId13"/>
    <p:sldId id="1568" r:id="rId14"/>
    <p:sldId id="2184" r:id="rId15"/>
    <p:sldId id="2185" r:id="rId16"/>
    <p:sldId id="2188" r:id="rId17"/>
    <p:sldId id="2189" r:id="rId18"/>
    <p:sldId id="2186" r:id="rId19"/>
    <p:sldId id="2187" r:id="rId20"/>
    <p:sldId id="2191" r:id="rId21"/>
    <p:sldId id="2190" r:id="rId22"/>
    <p:sldId id="2192" r:id="rId23"/>
    <p:sldId id="2193" r:id="rId24"/>
    <p:sldId id="2194" r:id="rId25"/>
    <p:sldId id="284" r:id="rId26"/>
    <p:sldId id="2201" r:id="rId27"/>
    <p:sldId id="2231" r:id="rId28"/>
    <p:sldId id="2200" r:id="rId29"/>
    <p:sldId id="2202" r:id="rId30"/>
    <p:sldId id="2203" r:id="rId31"/>
    <p:sldId id="2204" r:id="rId32"/>
    <p:sldId id="2205" r:id="rId33"/>
    <p:sldId id="2208" r:id="rId34"/>
    <p:sldId id="1996" r:id="rId35"/>
    <p:sldId id="2209" r:id="rId36"/>
    <p:sldId id="2210" r:id="rId37"/>
    <p:sldId id="1998" r:id="rId38"/>
    <p:sldId id="1997" r:id="rId39"/>
    <p:sldId id="2000" r:id="rId40"/>
    <p:sldId id="2211" r:id="rId41"/>
    <p:sldId id="2212" r:id="rId42"/>
    <p:sldId id="2213" r:id="rId43"/>
    <p:sldId id="2214" r:id="rId44"/>
    <p:sldId id="2215" r:id="rId45"/>
    <p:sldId id="2216" r:id="rId46"/>
    <p:sldId id="1999" r:id="rId47"/>
    <p:sldId id="2002" r:id="rId48"/>
    <p:sldId id="2003" r:id="rId49"/>
    <p:sldId id="2217" r:id="rId50"/>
    <p:sldId id="2218" r:id="rId51"/>
    <p:sldId id="2219" r:id="rId52"/>
    <p:sldId id="2220" r:id="rId53"/>
    <p:sldId id="2221" r:id="rId54"/>
    <p:sldId id="2222" r:id="rId55"/>
    <p:sldId id="844" r:id="rId56"/>
    <p:sldId id="2223" r:id="rId57"/>
    <p:sldId id="2233" r:id="rId58"/>
    <p:sldId id="2234" r:id="rId59"/>
    <p:sldId id="2015" r:id="rId60"/>
    <p:sldId id="2198" r:id="rId61"/>
    <p:sldId id="2182" r:id="rId62"/>
    <p:sldId id="2226" r:id="rId63"/>
    <p:sldId id="2227" r:id="rId64"/>
    <p:sldId id="2229" r:id="rId65"/>
    <p:sldId id="2047" r:id="rId6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38B"/>
    <a:srgbClr val="D44A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10"/>
    <p:restoredTop sz="94692"/>
  </p:normalViewPr>
  <p:slideViewPr>
    <p:cSldViewPr snapToGrid="0">
      <p:cViewPr varScale="1">
        <p:scale>
          <a:sx n="102" d="100"/>
          <a:sy n="102" d="100"/>
        </p:scale>
        <p:origin x="52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presProps" Target="presProps.xml"/><Relationship Id="rId7" Type="http://schemas.openxmlformats.org/officeDocument/2006/relationships/slide" Target="slides/slide3.xml"/><Relationship Id="rId71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F8EC08-4996-458A-9E56-3BA9CD69AFAB}" type="datetimeFigureOut">
              <a:t>11/17/25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688697-941C-4CE3-BBE2-0166503F50B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278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3FFB5-6CD0-8D09-3629-2DC7D95F5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C38D4C0A-95D3-C921-2CAF-354119488F96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7B0347A-E6DB-C248-81CD-57C12E576454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7A26AC-C7B8-4674-B5E3-BD1D0806434C}"/>
              </a:ext>
            </a:extLst>
          </p:cNvPr>
          <p:cNvSpPr txBox="1"/>
          <p:nvPr/>
        </p:nvSpPr>
        <p:spPr>
          <a:xfrm>
            <a:off x="3884755" y="0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EF0F603-1A58-CC4E-99D8-B6FBBDB69376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Segoe UI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11/17/25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77F10CF6-F3CF-18D6-83CC-F752B331AC7C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5C8FA7-F5EC-034B-B178-40741A0DAC80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5" name="Slide Image Placeholder 1">
            <a:extLst>
              <a:ext uri="{FF2B5EF4-FFF2-40B4-BE49-F238E27FC236}">
                <a16:creationId xmlns:a16="http://schemas.microsoft.com/office/drawing/2014/main" id="{A6A455BB-2094-7008-4DDD-3D373CD2F8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solidFill>
            <a:srgbClr val="5B9BD5"/>
          </a:solidFill>
          <a:ln w="12600" cap="flat">
            <a:solidFill>
              <a:srgbClr val="41719C"/>
            </a:solidFill>
            <a:prstDash val="solid"/>
            <a:miter/>
          </a:ln>
        </p:spPr>
      </p:sp>
      <p:sp>
        <p:nvSpPr>
          <p:cNvPr id="6" name="Notes Placeholder 2">
            <a:extLst>
              <a:ext uri="{FF2B5EF4-FFF2-40B4-BE49-F238E27FC236}">
                <a16:creationId xmlns:a16="http://schemas.microsoft.com/office/drawing/2014/main" id="{6E5FE179-B004-9875-1E15-092573B889C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8413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08997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747337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747337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93870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30634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748986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13855-F87A-027A-616F-DC824BC52B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5E4DA6-D322-BA46-8CE8-48B4A8544594}" type="datetime1">
              <a:rPr lang="en-US"/>
              <a:pPr lvl="0"/>
              <a:t>11/17/25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8E78F9-9BA9-0EF4-A87A-2BC9FEE238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999750-B184-77FC-4F39-F4202CB26F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9B4C6B-CE77-E24F-B687-43AE2C9C0C15}" type="slidenum"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1B6237-BB19-063A-AE61-41B72E97398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09484" y="273597"/>
            <a:ext cx="10972443" cy="1144801"/>
          </a:xfrm>
        </p:spPr>
        <p:txBody>
          <a:bodyPr lIns="0" tIns="0" rIns="0" bIns="0" anchorCtr="1"/>
          <a:lstStyle>
            <a:lvl1pPr algn="ctr" hangingPunct="0">
              <a:defRPr lang="cy-GB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5153B3-146A-508D-C872-7507F13CF8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484" y="1604515"/>
            <a:ext cx="10972443" cy="3977283"/>
          </a:xfrm>
        </p:spPr>
        <p:txBody>
          <a:bodyPr lIns="0" tIns="0" rIns="0" bIns="0"/>
          <a:lstStyle>
            <a:lvl1pPr hangingPunct="0">
              <a:spcBef>
                <a:spcPts val="1415"/>
              </a:spcBef>
              <a:defRPr lang="cy-GB" sz="3200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049777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1986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2FAaCBRMsJY?si=Inx-oOzb56ZviU6a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pRnSW-XDSDs?si=0_A6RKgvhskwMBjT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rimarysite-prod-sorted.s3.amazonaws.com/fernfederation/UploadedDocument/6e4394137f4c4e57ab6f0e5325670dfe/tedi-twt-1-tedi-twt-ar-tywydd.pdf" TargetMode="External"/><Relationship Id="rId4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_2pwvb_IUxk" TargetMode="External"/><Relationship Id="rId5" Type="http://schemas.openxmlformats.org/officeDocument/2006/relationships/hyperlink" Target="https://www.youtube.com.mcas.ms/watch?v=FONxYx2TI7I" TargetMode="External"/><Relationship Id="rId4" Type="http://schemas.openxmlformats.org/officeDocument/2006/relationships/hyperlink" Target="https://youtu.be/JMn2DaSOgDc?feature=shared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7" Type="http://schemas.openxmlformats.org/officeDocument/2006/relationships/image" Target="../media/image37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sv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svg"/><Relationship Id="rId4" Type="http://schemas.openxmlformats.org/officeDocument/2006/relationships/image" Target="../media/image4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8B777-8105-BBF0-E8EC-449708EFC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44C501B-FC6C-5B56-56B5-464175A61C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077"/>
          <a:stretch>
            <a:fillRect/>
          </a:stretch>
        </p:blipFill>
        <p:spPr>
          <a:xfrm>
            <a:off x="-6003" y="0"/>
            <a:ext cx="12192115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14BDE31-8FB5-11EC-C134-0C2B92FA0A88}"/>
              </a:ext>
            </a:extLst>
          </p:cNvPr>
          <p:cNvSpPr txBox="1"/>
          <p:nvPr/>
        </p:nvSpPr>
        <p:spPr>
          <a:xfrm>
            <a:off x="3182820" y="245765"/>
            <a:ext cx="5827579" cy="1180170"/>
          </a:xfrm>
          <a:prstGeom prst="roundRect">
            <a:avLst/>
          </a:prstGeom>
          <a:solidFill>
            <a:schemeClr val="bg1"/>
          </a:solidFill>
          <a:ln w="28575" cap="flat">
            <a:noFill/>
            <a:prstDash val="solid"/>
            <a:miter/>
          </a:ln>
        </p:spPr>
        <p:txBody>
          <a:bodyPr vert="horz" wrap="square" lIns="68762" tIns="34198" rIns="68762" bIns="34198" anchor="ctr" anchorCtr="1" compatLnSpc="0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Cymraeg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mewn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Ymarfer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Proffesiynol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1</a:t>
            </a:r>
            <a:endParaRPr lang="en-GB" sz="2400" b="1" i="0" u="none" strike="noStrike" kern="1200" cap="none" spc="0" baseline="0" err="1">
              <a:solidFill>
                <a:srgbClr val="002060"/>
              </a:solidFill>
              <a:uFillTx/>
              <a:latin typeface="Aptos"/>
              <a:ea typeface="Microsoft YaHei"/>
              <a:cs typeface="Lucida Sans" pitchFamily="2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i="1" u="none" strike="noStrike" kern="1200" cap="none" spc="0" baseline="0">
                <a:solidFill>
                  <a:srgbClr val="002060"/>
                </a:solidFill>
                <a:uFillTx/>
                <a:latin typeface="Aptos"/>
                <a:ea typeface="Microsoft YaHei"/>
                <a:cs typeface="Lucida Sans" pitchFamily="2"/>
              </a:rPr>
              <a:t>Welsh </a:t>
            </a:r>
            <a:r>
              <a:rPr lang="en-GB" sz="2400" i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in Professional Practice 1</a:t>
            </a:r>
            <a:endParaRPr lang="en-GB" sz="2400" i="1" u="none" strike="noStrike" kern="1200" cap="none" spc="0" baseline="0">
              <a:solidFill>
                <a:srgbClr val="002060"/>
              </a:solidFill>
              <a:uFillTx/>
              <a:latin typeface="Aptos"/>
              <a:ea typeface="Microsoft YaHei"/>
              <a:cs typeface="Lucida Sans" pitchFamily="2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2025-26</a:t>
            </a:r>
            <a:endParaRPr lang="en-GB" sz="2400" b="1" i="0" u="none" strike="noStrike" kern="1200" cap="none" spc="0" baseline="0">
              <a:solidFill>
                <a:srgbClr val="002060"/>
              </a:solidFill>
              <a:uFillTx/>
              <a:latin typeface="Aptos"/>
              <a:ea typeface="Microsoft YaHei" pitchFamily="2"/>
              <a:cs typeface="Lucida Sans" pitchFamily="2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E10F92-76E7-4527-234A-A3899BCCB443}"/>
              </a:ext>
            </a:extLst>
          </p:cNvPr>
          <p:cNvSpPr txBox="1"/>
          <p:nvPr/>
        </p:nvSpPr>
        <p:spPr>
          <a:xfrm>
            <a:off x="4164193" y="3741804"/>
            <a:ext cx="3865845" cy="1897103"/>
          </a:xfrm>
          <a:prstGeom prst="roundRect">
            <a:avLst/>
          </a:prstGeom>
          <a:solidFill>
            <a:schemeClr val="bg1"/>
          </a:solidFill>
          <a:ln w="28575" cap="flat">
            <a:noFill/>
            <a:prstDash val="solid"/>
            <a:miter/>
          </a:ln>
        </p:spPr>
        <p:txBody>
          <a:bodyPr vert="horz" wrap="square" lIns="68762" tIns="34198" rIns="68762" bIns="34198" anchor="t" anchorCtr="1" compatLnSpc="0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BA1 -</a:t>
            </a:r>
            <a:r>
              <a:rPr lang="en-GB" sz="3200" kern="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 </a:t>
            </a:r>
            <a:r>
              <a:rPr lang="en-GB" sz="3200" i="0" u="none" strike="noStrike" kern="1200" cap="none" spc="0" baseline="0" dirty="0" err="1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Darlith</a:t>
            </a:r>
            <a:r>
              <a:rPr lang="en-GB" sz="3200" i="0" u="none" strike="noStrike" kern="1200" cap="none" spc="0" baseline="0" dirty="0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 </a:t>
            </a:r>
            <a:r>
              <a:rPr lang="en-GB" sz="320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8</a:t>
            </a:r>
            <a:endParaRPr lang="en-GB" sz="3200" i="0" u="none" strike="noStrike" kern="0" cap="none" spc="0" baseline="0" dirty="0">
              <a:solidFill>
                <a:srgbClr val="002060"/>
              </a:solidFill>
              <a:uFillTx/>
              <a:latin typeface="Aptos"/>
              <a:ea typeface="Microsoft YaHei"/>
              <a:cs typeface="Arial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kern="0" dirty="0">
              <a:solidFill>
                <a:srgbClr val="002060"/>
              </a:solidFill>
              <a:latin typeface="Aptos"/>
              <a:ea typeface="Microsoft YaHei"/>
              <a:cs typeface="Arial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Y </a:t>
            </a:r>
            <a:r>
              <a:rPr lang="en-GB" sz="3200" b="1" dirty="0" err="1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Tywydd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i="1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The Weather</a:t>
            </a:r>
            <a:endParaRPr lang="en-GB" sz="2400" i="1" dirty="0">
              <a:solidFill>
                <a:srgbClr val="002060"/>
              </a:solidFill>
              <a:latin typeface="Aptos"/>
              <a:ea typeface="Microsoft YaHei"/>
              <a:cs typeface="Arial" panose="020B0604020202020204" pitchFamily="34" charset="0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1" dirty="0">
              <a:solidFill>
                <a:srgbClr val="002060"/>
              </a:solidFill>
              <a:latin typeface="Aptos"/>
              <a:ea typeface="Microsoft YaHei"/>
              <a:cs typeface="Arial" panose="020B0604020202020204" pitchFamily="34" charset="0"/>
            </a:endParaRPr>
          </a:p>
        </p:txBody>
      </p:sp>
      <p:pic>
        <p:nvPicPr>
          <p:cNvPr id="9" name="Picture 8" descr="A pink and white logo&#10;&#10;Description automatically generated">
            <a:extLst>
              <a:ext uri="{FF2B5EF4-FFF2-40B4-BE49-F238E27FC236}">
                <a16:creationId xmlns:a16="http://schemas.microsoft.com/office/drawing/2014/main" id="{4EA0C148-6C33-2999-B57E-FE893C973D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265" y="5642343"/>
            <a:ext cx="2667000" cy="987172"/>
          </a:xfrm>
          <a:prstGeom prst="rect">
            <a:avLst/>
          </a:prstGeom>
          <a:ln w="28575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5E2DAE-DCF6-8C64-D208-306B3DB2B351}"/>
              </a:ext>
            </a:extLst>
          </p:cNvPr>
          <p:cNvSpPr txBox="1"/>
          <p:nvPr/>
        </p:nvSpPr>
        <p:spPr>
          <a:xfrm>
            <a:off x="9024318" y="6218517"/>
            <a:ext cx="2957962" cy="408623"/>
          </a:xfrm>
          <a:prstGeom prst="roundRect">
            <a:avLst/>
          </a:prstGeom>
          <a:solidFill>
            <a:schemeClr val="bg1"/>
          </a:solidFill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rgbClr val="002060"/>
                </a:solidFill>
                <a:latin typeface="Aptos"/>
              </a:rPr>
              <a:t>mari.powell@uwtsd.ac.uk</a:t>
            </a:r>
          </a:p>
        </p:txBody>
      </p:sp>
    </p:spTree>
    <p:extLst>
      <p:ext uri="{BB962C8B-B14F-4D97-AF65-F5344CB8AC3E}">
        <p14:creationId xmlns:p14="http://schemas.microsoft.com/office/powerpoint/2010/main" val="582405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17162" y="189077"/>
            <a:ext cx="5971111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Nodau’r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ddarlith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endParaRPr lang="en-US" sz="2400" i="1" dirty="0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668722" y="1523348"/>
            <a:ext cx="5467990" cy="3940096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914400" lvl="1" indent="-457200">
              <a:buFont typeface="Arial"/>
              <a:buChar char="•"/>
            </a:pPr>
            <a:r>
              <a:rPr lang="en-US" sz="2800" b="1" dirty="0"/>
              <a:t> </a:t>
            </a:r>
            <a:r>
              <a:rPr lang="en-US" sz="3200" b="1" dirty="0" err="1"/>
              <a:t>Adolygu</a:t>
            </a:r>
            <a:endParaRPr lang="en-US" sz="3200" b="1" dirty="0"/>
          </a:p>
          <a:p>
            <a:pPr lvl="1"/>
            <a:r>
              <a:rPr lang="en-US" sz="2800" i="1" dirty="0"/>
              <a:t>         Revision</a:t>
            </a:r>
            <a:endParaRPr lang="en-US" sz="3200" b="1" dirty="0"/>
          </a:p>
          <a:p>
            <a:pPr marL="800100" lvl="1" indent="-342900">
              <a:buFont typeface="Arial"/>
              <a:buChar char="•"/>
            </a:pPr>
            <a:endParaRPr lang="en-US" sz="2800" i="1" dirty="0"/>
          </a:p>
          <a:p>
            <a:pPr lvl="1"/>
            <a:endParaRPr lang="en-US" sz="2800" i="1" dirty="0"/>
          </a:p>
          <a:p>
            <a:pPr marL="800100" lvl="1" indent="-342900">
              <a:buFont typeface="Arial"/>
              <a:buChar char="•"/>
            </a:pPr>
            <a:r>
              <a:rPr lang="en-US" sz="2800" i="1" dirty="0"/>
              <a:t>   </a:t>
            </a:r>
            <a:r>
              <a:rPr lang="en-US" sz="3200" b="1" dirty="0"/>
              <a:t>Y </a:t>
            </a:r>
            <a:r>
              <a:rPr lang="en-US" sz="3200" b="1" dirty="0" err="1"/>
              <a:t>Tywydd</a:t>
            </a:r>
            <a:endParaRPr lang="en-US" sz="3200" b="1" dirty="0"/>
          </a:p>
          <a:p>
            <a:pPr lvl="1"/>
            <a:r>
              <a:rPr lang="en-US" sz="2800" i="1" dirty="0"/>
              <a:t>        The Weather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62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2490438" y="1716395"/>
            <a:ext cx="7211121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/>
              <a:t>Mae </a:t>
            </a:r>
            <a:r>
              <a:rPr lang="en-US" sz="4400" b="1" err="1"/>
              <a:t>hi'n</a:t>
            </a:r>
            <a:r>
              <a:rPr lang="en-US" sz="4400" b="1"/>
              <a:t> </a:t>
            </a:r>
            <a:r>
              <a:rPr lang="en-US" sz="4400" b="1" err="1"/>
              <a:t>amser</a:t>
            </a:r>
            <a:r>
              <a:rPr lang="en-US" sz="4400" b="1"/>
              <a:t> </a:t>
            </a:r>
            <a:r>
              <a:rPr lang="en-US" sz="4400" b="1" err="1"/>
              <a:t>adolygu</a:t>
            </a:r>
            <a:r>
              <a:rPr lang="en-US" sz="4400" b="1"/>
              <a:t>!</a:t>
            </a:r>
            <a:endParaRPr lang="en-US" sz="4400" b="1" err="1"/>
          </a:p>
          <a:p>
            <a:pPr algn="ctr"/>
            <a:endParaRPr lang="en-US" sz="2400" i="1"/>
          </a:p>
          <a:p>
            <a:pPr algn="ctr"/>
            <a:r>
              <a:rPr lang="en-US" sz="2400" i="1"/>
              <a:t>It's time to revise!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3308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BA99ED-10D4-EC4C-9D40-89C25B435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1533" y="126012"/>
            <a:ext cx="9413195" cy="5839718"/>
          </a:xfrm>
          <a:prstGeom prst="rect">
            <a:avLst/>
          </a:prstGeom>
          <a:solidFill>
            <a:srgbClr val="FF40FF"/>
          </a:solidFill>
          <a:ln>
            <a:solidFill>
              <a:srgbClr val="002060"/>
            </a:solidFill>
          </a:ln>
        </p:spPr>
      </p:pic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3AE8473-9BC3-238E-605C-ED725F9F1A4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449834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3AE8473-9BC3-238E-605C-ED725F9F1A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E344E5E-CF1F-62E7-1457-BB7B132E2C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1092" y="85804"/>
            <a:ext cx="9077325" cy="5911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794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1E30F8-C1C4-A670-AC23-A593E95751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F00A71C-BFBD-C418-50FD-64DB1D32DB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hlinkClick r:id="rId3"/>
            <a:extLst>
              <a:ext uri="{FF2B5EF4-FFF2-40B4-BE49-F238E27FC236}">
                <a16:creationId xmlns:a16="http://schemas.microsoft.com/office/drawing/2014/main" id="{A76C00D7-B860-C7E3-2F59-57F6FF630BEE}"/>
              </a:ext>
            </a:extLst>
          </p:cNvPr>
          <p:cNvSpPr txBox="1"/>
          <p:nvPr/>
        </p:nvSpPr>
        <p:spPr>
          <a:xfrm>
            <a:off x="3183371" y="607109"/>
            <a:ext cx="5825258" cy="38164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136525"/>
            <a:r>
              <a:rPr lang="cy-GB" sz="3200" b="1" dirty="0"/>
              <a:t>Bore da, sut ydych chi?</a:t>
            </a:r>
          </a:p>
          <a:p>
            <a:pPr marL="136525"/>
            <a:r>
              <a:rPr lang="cy-GB" sz="3200" dirty="0"/>
              <a:t>(Tune: Skip to my lou)</a:t>
            </a:r>
          </a:p>
          <a:p>
            <a:pPr marL="136525"/>
            <a:endParaRPr lang="cy-GB" sz="3200" dirty="0"/>
          </a:p>
          <a:p>
            <a:pPr marL="136525"/>
            <a:r>
              <a:rPr lang="cy-GB" sz="3200" dirty="0"/>
              <a:t>Bore da, sut ydych chi?</a:t>
            </a:r>
          </a:p>
          <a:p>
            <a:pPr marL="136525"/>
            <a:r>
              <a:rPr lang="cy-GB" sz="3200" dirty="0"/>
              <a:t>Bore da, sut ydych chi?</a:t>
            </a:r>
          </a:p>
          <a:p>
            <a:pPr marL="136525"/>
            <a:r>
              <a:rPr lang="cy-GB" sz="3200" dirty="0"/>
              <a:t>Bore da, sut ydych chi?</a:t>
            </a:r>
          </a:p>
          <a:p>
            <a:pPr marL="136525"/>
            <a:r>
              <a:rPr lang="cy-GB" sz="3200" dirty="0"/>
              <a:t>Rydyn ni’n dda iawn, diolch.</a:t>
            </a:r>
          </a:p>
          <a:p>
            <a:endParaRPr lang="cy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5E21D4-E320-872C-D121-6C58B45A8751}"/>
              </a:ext>
            </a:extLst>
          </p:cNvPr>
          <p:cNvSpPr txBox="1"/>
          <p:nvPr/>
        </p:nvSpPr>
        <p:spPr>
          <a:xfrm>
            <a:off x="3300608" y="4887352"/>
            <a:ext cx="69519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3"/>
              </a:rPr>
              <a:t>://youtu.be/2FAaCBRMsJY?si=Inx-oOzb56ZviU6a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03292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C00EDC-398A-99C2-E5D5-6B97BC0F10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6B2476A-7F30-0238-F55F-FACFDA9D4F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hlinkClick r:id="rId3"/>
            <a:extLst>
              <a:ext uri="{FF2B5EF4-FFF2-40B4-BE49-F238E27FC236}">
                <a16:creationId xmlns:a16="http://schemas.microsoft.com/office/drawing/2014/main" id="{E129E0D4-D76E-1B64-B63F-B87A3345CDF6}"/>
              </a:ext>
            </a:extLst>
          </p:cNvPr>
          <p:cNvSpPr txBox="1"/>
          <p:nvPr/>
        </p:nvSpPr>
        <p:spPr>
          <a:xfrm>
            <a:off x="3559152" y="272853"/>
            <a:ext cx="4808235" cy="526297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800" b="1" dirty="0"/>
              <a:t>Dewch i eistedd ar y mat.</a:t>
            </a:r>
          </a:p>
          <a:p>
            <a:pPr algn="ctr"/>
            <a:r>
              <a:rPr lang="cy-GB" sz="2800" dirty="0"/>
              <a:t>(Tune: London Bridge)</a:t>
            </a:r>
          </a:p>
          <a:p>
            <a:pPr algn="ctr"/>
            <a:endParaRPr lang="cy-GB" sz="2800" dirty="0"/>
          </a:p>
          <a:p>
            <a:pPr algn="ctr"/>
            <a:r>
              <a:rPr lang="cy-GB" sz="2800" dirty="0"/>
              <a:t>Dewch i eistedd ar y mat.</a:t>
            </a:r>
          </a:p>
          <a:p>
            <a:pPr algn="ctr"/>
            <a:r>
              <a:rPr lang="cy-GB" sz="2800" dirty="0"/>
              <a:t>Ar y mat, ar y mat. </a:t>
            </a:r>
          </a:p>
          <a:p>
            <a:pPr algn="ctr"/>
            <a:r>
              <a:rPr lang="cy-GB" sz="2800" dirty="0"/>
              <a:t>Dewch i eistedd ar y mat</a:t>
            </a:r>
          </a:p>
          <a:p>
            <a:pPr algn="ctr"/>
            <a:r>
              <a:rPr lang="cy-GB" sz="2800" dirty="0"/>
              <a:t>I ddweud ‘Bore da’.</a:t>
            </a:r>
          </a:p>
          <a:p>
            <a:pPr algn="ctr"/>
            <a:endParaRPr lang="cy-GB" sz="2800" dirty="0"/>
          </a:p>
          <a:p>
            <a:pPr algn="ctr"/>
            <a:r>
              <a:rPr lang="cy-GB" sz="2800" dirty="0"/>
              <a:t>Dewch i eistedd ar y mat.</a:t>
            </a:r>
          </a:p>
          <a:p>
            <a:pPr algn="ctr"/>
            <a:r>
              <a:rPr lang="cy-GB" sz="2800" dirty="0"/>
              <a:t>Ar y mat, ar y mat. </a:t>
            </a:r>
          </a:p>
          <a:p>
            <a:pPr algn="ctr"/>
            <a:r>
              <a:rPr lang="cy-GB" sz="2800" dirty="0"/>
              <a:t>Dewch i eistedd ar y mat</a:t>
            </a:r>
          </a:p>
          <a:p>
            <a:pPr algn="ctr"/>
            <a:r>
              <a:rPr lang="cy-GB" sz="2800" dirty="0"/>
              <a:t>I ddweud ‘Prynhawn da’.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0DB5F5-DF32-E81B-6DD8-2E263D7445BE}"/>
              </a:ext>
            </a:extLst>
          </p:cNvPr>
          <p:cNvSpPr txBox="1"/>
          <p:nvPr/>
        </p:nvSpPr>
        <p:spPr>
          <a:xfrm>
            <a:off x="3045913" y="5628165"/>
            <a:ext cx="61001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3"/>
              </a:rPr>
              <a:t>https://youtu.be/pRnSW-XDSDs?si=0_A6RKgvhskwMBjT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148017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3AE8473-9BC3-238E-605C-ED725F9F1A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18391B3-F68E-90B7-D9DB-12895C6350DC}"/>
              </a:ext>
            </a:extLst>
          </p:cNvPr>
          <p:cNvSpPr txBox="1"/>
          <p:nvPr/>
        </p:nvSpPr>
        <p:spPr>
          <a:xfrm>
            <a:off x="2452741" y="224250"/>
            <a:ext cx="729585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4400" b="1">
                <a:solidFill>
                  <a:schemeClr val="bg1"/>
                </a:solidFill>
              </a:rPr>
              <a:t>Eich tro chi!    </a:t>
            </a:r>
            <a:r>
              <a:rPr lang="cy-GB" sz="4400" i="1" err="1">
                <a:solidFill>
                  <a:schemeClr val="bg1"/>
                </a:solidFill>
              </a:rPr>
              <a:t>Your</a:t>
            </a:r>
            <a:r>
              <a:rPr lang="cy-GB" sz="4400" i="1">
                <a:solidFill>
                  <a:schemeClr val="bg1"/>
                </a:solidFill>
              </a:rPr>
              <a:t> turn!</a:t>
            </a:r>
          </a:p>
        </p:txBody>
      </p:sp>
      <p:pic>
        <p:nvPicPr>
          <p:cNvPr id="2" name="Picture 1" descr="A person and children with their hands up&#10;&#10;Description automatically generated">
            <a:extLst>
              <a:ext uri="{FF2B5EF4-FFF2-40B4-BE49-F238E27FC236}">
                <a16:creationId xmlns:a16="http://schemas.microsoft.com/office/drawing/2014/main" id="{266DB7E2-41D2-45C5-44F3-67C5C62642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3073" y="2484248"/>
            <a:ext cx="6096000" cy="3608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5F2ED3-8F34-F791-9DC4-B9EC80315FF9}"/>
              </a:ext>
            </a:extLst>
          </p:cNvPr>
          <p:cNvSpPr txBox="1"/>
          <p:nvPr/>
        </p:nvSpPr>
        <p:spPr>
          <a:xfrm>
            <a:off x="-3346" y="1072396"/>
            <a:ext cx="12197515" cy="6095286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2400" err="1">
                <a:solidFill>
                  <a:srgbClr val="002060"/>
                </a:solidFill>
              </a:rPr>
              <a:t>Hold</a:t>
            </a:r>
            <a:r>
              <a:rPr lang="cy-GB" sz="2400">
                <a:solidFill>
                  <a:srgbClr val="002060"/>
                </a:solidFill>
              </a:rPr>
              <a:t> a </a:t>
            </a:r>
            <a:r>
              <a:rPr lang="cy-GB" sz="2400" err="1">
                <a:solidFill>
                  <a:srgbClr val="002060"/>
                </a:solidFill>
              </a:rPr>
              <a:t>registration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time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session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in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small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groups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using</a:t>
            </a:r>
            <a:r>
              <a:rPr lang="cy-GB" sz="2400">
                <a:solidFill>
                  <a:srgbClr val="002060"/>
                </a:solidFill>
              </a:rPr>
              <a:t> the </a:t>
            </a:r>
            <a:r>
              <a:rPr lang="cy-GB" sz="2400" err="1">
                <a:solidFill>
                  <a:srgbClr val="002060"/>
                </a:solidFill>
              </a:rPr>
              <a:t>patterns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you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have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learnt</a:t>
            </a:r>
            <a:r>
              <a:rPr lang="cy-GB" sz="2400">
                <a:solidFill>
                  <a:srgbClr val="002060"/>
                </a:solidFill>
              </a:rPr>
              <a:t>.</a:t>
            </a:r>
            <a:endParaRPr lang="cy-GB" sz="2400" b="1">
              <a:solidFill>
                <a:srgbClr val="002060"/>
              </a:solidFill>
            </a:endParaRPr>
          </a:p>
          <a:p>
            <a:pPr marL="571500" indent="-571500">
              <a:buFont typeface="Arial"/>
              <a:buChar char="•"/>
            </a:pPr>
            <a:endParaRPr lang="cy-GB" sz="2800">
              <a:solidFill>
                <a:srgbClr val="002060"/>
              </a:solidFill>
            </a:endParaRPr>
          </a:p>
          <a:p>
            <a:pPr lvl="2"/>
            <a:r>
              <a:rPr lang="cy-GB" sz="2800" b="1">
                <a:solidFill>
                  <a:srgbClr val="002060"/>
                </a:solidFill>
              </a:rPr>
              <a:t>Cofiwch!</a:t>
            </a:r>
            <a:r>
              <a:rPr lang="cy-GB" sz="2800">
                <a:solidFill>
                  <a:srgbClr val="002060"/>
                </a:solidFill>
              </a:rPr>
              <a:t>   </a:t>
            </a:r>
          </a:p>
          <a:p>
            <a:pPr marL="1714500" lvl="3" indent="-342900">
              <a:buFont typeface="Arial"/>
              <a:buChar char="•"/>
            </a:pPr>
            <a:r>
              <a:rPr lang="cy-GB" sz="2400">
                <a:solidFill>
                  <a:srgbClr val="002060"/>
                </a:solidFill>
              </a:rPr>
              <a:t>A </a:t>
            </a:r>
            <a:r>
              <a:rPr lang="cy-GB" sz="2400" err="1">
                <a:solidFill>
                  <a:srgbClr val="002060"/>
                </a:solidFill>
              </a:rPr>
              <a:t>greeting</a:t>
            </a:r>
            <a:endParaRPr lang="cy-GB" sz="2400">
              <a:solidFill>
                <a:srgbClr val="002060"/>
              </a:solidFill>
            </a:endParaRPr>
          </a:p>
          <a:p>
            <a:pPr marL="1714500" lvl="3" indent="-342900">
              <a:buFont typeface="Arial"/>
              <a:buChar char="•"/>
            </a:pPr>
            <a:r>
              <a:rPr lang="cy-GB" sz="2400" err="1">
                <a:solidFill>
                  <a:srgbClr val="002060"/>
                </a:solidFill>
              </a:rPr>
              <a:t>It's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Registration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Time</a:t>
            </a:r>
            <a:r>
              <a:rPr lang="cy-GB" sz="2400">
                <a:solidFill>
                  <a:srgbClr val="002060"/>
                </a:solidFill>
              </a:rPr>
              <a:t>!</a:t>
            </a:r>
          </a:p>
          <a:p>
            <a:pPr marL="1714500" lvl="3" indent="-342900">
              <a:buFont typeface="Arial"/>
              <a:buChar char="•"/>
            </a:pPr>
            <a:r>
              <a:rPr lang="cy-GB" sz="2400" err="1">
                <a:solidFill>
                  <a:srgbClr val="002060"/>
                </a:solidFill>
              </a:rPr>
              <a:t>Present</a:t>
            </a:r>
            <a:r>
              <a:rPr lang="cy-GB" sz="2400">
                <a:solidFill>
                  <a:srgbClr val="002060"/>
                </a:solidFill>
              </a:rPr>
              <a:t> / </a:t>
            </a:r>
            <a:r>
              <a:rPr lang="cy-GB" sz="2400" err="1">
                <a:solidFill>
                  <a:srgbClr val="002060"/>
                </a:solidFill>
              </a:rPr>
              <a:t>Absent</a:t>
            </a:r>
            <a:r>
              <a:rPr lang="cy-GB" sz="2400">
                <a:solidFill>
                  <a:srgbClr val="002060"/>
                </a:solidFill>
              </a:rPr>
              <a:t>?</a:t>
            </a:r>
          </a:p>
          <a:p>
            <a:pPr marL="1714500" lvl="3" indent="-342900">
              <a:buFont typeface="Arial"/>
              <a:buChar char="•"/>
            </a:pPr>
            <a:r>
              <a:rPr lang="cy-GB" sz="2400" err="1">
                <a:solidFill>
                  <a:srgbClr val="002060"/>
                </a:solidFill>
              </a:rPr>
              <a:t>How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are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they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feeling</a:t>
            </a:r>
            <a:r>
              <a:rPr lang="cy-GB" sz="2400">
                <a:solidFill>
                  <a:srgbClr val="002060"/>
                </a:solidFill>
              </a:rPr>
              <a:t>?</a:t>
            </a:r>
          </a:p>
          <a:p>
            <a:pPr marL="1714500" lvl="3" indent="-342900">
              <a:buFont typeface="Arial"/>
              <a:buChar char="•"/>
            </a:pPr>
            <a:r>
              <a:rPr lang="cy-GB" sz="2400" err="1">
                <a:solidFill>
                  <a:srgbClr val="002060"/>
                </a:solidFill>
              </a:rPr>
              <a:t>School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dinner</a:t>
            </a:r>
            <a:r>
              <a:rPr lang="cy-GB" sz="2400">
                <a:solidFill>
                  <a:srgbClr val="002060"/>
                </a:solidFill>
              </a:rPr>
              <a:t> or </a:t>
            </a:r>
            <a:r>
              <a:rPr lang="cy-GB" sz="2400" err="1">
                <a:solidFill>
                  <a:srgbClr val="002060"/>
                </a:solidFill>
              </a:rPr>
              <a:t>sandwiches</a:t>
            </a:r>
            <a:r>
              <a:rPr lang="cy-GB" sz="2400">
                <a:solidFill>
                  <a:srgbClr val="002060"/>
                </a:solidFill>
              </a:rPr>
              <a:t>? </a:t>
            </a:r>
          </a:p>
          <a:p>
            <a:pPr lvl="3"/>
            <a:r>
              <a:rPr lang="cy-GB" sz="2400">
                <a:solidFill>
                  <a:srgbClr val="002060"/>
                </a:solidFill>
              </a:rPr>
              <a:t>      </a:t>
            </a:r>
            <a:r>
              <a:rPr lang="cy-GB" sz="2400" err="1">
                <a:solidFill>
                  <a:srgbClr val="002060"/>
                </a:solidFill>
              </a:rPr>
              <a:t>How</a:t>
            </a:r>
            <a:r>
              <a:rPr lang="cy-GB" sz="2400">
                <a:solidFill>
                  <a:srgbClr val="002060"/>
                </a:solidFill>
              </a:rPr>
              <a:t> </a:t>
            </a:r>
            <a:r>
              <a:rPr lang="cy-GB" sz="2400" err="1">
                <a:solidFill>
                  <a:srgbClr val="002060"/>
                </a:solidFill>
              </a:rPr>
              <a:t>many</a:t>
            </a:r>
            <a:r>
              <a:rPr lang="cy-GB" sz="2400">
                <a:solidFill>
                  <a:srgbClr val="002060"/>
                </a:solidFill>
              </a:rPr>
              <a:t>?</a:t>
            </a:r>
          </a:p>
          <a:p>
            <a:pPr marL="1714500" lvl="3" indent="-342900">
              <a:buFont typeface="Arial"/>
              <a:buChar char="•"/>
            </a:pPr>
            <a:r>
              <a:rPr lang="cy-GB" sz="2400" err="1">
                <a:solidFill>
                  <a:srgbClr val="002060"/>
                </a:solidFill>
              </a:rPr>
              <a:t>Discuss</a:t>
            </a:r>
            <a:r>
              <a:rPr lang="cy-GB" sz="2400">
                <a:solidFill>
                  <a:srgbClr val="002060"/>
                </a:solidFill>
              </a:rPr>
              <a:t> Day / </a:t>
            </a:r>
            <a:r>
              <a:rPr lang="cy-GB" sz="2400" err="1">
                <a:solidFill>
                  <a:srgbClr val="002060"/>
                </a:solidFill>
              </a:rPr>
              <a:t>Month</a:t>
            </a:r>
            <a:r>
              <a:rPr lang="cy-GB" sz="2400">
                <a:solidFill>
                  <a:srgbClr val="002060"/>
                </a:solidFill>
              </a:rPr>
              <a:t> / </a:t>
            </a:r>
            <a:r>
              <a:rPr lang="cy-GB" sz="2400" err="1">
                <a:solidFill>
                  <a:srgbClr val="002060"/>
                </a:solidFill>
              </a:rPr>
              <a:t>Season</a:t>
            </a:r>
            <a:endParaRPr lang="cy-GB" sz="2400">
              <a:solidFill>
                <a:srgbClr val="002060"/>
              </a:solidFill>
            </a:endParaRPr>
          </a:p>
          <a:p>
            <a:pPr marL="1714500" lvl="3" indent="-342900">
              <a:buFont typeface="Arial"/>
              <a:buChar char="•"/>
            </a:pPr>
            <a:r>
              <a:rPr lang="cy-GB" sz="2400" err="1">
                <a:solidFill>
                  <a:srgbClr val="002060"/>
                </a:solidFill>
              </a:rPr>
              <a:t>What's</a:t>
            </a:r>
            <a:r>
              <a:rPr lang="cy-GB" sz="2400">
                <a:solidFill>
                  <a:srgbClr val="002060"/>
                </a:solidFill>
              </a:rPr>
              <a:t> the </a:t>
            </a:r>
            <a:r>
              <a:rPr lang="cy-GB" sz="2400" err="1">
                <a:solidFill>
                  <a:srgbClr val="002060"/>
                </a:solidFill>
              </a:rPr>
              <a:t>date</a:t>
            </a:r>
            <a:r>
              <a:rPr lang="cy-GB" sz="2400">
                <a:solidFill>
                  <a:srgbClr val="002060"/>
                </a:solidFill>
              </a:rPr>
              <a:t>?</a:t>
            </a:r>
          </a:p>
          <a:p>
            <a:pPr marL="914400" lvl="1" indent="-457200">
              <a:buFont typeface="Arial"/>
              <a:buChar char="•"/>
            </a:pPr>
            <a:endParaRPr lang="cy-GB" sz="2400">
              <a:solidFill>
                <a:srgbClr val="002060"/>
              </a:solidFill>
            </a:endParaRPr>
          </a:p>
          <a:p>
            <a:pPr marL="914400" lvl="1" indent="-457200">
              <a:buFont typeface="Arial"/>
              <a:buChar char="•"/>
            </a:pPr>
            <a:endParaRPr lang="cy-GB" sz="2800">
              <a:solidFill>
                <a:srgbClr val="002060"/>
              </a:solidFill>
            </a:endParaRPr>
          </a:p>
          <a:p>
            <a:pPr marL="914400" lvl="1" indent="-457200">
              <a:buFont typeface="Arial"/>
              <a:buChar char="•"/>
            </a:pPr>
            <a:endParaRPr lang="cy-GB" sz="280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1312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3027585" y="1716395"/>
            <a:ext cx="6136826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/>
              <a:t>Y </a:t>
            </a:r>
            <a:r>
              <a:rPr lang="en-US" sz="6000" b="1" err="1"/>
              <a:t>Tywydd</a:t>
            </a:r>
            <a:endParaRPr lang="en-US" sz="6000" b="1"/>
          </a:p>
          <a:p>
            <a:pPr algn="ctr"/>
            <a:endParaRPr lang="en-US" sz="2400" i="1"/>
          </a:p>
          <a:p>
            <a:pPr algn="ctr"/>
            <a:r>
              <a:rPr lang="en-US" sz="2400" i="1"/>
              <a:t>The Weather</a:t>
            </a:r>
          </a:p>
        </p:txBody>
      </p:sp>
      <p:pic>
        <p:nvPicPr>
          <p:cNvPr id="5" name="Picture 4" descr="A pink and white logo&#10;&#10;Description automatically generated">
            <a:extLst>
              <a:ext uri="{FF2B5EF4-FFF2-40B4-BE49-F238E27FC236}">
                <a16:creationId xmlns:a16="http://schemas.microsoft.com/office/drawing/2014/main" id="{F97629BF-4EC9-B62F-E4D9-9E0A1E64E8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6973" y="202265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7406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3093BC-6E0E-8E59-2B00-F608F04F4025}"/>
              </a:ext>
            </a:extLst>
          </p:cNvPr>
          <p:cNvSpPr txBox="1"/>
          <p:nvPr/>
        </p:nvSpPr>
        <p:spPr>
          <a:xfrm>
            <a:off x="1940790" y="112504"/>
            <a:ext cx="8306162" cy="132802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mae'r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  <a:p>
            <a:pPr algn="ctr"/>
            <a:r>
              <a:rPr lang="en-GB" sz="2800" i="1">
                <a:solidFill>
                  <a:schemeClr val="bg1"/>
                </a:solidFill>
                <a:latin typeface="Aptos"/>
                <a:cs typeface="Calibri"/>
              </a:rPr>
              <a:t>What's the weather like today?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832887" y="4630020"/>
            <a:ext cx="6531260" cy="1328023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Mae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heulog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  <a:p>
            <a:pPr algn="ctr"/>
            <a:r>
              <a:rPr lang="en-GB" sz="2800" i="1">
                <a:solidFill>
                  <a:srgbClr val="002060"/>
                </a:solidFill>
                <a:latin typeface="Aptos"/>
                <a:cs typeface="Calibri"/>
              </a:rPr>
              <a:t>It's sunny today.</a:t>
            </a:r>
          </a:p>
        </p:txBody>
      </p:sp>
      <p:pic>
        <p:nvPicPr>
          <p:cNvPr id="6" name="Graphic 5" descr="Dim (Medium Sun) with solid fill">
            <a:extLst>
              <a:ext uri="{FF2B5EF4-FFF2-40B4-BE49-F238E27FC236}">
                <a16:creationId xmlns:a16="http://schemas.microsoft.com/office/drawing/2014/main" id="{CFC3BA86-2265-0FFC-838A-8589CD0D0F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45075" y="1433026"/>
            <a:ext cx="3506035" cy="3506035"/>
          </a:xfrm>
          <a:prstGeom prst="rect">
            <a:avLst/>
          </a:prstGeom>
        </p:spPr>
      </p:pic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954686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3093BC-6E0E-8E59-2B00-F608F04F4025}"/>
              </a:ext>
            </a:extLst>
          </p:cNvPr>
          <p:cNvSpPr txBox="1"/>
          <p:nvPr/>
        </p:nvSpPr>
        <p:spPr>
          <a:xfrm>
            <a:off x="2390495" y="237422"/>
            <a:ext cx="741924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mae'r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832887" y="4480118"/>
            <a:ext cx="6531260" cy="139612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Mae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braf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  <a:p>
            <a:pPr algn="ctr"/>
            <a:r>
              <a:rPr lang="en-GB" sz="3200" i="1">
                <a:solidFill>
                  <a:srgbClr val="002060"/>
                </a:solidFill>
                <a:latin typeface="Aptos"/>
                <a:cs typeface="Calibri"/>
              </a:rPr>
              <a:t>It's fine today.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sun and cloud with yellow rays&#10;&#10;Description automatically generated">
            <a:extLst>
              <a:ext uri="{FF2B5EF4-FFF2-40B4-BE49-F238E27FC236}">
                <a16:creationId xmlns:a16="http://schemas.microsoft.com/office/drawing/2014/main" id="{9271BFEF-C17E-40E6-8E02-F2DE465151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0050" y="1617845"/>
            <a:ext cx="3771900" cy="264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41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1" descr="Rain with solid fill">
            <a:extLst>
              <a:ext uri="{FF2B5EF4-FFF2-40B4-BE49-F238E27FC236}">
                <a16:creationId xmlns:a16="http://schemas.microsoft.com/office/drawing/2014/main" id="{CF412978-0FC1-7072-5E2E-044FCABF99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75267" y="1317466"/>
            <a:ext cx="3241465" cy="32095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220789" y="4355200"/>
            <a:ext cx="7742964" cy="139612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Mae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bwrw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glaw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  <a:p>
            <a:pPr algn="ctr"/>
            <a:r>
              <a:rPr lang="en-GB" sz="3200" i="1">
                <a:solidFill>
                  <a:srgbClr val="002060"/>
                </a:solidFill>
                <a:latin typeface="Aptos"/>
                <a:cs typeface="Calibri"/>
              </a:rPr>
              <a:t>It's raining today.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Graphic 9" descr="Cloud with solid fill">
            <a:extLst>
              <a:ext uri="{FF2B5EF4-FFF2-40B4-BE49-F238E27FC236}">
                <a16:creationId xmlns:a16="http://schemas.microsoft.com/office/drawing/2014/main" id="{124FE499-AB78-9050-D679-8DA58E24F8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464165" y="788171"/>
            <a:ext cx="3259717" cy="32642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FCC52BD-430A-D6BA-EA2D-A01276A8C084}"/>
              </a:ext>
            </a:extLst>
          </p:cNvPr>
          <p:cNvSpPr txBox="1"/>
          <p:nvPr/>
        </p:nvSpPr>
        <p:spPr>
          <a:xfrm>
            <a:off x="2390495" y="237422"/>
            <a:ext cx="741924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mae'r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00473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832887" y="4430151"/>
            <a:ext cx="6531260" cy="139612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Mae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oer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  <a:p>
            <a:pPr algn="ctr"/>
            <a:r>
              <a:rPr lang="en-GB" sz="3200" i="1">
                <a:solidFill>
                  <a:srgbClr val="002060"/>
                </a:solidFill>
                <a:latin typeface="Aptos"/>
                <a:cs typeface="Calibri"/>
              </a:rPr>
              <a:t>It's cold today.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Graphic 5" descr="Snowflake with solid fill">
            <a:extLst>
              <a:ext uri="{FF2B5EF4-FFF2-40B4-BE49-F238E27FC236}">
                <a16:creationId xmlns:a16="http://schemas.microsoft.com/office/drawing/2014/main" id="{54464819-F241-2204-3E66-120D556DE8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29339" y="1088370"/>
            <a:ext cx="3538050" cy="35699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01A5A4-CAB3-154C-3016-F102824C179B}"/>
              </a:ext>
            </a:extLst>
          </p:cNvPr>
          <p:cNvSpPr txBox="1"/>
          <p:nvPr/>
        </p:nvSpPr>
        <p:spPr>
          <a:xfrm>
            <a:off x="2390495" y="237422"/>
            <a:ext cx="741924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mae'r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470478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608035" y="4555068"/>
            <a:ext cx="6968472" cy="139612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Mae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stormus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  <a:p>
            <a:pPr algn="ctr"/>
            <a:r>
              <a:rPr lang="en-GB" sz="3200" i="1">
                <a:solidFill>
                  <a:srgbClr val="002060"/>
                </a:solidFill>
                <a:latin typeface="Aptos"/>
                <a:cs typeface="Calibri"/>
              </a:rPr>
              <a:t>It's stormy today.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loud with lightnings and a thunderstorm&#10;&#10;Description automatically generated">
            <a:extLst>
              <a:ext uri="{FF2B5EF4-FFF2-40B4-BE49-F238E27FC236}">
                <a16:creationId xmlns:a16="http://schemas.microsoft.com/office/drawing/2014/main" id="{6B4EA371-F8CF-E4DB-404B-850AA5EBB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4375" y="1501750"/>
            <a:ext cx="3143250" cy="29051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1100D9-0C2A-8006-45C4-1C2B11F10564}"/>
              </a:ext>
            </a:extLst>
          </p:cNvPr>
          <p:cNvSpPr txBox="1"/>
          <p:nvPr/>
        </p:nvSpPr>
        <p:spPr>
          <a:xfrm>
            <a:off x="2390495" y="237422"/>
            <a:ext cx="741924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mae'r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745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220789" y="4530085"/>
            <a:ext cx="7742964" cy="139612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Mae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bwrw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eira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  <a:p>
            <a:pPr algn="ctr"/>
            <a:r>
              <a:rPr lang="en-GB" sz="3200" i="1">
                <a:solidFill>
                  <a:srgbClr val="002060"/>
                </a:solidFill>
                <a:latin typeface="Aptos"/>
                <a:cs typeface="Calibri"/>
              </a:rPr>
              <a:t>It's snowing today.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loud and snowflakes&#10;&#10;Description automatically generated">
            <a:extLst>
              <a:ext uri="{FF2B5EF4-FFF2-40B4-BE49-F238E27FC236}">
                <a16:creationId xmlns:a16="http://schemas.microsoft.com/office/drawing/2014/main" id="{09C68240-9006-454A-6BA7-88C6FE0B0B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6275" y="1416103"/>
            <a:ext cx="3219450" cy="28765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0412626-C87D-6EAA-7F40-8EAB6C4ED66A}"/>
              </a:ext>
            </a:extLst>
          </p:cNvPr>
          <p:cNvSpPr txBox="1"/>
          <p:nvPr/>
        </p:nvSpPr>
        <p:spPr>
          <a:xfrm>
            <a:off x="2390495" y="237422"/>
            <a:ext cx="741924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mae'r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097155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707969" y="4567560"/>
            <a:ext cx="6781096" cy="139612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Mae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niwlog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  <a:p>
            <a:pPr algn="ctr"/>
            <a:r>
              <a:rPr lang="en-GB" sz="3200" i="1">
                <a:solidFill>
                  <a:srgbClr val="002060"/>
                </a:solidFill>
                <a:latin typeface="Aptos"/>
                <a:cs typeface="Calibri"/>
              </a:rPr>
              <a:t>It's foggy today.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Graphic 5" descr="Fog with solid fill">
            <a:extLst>
              <a:ext uri="{FF2B5EF4-FFF2-40B4-BE49-F238E27FC236}">
                <a16:creationId xmlns:a16="http://schemas.microsoft.com/office/drawing/2014/main" id="{DF12897A-59BA-9648-54B4-D530ABFD29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16074" y="1089926"/>
            <a:ext cx="3784670" cy="37937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D99C421-12FF-6896-5653-CC02648CDF8D}"/>
              </a:ext>
            </a:extLst>
          </p:cNvPr>
          <p:cNvSpPr txBox="1"/>
          <p:nvPr/>
        </p:nvSpPr>
        <p:spPr>
          <a:xfrm>
            <a:off x="2390495" y="237422"/>
            <a:ext cx="741924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mae'r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268166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390495" y="4469856"/>
            <a:ext cx="7685317" cy="139612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dirty="0">
                <a:solidFill>
                  <a:srgbClr val="002060"/>
                </a:solidFill>
                <a:latin typeface="Aptos"/>
                <a:cs typeface="Calibri"/>
              </a:rPr>
              <a:t>Mae </a:t>
            </a:r>
            <a:r>
              <a:rPr lang="en-GB" sz="4400" b="1" dirty="0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Aptos"/>
                <a:cs typeface="Calibri"/>
              </a:rPr>
              <a:t>rhewllyd</a:t>
            </a:r>
            <a:r>
              <a:rPr lang="en-GB" sz="4400" b="1" dirty="0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dirty="0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r>
              <a:rPr lang="en-GB" sz="4400" b="1" dirty="0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  <a:p>
            <a:pPr algn="ctr"/>
            <a:r>
              <a:rPr lang="en-GB" sz="3200" i="1" dirty="0">
                <a:solidFill>
                  <a:srgbClr val="002060"/>
                </a:solidFill>
                <a:latin typeface="Aptos"/>
                <a:cs typeface="Calibri"/>
              </a:rPr>
              <a:t>It's freezing today.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286C78-E57D-A66C-CF57-844AE39320C8}"/>
              </a:ext>
            </a:extLst>
          </p:cNvPr>
          <p:cNvSpPr txBox="1"/>
          <p:nvPr/>
        </p:nvSpPr>
        <p:spPr>
          <a:xfrm>
            <a:off x="2390495" y="237422"/>
            <a:ext cx="741924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mae'r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DC1588-504E-42FD-3973-F71CB53AE8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6386" y="1550747"/>
            <a:ext cx="3762531" cy="2695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844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670494" y="4417658"/>
            <a:ext cx="7043423" cy="139612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Mae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FF0000"/>
                </a:solidFill>
                <a:latin typeface="Aptos"/>
                <a:cs typeface="Calibri"/>
              </a:rPr>
              <a:t>g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ymylog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  <a:p>
            <a:pPr algn="ctr"/>
            <a:r>
              <a:rPr lang="en-GB" sz="3200" i="1">
                <a:solidFill>
                  <a:srgbClr val="002060"/>
                </a:solidFill>
                <a:latin typeface="Aptos"/>
                <a:cs typeface="Calibri"/>
              </a:rPr>
              <a:t>It's cloudy today.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A52536F-3610-4269-B207-3C384EEDB93A}"/>
              </a:ext>
            </a:extLst>
          </p:cNvPr>
          <p:cNvSpPr txBox="1"/>
          <p:nvPr/>
        </p:nvSpPr>
        <p:spPr>
          <a:xfrm>
            <a:off x="2390495" y="237422"/>
            <a:ext cx="741924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mae'r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14BF33E-C75F-ED14-B165-BBF0EA0C87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9721" y="1379095"/>
            <a:ext cx="4672559" cy="3025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184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707969" y="4567560"/>
            <a:ext cx="6781096" cy="139612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Mae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FF0000"/>
                </a:solidFill>
                <a:latin typeface="Aptos"/>
                <a:cs typeface="Calibri"/>
              </a:rPr>
              <a:t>w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yntog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  <a:p>
            <a:pPr algn="ctr"/>
            <a:r>
              <a:rPr lang="en-GB" sz="3200" i="1">
                <a:solidFill>
                  <a:srgbClr val="002060"/>
                </a:solidFill>
                <a:latin typeface="Aptos"/>
                <a:cs typeface="Calibri"/>
              </a:rPr>
              <a:t>It's windy today.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5AC5C19-EF3C-B27F-9E8B-17460648DA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5725" y="1534206"/>
            <a:ext cx="4618264" cy="27418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9810B7-E1D2-272A-441D-971855BF6DB2}"/>
              </a:ext>
            </a:extLst>
          </p:cNvPr>
          <p:cNvSpPr txBox="1"/>
          <p:nvPr/>
        </p:nvSpPr>
        <p:spPr>
          <a:xfrm>
            <a:off x="2390495" y="237422"/>
            <a:ext cx="741924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mae'r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60247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707969" y="4567560"/>
            <a:ext cx="6781096" cy="139612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Mae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FF0000"/>
                </a:solidFill>
                <a:latin typeface="Aptos"/>
                <a:cs typeface="Calibri"/>
              </a:rPr>
              <a:t>b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oeth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  <a:p>
            <a:pPr algn="ctr"/>
            <a:r>
              <a:rPr lang="en-GB" sz="3200" i="1">
                <a:solidFill>
                  <a:srgbClr val="002060"/>
                </a:solidFill>
                <a:latin typeface="Aptos"/>
                <a:cs typeface="Calibri"/>
              </a:rPr>
              <a:t>It's hot today.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thermometer and sun&#10;&#10;Description automatically generated">
            <a:extLst>
              <a:ext uri="{FF2B5EF4-FFF2-40B4-BE49-F238E27FC236}">
                <a16:creationId xmlns:a16="http://schemas.microsoft.com/office/drawing/2014/main" id="{08553174-4AC5-B4C4-9153-22CBF6E02A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8756" y="1310156"/>
            <a:ext cx="4024390" cy="29760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366DCE-0B7D-93F3-3C0B-A0DF263B28BC}"/>
              </a:ext>
            </a:extLst>
          </p:cNvPr>
          <p:cNvSpPr txBox="1"/>
          <p:nvPr/>
        </p:nvSpPr>
        <p:spPr>
          <a:xfrm>
            <a:off x="2390495" y="237422"/>
            <a:ext cx="741924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mae'r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61648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707969" y="4467626"/>
            <a:ext cx="6781096" cy="139612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Mae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FF0000"/>
                </a:solidFill>
                <a:latin typeface="Aptos"/>
                <a:cs typeface="Calibri"/>
              </a:rPr>
              <a:t>w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lyb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  <a:p>
            <a:pPr algn="ctr"/>
            <a:r>
              <a:rPr lang="en-GB" sz="3200" i="1">
                <a:solidFill>
                  <a:srgbClr val="002060"/>
                </a:solidFill>
                <a:latin typeface="Aptos"/>
                <a:cs typeface="Calibri"/>
              </a:rPr>
              <a:t>It's wet today.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E4C4FD-96CB-58F7-6396-825D061D04CE}"/>
              </a:ext>
            </a:extLst>
          </p:cNvPr>
          <p:cNvSpPr txBox="1"/>
          <p:nvPr/>
        </p:nvSpPr>
        <p:spPr>
          <a:xfrm>
            <a:off x="2390495" y="237422"/>
            <a:ext cx="741924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mae'r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heddiw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  <p:pic>
        <p:nvPicPr>
          <p:cNvPr id="6" name="Picture 5" descr="A blue and white umbrella&#10;&#10;Description automatically generated">
            <a:extLst>
              <a:ext uri="{FF2B5EF4-FFF2-40B4-BE49-F238E27FC236}">
                <a16:creationId xmlns:a16="http://schemas.microsoft.com/office/drawing/2014/main" id="{E33DFB5F-4FEC-27C1-D6FE-B40429E992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095" y="1310157"/>
            <a:ext cx="3337809" cy="3163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276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E43745A-27A1-C24F-B175-DE7D740C70CA}"/>
              </a:ext>
            </a:extLst>
          </p:cNvPr>
          <p:cNvSpPr txBox="1"/>
          <p:nvPr/>
        </p:nvSpPr>
        <p:spPr>
          <a:xfrm>
            <a:off x="1836455" y="4322761"/>
            <a:ext cx="3621056" cy="98488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Mae’r</a:t>
            </a:r>
            <a:r>
              <a:rPr lang="en-US" sz="2800" b="1" dirty="0">
                <a:solidFill>
                  <a:srgbClr val="002060"/>
                </a:solidFill>
              </a:rPr>
              <a:t> haul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gwenu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  <a:p>
            <a:pPr algn="ctr"/>
            <a:endParaRPr lang="en-US" sz="1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The sun is shining!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89937C-6923-6944-9A81-6E9542F857CB}"/>
              </a:ext>
            </a:extLst>
          </p:cNvPr>
          <p:cNvSpPr txBox="1"/>
          <p:nvPr/>
        </p:nvSpPr>
        <p:spPr>
          <a:xfrm>
            <a:off x="6474680" y="4322761"/>
            <a:ext cx="4007379" cy="98488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arllwys</a:t>
            </a:r>
            <a:r>
              <a:rPr lang="en-US" sz="2800" b="1" dirty="0">
                <a:solidFill>
                  <a:srgbClr val="002060"/>
                </a:solidFill>
              </a:rPr>
              <a:t> y </a:t>
            </a:r>
            <a:r>
              <a:rPr lang="en-US" sz="2800" b="1" dirty="0" err="1">
                <a:solidFill>
                  <a:srgbClr val="002060"/>
                </a:solidFill>
              </a:rPr>
              <a:t>glaw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  <a:p>
            <a:pPr algn="ctr"/>
            <a:endParaRPr lang="en-US" sz="1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It’s pouring down!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3499328" y="148239"/>
            <a:ext cx="5195437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Idiomau</a:t>
            </a:r>
            <a:r>
              <a:rPr lang="en-US" sz="4400" b="1">
                <a:solidFill>
                  <a:srgbClr val="002060"/>
                </a:solidFill>
              </a:rPr>
              <a:t>   </a:t>
            </a:r>
            <a:r>
              <a:rPr lang="en-US" sz="4400" i="1">
                <a:solidFill>
                  <a:srgbClr val="002060"/>
                </a:solidFill>
              </a:rPr>
              <a:t>Idioms</a:t>
            </a:r>
            <a:endParaRPr lang="en-US" sz="4400">
              <a:solidFill>
                <a:srgbClr val="002060"/>
              </a:solidFill>
            </a:endParaRPr>
          </a:p>
        </p:txBody>
      </p:sp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ACD11F2-97F5-65C4-E517-7C3AA22CD6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sun with glasses&#10;&#10;Description automatically generated">
            <a:extLst>
              <a:ext uri="{FF2B5EF4-FFF2-40B4-BE49-F238E27FC236}">
                <a16:creationId xmlns:a16="http://schemas.microsoft.com/office/drawing/2014/main" id="{74F6E62F-3D1D-CA42-FD5F-3976F5099B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5479" y="1320644"/>
            <a:ext cx="2696561" cy="2654655"/>
          </a:xfrm>
          <a:prstGeom prst="rect">
            <a:avLst/>
          </a:prstGeom>
        </p:spPr>
      </p:pic>
      <p:pic>
        <p:nvPicPr>
          <p:cNvPr id="3" name="Picture 2" descr="A cloud with rain drops&#10;&#10;Description automatically generated">
            <a:extLst>
              <a:ext uri="{FF2B5EF4-FFF2-40B4-BE49-F238E27FC236}">
                <a16:creationId xmlns:a16="http://schemas.microsoft.com/office/drawing/2014/main" id="{7BB96A58-768F-0543-D030-6323E0229D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2810" y="1355091"/>
            <a:ext cx="3271120" cy="2744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5188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ACD11F2-97F5-65C4-E517-7C3AA22CD6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 descr="A child with a rainbow in the background&#10;&#10;Description automatically generated with medium confidence">
            <a:extLst>
              <a:ext uri="{FF2B5EF4-FFF2-40B4-BE49-F238E27FC236}">
                <a16:creationId xmlns:a16="http://schemas.microsoft.com/office/drawing/2014/main" id="{BFD46216-640C-F1BC-DC70-5147DD0E15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965" y="526779"/>
            <a:ext cx="3491029" cy="4786894"/>
          </a:xfrm>
          <a:prstGeom prst="rect">
            <a:avLst/>
          </a:prstGeom>
        </p:spPr>
      </p:pic>
      <p:pic>
        <p:nvPicPr>
          <p:cNvPr id="5" name="Picture 4" descr="A picture containing text, indoor, several&#10;&#10;Description automatically generated">
            <a:extLst>
              <a:ext uri="{FF2B5EF4-FFF2-40B4-BE49-F238E27FC236}">
                <a16:creationId xmlns:a16="http://schemas.microsoft.com/office/drawing/2014/main" id="{854229E2-E959-C1F6-C46E-98595A0C21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1318" y="526431"/>
            <a:ext cx="5295900" cy="4076700"/>
          </a:xfrm>
          <a:prstGeom prst="rect">
            <a:avLst/>
          </a:prstGeom>
        </p:spPr>
      </p:pic>
      <p:sp>
        <p:nvSpPr>
          <p:cNvPr id="6" name="TextBox 8">
            <a:extLst>
              <a:ext uri="{FF2B5EF4-FFF2-40B4-BE49-F238E27FC236}">
                <a16:creationId xmlns:a16="http://schemas.microsoft.com/office/drawing/2014/main" id="{29954D2F-2673-6A46-85B5-D13CAD47A6D1}"/>
              </a:ext>
            </a:extLst>
          </p:cNvPr>
          <p:cNvSpPr txBox="1"/>
          <p:nvPr/>
        </p:nvSpPr>
        <p:spPr>
          <a:xfrm>
            <a:off x="4702772" y="4852782"/>
            <a:ext cx="7278074" cy="9233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rgbClr val="00206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https://primarysite-prod-sorted.s3.amazonaws.com/fernfederation/UploadedDocument/6e4394137f4c4e57ab6f0e5325670dfe/tedi-twt-1-tedi-twt-ar-tywydd.pdf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63797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oster of a weather wheel&#10;&#10;AI-generated content may be incorrect.">
            <a:extLst>
              <a:ext uri="{FF2B5EF4-FFF2-40B4-BE49-F238E27FC236}">
                <a16:creationId xmlns:a16="http://schemas.microsoft.com/office/drawing/2014/main" id="{50BB0EEE-3263-EA16-1D2F-6449530F59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2831" y="0"/>
            <a:ext cx="652675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1159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3499328" y="148239"/>
            <a:ext cx="5195437" cy="98488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>
                <a:solidFill>
                  <a:srgbClr val="002060"/>
                </a:solidFill>
              </a:rPr>
              <a:t>Y </a:t>
            </a:r>
            <a:r>
              <a:rPr lang="en-US" sz="4000" b="1" err="1">
                <a:solidFill>
                  <a:srgbClr val="002060"/>
                </a:solidFill>
              </a:rPr>
              <a:t>Tywydd</a:t>
            </a:r>
            <a:r>
              <a:rPr lang="en-US" sz="40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GB" i="1">
                <a:solidFill>
                  <a:srgbClr val="002060"/>
                </a:solidFill>
              </a:rPr>
              <a:t>(#The Addams Family) </a:t>
            </a:r>
            <a:endParaRPr lang="en-US" i="1">
              <a:solidFill>
                <a:srgbClr val="002060"/>
              </a:solidFill>
            </a:endParaRPr>
          </a:p>
        </p:txBody>
      </p:sp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ACD11F2-97F5-65C4-E517-7C3AA22CD6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7">
            <a:extLst>
              <a:ext uri="{FF2B5EF4-FFF2-40B4-BE49-F238E27FC236}">
                <a16:creationId xmlns:a16="http://schemas.microsoft.com/office/drawing/2014/main" id="{E70DD223-1A9D-9C88-CA37-1B131FE4BF20}"/>
              </a:ext>
            </a:extLst>
          </p:cNvPr>
          <p:cNvSpPr txBox="1"/>
          <p:nvPr/>
        </p:nvSpPr>
        <p:spPr>
          <a:xfrm>
            <a:off x="1528374" y="1627030"/>
            <a:ext cx="5300697" cy="3970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Mae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bwrw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glaw</a:t>
            </a:r>
            <a:r>
              <a:rPr lang="en-GB" sz="2800" b="1">
                <a:solidFill>
                  <a:srgbClr val="002060"/>
                </a:solidFill>
                <a:effectLst/>
              </a:rPr>
              <a:t>!</a:t>
            </a:r>
          </a:p>
          <a:p>
            <a:endParaRPr lang="en-GB" sz="2800" b="1">
              <a:solidFill>
                <a:srgbClr val="002060"/>
              </a:solidFill>
            </a:endParaRP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Sut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 b="1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 b="1">
                <a:solidFill>
                  <a:srgbClr val="002060"/>
                </a:solidFill>
                <a:effectLst/>
              </a:rPr>
              <a:t> Mae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boeth</a:t>
            </a:r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 b="1" err="1">
                <a:solidFill>
                  <a:srgbClr val="002060"/>
                </a:solidFill>
                <a:effectLst/>
              </a:rPr>
              <a:t>iawn</a:t>
            </a:r>
            <a:r>
              <a:rPr lang="en-GB" sz="2800" b="1">
                <a:solidFill>
                  <a:srgbClr val="002060"/>
                </a:solidFill>
                <a:effectLst/>
              </a:rPr>
              <a:t>!</a:t>
            </a:r>
          </a:p>
        </p:txBody>
      </p:sp>
      <p:pic>
        <p:nvPicPr>
          <p:cNvPr id="11" name="Picture 10" descr="A cartoon of a child singing&#10;&#10;Description automatically generated">
            <a:extLst>
              <a:ext uri="{FF2B5EF4-FFF2-40B4-BE49-F238E27FC236}">
                <a16:creationId xmlns:a16="http://schemas.microsoft.com/office/drawing/2014/main" id="{878F97A7-9B6C-4FB2-9874-40EC720811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3405" y="1236307"/>
            <a:ext cx="2595282" cy="41148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515E295-0528-4389-2E3E-D203A0AA6FE0}"/>
              </a:ext>
            </a:extLst>
          </p:cNvPr>
          <p:cNvSpPr txBox="1"/>
          <p:nvPr/>
        </p:nvSpPr>
        <p:spPr>
          <a:xfrm>
            <a:off x="6519798" y="5597348"/>
            <a:ext cx="61001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https://youtu.be/WrjZzVQOEj4?si=httMV4KNV-uTPfPM</a:t>
            </a:r>
          </a:p>
        </p:txBody>
      </p:sp>
    </p:spTree>
    <p:extLst>
      <p:ext uri="{BB962C8B-B14F-4D97-AF65-F5344CB8AC3E}">
        <p14:creationId xmlns:p14="http://schemas.microsoft.com/office/powerpoint/2010/main" val="24149757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3499328" y="148239"/>
            <a:ext cx="5195437" cy="129266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>
                <a:solidFill>
                  <a:srgbClr val="002060"/>
                </a:solidFill>
              </a:rPr>
              <a:t>Y </a:t>
            </a:r>
            <a:r>
              <a:rPr lang="en-US" sz="4000" b="1" err="1">
                <a:solidFill>
                  <a:srgbClr val="002060"/>
                </a:solidFill>
              </a:rPr>
              <a:t>Tywydd</a:t>
            </a:r>
            <a:r>
              <a:rPr lang="en-US" sz="40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GB" i="1">
                <a:solidFill>
                  <a:srgbClr val="002060"/>
                </a:solidFill>
                <a:latin typeface="Aptos"/>
                <a:cs typeface="Arial"/>
              </a:rPr>
              <a:t>(#She’ll be Coming Round the Mountain)</a:t>
            </a:r>
          </a:p>
          <a:p>
            <a:pPr algn="ctr"/>
            <a:endParaRPr lang="en-GB">
              <a:solidFill>
                <a:srgbClr val="002060"/>
              </a:solidFill>
            </a:endParaRPr>
          </a:p>
        </p:txBody>
      </p:sp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ACD11F2-97F5-65C4-E517-7C3AA22CD6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DAD4A7E-F59A-FB40-A17E-A01853E10E7B}"/>
              </a:ext>
            </a:extLst>
          </p:cNvPr>
          <p:cNvSpPr>
            <a:spLocks noGrp="1"/>
          </p:cNvSpPr>
          <p:nvPr/>
        </p:nvSpPr>
        <p:spPr>
          <a:xfrm>
            <a:off x="1352155" y="1297101"/>
            <a:ext cx="8028642" cy="4433871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hip-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hwre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!</a:t>
            </a:r>
            <a:br>
              <a:rPr lang="en-GB" sz="2400" b="1" dirty="0">
                <a:latin typeface="Aptos"/>
                <a:cs typeface="Arial" panose="020B0604020202020204" pitchFamily="34" charset="0"/>
              </a:rPr>
            </a:b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hip-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hwre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!</a:t>
            </a:r>
            <a:br>
              <a:rPr lang="en-GB" sz="2400" b="1" dirty="0">
                <a:latin typeface="Aptos"/>
                <a:cs typeface="Arial" panose="020B0604020202020204" pitchFamily="34" charset="0"/>
              </a:rPr>
            </a:b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br>
              <a:rPr lang="en-GB" sz="2400" b="1" dirty="0">
                <a:latin typeface="Aptos"/>
                <a:cs typeface="Arial" panose="020B0604020202020204" pitchFamily="34" charset="0"/>
              </a:rPr>
            </a:b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Heulog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</a:t>
            </a:r>
            <a:br>
              <a:rPr lang="en-GB" sz="2400" b="1" dirty="0">
                <a:latin typeface="Aptos"/>
                <a:cs typeface="Arial" panose="020B0604020202020204" pitchFamily="34" charset="0"/>
              </a:rPr>
            </a:b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Heulog 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hip-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hwre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!</a:t>
            </a:r>
            <a:endParaRPr lang="en-US" sz="2400" b="1" dirty="0"/>
          </a:p>
          <a:p>
            <a:pPr marL="0" indent="0">
              <a:lnSpc>
                <a:spcPct val="100000"/>
              </a:lnSpc>
              <a:buNone/>
            </a:pPr>
            <a:endParaRPr lang="en-GB" sz="2400" b="1" dirty="0">
              <a:solidFill>
                <a:srgbClr val="002060"/>
              </a:solidFill>
              <a:latin typeface="Aptos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ych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-a-fi!</a:t>
            </a:r>
            <a:br>
              <a:rPr lang="en-GB" sz="2400" b="1" dirty="0">
                <a:latin typeface="Aptos"/>
                <a:cs typeface="Arial" panose="020B0604020202020204" pitchFamily="34" charset="0"/>
              </a:rPr>
            </a:b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ych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-a-fi!</a:t>
            </a:r>
            <a:br>
              <a:rPr lang="en-GB" sz="2400" b="1" dirty="0">
                <a:latin typeface="Aptos"/>
                <a:cs typeface="Arial" panose="020B0604020202020204" pitchFamily="34" charset="0"/>
              </a:rPr>
            </a:b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br>
              <a:rPr lang="en-GB" sz="2400" b="1" dirty="0">
                <a:latin typeface="Aptos"/>
                <a:cs typeface="Arial" panose="020B0604020202020204" pitchFamily="34" charset="0"/>
              </a:rPr>
            </a:b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                                                                          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ych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-a-fi!</a:t>
            </a:r>
            <a:endParaRPr lang="en-GB" sz="24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n-GB" b="1" dirty="0"/>
            </a:br>
            <a:endParaRPr lang="en-GB" b="1" dirty="0"/>
          </a:p>
        </p:txBody>
      </p:sp>
      <p:pic>
        <p:nvPicPr>
          <p:cNvPr id="6" name="Picture 5" descr="A cartoon of a child singing&#10;&#10;Description automatically generated">
            <a:extLst>
              <a:ext uri="{FF2B5EF4-FFF2-40B4-BE49-F238E27FC236}">
                <a16:creationId xmlns:a16="http://schemas.microsoft.com/office/drawing/2014/main" id="{7F108DAD-369B-4ECC-083A-6CA52C4477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5238" y="1127436"/>
            <a:ext cx="2891118" cy="4114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CBAFD11-60CF-75CF-BD19-2961F2FC9DDA}"/>
              </a:ext>
            </a:extLst>
          </p:cNvPr>
          <p:cNvSpPr txBox="1"/>
          <p:nvPr/>
        </p:nvSpPr>
        <p:spPr>
          <a:xfrm>
            <a:off x="6607862" y="5361232"/>
            <a:ext cx="61001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https://youtu.be/P59tEN02yuo?si=I5oNSR9NjP0PpJsp</a:t>
            </a:r>
          </a:p>
        </p:txBody>
      </p:sp>
    </p:spTree>
    <p:extLst>
      <p:ext uri="{BB962C8B-B14F-4D97-AF65-F5344CB8AC3E}">
        <p14:creationId xmlns:p14="http://schemas.microsoft.com/office/powerpoint/2010/main" val="15185916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3499328" y="148239"/>
            <a:ext cx="5195437" cy="98488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</a:rPr>
              <a:t>Bwrw</a:t>
            </a:r>
            <a:r>
              <a:rPr lang="en-US" sz="4000" b="1">
                <a:solidFill>
                  <a:srgbClr val="002060"/>
                </a:solidFill>
              </a:rPr>
              <a:t> Glaw!</a:t>
            </a:r>
          </a:p>
          <a:p>
            <a:pPr algn="ctr"/>
            <a:r>
              <a:rPr lang="en-GB" i="1">
                <a:solidFill>
                  <a:srgbClr val="002060"/>
                </a:solidFill>
              </a:rPr>
              <a:t>(#Heno, Heno, Hen Blant Bach) </a:t>
            </a:r>
            <a:endParaRPr lang="en-US" i="1">
              <a:solidFill>
                <a:srgbClr val="002060"/>
              </a:solidFill>
            </a:endParaRPr>
          </a:p>
        </p:txBody>
      </p:sp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ACD11F2-97F5-65C4-E517-7C3AA22CD6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Picture 10" descr="A cartoon of a child singing&#10;&#10;Description automatically generated">
            <a:extLst>
              <a:ext uri="{FF2B5EF4-FFF2-40B4-BE49-F238E27FC236}">
                <a16:creationId xmlns:a16="http://schemas.microsoft.com/office/drawing/2014/main" id="{878F97A7-9B6C-4FB2-9874-40EC720811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92970" y="149613"/>
            <a:ext cx="1828636" cy="2693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654E4-1F34-2AFA-468B-75C024202736}"/>
              </a:ext>
            </a:extLst>
          </p:cNvPr>
          <p:cNvSpPr>
            <a:spLocks noGrp="1"/>
          </p:cNvSpPr>
          <p:nvPr/>
        </p:nvSpPr>
        <p:spPr>
          <a:xfrm>
            <a:off x="665015" y="1516068"/>
            <a:ext cx="5238701" cy="169474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br>
              <a:rPr lang="en-GB" b="1" dirty="0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</a:b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</a:t>
            </a:r>
            <a:br>
              <a:rPr lang="en-GB" b="1" dirty="0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</a:b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Gwisgo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 het a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welis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br>
              <a:rPr lang="en-GB" b="1" dirty="0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</a:b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Gwisgo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 het a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welis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!</a:t>
            </a:r>
            <a:endParaRPr lang="en-GB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ECC58A80-8CEC-0DC3-8F65-31E0C139A110}"/>
              </a:ext>
            </a:extLst>
          </p:cNvPr>
          <p:cNvSpPr>
            <a:spLocks noGrp="1"/>
          </p:cNvSpPr>
          <p:nvPr/>
        </p:nvSpPr>
        <p:spPr>
          <a:xfrm>
            <a:off x="664062" y="3536773"/>
            <a:ext cx="5239654" cy="1687094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</a:t>
            </a:r>
            <a:br>
              <a:rPr lang="en-GB" b="1" dirty="0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</a:b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</a:t>
            </a:r>
            <a:br>
              <a:rPr lang="en-GB" b="1" dirty="0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</a:b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Neidio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pyllau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br>
              <a:rPr lang="en-GB" b="1" dirty="0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</a:b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Neidio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pyllau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b="1" dirty="0">
                <a:solidFill>
                  <a:srgbClr val="002060"/>
                </a:solidFill>
                <a:latin typeface="Aptos"/>
                <a:cs typeface="Arial"/>
              </a:rPr>
              <a:t>!</a:t>
            </a:r>
            <a:endParaRPr lang="en-GB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E0E2C67-9879-B18D-2E6F-4460F081F892}"/>
              </a:ext>
            </a:extLst>
          </p:cNvPr>
          <p:cNvSpPr txBox="1">
            <a:spLocks/>
          </p:cNvSpPr>
          <p:nvPr/>
        </p:nvSpPr>
        <p:spPr>
          <a:xfrm>
            <a:off x="6288286" y="2963225"/>
            <a:ext cx="5239654" cy="1687094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,</a:t>
            </a:r>
            <a:br>
              <a:rPr lang="en-GB" sz="2800" b="1" dirty="0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</a:b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,</a:t>
            </a:r>
            <a:br>
              <a:rPr lang="en-GB" sz="2800" b="1" dirty="0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</a:b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Sblasio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pyllau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br>
              <a:rPr lang="en-GB" sz="2800" b="1" dirty="0">
                <a:solidFill>
                  <a:srgbClr val="002060"/>
                </a:solidFill>
                <a:latin typeface="Aptos"/>
                <a:cs typeface="Arial" panose="020B0604020202020204" pitchFamily="34" charset="0"/>
              </a:rPr>
            </a:b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Sblasio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pyllau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sz="2800" b="1" dirty="0">
                <a:solidFill>
                  <a:srgbClr val="002060"/>
                </a:solidFill>
                <a:latin typeface="Aptos"/>
                <a:cs typeface="Arial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2042928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3499328" y="148239"/>
            <a:ext cx="5195437" cy="129266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</a:rPr>
              <a:t>Pawb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i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  <a:r>
              <a:rPr lang="en-US" sz="4000" b="1" err="1">
                <a:solidFill>
                  <a:srgbClr val="002060"/>
                </a:solidFill>
              </a:rPr>
              <a:t>wisgo</a:t>
            </a:r>
            <a:r>
              <a:rPr lang="en-US" sz="4000" b="1">
                <a:solidFill>
                  <a:srgbClr val="002060"/>
                </a:solidFill>
              </a:rPr>
              <a:t> ...</a:t>
            </a:r>
          </a:p>
          <a:p>
            <a:pPr algn="ctr"/>
            <a:r>
              <a:rPr lang="en-GB" i="1">
                <a:solidFill>
                  <a:srgbClr val="002060"/>
                </a:solidFill>
                <a:latin typeface="Aptos"/>
                <a:cs typeface="Arial"/>
              </a:rPr>
              <a:t>(#London Bridge)</a:t>
            </a:r>
          </a:p>
          <a:p>
            <a:pPr algn="ctr"/>
            <a:endParaRPr lang="en-GB">
              <a:solidFill>
                <a:srgbClr val="002060"/>
              </a:solidFill>
            </a:endParaRPr>
          </a:p>
        </p:txBody>
      </p:sp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ACD11F2-97F5-65C4-E517-7C3AA22CD6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5" descr="A cartoon of a child singing&#10;&#10;Description automatically generated">
            <a:extLst>
              <a:ext uri="{FF2B5EF4-FFF2-40B4-BE49-F238E27FC236}">
                <a16:creationId xmlns:a16="http://schemas.microsoft.com/office/drawing/2014/main" id="{7F108DAD-369B-4ECC-083A-6CA52C4477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2453" y="1896637"/>
            <a:ext cx="2287094" cy="3259873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5A11E2B-C517-CCC2-D77B-F6AA0DBA7731}"/>
              </a:ext>
            </a:extLst>
          </p:cNvPr>
          <p:cNvSpPr>
            <a:spLocks noGrp="1"/>
          </p:cNvSpPr>
          <p:nvPr/>
        </p:nvSpPr>
        <p:spPr>
          <a:xfrm>
            <a:off x="815490" y="1182121"/>
            <a:ext cx="4758949" cy="379439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Pawb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wisgo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cot a het,</a:t>
            </a:r>
          </a:p>
          <a:p>
            <a:pPr marL="45720" indent="0">
              <a:buNone/>
            </a:pP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Cot a het, cot a het,</a:t>
            </a:r>
          </a:p>
          <a:p>
            <a:pPr marL="45720" indent="0">
              <a:buNone/>
            </a:pP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Pawb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wisgo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cot a het,</a:t>
            </a:r>
          </a:p>
          <a:p>
            <a:pPr marL="45720" indent="0">
              <a:buNone/>
            </a:pP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oer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!</a:t>
            </a:r>
          </a:p>
          <a:p>
            <a:pPr marL="45720" indent="0">
              <a:buNone/>
            </a:pPr>
            <a:endParaRPr lang="en-GB" sz="2400" b="1" dirty="0">
              <a:solidFill>
                <a:srgbClr val="002060"/>
              </a:solidFill>
              <a:latin typeface="Aptos"/>
              <a:cs typeface="Arial"/>
            </a:endParaRPr>
          </a:p>
          <a:p>
            <a:pPr marL="45720" indent="0">
              <a:buNone/>
            </a:pP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Pawb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wisgo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sbectol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haul,</a:t>
            </a:r>
          </a:p>
          <a:p>
            <a:pPr marL="45720" indent="0">
              <a:buNone/>
            </a:pP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Sbectol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haul,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sbectol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haul,</a:t>
            </a:r>
          </a:p>
          <a:p>
            <a:pPr marL="45720" indent="0">
              <a:buNone/>
            </a:pP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Pawb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wisgo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sbectol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haul,</a:t>
            </a:r>
          </a:p>
          <a:p>
            <a:pPr marL="45720" indent="0">
              <a:buNone/>
            </a:pP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!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6AC2EBE6-40D6-60F9-64D6-1372222C0411}"/>
              </a:ext>
            </a:extLst>
          </p:cNvPr>
          <p:cNvSpPr>
            <a:spLocks noGrp="1"/>
          </p:cNvSpPr>
          <p:nvPr/>
        </p:nvSpPr>
        <p:spPr>
          <a:xfrm>
            <a:off x="7700028" y="1167200"/>
            <a:ext cx="4222635" cy="4235544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Pawb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wisgo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sgidiau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</a:t>
            </a:r>
          </a:p>
          <a:p>
            <a:pPr marL="45720" indent="0">
              <a:buNone/>
            </a:pP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Sgidiau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sgidiau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</a:t>
            </a:r>
          </a:p>
          <a:p>
            <a:pPr marL="45720" indent="0">
              <a:buNone/>
            </a:pP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Pawb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wisgo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sgidiau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</a:t>
            </a:r>
          </a:p>
          <a:p>
            <a:pPr marL="45720" indent="0">
              <a:buNone/>
            </a:pP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wlyb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!</a:t>
            </a:r>
          </a:p>
          <a:p>
            <a:pPr marL="45720" indent="0">
              <a:buNone/>
            </a:pPr>
            <a:endParaRPr lang="en-GB" sz="2400" b="1" dirty="0">
              <a:solidFill>
                <a:srgbClr val="002060"/>
              </a:solidFill>
              <a:latin typeface="Aptos"/>
              <a:cs typeface="Arial"/>
            </a:endParaRPr>
          </a:p>
          <a:p>
            <a:pPr marL="45720" indent="0">
              <a:buNone/>
            </a:pP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Pawb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wisgo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cot a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sgarff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</a:t>
            </a:r>
          </a:p>
          <a:p>
            <a:pPr marL="45720" indent="0">
              <a:buNone/>
            </a:pP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Cot a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sgarff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cot a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sgarff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</a:t>
            </a:r>
          </a:p>
          <a:p>
            <a:pPr marL="45720" indent="0">
              <a:buNone/>
            </a:pP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Pawb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wisgo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cot a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sgarff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</a:t>
            </a:r>
          </a:p>
          <a:p>
            <a:pPr marL="45720" indent="0">
              <a:buNone/>
            </a:pP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wyntog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!</a:t>
            </a:r>
          </a:p>
          <a:p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369FCD-F8A9-1DFD-6922-A26463D09539}"/>
              </a:ext>
            </a:extLst>
          </p:cNvPr>
          <p:cNvSpPr txBox="1"/>
          <p:nvPr/>
        </p:nvSpPr>
        <p:spPr>
          <a:xfrm>
            <a:off x="3045913" y="5474264"/>
            <a:ext cx="61001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https://youtu.be/pRnSW-XDSDs?si=hcnBHpeKBjL_kRQp</a:t>
            </a:r>
          </a:p>
        </p:txBody>
      </p:sp>
    </p:spTree>
    <p:extLst>
      <p:ext uri="{BB962C8B-B14F-4D97-AF65-F5344CB8AC3E}">
        <p14:creationId xmlns:p14="http://schemas.microsoft.com/office/powerpoint/2010/main" val="6995279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un and cloud with rain&#10;&#10;Description automatically generated">
            <a:extLst>
              <a:ext uri="{FF2B5EF4-FFF2-40B4-BE49-F238E27FC236}">
                <a16:creationId xmlns:a16="http://schemas.microsoft.com/office/drawing/2014/main" id="{84DC15D4-67FE-022F-D892-611BD401DA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4067" y="930"/>
            <a:ext cx="3848693" cy="294392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3499328" y="148239"/>
            <a:ext cx="5195437" cy="98488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>
                <a:solidFill>
                  <a:srgbClr val="002060"/>
                </a:solidFill>
              </a:rPr>
              <a:t>Y </a:t>
            </a:r>
            <a:r>
              <a:rPr lang="en-US" sz="4000" b="1" err="1">
                <a:solidFill>
                  <a:srgbClr val="002060"/>
                </a:solidFill>
              </a:rPr>
              <a:t>Tywydd</a:t>
            </a:r>
            <a:endParaRPr lang="en-US" err="1"/>
          </a:p>
          <a:p>
            <a:pPr algn="ctr"/>
            <a:endParaRPr lang="en-GB">
              <a:solidFill>
                <a:srgbClr val="002060"/>
              </a:solidFill>
            </a:endParaRPr>
          </a:p>
        </p:txBody>
      </p:sp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ACD11F2-97F5-65C4-E517-7C3AA22CD6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4B740C1-54D7-3F9D-D1D2-65C3161AFA7A}"/>
              </a:ext>
            </a:extLst>
          </p:cNvPr>
          <p:cNvSpPr/>
          <p:nvPr/>
        </p:nvSpPr>
        <p:spPr>
          <a:xfrm>
            <a:off x="640649" y="2319366"/>
            <a:ext cx="8051691" cy="2215991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400" b="1" dirty="0">
                <a:solidFill>
                  <a:srgbClr val="00206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BBC Bitesize:</a:t>
            </a:r>
            <a:endParaRPr lang="cy-GB" sz="24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cy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cy-GB" sz="2400" dirty="0">
                <a:ea typeface="+mn-lt"/>
                <a:cs typeface="+mn-lt"/>
                <a:hlinkClick r:id="rId5"/>
              </a:rPr>
              <a:t>https://www.youtube.com.mcas.ms/watch?v=FONxYx2TI7I</a:t>
            </a:r>
            <a:endParaRPr lang="cy-GB" dirty="0"/>
          </a:p>
          <a:p>
            <a:endParaRPr lang="cy-GB" sz="2400" dirty="0">
              <a:cs typeface="Calibri" panose="020F0502020204030204"/>
            </a:endParaRPr>
          </a:p>
          <a:p>
            <a:r>
              <a:rPr lang="cy-GB" sz="2400" dirty="0">
                <a:ea typeface="+mn-lt"/>
                <a:cs typeface="+mn-lt"/>
                <a:hlinkClick r:id="rId6"/>
              </a:rPr>
              <a:t>https://www.youtube.com.mcas.ms/watch?v=_2pwvb_IUxk</a:t>
            </a:r>
            <a:endParaRPr lang="cy-GB" dirty="0"/>
          </a:p>
          <a:p>
            <a:endParaRPr lang="cy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5202832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>
                <a:latin typeface="Aptos"/>
                <a:cs typeface="Arial"/>
              </a:rPr>
              <a:t> 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…..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heddiw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Is it ….. today?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…..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latin typeface="Aptos"/>
                <a:cs typeface="Arial"/>
              </a:rPr>
              <a:t> 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…..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2796711" y="327709"/>
            <a:ext cx="659913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yr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light bulb with a lightbulb&#10;&#10;Description automatically generated">
            <a:extLst>
              <a:ext uri="{FF2B5EF4-FFF2-40B4-BE49-F238E27FC236}">
                <a16:creationId xmlns:a16="http://schemas.microsoft.com/office/drawing/2014/main" id="{C7617290-5F45-326B-38AB-0129A523AC6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60235" y="230728"/>
            <a:ext cx="1392534" cy="1994823"/>
          </a:xfrm>
          <a:prstGeom prst="rect">
            <a:avLst/>
          </a:prstGeom>
        </p:spPr>
      </p:pic>
      <p:pic>
        <p:nvPicPr>
          <p:cNvPr id="4" name="Picture 3" descr="A light bulb with a lightbulb&#10;&#10;Description automatically generated">
            <a:extLst>
              <a:ext uri="{FF2B5EF4-FFF2-40B4-BE49-F238E27FC236}">
                <a16:creationId xmlns:a16="http://schemas.microsoft.com/office/drawing/2014/main" id="{E14963D0-2B54-68E3-1DD1-698837987B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1307" y="230727"/>
            <a:ext cx="1392534" cy="1994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203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rgbClr val="FF0000"/>
                </a:solidFill>
                <a:latin typeface="Aptos"/>
                <a:cs typeface="Arial"/>
              </a:rPr>
              <a:t>g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ymylog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heddiw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Is it cloudy today?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g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ymylog</a:t>
            </a:r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  <a:p>
            <a:pPr algn="ctr"/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g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ymylog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659913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yr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29016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heulog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heddiw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Is it sunny today?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heulog</a:t>
            </a:r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  <a:p>
            <a:pPr algn="ctr"/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heulog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659913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yr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963290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bwrw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glaw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heddiw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Is it raining today?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endParaRPr lang="en-US" sz="3200" b="1" err="1">
              <a:solidFill>
                <a:srgbClr val="002060"/>
              </a:solidFill>
              <a:latin typeface="Aptos"/>
              <a:cs typeface="Arial"/>
            </a:endParaRPr>
          </a:p>
          <a:p>
            <a:pPr algn="ctr"/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heddiw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659913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ydy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yr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02998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2226870" y="842883"/>
            <a:ext cx="6794662" cy="4738955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>
                <a:solidFill>
                  <a:srgbClr val="002060"/>
                </a:solidFill>
              </a:rPr>
              <a:t>Amser Gorffennol</a:t>
            </a: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3600" i="1">
                <a:solidFill>
                  <a:srgbClr val="002060"/>
                </a:solidFill>
              </a:rPr>
              <a:t>Past Tense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1532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3093BC-6E0E-8E59-2B00-F608F04F4025}"/>
              </a:ext>
            </a:extLst>
          </p:cNvPr>
          <p:cNvSpPr txBox="1"/>
          <p:nvPr/>
        </p:nvSpPr>
        <p:spPr>
          <a:xfrm>
            <a:off x="2590364" y="212439"/>
            <a:ext cx="7019507" cy="132802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oedd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y 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ddoe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  <a:p>
            <a:pPr algn="ctr"/>
            <a:r>
              <a:rPr lang="en-GB" sz="2800" i="1">
                <a:solidFill>
                  <a:schemeClr val="bg1"/>
                </a:solidFill>
                <a:latin typeface="Aptos"/>
                <a:cs typeface="Calibri"/>
              </a:rPr>
              <a:t>What was the weather like yesterday?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3237118" y="4552174"/>
            <a:ext cx="5722797" cy="1328023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Roedd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oer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ddoe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  <a:p>
            <a:pPr algn="ctr"/>
            <a:r>
              <a:rPr lang="en-GB" sz="2800" i="1">
                <a:solidFill>
                  <a:srgbClr val="002060"/>
                </a:solidFill>
                <a:latin typeface="Aptos"/>
                <a:cs typeface="Calibri"/>
              </a:rPr>
              <a:t>It was cold yesterday.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Graphic 5" descr="Snowflake with solid fill">
            <a:extLst>
              <a:ext uri="{FF2B5EF4-FFF2-40B4-BE49-F238E27FC236}">
                <a16:creationId xmlns:a16="http://schemas.microsoft.com/office/drawing/2014/main" id="{54464819-F241-2204-3E66-120D556DE8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29339" y="1300730"/>
            <a:ext cx="3538050" cy="3569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9434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3093BC-6E0E-8E59-2B00-F608F04F4025}"/>
              </a:ext>
            </a:extLst>
          </p:cNvPr>
          <p:cNvSpPr txBox="1"/>
          <p:nvPr/>
        </p:nvSpPr>
        <p:spPr>
          <a:xfrm>
            <a:off x="1940790" y="317553"/>
            <a:ext cx="8306162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oedd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y 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ddoe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633094" y="4862641"/>
            <a:ext cx="6921553" cy="85129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Roedd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stormus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ddoe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loud with lightnings and a thunderstorm&#10;&#10;Description automatically generated">
            <a:extLst>
              <a:ext uri="{FF2B5EF4-FFF2-40B4-BE49-F238E27FC236}">
                <a16:creationId xmlns:a16="http://schemas.microsoft.com/office/drawing/2014/main" id="{B7B6EEBF-1023-4637-0B55-4C6928794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065" y="1712001"/>
            <a:ext cx="3132578" cy="2892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263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3093BC-6E0E-8E59-2B00-F608F04F4025}"/>
              </a:ext>
            </a:extLst>
          </p:cNvPr>
          <p:cNvSpPr txBox="1"/>
          <p:nvPr/>
        </p:nvSpPr>
        <p:spPr>
          <a:xfrm>
            <a:off x="1940790" y="317553"/>
            <a:ext cx="8306162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oedd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y 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ddoe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633094" y="4862641"/>
            <a:ext cx="6921553" cy="85129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Roedd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heulog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ddoe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Graphic 5" descr="Dim (Medium Sun) with solid fill">
            <a:extLst>
              <a:ext uri="{FF2B5EF4-FFF2-40B4-BE49-F238E27FC236}">
                <a16:creationId xmlns:a16="http://schemas.microsoft.com/office/drawing/2014/main" id="{E71A5F13-8FBA-4F1C-C756-27C179D4C5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45075" y="1433026"/>
            <a:ext cx="3506035" cy="350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952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3093BC-6E0E-8E59-2B00-F608F04F4025}"/>
              </a:ext>
            </a:extLst>
          </p:cNvPr>
          <p:cNvSpPr txBox="1"/>
          <p:nvPr/>
        </p:nvSpPr>
        <p:spPr>
          <a:xfrm>
            <a:off x="1940790" y="317553"/>
            <a:ext cx="8306162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oedd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y 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ddoe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335105" y="4871155"/>
            <a:ext cx="7517530" cy="85129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Roedd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bwrw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glaw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ddoe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loud with raindrops&#10;&#10;Description automatically generated">
            <a:extLst>
              <a:ext uri="{FF2B5EF4-FFF2-40B4-BE49-F238E27FC236}">
                <a16:creationId xmlns:a16="http://schemas.microsoft.com/office/drawing/2014/main" id="{4FBEFEAE-130A-32AE-1878-4087C9FC45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2235" y="1569713"/>
            <a:ext cx="3413196" cy="2914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783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3093BC-6E0E-8E59-2B00-F608F04F4025}"/>
              </a:ext>
            </a:extLst>
          </p:cNvPr>
          <p:cNvSpPr txBox="1"/>
          <p:nvPr/>
        </p:nvSpPr>
        <p:spPr>
          <a:xfrm>
            <a:off x="1940790" y="317553"/>
            <a:ext cx="8306162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oedd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y 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ddoe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335105" y="4871155"/>
            <a:ext cx="7517530" cy="85129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Roedd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FF0000"/>
                </a:solidFill>
                <a:latin typeface="Aptos"/>
                <a:cs typeface="Calibri"/>
              </a:rPr>
              <a:t>w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yntog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ddoe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wind and leaves with wind blowing&#10;&#10;Description automatically generated">
            <a:extLst>
              <a:ext uri="{FF2B5EF4-FFF2-40B4-BE49-F238E27FC236}">
                <a16:creationId xmlns:a16="http://schemas.microsoft.com/office/drawing/2014/main" id="{2044B003-E02F-4E11-655C-49B94F00DA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859" y="1715413"/>
            <a:ext cx="4618264" cy="2741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54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3093BC-6E0E-8E59-2B00-F608F04F4025}"/>
              </a:ext>
            </a:extLst>
          </p:cNvPr>
          <p:cNvSpPr txBox="1"/>
          <p:nvPr/>
        </p:nvSpPr>
        <p:spPr>
          <a:xfrm>
            <a:off x="1940790" y="317553"/>
            <a:ext cx="8306162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oedd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y 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ddoe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335105" y="4871155"/>
            <a:ext cx="7517530" cy="85129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Roedd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FF0000"/>
                </a:solidFill>
                <a:latin typeface="Aptos"/>
                <a:cs typeface="Calibri"/>
              </a:rPr>
              <a:t>b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oeth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ddoe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thermometer and sun&#10;&#10;Description automatically generated">
            <a:extLst>
              <a:ext uri="{FF2B5EF4-FFF2-40B4-BE49-F238E27FC236}">
                <a16:creationId xmlns:a16="http://schemas.microsoft.com/office/drawing/2014/main" id="{BCD694C5-6BBD-EF0F-0D5E-E79C362581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8756" y="1537827"/>
            <a:ext cx="4024390" cy="2976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174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Oedd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bwrw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glaw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ddoe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Was it raining yesterday?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Oedd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roedd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ddoe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oedd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doedd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ddoe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744941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Oedd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Oedd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oedd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yr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931516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Oedd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oer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ddoe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Was it cold yesterday?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Oedd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roedd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oer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ddoe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oedd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doedd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oer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ddoe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744941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Oedd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Oedd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oedd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yr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217355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2226870" y="842883"/>
            <a:ext cx="6794662" cy="4738955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>
                <a:solidFill>
                  <a:srgbClr val="002060"/>
                </a:solidFill>
              </a:rPr>
              <a:t>Amser </a:t>
            </a:r>
            <a:r>
              <a:rPr lang="en-US" sz="4800" b="1" err="1">
                <a:solidFill>
                  <a:srgbClr val="002060"/>
                </a:solidFill>
              </a:rPr>
              <a:t>Dyfodol</a:t>
            </a: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3600" i="1">
                <a:solidFill>
                  <a:srgbClr val="002060"/>
                </a:solidFill>
              </a:rPr>
              <a:t>Future Tense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4274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3093BC-6E0E-8E59-2B00-F608F04F4025}"/>
              </a:ext>
            </a:extLst>
          </p:cNvPr>
          <p:cNvSpPr txBox="1"/>
          <p:nvPr/>
        </p:nvSpPr>
        <p:spPr>
          <a:xfrm>
            <a:off x="1940790" y="187455"/>
            <a:ext cx="8306162" cy="132802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bydd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 y 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yfory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  <a:p>
            <a:pPr algn="ctr"/>
            <a:r>
              <a:rPr lang="en-GB" sz="2800" i="1">
                <a:solidFill>
                  <a:schemeClr val="bg1"/>
                </a:solidFill>
                <a:latin typeface="Aptos"/>
                <a:cs typeface="Calibri"/>
              </a:rPr>
              <a:t>What will the weather be like tomorrow?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981569" y="4570759"/>
            <a:ext cx="6233894" cy="1328023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Bydd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niwlog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yfory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  <a:p>
            <a:pPr algn="ctr"/>
            <a:r>
              <a:rPr lang="en-GB" sz="2800" i="1">
                <a:solidFill>
                  <a:srgbClr val="002060"/>
                </a:solidFill>
                <a:latin typeface="Aptos"/>
                <a:cs typeface="Calibri"/>
              </a:rPr>
              <a:t>It will be foggy tomorrow.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Graphic 5" descr="Fog with solid fill">
            <a:extLst>
              <a:ext uri="{FF2B5EF4-FFF2-40B4-BE49-F238E27FC236}">
                <a16:creationId xmlns:a16="http://schemas.microsoft.com/office/drawing/2014/main" id="{DF12897A-59BA-9648-54B4-D530ABFD29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91090" y="1289795"/>
            <a:ext cx="3834637" cy="3843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47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3093BC-6E0E-8E59-2B00-F608F04F4025}"/>
              </a:ext>
            </a:extLst>
          </p:cNvPr>
          <p:cNvSpPr txBox="1"/>
          <p:nvPr/>
        </p:nvSpPr>
        <p:spPr>
          <a:xfrm>
            <a:off x="2490429" y="305061"/>
            <a:ext cx="720688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bydd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 y 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yfory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739960" y="4812369"/>
            <a:ext cx="6847211" cy="85129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Bydd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bwrw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eira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yfory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cloud and snowflakes&#10;&#10;Description automatically generated">
            <a:extLst>
              <a:ext uri="{FF2B5EF4-FFF2-40B4-BE49-F238E27FC236}">
                <a16:creationId xmlns:a16="http://schemas.microsoft.com/office/drawing/2014/main" id="{5B0B1FDF-0D33-58D5-FA6B-7E39248D42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2853" y="1714896"/>
            <a:ext cx="3201037" cy="2869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890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3093BC-6E0E-8E59-2B00-F608F04F4025}"/>
              </a:ext>
            </a:extLst>
          </p:cNvPr>
          <p:cNvSpPr txBox="1"/>
          <p:nvPr/>
        </p:nvSpPr>
        <p:spPr>
          <a:xfrm>
            <a:off x="2490429" y="305061"/>
            <a:ext cx="720688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bydd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 y 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yfory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739960" y="4812369"/>
            <a:ext cx="6847211" cy="85129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Bydd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stormus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yfory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5" descr="A cloud with lightnings and a thunderstorm&#10;&#10;Description automatically generated">
            <a:extLst>
              <a:ext uri="{FF2B5EF4-FFF2-40B4-BE49-F238E27FC236}">
                <a16:creationId xmlns:a16="http://schemas.microsoft.com/office/drawing/2014/main" id="{9750F0FC-B03E-1541-46F8-3F8BA692E1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065" y="1712001"/>
            <a:ext cx="3132578" cy="2892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635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3093BC-6E0E-8E59-2B00-F608F04F4025}"/>
              </a:ext>
            </a:extLst>
          </p:cNvPr>
          <p:cNvSpPr txBox="1"/>
          <p:nvPr/>
        </p:nvSpPr>
        <p:spPr>
          <a:xfrm>
            <a:off x="2490429" y="305061"/>
            <a:ext cx="720688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bydd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 y 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yfory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739960" y="4812369"/>
            <a:ext cx="6847211" cy="85129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Bydd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braf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yfory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sun and cloud with yellow rays&#10;&#10;Description automatically generated">
            <a:extLst>
              <a:ext uri="{FF2B5EF4-FFF2-40B4-BE49-F238E27FC236}">
                <a16:creationId xmlns:a16="http://schemas.microsoft.com/office/drawing/2014/main" id="{B5343E08-5260-940F-BC43-5B2CE39BE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0050" y="1840869"/>
            <a:ext cx="3771900" cy="264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7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3093BC-6E0E-8E59-2B00-F608F04F4025}"/>
              </a:ext>
            </a:extLst>
          </p:cNvPr>
          <p:cNvSpPr txBox="1"/>
          <p:nvPr/>
        </p:nvSpPr>
        <p:spPr>
          <a:xfrm>
            <a:off x="2490429" y="305061"/>
            <a:ext cx="720688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bydd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 y 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yfory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739960" y="4812369"/>
            <a:ext cx="6847211" cy="85129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dirty="0" err="1">
                <a:solidFill>
                  <a:srgbClr val="002060"/>
                </a:solidFill>
                <a:latin typeface="Aptos"/>
                <a:cs typeface="Calibri"/>
              </a:rPr>
              <a:t>Bydd</a:t>
            </a:r>
            <a:r>
              <a:rPr lang="en-GB" sz="44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Aptos"/>
                <a:cs typeface="Calibri"/>
              </a:rPr>
              <a:t>rhewllyd</a:t>
            </a:r>
            <a:r>
              <a:rPr lang="en-GB" sz="44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latin typeface="Aptos"/>
                <a:cs typeface="Calibri"/>
              </a:rPr>
              <a:t>yfory</a:t>
            </a:r>
            <a:r>
              <a:rPr lang="en-GB" sz="4400" b="1" dirty="0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thermometer and snowflake&#10;&#10;Description automatically generated">
            <a:extLst>
              <a:ext uri="{FF2B5EF4-FFF2-40B4-BE49-F238E27FC236}">
                <a16:creationId xmlns:a16="http://schemas.microsoft.com/office/drawing/2014/main" id="{152B38BB-CB7A-F585-84C1-257E294A64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6386" y="1810942"/>
            <a:ext cx="3762531" cy="2695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559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3093BC-6E0E-8E59-2B00-F608F04F4025}"/>
              </a:ext>
            </a:extLst>
          </p:cNvPr>
          <p:cNvSpPr txBox="1"/>
          <p:nvPr/>
        </p:nvSpPr>
        <p:spPr>
          <a:xfrm>
            <a:off x="2490429" y="305061"/>
            <a:ext cx="720688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Sut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bydd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 y 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yfory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C25B4B-C85B-E792-AE08-49EC59B598D5}"/>
              </a:ext>
            </a:extLst>
          </p:cNvPr>
          <p:cNvSpPr txBox="1"/>
          <p:nvPr/>
        </p:nvSpPr>
        <p:spPr>
          <a:xfrm>
            <a:off x="2739960" y="4812369"/>
            <a:ext cx="6847211" cy="85129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Bydd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hi'n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wlyb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 </a:t>
            </a:r>
            <a:r>
              <a:rPr lang="en-GB" sz="4400" b="1" err="1">
                <a:solidFill>
                  <a:srgbClr val="002060"/>
                </a:solidFill>
                <a:latin typeface="Aptos"/>
                <a:cs typeface="Calibri"/>
              </a:rPr>
              <a:t>yfory</a:t>
            </a:r>
            <a:r>
              <a:rPr lang="en-GB" sz="4400" b="1">
                <a:solidFill>
                  <a:srgbClr val="002060"/>
                </a:solidFill>
                <a:latin typeface="Aptos"/>
                <a:cs typeface="Calibri"/>
              </a:rPr>
              <a:t>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7B920A4-1A51-CFFE-AE49-CA85714D98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blue and white umbrella&#10;&#10;Description automatically generated">
            <a:extLst>
              <a:ext uri="{FF2B5EF4-FFF2-40B4-BE49-F238E27FC236}">
                <a16:creationId xmlns:a16="http://schemas.microsoft.com/office/drawing/2014/main" id="{C93FBC67-0FB1-EFF8-2E2D-FE98A40869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095" y="1498305"/>
            <a:ext cx="3337809" cy="3163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527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ydd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bwrw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glaw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yfory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Will it be raining tomorrow?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Bydd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bydd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yfory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 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bwrw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glaw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yfory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744941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Fydd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Bydd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fydd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yr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733020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2649585" y="1453137"/>
            <a:ext cx="7019347" cy="13791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ydd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braf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chemeClr val="bg1"/>
                </a:solidFill>
                <a:latin typeface="Aptos"/>
                <a:cs typeface="Arial"/>
              </a:rPr>
              <a:t>yfory</a:t>
            </a:r>
            <a:r>
              <a:rPr lang="en-US" sz="4000" b="1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chemeClr val="bg1"/>
                </a:solidFill>
                <a:latin typeface="Aptos"/>
                <a:cs typeface="Arial"/>
              </a:rPr>
              <a:t>Will it be fine tomorrow?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642618" y="4151773"/>
            <a:ext cx="4652314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Bydd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bydd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braf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yfory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6787119" y="2859307"/>
            <a:ext cx="1078663" cy="1283154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4443012" y="2845743"/>
            <a:ext cx="1069136" cy="1296568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59449669-D8B9-5D11-CB71-365AE90260A1}"/>
              </a:ext>
            </a:extLst>
          </p:cNvPr>
          <p:cNvSpPr txBox="1"/>
          <p:nvPr/>
        </p:nvSpPr>
        <p:spPr>
          <a:xfrm>
            <a:off x="6430168" y="4153601"/>
            <a:ext cx="5044720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Aptos"/>
                <a:cs typeface="Arial"/>
              </a:rPr>
              <a:t>Na </a:t>
            </a:r>
            <a:r>
              <a:rPr lang="en-US" sz="3200" b="1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3200" b="1" err="1">
                <a:solidFill>
                  <a:srgbClr val="002060"/>
                </a:solidFill>
                <a:latin typeface="Aptos"/>
                <a:cs typeface="Arial"/>
              </a:rPr>
              <a:t>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r>
              <a:rPr lang="en-US" sz="3200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ydd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hi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braf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Arial"/>
              </a:rPr>
              <a:t>yfory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5" name="12-Point Star 9">
            <a:extLst>
              <a:ext uri="{FF2B5EF4-FFF2-40B4-BE49-F238E27FC236}">
                <a16:creationId xmlns:a16="http://schemas.microsoft.com/office/drawing/2014/main" id="{2FAA480B-A328-78FA-B903-E90DCE3AEE88}"/>
              </a:ext>
            </a:extLst>
          </p:cNvPr>
          <p:cNvSpPr/>
          <p:nvPr/>
        </p:nvSpPr>
        <p:spPr>
          <a:xfrm>
            <a:off x="451113" y="242569"/>
            <a:ext cx="7449416" cy="680587"/>
          </a:xfrm>
          <a:prstGeom prst="roundRect">
            <a:avLst/>
          </a:prstGeom>
          <a:solidFill>
            <a:srgbClr val="FCD358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Fydd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cwestiwn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=  '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Bydd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/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>
                <a:solidFill>
                  <a:srgbClr val="002060"/>
                </a:solidFill>
                <a:latin typeface="Aptos"/>
                <a:cs typeface="Arial"/>
              </a:rPr>
              <a:t>Na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fydd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'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>
                <a:solidFill>
                  <a:srgbClr val="002060"/>
                </a:solidFill>
                <a:latin typeface="Aptos"/>
                <a:cs typeface="Arial"/>
              </a:rPr>
              <a:t> yr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ateb</a:t>
            </a:r>
            <a:endParaRPr lang="en-US" sz="240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060379-234C-8996-F04E-2021946FD2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879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AA59AD60-DF9D-C178-B97A-5B0DE0AACF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562142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7071404-1248-6B0C-41C4-AE4D25B192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766566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568926" y="1627774"/>
            <a:ext cx="5837960" cy="465277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Sut </a:t>
            </a:r>
            <a:r>
              <a:rPr lang="en-GB" sz="2800" b="1" err="1">
                <a:solidFill>
                  <a:srgbClr val="002060"/>
                </a:solidFill>
                <a:latin typeface="Arial"/>
                <a:cs typeface="Arial"/>
              </a:rPr>
              <a:t>mae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’r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tywydd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heddiw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?</a:t>
            </a:r>
          </a:p>
          <a:p>
            <a:pPr marL="0" indent="0">
              <a:buNone/>
            </a:pPr>
            <a:r>
              <a:rPr lang="en-GB" sz="2800" b="1">
                <a:solidFill>
                  <a:srgbClr val="002060"/>
                </a:solidFill>
                <a:latin typeface="Arial"/>
                <a:cs typeface="Arial"/>
              </a:rPr>
              <a:t>Mae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hi’n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b="1" u="sng" err="1">
                <a:solidFill>
                  <a:srgbClr val="FF0000"/>
                </a:solidFill>
                <a:latin typeface="Arial"/>
                <a:cs typeface="Arial"/>
              </a:rPr>
              <a:t>w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yntog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endParaRPr lang="en-GB" sz="28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Sut </a:t>
            </a:r>
            <a:r>
              <a:rPr lang="en-GB" sz="2800" b="1" err="1">
                <a:solidFill>
                  <a:srgbClr val="002060"/>
                </a:solidFill>
                <a:latin typeface="Arial"/>
                <a:cs typeface="Arial"/>
              </a:rPr>
              <a:t>oedd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y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tywydd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ddoe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?</a:t>
            </a:r>
          </a:p>
          <a:p>
            <a:pPr marL="0" indent="0">
              <a:buNone/>
            </a:pPr>
            <a:r>
              <a:rPr lang="en-GB" sz="2800" b="1" err="1">
                <a:solidFill>
                  <a:srgbClr val="002060"/>
                </a:solidFill>
                <a:latin typeface="Arial"/>
                <a:cs typeface="Arial"/>
              </a:rPr>
              <a:t>Roedd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hi’n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braf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endParaRPr lang="en-GB" sz="28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Sut </a:t>
            </a:r>
            <a:r>
              <a:rPr lang="en-GB" sz="2800" b="1" err="1">
                <a:solidFill>
                  <a:srgbClr val="002060"/>
                </a:solidFill>
                <a:latin typeface="Arial"/>
                <a:cs typeface="Arial"/>
              </a:rPr>
              <a:t>bydd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y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tywydd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yfory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?</a:t>
            </a:r>
          </a:p>
          <a:p>
            <a:pPr marL="0" indent="0">
              <a:buNone/>
            </a:pPr>
            <a:r>
              <a:rPr lang="en-GB" sz="2800" b="1" err="1">
                <a:solidFill>
                  <a:srgbClr val="002060"/>
                </a:solidFill>
                <a:latin typeface="Arial"/>
                <a:cs typeface="Arial"/>
              </a:rPr>
              <a:t>Bydd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hi’n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bwrw</a:t>
            </a:r>
            <a:r>
              <a:rPr lang="en-GB" sz="2800">
                <a:solidFill>
                  <a:srgbClr val="002060"/>
                </a:solidFill>
                <a:latin typeface="Arial"/>
                <a:cs typeface="Arial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Arial"/>
                <a:cs typeface="Arial"/>
              </a:rPr>
              <a:t>eira</a:t>
            </a:r>
            <a:r>
              <a:rPr lang="en-GB">
                <a:solidFill>
                  <a:srgbClr val="002060"/>
                </a:solidFill>
                <a:latin typeface="Arial"/>
                <a:cs typeface="Arial"/>
              </a:rPr>
              <a:t>.</a:t>
            </a:r>
            <a:endParaRPr lang="en-GB" sz="28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7291473" y="1629508"/>
            <a:ext cx="2836985" cy="1123712"/>
          </a:xfrm>
          <a:prstGeom prst="roundRect">
            <a:avLst/>
          </a:prstGeom>
          <a:solidFill>
            <a:srgbClr val="FFC000"/>
          </a:solidFill>
          <a:ln w="381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  <a:latin typeface="Arial"/>
                <a:cs typeface="Arial"/>
              </a:rPr>
              <a:t>Amser </a:t>
            </a: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Presennol</a:t>
            </a:r>
            <a:endParaRPr lang="en-US" sz="24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i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latin typeface="Arial"/>
                <a:cs typeface="Arial"/>
              </a:rPr>
              <a:t>Present Tense</a:t>
            </a:r>
            <a:endParaRPr lang="en-US" sz="2400" i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7291473" y="3192682"/>
            <a:ext cx="3011521" cy="1123712"/>
          </a:xfrm>
          <a:prstGeom prst="roundRect">
            <a:avLst/>
          </a:prstGeom>
          <a:solidFill>
            <a:srgbClr val="FFC000"/>
          </a:solidFill>
          <a:ln w="381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  <a:latin typeface="Arial"/>
                <a:cs typeface="Arial"/>
              </a:rPr>
              <a:t>Amser Gorffennol</a:t>
            </a:r>
            <a:endParaRPr lang="en-US" sz="24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i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latin typeface="Arial"/>
                <a:cs typeface="Arial"/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7291473" y="4734333"/>
            <a:ext cx="2836985" cy="1123712"/>
          </a:xfrm>
          <a:prstGeom prst="roundRect">
            <a:avLst/>
          </a:prstGeom>
          <a:solidFill>
            <a:srgbClr val="FFC000"/>
          </a:solidFill>
          <a:ln w="381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  <a:latin typeface="Arial"/>
                <a:cs typeface="Arial"/>
              </a:rPr>
              <a:t>Amser </a:t>
            </a: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Dyfodol</a:t>
            </a:r>
            <a:endParaRPr lang="en-US" sz="24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1200" i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latin typeface="Arial"/>
                <a:cs typeface="Arial"/>
              </a:rPr>
              <a:t>FutureTense</a:t>
            </a:r>
            <a:endParaRPr lang="en-US" sz="2400" i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5E88628-CD94-CD26-80AF-0DF73313DF2C}"/>
              </a:ext>
            </a:extLst>
          </p:cNvPr>
          <p:cNvCxnSpPr>
            <a:cxnSpLocks/>
          </p:cNvCxnSpPr>
          <p:nvPr/>
        </p:nvCxnSpPr>
        <p:spPr>
          <a:xfrm flipH="1">
            <a:off x="6157765" y="2163024"/>
            <a:ext cx="762597" cy="16892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F74B3822-8470-6DE0-2EBD-FD193DD939CE}"/>
              </a:ext>
            </a:extLst>
          </p:cNvPr>
          <p:cNvCxnSpPr>
            <a:cxnSpLocks/>
          </p:cNvCxnSpPr>
          <p:nvPr/>
        </p:nvCxnSpPr>
        <p:spPr>
          <a:xfrm flipH="1">
            <a:off x="6157765" y="5318978"/>
            <a:ext cx="762597" cy="16892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D52DF5E-4691-F594-B217-D1FD8A495449}"/>
              </a:ext>
            </a:extLst>
          </p:cNvPr>
          <p:cNvCxnSpPr>
            <a:cxnSpLocks/>
          </p:cNvCxnSpPr>
          <p:nvPr/>
        </p:nvCxnSpPr>
        <p:spPr>
          <a:xfrm flipH="1">
            <a:off x="6157765" y="3746927"/>
            <a:ext cx="762597" cy="16892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702489D-B723-0E99-7555-2B22038A73B9}"/>
              </a:ext>
            </a:extLst>
          </p:cNvPr>
          <p:cNvSpPr txBox="1"/>
          <p:nvPr/>
        </p:nvSpPr>
        <p:spPr>
          <a:xfrm>
            <a:off x="395895" y="261433"/>
            <a:ext cx="11400988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Trafod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 y </a:t>
            </a:r>
            <a:r>
              <a:rPr lang="en-GB" sz="4400" b="1" err="1">
                <a:solidFill>
                  <a:schemeClr val="bg1"/>
                </a:solidFill>
                <a:latin typeface="Aptos"/>
                <a:cs typeface="Calibri"/>
              </a:rPr>
              <a:t>tywydd</a:t>
            </a:r>
            <a:r>
              <a:rPr lang="en-GB" sz="4400" b="1">
                <a:solidFill>
                  <a:schemeClr val="bg1"/>
                </a:solidFill>
                <a:latin typeface="Aptos"/>
                <a:cs typeface="Calibri"/>
              </a:rPr>
              <a:t>...   </a:t>
            </a:r>
            <a:r>
              <a:rPr lang="en-GB" sz="4400" i="1">
                <a:solidFill>
                  <a:schemeClr val="bg1"/>
                </a:solidFill>
                <a:latin typeface="Aptos"/>
                <a:cs typeface="Calibri"/>
              </a:rPr>
              <a:t>Discussing the weather...</a:t>
            </a:r>
            <a:endParaRPr lang="en-GB" sz="4400" i="1">
              <a:solidFill>
                <a:schemeClr val="bg1"/>
              </a:solidFill>
              <a:cs typeface="Calibri"/>
            </a:endParaRPr>
          </a:p>
        </p:txBody>
      </p:sp>
      <p:pic>
        <p:nvPicPr>
          <p:cNvPr id="15" name="Picture 14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AA597DE-A2EE-A42D-71F0-63BEF7B2F7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893497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3499328" y="148239"/>
            <a:ext cx="5195437" cy="98488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</a:rPr>
              <a:t>Y </a:t>
            </a:r>
            <a:r>
              <a:rPr lang="en-US" sz="4000" b="1" dirty="0" err="1">
                <a:solidFill>
                  <a:srgbClr val="002060"/>
                </a:solidFill>
              </a:rPr>
              <a:t>Tywydd</a:t>
            </a:r>
            <a:r>
              <a:rPr lang="en-US" sz="4000" b="1" dirty="0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(#The Addams Family) </a:t>
            </a:r>
            <a:endParaRPr lang="en-US" i="1" dirty="0">
              <a:solidFill>
                <a:srgbClr val="002060"/>
              </a:solidFill>
            </a:endParaRPr>
          </a:p>
        </p:txBody>
      </p:sp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ACD11F2-97F5-65C4-E517-7C3AA22CD6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7">
            <a:extLst>
              <a:ext uri="{FF2B5EF4-FFF2-40B4-BE49-F238E27FC236}">
                <a16:creationId xmlns:a16="http://schemas.microsoft.com/office/drawing/2014/main" id="{E70DD223-1A9D-9C88-CA37-1B131FE4BF20}"/>
              </a:ext>
            </a:extLst>
          </p:cNvPr>
          <p:cNvSpPr txBox="1"/>
          <p:nvPr/>
        </p:nvSpPr>
        <p:spPr>
          <a:xfrm>
            <a:off x="798898" y="1487640"/>
            <a:ext cx="5300697" cy="26776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b="1">
                <a:solidFill>
                  <a:srgbClr val="002060"/>
                </a:solidFill>
                <a:effectLst/>
              </a:rPr>
              <a:t> </a:t>
            </a:r>
            <a:r>
              <a:rPr lang="en-GB" sz="2800">
                <a:solidFill>
                  <a:srgbClr val="002060"/>
                </a:solidFill>
                <a:effectLst/>
              </a:rPr>
              <a:t>Sut </a:t>
            </a:r>
            <a:r>
              <a:rPr lang="en-GB" sz="2800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>
                <a:solidFill>
                  <a:srgbClr val="002060"/>
                </a:solidFill>
                <a:effectLst/>
              </a:rPr>
              <a:t> </a:t>
            </a:r>
            <a:r>
              <a:rPr lang="en-GB" sz="280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>
                <a:solidFill>
                  <a:srgbClr val="002060"/>
                </a:solidFill>
                <a:effectLst/>
              </a:rPr>
              <a:t> </a:t>
            </a:r>
            <a:r>
              <a:rPr lang="en-GB" sz="2800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>
                <a:solidFill>
                  <a:srgbClr val="002060"/>
                </a:solidFill>
                <a:effectLst/>
              </a:rPr>
              <a:t> Sut </a:t>
            </a:r>
            <a:r>
              <a:rPr lang="en-GB" sz="2800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>
                <a:solidFill>
                  <a:srgbClr val="002060"/>
                </a:solidFill>
                <a:effectLst/>
              </a:rPr>
              <a:t> </a:t>
            </a:r>
            <a:r>
              <a:rPr lang="en-GB" sz="280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>
                <a:solidFill>
                  <a:srgbClr val="002060"/>
                </a:solidFill>
                <a:effectLst/>
              </a:rPr>
              <a:t> </a:t>
            </a:r>
            <a:r>
              <a:rPr lang="en-GB" sz="2800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>
                <a:solidFill>
                  <a:srgbClr val="002060"/>
                </a:solidFill>
                <a:effectLst/>
              </a:rPr>
              <a:t> Sut </a:t>
            </a:r>
            <a:r>
              <a:rPr lang="en-GB" sz="2800" err="1">
                <a:solidFill>
                  <a:srgbClr val="002060"/>
                </a:solidFill>
                <a:effectLst/>
              </a:rPr>
              <a:t>mae’r</a:t>
            </a:r>
            <a:r>
              <a:rPr lang="en-GB" sz="2800">
                <a:solidFill>
                  <a:srgbClr val="002060"/>
                </a:solidFill>
                <a:effectLst/>
              </a:rPr>
              <a:t> </a:t>
            </a:r>
            <a:r>
              <a:rPr lang="en-GB" sz="2800" err="1">
                <a:solidFill>
                  <a:srgbClr val="002060"/>
                </a:solidFill>
                <a:effectLst/>
              </a:rPr>
              <a:t>tywydd</a:t>
            </a:r>
            <a:r>
              <a:rPr lang="en-GB" sz="2800">
                <a:solidFill>
                  <a:srgbClr val="002060"/>
                </a:solidFill>
                <a:effectLst/>
              </a:rPr>
              <a:t> </a:t>
            </a:r>
            <a:r>
              <a:rPr lang="en-GB" sz="2800" err="1">
                <a:solidFill>
                  <a:srgbClr val="002060"/>
                </a:solidFill>
                <a:effectLst/>
              </a:rPr>
              <a:t>heddiw</a:t>
            </a:r>
            <a:r>
              <a:rPr lang="en-GB" sz="2800">
                <a:solidFill>
                  <a:srgbClr val="002060"/>
                </a:solidFill>
                <a:effectLst/>
              </a:rPr>
              <a:t>?</a:t>
            </a:r>
          </a:p>
          <a:p>
            <a:r>
              <a:rPr lang="en-GB" sz="2800">
                <a:solidFill>
                  <a:srgbClr val="002060"/>
                </a:solidFill>
                <a:effectLst/>
              </a:rPr>
              <a:t> Mae </a:t>
            </a:r>
            <a:r>
              <a:rPr lang="en-GB" sz="2800" err="1">
                <a:solidFill>
                  <a:srgbClr val="002060"/>
                </a:solidFill>
                <a:effectLst/>
              </a:rPr>
              <a:t>hi’n</a:t>
            </a:r>
            <a:r>
              <a:rPr lang="en-GB" sz="2800">
                <a:solidFill>
                  <a:srgbClr val="002060"/>
                </a:solidFill>
                <a:effectLst/>
              </a:rPr>
              <a:t> </a:t>
            </a:r>
            <a:r>
              <a:rPr lang="en-GB" sz="2800" err="1">
                <a:solidFill>
                  <a:srgbClr val="002060"/>
                </a:solidFill>
                <a:effectLst/>
              </a:rPr>
              <a:t>bwrw</a:t>
            </a:r>
            <a:r>
              <a:rPr lang="en-GB" sz="2800">
                <a:solidFill>
                  <a:srgbClr val="002060"/>
                </a:solidFill>
                <a:effectLst/>
              </a:rPr>
              <a:t> </a:t>
            </a:r>
            <a:r>
              <a:rPr lang="en-GB" sz="2800" err="1">
                <a:solidFill>
                  <a:srgbClr val="002060"/>
                </a:solidFill>
                <a:effectLst/>
              </a:rPr>
              <a:t>glaw</a:t>
            </a:r>
            <a:r>
              <a:rPr lang="en-GB" sz="2800">
                <a:solidFill>
                  <a:srgbClr val="002060"/>
                </a:solidFill>
                <a:effectLst/>
              </a:rPr>
              <a:t>!</a:t>
            </a:r>
          </a:p>
          <a:p>
            <a:endParaRPr lang="en-GB" sz="2800" b="1">
              <a:solidFill>
                <a:srgbClr val="002060"/>
              </a:solidFill>
            </a:endParaRPr>
          </a:p>
          <a:p>
            <a:endParaRPr lang="en-GB" sz="2800" b="1">
              <a:solidFill>
                <a:srgbClr val="002060"/>
              </a:solidFill>
              <a:effectLst/>
            </a:endParaRPr>
          </a:p>
        </p:txBody>
      </p:sp>
      <p:pic>
        <p:nvPicPr>
          <p:cNvPr id="11" name="Picture 10" descr="A cartoon of a child singing&#10;&#10;Description automatically generated">
            <a:extLst>
              <a:ext uri="{FF2B5EF4-FFF2-40B4-BE49-F238E27FC236}">
                <a16:creationId xmlns:a16="http://schemas.microsoft.com/office/drawing/2014/main" id="{878F97A7-9B6C-4FB2-9874-40EC720811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0638" y="3443867"/>
            <a:ext cx="1535917" cy="2404947"/>
          </a:xfrm>
          <a:prstGeom prst="rect">
            <a:avLst/>
          </a:prstGeom>
        </p:spPr>
      </p:pic>
      <p:sp>
        <p:nvSpPr>
          <p:cNvPr id="3" name="TextBox 7">
            <a:extLst>
              <a:ext uri="{FF2B5EF4-FFF2-40B4-BE49-F238E27FC236}">
                <a16:creationId xmlns:a16="http://schemas.microsoft.com/office/drawing/2014/main" id="{4FD676DA-A609-954E-6CFB-A73CFDB3EAFC}"/>
              </a:ext>
            </a:extLst>
          </p:cNvPr>
          <p:cNvSpPr txBox="1"/>
          <p:nvPr/>
        </p:nvSpPr>
        <p:spPr>
          <a:xfrm>
            <a:off x="6739020" y="1489350"/>
            <a:ext cx="5185813" cy="397031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Sut </a:t>
            </a:r>
            <a:r>
              <a:rPr lang="cy-GB" sz="2800" b="1">
                <a:solidFill>
                  <a:srgbClr val="002060"/>
                </a:solidFill>
                <a:latin typeface="Aptos"/>
                <a:cs typeface="Segoe UI"/>
              </a:rPr>
              <a:t>oedd</a:t>
            </a: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 y tywydd </a:t>
            </a:r>
            <a:r>
              <a:rPr lang="cy-GB" sz="2800" b="1">
                <a:solidFill>
                  <a:srgbClr val="002060"/>
                </a:solidFill>
                <a:latin typeface="Aptos"/>
                <a:cs typeface="Segoe UI"/>
              </a:rPr>
              <a:t>ddoe</a:t>
            </a: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?</a:t>
            </a:r>
            <a:r>
              <a:rPr lang="en-US" sz="280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endParaRPr lang="en-US" sz="2800">
              <a:solidFill>
                <a:srgbClr val="002060"/>
              </a:solidFill>
              <a:latin typeface="Aptos"/>
            </a:endParaRP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Sut </a:t>
            </a:r>
            <a:r>
              <a:rPr lang="cy-GB" sz="2800" b="1">
                <a:solidFill>
                  <a:srgbClr val="002060"/>
                </a:solidFill>
                <a:latin typeface="Aptos"/>
                <a:cs typeface="Segoe UI"/>
              </a:rPr>
              <a:t>oedd</a:t>
            </a: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 y tywydd </a:t>
            </a:r>
            <a:r>
              <a:rPr lang="cy-GB" sz="2800" b="1">
                <a:solidFill>
                  <a:srgbClr val="002060"/>
                </a:solidFill>
                <a:latin typeface="Aptos"/>
                <a:cs typeface="Segoe UI"/>
              </a:rPr>
              <a:t>ddoe</a:t>
            </a: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?​</a:t>
            </a:r>
            <a:endParaRPr lang="en-US" sz="2800">
              <a:solidFill>
                <a:srgbClr val="002060"/>
              </a:solidFill>
              <a:latin typeface="Aptos"/>
            </a:endParaRP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Sut </a:t>
            </a:r>
            <a:r>
              <a:rPr lang="cy-GB" sz="2800" b="1">
                <a:solidFill>
                  <a:srgbClr val="002060"/>
                </a:solidFill>
                <a:latin typeface="Aptos"/>
                <a:cs typeface="Segoe UI"/>
              </a:rPr>
              <a:t>oedd</a:t>
            </a: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 y tywydd </a:t>
            </a:r>
            <a:r>
              <a:rPr lang="cy-GB" sz="2800" b="1">
                <a:solidFill>
                  <a:srgbClr val="002060"/>
                </a:solidFill>
                <a:latin typeface="Aptos"/>
                <a:cs typeface="Segoe UI"/>
              </a:rPr>
              <a:t>ddoe</a:t>
            </a: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? ​</a:t>
            </a:r>
          </a:p>
          <a:p>
            <a:r>
              <a:rPr lang="cy-GB" sz="2800" b="1">
                <a:solidFill>
                  <a:srgbClr val="002060"/>
                </a:solidFill>
                <a:latin typeface="Aptos"/>
                <a:cs typeface="Segoe UI"/>
              </a:rPr>
              <a:t>Roedd</a:t>
            </a: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 hi’n gymylog!​</a:t>
            </a:r>
          </a:p>
          <a:p>
            <a:endParaRPr lang="cy-GB" sz="2800">
              <a:solidFill>
                <a:srgbClr val="002060"/>
              </a:solidFill>
              <a:latin typeface="Aptos"/>
              <a:cs typeface="Segoe UI"/>
            </a:endParaRP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Sut </a:t>
            </a:r>
            <a:r>
              <a:rPr lang="cy-GB" sz="2800" b="1">
                <a:solidFill>
                  <a:srgbClr val="002060"/>
                </a:solidFill>
                <a:latin typeface="Aptos"/>
                <a:cs typeface="Segoe UI"/>
              </a:rPr>
              <a:t>bydd</a:t>
            </a: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 y tywydd </a:t>
            </a:r>
            <a:r>
              <a:rPr lang="cy-GB" sz="2800" b="1">
                <a:solidFill>
                  <a:srgbClr val="002060"/>
                </a:solidFill>
                <a:latin typeface="Aptos"/>
                <a:cs typeface="Segoe UI"/>
              </a:rPr>
              <a:t>‘fory</a:t>
            </a: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?</a:t>
            </a:r>
            <a:r>
              <a:rPr lang="en-GB" sz="280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br>
              <a:rPr lang="en-GB" sz="2800">
                <a:solidFill>
                  <a:srgbClr val="002060"/>
                </a:solidFill>
                <a:latin typeface="Aptos"/>
                <a:cs typeface="Segoe UI"/>
              </a:rPr>
            </a:b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Sut </a:t>
            </a:r>
            <a:r>
              <a:rPr lang="cy-GB" sz="2800" b="1">
                <a:solidFill>
                  <a:srgbClr val="002060"/>
                </a:solidFill>
                <a:latin typeface="Aptos"/>
                <a:cs typeface="Segoe UI"/>
              </a:rPr>
              <a:t>bydd</a:t>
            </a: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 y tywydd </a:t>
            </a:r>
            <a:r>
              <a:rPr lang="cy-GB" sz="2800" b="1">
                <a:solidFill>
                  <a:srgbClr val="002060"/>
                </a:solidFill>
                <a:latin typeface="Aptos"/>
                <a:cs typeface="Segoe UI"/>
              </a:rPr>
              <a:t>‘fory</a:t>
            </a: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?</a:t>
            </a:r>
            <a:r>
              <a:rPr lang="en-GB" sz="280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br>
              <a:rPr lang="en-GB" sz="2800">
                <a:solidFill>
                  <a:srgbClr val="002060"/>
                </a:solidFill>
                <a:latin typeface="Aptos"/>
                <a:cs typeface="Segoe UI"/>
              </a:rPr>
            </a:b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Sut </a:t>
            </a:r>
            <a:r>
              <a:rPr lang="cy-GB" sz="2800" b="1">
                <a:solidFill>
                  <a:srgbClr val="002060"/>
                </a:solidFill>
                <a:latin typeface="Aptos"/>
                <a:cs typeface="Segoe UI"/>
              </a:rPr>
              <a:t>bydd</a:t>
            </a: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 y tywydd </a:t>
            </a:r>
            <a:r>
              <a:rPr lang="cy-GB" sz="2800" b="1">
                <a:solidFill>
                  <a:srgbClr val="002060"/>
                </a:solidFill>
                <a:latin typeface="Aptos"/>
                <a:cs typeface="Segoe UI"/>
              </a:rPr>
              <a:t>‘fory</a:t>
            </a: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? </a:t>
            </a:r>
            <a:r>
              <a:rPr lang="en-GB" sz="280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br>
              <a:rPr lang="en-GB" sz="2800">
                <a:solidFill>
                  <a:srgbClr val="002060"/>
                </a:solidFill>
                <a:latin typeface="Aptos"/>
                <a:cs typeface="Segoe UI"/>
              </a:rPr>
            </a:br>
            <a:r>
              <a:rPr lang="cy-GB" sz="2800" b="1">
                <a:solidFill>
                  <a:srgbClr val="002060"/>
                </a:solidFill>
                <a:latin typeface="Aptos"/>
                <a:cs typeface="Segoe UI"/>
              </a:rPr>
              <a:t>Bydd</a:t>
            </a:r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 hi’n heulog!</a:t>
            </a:r>
            <a:r>
              <a:rPr lang="en-GB" sz="2800">
                <a:solidFill>
                  <a:srgbClr val="002060"/>
                </a:solidFill>
                <a:latin typeface="Aptos"/>
                <a:cs typeface="Segoe UI"/>
              </a:rPr>
              <a:t>​</a:t>
            </a:r>
          </a:p>
        </p:txBody>
      </p:sp>
      <p:pic>
        <p:nvPicPr>
          <p:cNvPr id="6" name="Picture 5" descr="A cartoon of a child singing&#10;&#10;Description automatically generated">
            <a:extLst>
              <a:ext uri="{FF2B5EF4-FFF2-40B4-BE49-F238E27FC236}">
                <a16:creationId xmlns:a16="http://schemas.microsoft.com/office/drawing/2014/main" id="{73BB2E44-11A1-DB7E-2138-23A001910E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18331" y="3471745"/>
            <a:ext cx="1669131" cy="2377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46254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lendar with images of different weather and weather&#10;&#10;AI-generated content may be incorrect.">
            <a:extLst>
              <a:ext uri="{FF2B5EF4-FFF2-40B4-BE49-F238E27FC236}">
                <a16:creationId xmlns:a16="http://schemas.microsoft.com/office/drawing/2014/main" id="{63C7F78B-64A7-DEB2-FE50-A8BC24FB2B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9800" y="1253141"/>
            <a:ext cx="7772400" cy="39560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805810F-20E0-8C1C-7BCF-2E44535AF85F}"/>
              </a:ext>
            </a:extLst>
          </p:cNvPr>
          <p:cNvSpPr txBox="1"/>
          <p:nvPr/>
        </p:nvSpPr>
        <p:spPr>
          <a:xfrm>
            <a:off x="3498281" y="298551"/>
            <a:ext cx="5195437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Gêm</a:t>
            </a:r>
            <a:r>
              <a:rPr lang="en-US" sz="4000" b="1" dirty="0">
                <a:solidFill>
                  <a:srgbClr val="002060"/>
                </a:solidFill>
              </a:rPr>
              <a:t> y </a:t>
            </a:r>
            <a:r>
              <a:rPr lang="en-US" sz="4000" b="1" dirty="0" err="1">
                <a:solidFill>
                  <a:srgbClr val="002060"/>
                </a:solidFill>
              </a:rPr>
              <a:t>Tywydd</a:t>
            </a:r>
            <a:endParaRPr lang="en-US" sz="4000" b="1" dirty="0">
              <a:solidFill>
                <a:srgbClr val="00206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F937F5-0C7C-E7B8-D822-8BFFF6BA942C}"/>
              </a:ext>
            </a:extLst>
          </p:cNvPr>
          <p:cNvSpPr txBox="1"/>
          <p:nvPr/>
        </p:nvSpPr>
        <p:spPr>
          <a:xfrm>
            <a:off x="725465" y="5455895"/>
            <a:ext cx="1074106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Mae </a:t>
            </a:r>
            <a:r>
              <a:rPr lang="en-GB" sz="20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hi’n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… </a:t>
            </a:r>
            <a:r>
              <a:rPr lang="en-GB" sz="20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heddiw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		</a:t>
            </a:r>
            <a:r>
              <a:rPr lang="en-GB" sz="2000" b="1" dirty="0" err="1">
                <a:solidFill>
                  <a:srgbClr val="0066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Roedd</a:t>
            </a:r>
            <a:r>
              <a:rPr lang="en-GB" sz="2000" b="1" dirty="0">
                <a:solidFill>
                  <a:srgbClr val="0066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b="1" dirty="0" err="1">
                <a:solidFill>
                  <a:srgbClr val="0066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hi’n</a:t>
            </a:r>
            <a:r>
              <a:rPr lang="en-GB" sz="2000" b="1" dirty="0">
                <a:solidFill>
                  <a:srgbClr val="0066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… </a:t>
            </a:r>
            <a:r>
              <a:rPr lang="en-GB" sz="2000" b="1" dirty="0" err="1">
                <a:solidFill>
                  <a:srgbClr val="0066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ddoe</a:t>
            </a:r>
            <a:r>
              <a:rPr lang="en-GB" sz="2000" b="1" dirty="0">
                <a:solidFill>
                  <a:srgbClr val="0066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	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GB" sz="2000" b="1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Bydd</a:t>
            </a:r>
            <a:r>
              <a:rPr lang="en-GB" sz="2000" b="1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b="1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hi’n</a:t>
            </a:r>
            <a:r>
              <a:rPr lang="en-GB" sz="2000" b="1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… </a:t>
            </a:r>
            <a:r>
              <a:rPr lang="en-GB" sz="2000" b="1" dirty="0" err="1"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yfory</a:t>
            </a:r>
            <a:r>
              <a:rPr lang="en-GB" sz="2000" b="1" dirty="0">
                <a:solidFill>
                  <a:srgbClr val="C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932208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585662-595D-8765-23FB-7E5CFEF7C6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oster of a weather wheel&#10;&#10;AI-generated content may be incorrect.">
            <a:extLst>
              <a:ext uri="{FF2B5EF4-FFF2-40B4-BE49-F238E27FC236}">
                <a16:creationId xmlns:a16="http://schemas.microsoft.com/office/drawing/2014/main" id="{0A6912CB-D6D8-D3CD-CAED-4E438179D6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2" r="1724"/>
          <a:stretch>
            <a:fillRect/>
          </a:stretch>
        </p:blipFill>
        <p:spPr>
          <a:xfrm>
            <a:off x="5473873" y="338202"/>
            <a:ext cx="5461349" cy="593107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6C75718-41AC-4032-A1B3-B42C21A17D8F}"/>
              </a:ext>
            </a:extLst>
          </p:cNvPr>
          <p:cNvSpPr txBox="1"/>
          <p:nvPr/>
        </p:nvSpPr>
        <p:spPr>
          <a:xfrm>
            <a:off x="751563" y="1074509"/>
            <a:ext cx="440916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Tasg i’r portffolio: </a:t>
            </a:r>
          </a:p>
          <a:p>
            <a:r>
              <a:rPr lang="cy-GB" sz="2400" dirty="0"/>
              <a:t>Mewn parau, gofynnwch ac atebwch gwestiynau am y tywydd: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b="1" dirty="0"/>
              <a:t>Sut mae’r tywydd heddiw?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b="1" dirty="0"/>
              <a:t>Sut oedd y tywydd ddoe?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b="1" dirty="0"/>
              <a:t>Sut bydd y tywydd yfory?</a:t>
            </a:r>
          </a:p>
          <a:p>
            <a:endParaRPr lang="cy-GB" sz="2800" dirty="0"/>
          </a:p>
          <a:p>
            <a:r>
              <a:rPr lang="cy-GB" sz="2800" b="1" dirty="0"/>
              <a:t>Portfolio task:</a:t>
            </a:r>
          </a:p>
          <a:p>
            <a:r>
              <a:rPr lang="cy-GB" sz="2400" dirty="0"/>
              <a:t>In pairs, ask and answer questions about the weather (mae/oedd/bydd) </a:t>
            </a:r>
          </a:p>
        </p:txBody>
      </p:sp>
    </p:spTree>
    <p:extLst>
      <p:ext uri="{BB962C8B-B14F-4D97-AF65-F5344CB8AC3E}">
        <p14:creationId xmlns:p14="http://schemas.microsoft.com/office/powerpoint/2010/main" val="268915851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472262" y="181733"/>
            <a:ext cx="3755174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800" b="1">
                <a:solidFill>
                  <a:srgbClr val="002060"/>
                </a:solidFill>
                <a:latin typeface="Aptos"/>
              </a:rPr>
              <a:t>Y </a:t>
            </a:r>
            <a:r>
              <a:rPr lang="en-US" sz="4800" b="1" err="1">
                <a:solidFill>
                  <a:srgbClr val="002060"/>
                </a:solidFill>
                <a:latin typeface="Aptos"/>
              </a:rPr>
              <a:t>Cwmpawd</a:t>
            </a:r>
            <a:endParaRPr lang="en-US" sz="4800" b="1" err="1">
              <a:solidFill>
                <a:srgbClr val="002060"/>
              </a:solidFill>
            </a:endParaRPr>
          </a:p>
        </p:txBody>
      </p:sp>
      <p:sp>
        <p:nvSpPr>
          <p:cNvPr id="4" name="TextBox 11">
            <a:extLst>
              <a:ext uri="{FF2B5EF4-FFF2-40B4-BE49-F238E27FC236}">
                <a16:creationId xmlns:a16="http://schemas.microsoft.com/office/drawing/2014/main" id="{850CC87B-D05A-8A4F-A91A-3C55255A56A5}"/>
              </a:ext>
            </a:extLst>
          </p:cNvPr>
          <p:cNvSpPr txBox="1"/>
          <p:nvPr/>
        </p:nvSpPr>
        <p:spPr>
          <a:xfrm>
            <a:off x="4896989" y="913907"/>
            <a:ext cx="240389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err="1">
                <a:solidFill>
                  <a:srgbClr val="002060"/>
                </a:solidFill>
              </a:rPr>
              <a:t>Gogledd</a:t>
            </a:r>
            <a:endParaRPr lang="en-US" sz="4400">
              <a:solidFill>
                <a:srgbClr val="002060"/>
              </a:solidFill>
            </a:endParaRPr>
          </a:p>
        </p:txBody>
      </p:sp>
      <p:sp>
        <p:nvSpPr>
          <p:cNvPr id="8" name="TextBox 11">
            <a:extLst>
              <a:ext uri="{FF2B5EF4-FFF2-40B4-BE49-F238E27FC236}">
                <a16:creationId xmlns:a16="http://schemas.microsoft.com/office/drawing/2014/main" id="{A542CBA6-0112-8C92-7BE0-A4DC4D9CDCB6}"/>
              </a:ext>
            </a:extLst>
          </p:cNvPr>
          <p:cNvSpPr txBox="1"/>
          <p:nvPr/>
        </p:nvSpPr>
        <p:spPr>
          <a:xfrm>
            <a:off x="1501482" y="2961258"/>
            <a:ext cx="2931433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err="1">
                <a:solidFill>
                  <a:srgbClr val="002060"/>
                </a:solidFill>
              </a:rPr>
              <a:t>Gorllewin</a:t>
            </a:r>
            <a:endParaRPr lang="en-US" sz="4400">
              <a:solidFill>
                <a:srgbClr val="000000"/>
              </a:solidFill>
            </a:endParaRP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5FDBD362-2EEE-4EE9-5A6F-5B8C73AFAEA8}"/>
              </a:ext>
            </a:extLst>
          </p:cNvPr>
          <p:cNvSpPr txBox="1"/>
          <p:nvPr/>
        </p:nvSpPr>
        <p:spPr>
          <a:xfrm>
            <a:off x="5135637" y="5008611"/>
            <a:ext cx="1918225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>
                <a:solidFill>
                  <a:srgbClr val="002060"/>
                </a:solidFill>
              </a:rPr>
              <a:t>De</a:t>
            </a:r>
          </a:p>
        </p:txBody>
      </p:sp>
      <p:sp>
        <p:nvSpPr>
          <p:cNvPr id="15" name="TextBox 11">
            <a:extLst>
              <a:ext uri="{FF2B5EF4-FFF2-40B4-BE49-F238E27FC236}">
                <a16:creationId xmlns:a16="http://schemas.microsoft.com/office/drawing/2014/main" id="{47920FD5-D0C5-F279-6DD4-5ECA786B0C69}"/>
              </a:ext>
            </a:extLst>
          </p:cNvPr>
          <p:cNvSpPr txBox="1"/>
          <p:nvPr/>
        </p:nvSpPr>
        <p:spPr>
          <a:xfrm>
            <a:off x="7517934" y="2961258"/>
            <a:ext cx="2923059" cy="7694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err="1">
                <a:solidFill>
                  <a:srgbClr val="002060"/>
                </a:solidFill>
              </a:rPr>
              <a:t>Dwyrain</a:t>
            </a:r>
            <a:endParaRPr lang="en-US" sz="4400">
              <a:solidFill>
                <a:srgbClr val="002060"/>
              </a:solidFill>
            </a:endParaRPr>
          </a:p>
        </p:txBody>
      </p:sp>
      <p:pic>
        <p:nvPicPr>
          <p:cNvPr id="6" name="Graphic 5" descr="Map compass with solid fill">
            <a:extLst>
              <a:ext uri="{FF2B5EF4-FFF2-40B4-BE49-F238E27FC236}">
                <a16:creationId xmlns:a16="http://schemas.microsoft.com/office/drawing/2014/main" id="{C932E03D-5E83-57B8-6C13-4752609D94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51998" y="1297076"/>
            <a:ext cx="4096377" cy="4096377"/>
          </a:xfrm>
          <a:prstGeom prst="rect">
            <a:avLst/>
          </a:prstGeom>
        </p:spPr>
      </p:pic>
      <p:pic>
        <p:nvPicPr>
          <p:cNvPr id="7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2336295-6409-C4F0-EB4E-24829CCD5BE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9771971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472262" y="181733"/>
            <a:ext cx="3755174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800" b="1">
                <a:solidFill>
                  <a:srgbClr val="002060"/>
                </a:solidFill>
                <a:latin typeface="Aptos"/>
              </a:rPr>
              <a:t>Y </a:t>
            </a:r>
            <a:r>
              <a:rPr lang="en-US" sz="4800" b="1" err="1">
                <a:solidFill>
                  <a:srgbClr val="002060"/>
                </a:solidFill>
                <a:latin typeface="Aptos"/>
              </a:rPr>
              <a:t>Cwmpawd</a:t>
            </a:r>
            <a:endParaRPr lang="en-US" sz="4800" b="1">
              <a:solidFill>
                <a:srgbClr val="002060"/>
              </a:solidFill>
            </a:endParaRPr>
          </a:p>
        </p:txBody>
      </p:sp>
      <p:pic>
        <p:nvPicPr>
          <p:cNvPr id="6" name="Graphic 5" descr="Map compass with solid fill">
            <a:extLst>
              <a:ext uri="{FF2B5EF4-FFF2-40B4-BE49-F238E27FC236}">
                <a16:creationId xmlns:a16="http://schemas.microsoft.com/office/drawing/2014/main" id="{C932E03D-5E83-57B8-6C13-4752609D94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99268" y="1228633"/>
            <a:ext cx="4096377" cy="4096377"/>
          </a:xfrm>
          <a:prstGeom prst="rect">
            <a:avLst/>
          </a:prstGeom>
        </p:spPr>
      </p:pic>
      <p:sp>
        <p:nvSpPr>
          <p:cNvPr id="7" name="TextBox 11">
            <a:extLst>
              <a:ext uri="{FF2B5EF4-FFF2-40B4-BE49-F238E27FC236}">
                <a16:creationId xmlns:a16="http://schemas.microsoft.com/office/drawing/2014/main" id="{30F90C6F-8FF8-EC76-62E7-778101371023}"/>
              </a:ext>
            </a:extLst>
          </p:cNvPr>
          <p:cNvSpPr txBox="1"/>
          <p:nvPr/>
        </p:nvSpPr>
        <p:spPr>
          <a:xfrm>
            <a:off x="470925" y="1476494"/>
            <a:ext cx="8173572" cy="390876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solidFill>
                  <a:srgbClr val="002060"/>
                </a:solidFill>
              </a:rPr>
              <a:t>Heddiw</a:t>
            </a:r>
            <a:r>
              <a:rPr lang="en-US" sz="3200">
                <a:solidFill>
                  <a:srgbClr val="002060"/>
                </a:solidFill>
              </a:rPr>
              <a:t>, </a:t>
            </a:r>
            <a:r>
              <a:rPr lang="en-US" sz="3200" b="1" err="1">
                <a:solidFill>
                  <a:srgbClr val="002060"/>
                </a:solidFill>
              </a:rPr>
              <a:t>mae</a:t>
            </a:r>
            <a:r>
              <a:rPr lang="en-US" sz="3200" b="1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hi'n</a:t>
            </a:r>
            <a:r>
              <a:rPr lang="en-US" sz="3200">
                <a:solidFill>
                  <a:srgbClr val="002060"/>
                </a:solidFill>
              </a:rPr>
              <a:t> </a:t>
            </a:r>
            <a:r>
              <a:rPr lang="en-US" sz="3200" err="1">
                <a:solidFill>
                  <a:srgbClr val="002060"/>
                </a:solidFill>
              </a:rPr>
              <a:t>braf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yn</a:t>
            </a:r>
            <a:r>
              <a:rPr lang="en-US" sz="3200">
                <a:solidFill>
                  <a:srgbClr val="002060"/>
                </a:solidFill>
              </a:rPr>
              <a:t> y </a:t>
            </a:r>
            <a:r>
              <a:rPr lang="en-US" sz="3200" err="1">
                <a:solidFill>
                  <a:srgbClr val="002060"/>
                </a:solidFill>
              </a:rPr>
              <a:t>gogledd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b="1">
                <a:solidFill>
                  <a:srgbClr val="002060"/>
                </a:solidFill>
              </a:rPr>
              <a:t>ac</a:t>
            </a:r>
            <a:r>
              <a:rPr lang="en-US" sz="3200">
                <a:solidFill>
                  <a:srgbClr val="002060"/>
                </a:solidFill>
              </a:rPr>
              <a:t> </a:t>
            </a:r>
            <a:r>
              <a:rPr lang="en-US" sz="3200" b="1" err="1">
                <a:solidFill>
                  <a:srgbClr val="002060"/>
                </a:solidFill>
              </a:rPr>
              <a:t>mae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hi'n</a:t>
            </a:r>
            <a:r>
              <a:rPr lang="en-US" sz="3200">
                <a:solidFill>
                  <a:srgbClr val="002060"/>
                </a:solidFill>
              </a:rPr>
              <a:t> </a:t>
            </a:r>
            <a:r>
              <a:rPr lang="en-US" sz="3200" err="1">
                <a:solidFill>
                  <a:srgbClr val="002060"/>
                </a:solidFill>
              </a:rPr>
              <a:t>wyntog</a:t>
            </a:r>
            <a:r>
              <a:rPr lang="en-US" sz="3200">
                <a:solidFill>
                  <a:srgbClr val="002060"/>
                </a:solidFill>
              </a:rPr>
              <a:t> </a:t>
            </a:r>
            <a:r>
              <a:rPr lang="en-US" sz="3200" err="1">
                <a:solidFill>
                  <a:srgbClr val="002060"/>
                </a:solidFill>
              </a:rPr>
              <a:t>yn</a:t>
            </a:r>
            <a:r>
              <a:rPr lang="en-US" sz="3200">
                <a:solidFill>
                  <a:srgbClr val="002060"/>
                </a:solidFill>
              </a:rPr>
              <a:t> y de.</a:t>
            </a:r>
          </a:p>
          <a:p>
            <a:endParaRPr lang="en-US" sz="3200"/>
          </a:p>
          <a:p>
            <a:r>
              <a:rPr lang="en-US" sz="3200" b="1" err="1">
                <a:solidFill>
                  <a:srgbClr val="002060"/>
                </a:solidFill>
              </a:rPr>
              <a:t>Roedd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hi'n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bwrw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glaw</a:t>
            </a:r>
            <a:r>
              <a:rPr lang="en-US" sz="3200">
                <a:solidFill>
                  <a:srgbClr val="002060"/>
                </a:solidFill>
              </a:rPr>
              <a:t> </a:t>
            </a:r>
            <a:r>
              <a:rPr lang="en-US" sz="3200" err="1">
                <a:solidFill>
                  <a:srgbClr val="002060"/>
                </a:solidFill>
              </a:rPr>
              <a:t>yn</a:t>
            </a:r>
            <a:r>
              <a:rPr lang="en-US" sz="3200">
                <a:solidFill>
                  <a:srgbClr val="002060"/>
                </a:solidFill>
              </a:rPr>
              <a:t> y de </a:t>
            </a:r>
            <a:r>
              <a:rPr lang="en-US" sz="3200" b="1" err="1">
                <a:solidFill>
                  <a:srgbClr val="002060"/>
                </a:solidFill>
              </a:rPr>
              <a:t>ddoe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b="1" err="1">
                <a:solidFill>
                  <a:srgbClr val="002060"/>
                </a:solidFill>
              </a:rPr>
              <a:t>ond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roedd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hi'n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braf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yn</a:t>
            </a:r>
            <a:r>
              <a:rPr lang="en-US" sz="3200">
                <a:solidFill>
                  <a:srgbClr val="002060"/>
                </a:solidFill>
              </a:rPr>
              <a:t> y </a:t>
            </a:r>
            <a:r>
              <a:rPr lang="en-US" sz="3200" err="1">
                <a:solidFill>
                  <a:srgbClr val="002060"/>
                </a:solidFill>
              </a:rPr>
              <a:t>gogledd</a:t>
            </a:r>
            <a:r>
              <a:rPr lang="en-US" sz="3200">
                <a:solidFill>
                  <a:srgbClr val="002060"/>
                </a:solidFill>
              </a:rPr>
              <a:t>.</a:t>
            </a:r>
          </a:p>
          <a:p>
            <a:endParaRPr lang="en-US" sz="3200"/>
          </a:p>
          <a:p>
            <a:r>
              <a:rPr lang="en-US" sz="3200" b="1" err="1">
                <a:solidFill>
                  <a:srgbClr val="002060"/>
                </a:solidFill>
              </a:rPr>
              <a:t>Bydd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hi'n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heulog</a:t>
            </a:r>
            <a:r>
              <a:rPr lang="en-US" sz="3200">
                <a:solidFill>
                  <a:srgbClr val="002060"/>
                </a:solidFill>
              </a:rPr>
              <a:t> </a:t>
            </a:r>
            <a:r>
              <a:rPr lang="en-US" sz="3200" err="1">
                <a:solidFill>
                  <a:srgbClr val="002060"/>
                </a:solidFill>
              </a:rPr>
              <a:t>ar</a:t>
            </a:r>
            <a:r>
              <a:rPr lang="en-US" sz="3200">
                <a:solidFill>
                  <a:srgbClr val="002060"/>
                </a:solidFill>
              </a:rPr>
              <a:t> y </a:t>
            </a:r>
            <a:r>
              <a:rPr lang="en-US" sz="3200" err="1">
                <a:solidFill>
                  <a:srgbClr val="002060"/>
                </a:solidFill>
              </a:rPr>
              <a:t>penwythnos</a:t>
            </a:r>
            <a:r>
              <a:rPr lang="en-US" sz="3200">
                <a:solidFill>
                  <a:srgbClr val="002060"/>
                </a:solidFill>
              </a:rPr>
              <a:t> </a:t>
            </a:r>
            <a:r>
              <a:rPr lang="en-US" sz="3200" err="1">
                <a:solidFill>
                  <a:srgbClr val="002060"/>
                </a:solidFill>
              </a:rPr>
              <a:t>gobeithio</a:t>
            </a:r>
            <a:r>
              <a:rPr lang="en-US" sz="3200">
                <a:solidFill>
                  <a:srgbClr val="002060"/>
                </a:solidFill>
              </a:rPr>
              <a:t>!</a:t>
            </a:r>
          </a:p>
          <a:p>
            <a:r>
              <a:rPr lang="en-US" sz="2400" i="1">
                <a:solidFill>
                  <a:srgbClr val="002060"/>
                </a:solidFill>
              </a:rPr>
              <a:t>It will be sunny on the weekend hopefully!</a:t>
            </a:r>
            <a:endParaRPr lang="en-US">
              <a:solidFill>
                <a:srgbClr val="002060"/>
              </a:solidFill>
            </a:endParaRPr>
          </a:p>
        </p:txBody>
      </p:sp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B05DCFC-4A2D-9152-FF0B-44C6DFC9CC5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53291932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2490438" y="1716395"/>
            <a:ext cx="7211121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/>
              <a:t>Mae </a:t>
            </a:r>
            <a:r>
              <a:rPr lang="en-US" sz="4400" b="1" err="1"/>
              <a:t>hi'n</a:t>
            </a:r>
            <a:r>
              <a:rPr lang="en-US" sz="4400" b="1"/>
              <a:t> </a:t>
            </a:r>
            <a:r>
              <a:rPr lang="en-US" sz="4400" b="1" err="1"/>
              <a:t>amser</a:t>
            </a:r>
            <a:r>
              <a:rPr lang="en-US" sz="4400" b="1"/>
              <a:t> </a:t>
            </a:r>
            <a:r>
              <a:rPr lang="en-US" sz="4400" b="1" err="1"/>
              <a:t>ymarfer</a:t>
            </a:r>
            <a:r>
              <a:rPr lang="en-US" sz="4400" b="1"/>
              <a:t>!</a:t>
            </a:r>
            <a:endParaRPr lang="en-US" sz="4400" b="1" err="1"/>
          </a:p>
          <a:p>
            <a:pPr algn="ctr"/>
            <a:endParaRPr lang="en-US" sz="2400" i="1"/>
          </a:p>
          <a:p>
            <a:pPr algn="ctr"/>
            <a:r>
              <a:rPr lang="en-US" sz="2400" i="1"/>
              <a:t>It's time to </a:t>
            </a:r>
            <a:r>
              <a:rPr lang="en-US" sz="2400" i="1" err="1"/>
              <a:t>practise</a:t>
            </a:r>
            <a:r>
              <a:rPr lang="en-US" sz="2400" i="1"/>
              <a:t>!</a:t>
            </a:r>
          </a:p>
        </p:txBody>
      </p:sp>
      <p:pic>
        <p:nvPicPr>
          <p:cNvPr id="5" name="Picture 4" descr="A pink and white logo&#10;&#10;Description automatically generated">
            <a:extLst>
              <a:ext uri="{FF2B5EF4-FFF2-40B4-BE49-F238E27FC236}">
                <a16:creationId xmlns:a16="http://schemas.microsoft.com/office/drawing/2014/main" id="{F97629BF-4EC9-B62F-E4D9-9E0A1E64E8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60204" y="13721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687325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3BCD2-F7CF-9347-B3FC-5C531F77F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389" y="169452"/>
            <a:ext cx="5703450" cy="664745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sz="4000" b="1">
                <a:solidFill>
                  <a:schemeClr val="bg1"/>
                </a:solidFill>
                <a:latin typeface="Aptos"/>
                <a:cs typeface="Arial"/>
              </a:rPr>
              <a:t>Tasg Ddarllen a Deall</a:t>
            </a:r>
          </a:p>
        </p:txBody>
      </p:sp>
      <p:sp>
        <p:nvSpPr>
          <p:cNvPr id="9" name="Rounded Rectangular Callout 14">
            <a:extLst>
              <a:ext uri="{FF2B5EF4-FFF2-40B4-BE49-F238E27FC236}">
                <a16:creationId xmlns:a16="http://schemas.microsoft.com/office/drawing/2014/main" id="{3ABD08E1-F4BC-E84F-A26B-BD8C18A381D8}"/>
              </a:ext>
            </a:extLst>
          </p:cNvPr>
          <p:cNvSpPr/>
          <p:nvPr/>
        </p:nvSpPr>
        <p:spPr>
          <a:xfrm>
            <a:off x="752630" y="1032576"/>
            <a:ext cx="8197639" cy="4098928"/>
          </a:xfrm>
          <a:prstGeom prst="wedgeRoundRectCallout">
            <a:avLst>
              <a:gd name="adj1" fmla="val -56948"/>
              <a:gd name="adj2" fmla="val 68632"/>
              <a:gd name="adj3" fmla="val 16667"/>
            </a:avLst>
          </a:prstGeom>
          <a:solidFill>
            <a:srgbClr val="FCF38B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Prynhawn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da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!  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Croeso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i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fwletin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tywydd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! 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Heddiw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mae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Mercher. Mae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braf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gogledd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ond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de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mae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wlyb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Ddoe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,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roedd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bwrw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glaw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gogledd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ac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gymylog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de.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Yfory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,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wlyb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de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a’r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gogledd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D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Gwener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,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bwrw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eira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gogledd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ac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oer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iawn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de.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Sadwrn.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oer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ac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sych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ym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mhob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man.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  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Hwyl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fawr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!</a:t>
            </a:r>
            <a:endParaRPr lang="en-GB" sz="2400" dirty="0">
              <a:solidFill>
                <a:srgbClr val="002060"/>
              </a:solidFill>
              <a:effectLst/>
              <a:latin typeface="Aptos"/>
              <a:ea typeface="Calibri"/>
              <a:cs typeface="Times New Roman"/>
            </a:endParaRPr>
          </a:p>
        </p:txBody>
      </p:sp>
      <p:sp>
        <p:nvSpPr>
          <p:cNvPr id="3" name="TextBox 12">
            <a:extLst>
              <a:ext uri="{FF2B5EF4-FFF2-40B4-BE49-F238E27FC236}">
                <a16:creationId xmlns:a16="http://schemas.microsoft.com/office/drawing/2014/main" id="{4367880A-4DE3-C74F-B892-B2D150CB654F}"/>
              </a:ext>
            </a:extLst>
          </p:cNvPr>
          <p:cNvSpPr txBox="1"/>
          <p:nvPr/>
        </p:nvSpPr>
        <p:spPr>
          <a:xfrm>
            <a:off x="9350199" y="1966615"/>
            <a:ext cx="2598021" cy="390876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Darllenwch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 y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bwletin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tywydd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yma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yna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effectLst/>
                <a:latin typeface="Aptos"/>
                <a:cs typeface="Arial"/>
              </a:rPr>
              <a:t>atebwch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 y </a:t>
            </a:r>
            <a:r>
              <a:rPr lang="en-GB" sz="2000" err="1">
                <a:solidFill>
                  <a:srgbClr val="002060"/>
                </a:solidFill>
                <a:effectLst/>
                <a:latin typeface="Aptos"/>
                <a:cs typeface="Arial"/>
              </a:rPr>
              <a:t>cwestiynau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effectLst/>
                <a:latin typeface="Aptos"/>
                <a:cs typeface="Arial"/>
              </a:rPr>
              <a:t>darllen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 a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deall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effectLst/>
                <a:latin typeface="Aptos"/>
                <a:cs typeface="Arial"/>
              </a:rPr>
              <a:t>Gymraeg</a:t>
            </a:r>
            <a:r>
              <a:rPr lang="en-GB" sz="2000">
                <a:solidFill>
                  <a:srgbClr val="002060"/>
                </a:solidFill>
                <a:effectLst/>
                <a:latin typeface="Aptos"/>
                <a:cs typeface="Arial"/>
              </a:rPr>
              <a:t>.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  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Atebwch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mewn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brawddegau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000" err="1">
                <a:solidFill>
                  <a:srgbClr val="002060"/>
                </a:solidFill>
                <a:latin typeface="Aptos"/>
                <a:cs typeface="Arial"/>
              </a:rPr>
              <a:t>llawn</a:t>
            </a:r>
            <a:r>
              <a:rPr lang="en-GB" sz="200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GB" sz="2000">
              <a:solidFill>
                <a:srgbClr val="002060"/>
              </a:solidFill>
              <a:effectLst/>
              <a:latin typeface="Aptos"/>
              <a:cs typeface="Arial"/>
            </a:endParaRPr>
          </a:p>
          <a:p>
            <a:r>
              <a:rPr lang="en-GB" i="1">
                <a:solidFill>
                  <a:srgbClr val="002060"/>
                </a:solidFill>
                <a:latin typeface="Aptos"/>
                <a:cs typeface="Arial"/>
              </a:rPr>
              <a:t>Read this weather bulletin, then</a:t>
            </a:r>
            <a:r>
              <a:rPr lang="en-GB" i="1">
                <a:solidFill>
                  <a:srgbClr val="002060"/>
                </a:solidFill>
                <a:effectLst/>
                <a:latin typeface="Aptos"/>
                <a:cs typeface="Arial"/>
              </a:rPr>
              <a:t> answer the comprehension questions in Welsh.</a:t>
            </a:r>
            <a:r>
              <a:rPr lang="en-GB" i="1">
                <a:solidFill>
                  <a:srgbClr val="002060"/>
                </a:solidFill>
                <a:latin typeface="Aptos"/>
                <a:cs typeface="Arial"/>
              </a:rPr>
              <a:t> Answer in full sentences.</a:t>
            </a:r>
            <a:endParaRPr lang="en-GB" i="1">
              <a:solidFill>
                <a:srgbClr val="002060"/>
              </a:solidFill>
              <a:effectLst/>
              <a:latin typeface="Aptos"/>
              <a:ea typeface="Calibri"/>
              <a:cs typeface="Arial"/>
            </a:endParaRPr>
          </a:p>
        </p:txBody>
      </p:sp>
      <p:pic>
        <p:nvPicPr>
          <p:cNvPr id="7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6A20A75-2097-E33F-DC95-663350C0FD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9" descr="A cartoon of a child reading a book&#10;&#10;Description automatically generated">
            <a:extLst>
              <a:ext uri="{FF2B5EF4-FFF2-40B4-BE49-F238E27FC236}">
                <a16:creationId xmlns:a16="http://schemas.microsoft.com/office/drawing/2014/main" id="{EFFC1C29-3871-F394-9A75-93FE046EC6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0129" y="98502"/>
            <a:ext cx="1667865" cy="1865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7917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3BCD2-F7CF-9347-B3FC-5C531F77F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924" y="177966"/>
            <a:ext cx="3632636" cy="682500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sz="4000" b="1">
                <a:solidFill>
                  <a:srgbClr val="FFFFFF"/>
                </a:solidFill>
                <a:latin typeface="Aptos"/>
                <a:cs typeface="Arial"/>
              </a:rPr>
              <a:t>Cwestiynau</a:t>
            </a:r>
          </a:p>
        </p:txBody>
      </p:sp>
      <p:sp>
        <p:nvSpPr>
          <p:cNvPr id="3" name="TextBox 9">
            <a:extLst>
              <a:ext uri="{FF2B5EF4-FFF2-40B4-BE49-F238E27FC236}">
                <a16:creationId xmlns:a16="http://schemas.microsoft.com/office/drawing/2014/main" id="{84048D29-7285-3243-81A2-C3A8FB7067A2}"/>
              </a:ext>
            </a:extLst>
          </p:cNvPr>
          <p:cNvSpPr txBox="1"/>
          <p:nvPr/>
        </p:nvSpPr>
        <p:spPr>
          <a:xfrm>
            <a:off x="1327570" y="1431959"/>
            <a:ext cx="4697830" cy="446276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>
              <a:buFont typeface="+mj-lt"/>
              <a:buAutoNum type="arabicPeriod"/>
            </a:pP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Pa</a:t>
            </a:r>
            <a:r>
              <a:rPr lang="en-GB" sz="2400" b="1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b="1" u="sng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ydy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hi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heddiw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?</a:t>
            </a:r>
          </a:p>
          <a:p>
            <a:endParaRPr lang="en-GB" sz="2400" b="1" dirty="0">
              <a:solidFill>
                <a:srgbClr val="002060"/>
              </a:solidFill>
              <a:effectLst/>
              <a:latin typeface="Aptos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2.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Pa </a:t>
            </a:r>
            <a:r>
              <a:rPr lang="en-GB" sz="2400" b="1" u="sng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oedd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hi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ddoe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?</a:t>
            </a:r>
          </a:p>
          <a:p>
            <a:endParaRPr lang="en-GB" sz="2400" b="1" dirty="0">
              <a:solidFill>
                <a:srgbClr val="002060"/>
              </a:solidFill>
              <a:effectLst/>
              <a:latin typeface="Aptos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3.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Pa</a:t>
            </a:r>
            <a:r>
              <a:rPr lang="en-GB" sz="2400" b="1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b="1" u="sng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fydd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hi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yfory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?</a:t>
            </a:r>
          </a:p>
          <a:p>
            <a:pPr marL="457200"/>
            <a:endParaRPr lang="en-GB" sz="2400" b="1" dirty="0">
              <a:solidFill>
                <a:srgbClr val="002060"/>
              </a:solidFill>
              <a:effectLst/>
              <a:latin typeface="Aptos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4.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Ydy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braf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gogledd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    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dd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ydd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Mercher?</a:t>
            </a:r>
            <a:endParaRPr lang="en-GB" dirty="0">
              <a:solidFill>
                <a:srgbClr val="002060"/>
              </a:solidFill>
              <a:latin typeface="Aptos"/>
            </a:endParaRPr>
          </a:p>
          <a:p>
            <a:pPr marL="457200"/>
            <a:endParaRPr lang="en-GB" sz="2400" b="1" dirty="0">
              <a:solidFill>
                <a:srgbClr val="002060"/>
              </a:solidFill>
              <a:effectLst/>
              <a:latin typeface="Aptos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5.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Ydy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hi’n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braf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yn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 y de </a:t>
            </a:r>
            <a:r>
              <a:rPr lang="en-GB" sz="2400" b="1" u="sng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dd</a:t>
            </a:r>
            <a:r>
              <a:rPr lang="en-GB" sz="2400" dirty="0" err="1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</a:t>
            </a:r>
            <a:endParaRPr lang="en-GB" dirty="0">
              <a:solidFill>
                <a:srgbClr val="002060"/>
              </a:solidFill>
              <a:latin typeface="Aptos"/>
              <a:ea typeface="Calibri"/>
              <a:cs typeface="Calibri" panose="020F0502020204030204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    </a:t>
            </a:r>
            <a:r>
              <a:rPr lang="en-GB" sz="2400" dirty="0">
                <a:solidFill>
                  <a:srgbClr val="002060"/>
                </a:solidFill>
                <a:effectLst/>
                <a:latin typeface="Aptos"/>
                <a:ea typeface="Calibri"/>
                <a:cs typeface="Times New Roman"/>
              </a:rPr>
              <a:t>Mercher?</a:t>
            </a:r>
            <a:endParaRPr lang="en-GB" dirty="0">
              <a:solidFill>
                <a:srgbClr val="002060"/>
              </a:solidFill>
              <a:latin typeface="Aptos"/>
              <a:ea typeface="Calibri"/>
              <a:cs typeface="Calibri"/>
            </a:endParaRPr>
          </a:p>
          <a:p>
            <a:pPr marL="457200"/>
            <a:endParaRPr lang="en-GB" sz="2000" b="1" dirty="0">
              <a:solidFill>
                <a:srgbClr val="002060"/>
              </a:solidFill>
              <a:effectLst/>
              <a:latin typeface="Aptos"/>
              <a:ea typeface="Calibri"/>
              <a:cs typeface="Times New Roman"/>
            </a:endParaRP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ABE8BD8D-A9EE-C4AA-8F6D-B962042AD54F}"/>
              </a:ext>
            </a:extLst>
          </p:cNvPr>
          <p:cNvSpPr txBox="1"/>
          <p:nvPr/>
        </p:nvSpPr>
        <p:spPr>
          <a:xfrm>
            <a:off x="6095926" y="1431959"/>
            <a:ext cx="5957182" cy="452431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rgbClr val="002060"/>
                </a:solidFill>
                <a:latin typeface="Aptos"/>
                <a:ea typeface="Calibri"/>
                <a:cs typeface="Times New Roman"/>
              </a:rPr>
              <a:t>6. 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Sut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roedd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y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tywydd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y 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  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gogledd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dd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Mawrth?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pPr marL="457200"/>
            <a:endParaRPr lang="en-GB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7. Sut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roedd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y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tywydd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yn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y de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ar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        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   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dd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Mawrth?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pPr marL="457200"/>
            <a:endParaRPr lang="en-GB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8. Sut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bydd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y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tywydd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dd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Iau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?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pPr marL="457200"/>
            <a:endParaRPr lang="en-GB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9. Pa 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dd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f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hi’n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bwrw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eira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?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pPr marL="457200"/>
            <a:endParaRPr lang="en-GB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10. Sut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bydd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y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tywydd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dd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      Sadwrn?</a:t>
            </a:r>
            <a:endParaRPr lang="en-US" sz="2400" dirty="0">
              <a:solidFill>
                <a:srgbClr val="002060"/>
              </a:solidFill>
              <a:latin typeface="Aptos"/>
              <a:ea typeface="+mn-lt"/>
              <a:cs typeface="+mn-lt"/>
            </a:endParaRPr>
          </a:p>
        </p:txBody>
      </p:sp>
      <p:pic>
        <p:nvPicPr>
          <p:cNvPr id="5" name="Picture 4" descr="A blue question mark on a white background&#10;&#10;Description automatically generated">
            <a:extLst>
              <a:ext uri="{FF2B5EF4-FFF2-40B4-BE49-F238E27FC236}">
                <a16:creationId xmlns:a16="http://schemas.microsoft.com/office/drawing/2014/main" id="{EF47676A-B4EC-33ED-964E-7BC65C5381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0225" y="99541"/>
            <a:ext cx="1462755" cy="2267270"/>
          </a:xfrm>
          <a:prstGeom prst="rect">
            <a:avLst/>
          </a:prstGeom>
        </p:spPr>
      </p:pic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6B1627F-19D2-DEBC-2CF5-569658C7F7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65372240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3BCD2-F7CF-9347-B3FC-5C531F77F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1022" y="136678"/>
            <a:ext cx="3714817" cy="7205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sz="4000" b="1">
                <a:solidFill>
                  <a:schemeClr val="bg1"/>
                </a:solidFill>
                <a:latin typeface="Aptos"/>
                <a:cs typeface="Arial"/>
              </a:rPr>
              <a:t>Tasg Wrando</a:t>
            </a:r>
          </a:p>
        </p:txBody>
      </p:sp>
      <p:pic>
        <p:nvPicPr>
          <p:cNvPr id="4" name="Picture 3" descr="A cartoon of a child with his hand to his ear&#10;&#10;Description automatically generated">
            <a:extLst>
              <a:ext uri="{FF2B5EF4-FFF2-40B4-BE49-F238E27FC236}">
                <a16:creationId xmlns:a16="http://schemas.microsoft.com/office/drawing/2014/main" id="{A6B9014F-AD7D-7370-6FE4-92F1365466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1249" y="135673"/>
            <a:ext cx="1581549" cy="2158691"/>
          </a:xfrm>
          <a:prstGeom prst="rect">
            <a:avLst/>
          </a:prstGeom>
        </p:spPr>
      </p:pic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15903B0-16B3-959D-3552-0A06265B224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 descr="A screenshot of a blank form&#10;&#10;Description automatically generated">
            <a:extLst>
              <a:ext uri="{FF2B5EF4-FFF2-40B4-BE49-F238E27FC236}">
                <a16:creationId xmlns:a16="http://schemas.microsoft.com/office/drawing/2014/main" id="{927320DA-B6ED-47A7-1CC0-4D4834A526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7551" y="1075762"/>
            <a:ext cx="3627063" cy="4689190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D63E5F-0744-97C3-5A79-FA18D5F1FE6F}"/>
              </a:ext>
            </a:extLst>
          </p:cNvPr>
          <p:cNvSpPr txBox="1"/>
          <p:nvPr/>
        </p:nvSpPr>
        <p:spPr>
          <a:xfrm>
            <a:off x="5286188" y="2756984"/>
            <a:ext cx="5957987" cy="169277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dirty="0" err="1">
                <a:solidFill>
                  <a:srgbClr val="002060"/>
                </a:solidFill>
              </a:rPr>
              <a:t>Gwrandewch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ar</a:t>
            </a:r>
            <a:r>
              <a:rPr lang="en-GB" sz="2800" b="1" dirty="0">
                <a:solidFill>
                  <a:srgbClr val="002060"/>
                </a:solidFill>
              </a:rPr>
              <a:t> y </a:t>
            </a:r>
            <a:r>
              <a:rPr lang="en-GB" sz="2800" b="1" dirty="0" err="1">
                <a:solidFill>
                  <a:srgbClr val="002060"/>
                </a:solidFill>
              </a:rPr>
              <a:t>bwletin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r>
              <a:rPr lang="en-GB" sz="2800" b="1" dirty="0" err="1">
                <a:solidFill>
                  <a:srgbClr val="002060"/>
                </a:solidFill>
              </a:rPr>
              <a:t>tywydd</a:t>
            </a:r>
            <a:r>
              <a:rPr lang="en-GB" sz="2800" b="1" dirty="0">
                <a:solidFill>
                  <a:srgbClr val="002060"/>
                </a:solidFill>
              </a:rPr>
              <a:t> a </a:t>
            </a:r>
            <a:r>
              <a:rPr lang="en-GB" sz="2800" b="1" dirty="0" err="1">
                <a:solidFill>
                  <a:srgbClr val="002060"/>
                </a:solidFill>
              </a:rPr>
              <a:t>chwblhewch</a:t>
            </a:r>
            <a:r>
              <a:rPr lang="en-GB" sz="2800" b="1" dirty="0">
                <a:solidFill>
                  <a:srgbClr val="002060"/>
                </a:solidFill>
              </a:rPr>
              <a:t> y </a:t>
            </a:r>
            <a:r>
              <a:rPr lang="en-GB" sz="2800" b="1" dirty="0" err="1">
                <a:solidFill>
                  <a:srgbClr val="002060"/>
                </a:solidFill>
              </a:rPr>
              <a:t>bwrdd</a:t>
            </a:r>
            <a:r>
              <a:rPr lang="en-GB" sz="2800" b="1" dirty="0">
                <a:solidFill>
                  <a:srgbClr val="002060"/>
                </a:solidFill>
              </a:rPr>
              <a:t>.</a:t>
            </a:r>
          </a:p>
          <a:p>
            <a:r>
              <a:rPr lang="en-GB" sz="2400" i="1" dirty="0">
                <a:solidFill>
                  <a:srgbClr val="002060"/>
                </a:solidFill>
              </a:rPr>
              <a:t>Listen to the weather bulletin and complete the table.</a:t>
            </a:r>
            <a:r>
              <a:rPr lang="en-GB" sz="2400" i="1" dirty="0">
                <a:solidFill>
                  <a:srgbClr val="002060"/>
                </a:solidFill>
                <a:effectLst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9742886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884690-177F-24D5-9775-E88A41DFF7A3}"/>
              </a:ext>
            </a:extLst>
          </p:cNvPr>
          <p:cNvSpPr txBox="1"/>
          <p:nvPr/>
        </p:nvSpPr>
        <p:spPr>
          <a:xfrm>
            <a:off x="2258614" y="1537911"/>
            <a:ext cx="7675459" cy="3779758"/>
          </a:xfrm>
          <a:prstGeom prst="round2Diag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Ardderchog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, </a:t>
            </a:r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bawb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!</a:t>
            </a:r>
          </a:p>
          <a:p>
            <a:pPr algn="ctr"/>
            <a:endParaRPr lang="en-US" sz="5400" b="1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endParaRPr lang="en-US" sz="5400" b="1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Hwyl </a:t>
            </a:r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fawr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!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6" name="Picture 5" descr="A pink and white logo&#10;&#10;Description automatically generated">
            <a:extLst>
              <a:ext uri="{FF2B5EF4-FFF2-40B4-BE49-F238E27FC236}">
                <a16:creationId xmlns:a16="http://schemas.microsoft.com/office/drawing/2014/main" id="{3277CF68-2EA7-FACD-69A1-02F7786351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253" y="51919"/>
            <a:ext cx="2667000" cy="987172"/>
          </a:xfrm>
          <a:prstGeom prst="rect">
            <a:avLst/>
          </a:prstGeom>
        </p:spPr>
      </p:pic>
      <p:pic>
        <p:nvPicPr>
          <p:cNvPr id="12" name="Graphic 11" descr="Star with solid fill">
            <a:extLst>
              <a:ext uri="{FF2B5EF4-FFF2-40B4-BE49-F238E27FC236}">
                <a16:creationId xmlns:a16="http://schemas.microsoft.com/office/drawing/2014/main" id="{605EBDFC-1BE8-5B29-7F5E-D2326A88AD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43861" y="2572215"/>
            <a:ext cx="1713570" cy="171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68241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290860-00c3-4563-84af-61c49c5fda71">
      <Terms xmlns="http://schemas.microsoft.com/office/infopath/2007/PartnerControls"/>
    </lcf76f155ced4ddcb4097134ff3c332f>
    <TaxCatchAll xmlns="6c16a7c9-3119-4e12-91f3-1db7792fc1f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E4F8DF7EFA3C4498F61FF0193699BE8" ma:contentTypeVersion="11" ma:contentTypeDescription="Create a new document." ma:contentTypeScope="" ma:versionID="10234cc3c17d250a4ead9df5623f07d7">
  <xsd:schema xmlns:xsd="http://www.w3.org/2001/XMLSchema" xmlns:xs="http://www.w3.org/2001/XMLSchema" xmlns:p="http://schemas.microsoft.com/office/2006/metadata/properties" xmlns:ns2="fe290860-00c3-4563-84af-61c49c5fda71" xmlns:ns3="6c16a7c9-3119-4e12-91f3-1db7792fc1f1" targetNamespace="http://schemas.microsoft.com/office/2006/metadata/properties" ma:root="true" ma:fieldsID="df609682d4dfc0742d7eb0f712f28e2c" ns2:_="" ns3:_="">
    <xsd:import namespace="fe290860-00c3-4563-84af-61c49c5fda71"/>
    <xsd:import namespace="6c16a7c9-3119-4e12-91f3-1db7792fc1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90860-00c3-4563-84af-61c49c5fd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16a7c9-3119-4e12-91f3-1db7792fc1f1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1abe7ac3-576b-4144-82f8-2adb6e0c25cd}" ma:internalName="TaxCatchAll" ma:showField="CatchAllData" ma:web="6c16a7c9-3119-4e12-91f3-1db7792fc1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CE03F8A-21DC-4EC7-9B89-100608D48A4C}">
  <ds:schemaRefs>
    <ds:schemaRef ds:uri="http://schemas.microsoft.com/office/2006/metadata/properties"/>
    <ds:schemaRef ds:uri="http://schemas.microsoft.com/office/infopath/2007/PartnerControls"/>
    <ds:schemaRef ds:uri="fe290860-00c3-4563-84af-61c49c5fda71"/>
    <ds:schemaRef ds:uri="6c16a7c9-3119-4e12-91f3-1db7792fc1f1"/>
  </ds:schemaRefs>
</ds:datastoreItem>
</file>

<file path=customXml/itemProps2.xml><?xml version="1.0" encoding="utf-8"?>
<ds:datastoreItem xmlns:ds="http://schemas.openxmlformats.org/officeDocument/2006/customXml" ds:itemID="{83C8D8AF-B252-44A8-8AA2-0CB2559F75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e290860-00c3-4563-84af-61c49c5fda71"/>
    <ds:schemaRef ds:uri="6c16a7c9-3119-4e12-91f3-1db7792fc1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C42B078-8D8C-405F-BBFC-8E76429E68C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106</TotalTime>
  <Words>1944</Words>
  <Application>Microsoft Macintosh PowerPoint</Application>
  <PresentationFormat>Widescreen</PresentationFormat>
  <Paragraphs>330</Paragraphs>
  <Slides>62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62</vt:i4>
      </vt:variant>
    </vt:vector>
  </HeadingPairs>
  <TitlesOfParts>
    <vt:vector size="69" baseType="lpstr">
      <vt:lpstr>Aptos</vt:lpstr>
      <vt:lpstr>Aptos Display</vt:lpstr>
      <vt:lpstr>Arial</vt:lpstr>
      <vt:lpstr>Calibri</vt:lpstr>
      <vt:lpstr>Liberation Sans</vt:lpstr>
      <vt:lpstr>SASSOON PRIMARY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Tasg Ddarllen a Deall</vt:lpstr>
      <vt:lpstr>Cwestiynau</vt:lpstr>
      <vt:lpstr>Tasg Wrando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Rhian Abbott</cp:lastModifiedBy>
  <cp:revision>30</cp:revision>
  <dcterms:created xsi:type="dcterms:W3CDTF">2013-07-15T20:26:40Z</dcterms:created>
  <dcterms:modified xsi:type="dcterms:W3CDTF">2025-11-17T11:16:17Z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lpwstr>657200.000000000</vt:lpwstr>
  </property>
  <property fmtid="{D5CDD505-2E9C-101B-9397-08002B2CF9AE}" pid="3" name="ContentTypeId">
    <vt:lpwstr>0x010100FE4F8DF7EFA3C4498F61FF0193699BE8</vt:lpwstr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MediaServiceImageTags">
    <vt:lpwstr/>
  </property>
</Properties>
</file>