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330" r:id="rId5"/>
    <p:sldId id="345" r:id="rId6"/>
    <p:sldId id="383" r:id="rId7"/>
    <p:sldId id="291" r:id="rId8"/>
    <p:sldId id="257" r:id="rId9"/>
    <p:sldId id="382" r:id="rId10"/>
    <p:sldId id="360" r:id="rId11"/>
    <p:sldId id="351" r:id="rId12"/>
    <p:sldId id="350" r:id="rId13"/>
    <p:sldId id="384" r:id="rId14"/>
    <p:sldId id="361" r:id="rId15"/>
    <p:sldId id="387" r:id="rId16"/>
    <p:sldId id="388" r:id="rId17"/>
    <p:sldId id="354" r:id="rId18"/>
    <p:sldId id="394" r:id="rId19"/>
    <p:sldId id="376" r:id="rId20"/>
    <p:sldId id="356" r:id="rId21"/>
    <p:sldId id="358" r:id="rId22"/>
    <p:sldId id="359" r:id="rId23"/>
    <p:sldId id="365" r:id="rId24"/>
    <p:sldId id="366" r:id="rId25"/>
    <p:sldId id="367" r:id="rId26"/>
    <p:sldId id="386" r:id="rId27"/>
    <p:sldId id="368" r:id="rId28"/>
    <p:sldId id="369" r:id="rId29"/>
    <p:sldId id="370" r:id="rId30"/>
    <p:sldId id="373" r:id="rId31"/>
    <p:sldId id="326" r:id="rId32"/>
    <p:sldId id="339" r:id="rId33"/>
    <p:sldId id="329" r:id="rId34"/>
    <p:sldId id="334" r:id="rId35"/>
    <p:sldId id="371" r:id="rId36"/>
    <p:sldId id="284" r:id="rId37"/>
    <p:sldId id="285" r:id="rId38"/>
    <p:sldId id="286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>
      <p:cViewPr varScale="1">
        <p:scale>
          <a:sx n="72" d="100"/>
          <a:sy n="72" d="100"/>
        </p:scale>
        <p:origin x="139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Haylock" userId="2e326450-98f4-4103-a5f9-edef5b085fa5" providerId="ADAL" clId="{1BFB83A7-090D-49DB-9787-91748EE4AAB3}"/>
    <pc:docChg chg="undo custSel addSld delSld">
      <pc:chgData name="Jonathan Haylock" userId="2e326450-98f4-4103-a5f9-edef5b085fa5" providerId="ADAL" clId="{1BFB83A7-090D-49DB-9787-91748EE4AAB3}" dt="2022-02-10T22:59:28.639" v="1" actId="47"/>
      <pc:docMkLst>
        <pc:docMk/>
      </pc:docMkLst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2359689969" sldId="257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150196775" sldId="258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4098756186" sldId="263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907698609" sldId="264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020793737" sldId="265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864633606" sldId="26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726251066" sldId="267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657469290" sldId="269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2296056802" sldId="284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586086460" sldId="285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105983262" sldId="28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4217168335" sldId="289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04739422" sldId="291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206066932" sldId="29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198960456" sldId="297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1744870696" sldId="298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4198599958" sldId="304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059052798" sldId="305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193902101" sldId="30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571365203" sldId="308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4182585498" sldId="309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574799741" sldId="310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523267956" sldId="311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061224888" sldId="312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756709447" sldId="313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75102633" sldId="314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442727485" sldId="31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668975227" sldId="317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904496039" sldId="32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172061720" sldId="328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293640630" sldId="329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746585015" sldId="330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119752678" sldId="331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214059581" sldId="333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834301920" sldId="334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4004698112" sldId="339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1256810313" sldId="342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4225193908" sldId="343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737673452" sldId="345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802705993" sldId="349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022456839" sldId="350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350107652" sldId="351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390846376" sldId="354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41187474" sldId="356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840894688" sldId="358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481102609" sldId="359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474448569" sldId="360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2579501614" sldId="361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225714418" sldId="365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647384274" sldId="366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304265008" sldId="367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832523496" sldId="368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097935225" sldId="369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941187973" sldId="370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2155300252" sldId="371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1521631064" sldId="373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1235468574" sldId="374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389320843" sldId="375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2565263245" sldId="37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91945628" sldId="378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4215246958" sldId="379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144763365" sldId="380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2616731328" sldId="382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470182144" sldId="383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360023205" sldId="384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665906821" sldId="386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717941992" sldId="387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3228847642" sldId="388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1043914267" sldId="389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669392698" sldId="390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376293987" sldId="392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1480402283" sldId="393"/>
        </pc:sldMkLst>
      </pc:sldChg>
      <pc:sldChg chg="add">
        <pc:chgData name="Jonathan Haylock" userId="2e326450-98f4-4103-a5f9-edef5b085fa5" providerId="ADAL" clId="{1BFB83A7-090D-49DB-9787-91748EE4AAB3}" dt="2022-02-10T22:59:07.552" v="0" actId="47"/>
        <pc:sldMkLst>
          <pc:docMk/>
          <pc:sldMk cId="699885242" sldId="394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82599826" sldId="395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2525844225" sldId="396"/>
        </pc:sldMkLst>
      </pc:sldChg>
      <pc:sldChg chg="del">
        <pc:chgData name="Jonathan Haylock" userId="2e326450-98f4-4103-a5f9-edef5b085fa5" providerId="ADAL" clId="{1BFB83A7-090D-49DB-9787-91748EE4AAB3}" dt="2022-02-10T22:59:28.639" v="1" actId="47"/>
        <pc:sldMkLst>
          <pc:docMk/>
          <pc:sldMk cId="1858953826" sldId="39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26CCE-C02A-4AA6-A322-58E66CF1616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96378C-4345-4EB5-970A-5515A3F3E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231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96378C-4345-4EB5-970A-5515A3F3E2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7601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96378C-4345-4EB5-970A-5515A3F3E2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265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96378C-4345-4EB5-970A-5515A3F3E2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634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DZFcDGpL4U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iGGlEXMvwE&amp;feature=emb_logo" TargetMode="External"/><Relationship Id="rId2" Type="http://schemas.openxmlformats.org/officeDocument/2006/relationships/hyperlink" Target="https://www.thebmc.co.uk/how-climbing-walls-can-benefit-school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g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s://www.bbc.co.uk/news/uk-england-cumbria-5365296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g"/><Relationship Id="rId4" Type="http://schemas.openxmlformats.org/officeDocument/2006/relationships/image" Target="../media/image30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s://www.youtube.com/watch?v=_aIrZnJkIqs" TargetMode="Externa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147002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Advocating Adventurous Activities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5392" y="2780928"/>
            <a:ext cx="6400800" cy="1752600"/>
          </a:xfrm>
        </p:spPr>
        <p:txBody>
          <a:bodyPr/>
          <a:lstStyle/>
          <a:p>
            <a:r>
              <a:rPr lang="en-GB" dirty="0"/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3746585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Essay Title….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19008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Evaluate how adventurous activities contribute to the development of children’s physical literacy. 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2047379"/>
            <a:ext cx="7776864" cy="19008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827584" y="2029852"/>
            <a:ext cx="8229600" cy="19008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3600" b="1" dirty="0">
                <a:solidFill>
                  <a:srgbClr val="0070C0"/>
                </a:solidFill>
              </a:rPr>
              <a:t>Evaluate</a:t>
            </a:r>
            <a:r>
              <a:rPr lang="en-GB" sz="3600" dirty="0"/>
              <a:t> how </a:t>
            </a:r>
            <a:r>
              <a:rPr lang="en-GB" sz="3600" b="1" dirty="0">
                <a:solidFill>
                  <a:srgbClr val="0070C0"/>
                </a:solidFill>
              </a:rPr>
              <a:t>adventurous activities </a:t>
            </a:r>
            <a:r>
              <a:rPr lang="en-GB" sz="3600" dirty="0"/>
              <a:t>contribute to the development of children’s physical literacy. </a:t>
            </a:r>
          </a:p>
        </p:txBody>
      </p:sp>
      <p:sp>
        <p:nvSpPr>
          <p:cNvPr id="6" name="TextBox 5"/>
          <p:cNvSpPr txBox="1"/>
          <p:nvPr/>
        </p:nvSpPr>
        <p:spPr>
          <a:xfrm rot="19983879" flipH="1">
            <a:off x="-60389" y="1420627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B050"/>
                </a:solidFill>
              </a:rPr>
              <a:t>Critically</a:t>
            </a:r>
            <a:r>
              <a:rPr lang="en-GB" sz="3600" b="1" dirty="0">
                <a:solidFill>
                  <a:srgbClr val="00B050"/>
                </a:solidFill>
              </a:rPr>
              <a:t> 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767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F1290-E488-4A72-A0BE-5BF852B4C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does adventure mean to you?</a:t>
            </a:r>
          </a:p>
        </p:txBody>
      </p:sp>
      <p:pic>
        <p:nvPicPr>
          <p:cNvPr id="11266" name="Picture 2" descr="See the source image">
            <a:extLst>
              <a:ext uri="{FF2B5EF4-FFF2-40B4-BE49-F238E27FC236}">
                <a16:creationId xmlns:a16="http://schemas.microsoft.com/office/drawing/2014/main" id="{66593692-B1A7-4B03-81C9-2D57A036704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728" y="1556792"/>
            <a:ext cx="5874544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182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What does adventure mean to different people?</a:t>
            </a:r>
          </a:p>
        </p:txBody>
      </p:sp>
    </p:spTree>
    <p:extLst>
      <p:ext uri="{BB962C8B-B14F-4D97-AF65-F5344CB8AC3E}">
        <p14:creationId xmlns:p14="http://schemas.microsoft.com/office/powerpoint/2010/main" val="104739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hat Adventure Means to People Who Do it for a Living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3528" y="476672"/>
            <a:ext cx="8576197" cy="4823867"/>
          </a:xfrm>
        </p:spPr>
      </p:pic>
    </p:spTree>
    <p:extLst>
      <p:ext uri="{BB962C8B-B14F-4D97-AF65-F5344CB8AC3E}">
        <p14:creationId xmlns:p14="http://schemas.microsoft.com/office/powerpoint/2010/main" val="2359689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E80AD-DF02-4C86-A21A-CE30AEAA1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5935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What barriers could be in the way of young people developing physical literacy through adventurous activities?</a:t>
            </a:r>
          </a:p>
        </p:txBody>
      </p:sp>
      <p:pic>
        <p:nvPicPr>
          <p:cNvPr id="10242" name="Picture 2" descr="See the source image">
            <a:extLst>
              <a:ext uri="{FF2B5EF4-FFF2-40B4-BE49-F238E27FC236}">
                <a16:creationId xmlns:a16="http://schemas.microsoft.com/office/drawing/2014/main" id="{B6827DBD-8880-41C4-88FF-D38A8238575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179" y="1772816"/>
            <a:ext cx="5191641" cy="380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731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Potential Barriers?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276872"/>
            <a:ext cx="4038600" cy="2271712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145617"/>
            <a:ext cx="4038600" cy="2534221"/>
          </a:xfrm>
        </p:spPr>
      </p:pic>
      <p:sp>
        <p:nvSpPr>
          <p:cNvPr id="9" name="Rectangle 8"/>
          <p:cNvSpPr/>
          <p:nvPr/>
        </p:nvSpPr>
        <p:spPr>
          <a:xfrm>
            <a:off x="4644008" y="2060848"/>
            <a:ext cx="4320480" cy="28083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1417638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44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1" y="0"/>
            <a:ext cx="10145984" cy="5707117"/>
          </a:xfrm>
        </p:spPr>
      </p:pic>
    </p:spTree>
    <p:extLst>
      <p:ext uri="{BB962C8B-B14F-4D97-AF65-F5344CB8AC3E}">
        <p14:creationId xmlns:p14="http://schemas.microsoft.com/office/powerpoint/2010/main" val="1350107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4624"/>
            <a:ext cx="8424936" cy="561662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548680"/>
            <a:ext cx="5575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https://www.youtube.com/watch?v=zDZFcDGpL4U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45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647FB-E076-43EE-A35F-6B38C3F9F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Was your experience of school similar to Sir Ken’s description?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1166F5-71C2-4BB5-A455-BF49C9439D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09552" y="1746499"/>
            <a:ext cx="4041775" cy="639762"/>
          </a:xfrm>
        </p:spPr>
        <p:txBody>
          <a:bodyPr/>
          <a:lstStyle/>
          <a:p>
            <a:pPr algn="ctr"/>
            <a:r>
              <a:rPr lang="en-GB" dirty="0"/>
              <a:t>YES - NO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EF289A8-D9FB-40E0-9187-82C1D4EBF86E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777" y="2386261"/>
            <a:ext cx="3095327" cy="208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See the source image">
            <a:extLst>
              <a:ext uri="{FF2B5EF4-FFF2-40B4-BE49-F238E27FC236}">
                <a16:creationId xmlns:a16="http://schemas.microsoft.com/office/drawing/2014/main" id="{46B9F813-29FC-4721-8D36-3AA50DA5D77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91" y="1823814"/>
            <a:ext cx="4815558" cy="3210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023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2947" y="332656"/>
            <a:ext cx="735810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Now lets reflect upon your experiences </a:t>
            </a:r>
          </a:p>
          <a:p>
            <a:pPr algn="ctr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of PE at school?</a:t>
            </a:r>
          </a:p>
        </p:txBody>
      </p:sp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B5F57FEA-B17B-47F0-A1B9-37C0063BB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816" y="1556792"/>
            <a:ext cx="5598368" cy="399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9501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CDB5C-81D1-463C-8179-826F368F4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Was your experience of PE at school positive or negative?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086742B-8C08-4DE6-A7B4-CD565E5D10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40772"/>
            <a:ext cx="5338936" cy="2976456"/>
          </a:xfrm>
          <a:prstGeom prst="rect">
            <a:avLst/>
          </a:prstGeom>
        </p:spPr>
      </p:pic>
      <p:pic>
        <p:nvPicPr>
          <p:cNvPr id="15362" name="Picture 2" descr="See the source image">
            <a:extLst>
              <a:ext uri="{FF2B5EF4-FFF2-40B4-BE49-F238E27FC236}">
                <a16:creationId xmlns:a16="http://schemas.microsoft.com/office/drawing/2014/main" id="{90068E06-0EA6-4CFF-9681-E2A96659114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654" y="2591961"/>
            <a:ext cx="3238826" cy="1674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941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3277E-2499-46B4-8B1D-FBC7EE797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25539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</a:rPr>
              <a:t>What activities did you typically participate in at school?</a:t>
            </a:r>
          </a:p>
        </p:txBody>
      </p:sp>
      <p:sp>
        <p:nvSpPr>
          <p:cNvPr id="4" name="AutoShape 8" descr="See the source image">
            <a:extLst>
              <a:ext uri="{FF2B5EF4-FFF2-40B4-BE49-F238E27FC236}">
                <a16:creationId xmlns:a16="http://schemas.microsoft.com/office/drawing/2014/main" id="{A23BDB71-6776-45D3-8442-BC9C41D701C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8476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328" y="194645"/>
            <a:ext cx="3816424" cy="254364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98193"/>
            <a:ext cx="4197487" cy="23400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328" y="2926892"/>
            <a:ext cx="3816424" cy="24889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701" y="2924458"/>
            <a:ext cx="4216405" cy="256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8463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9B5C2-2BC5-4114-A3B4-78BF3BA7E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Did PE provide affordances for ALL pupils to develop their 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Physical Literacy?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1F4591-A2CA-40EA-B347-6CC2B1C8E0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863" y="1844824"/>
            <a:ext cx="5726273" cy="381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885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Ein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Ymateb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 /  Our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Make Outdoor Adventure Education learning experiences in Physical Education: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	- more   	AUTHENTIC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	- more 	DISTINCTIVE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	- more	ADVENTUROUS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       - more	MEANINGFUL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52632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forest schoo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59432"/>
            <a:ext cx="9257875" cy="619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1874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0520"/>
            <a:ext cx="4178979" cy="5695352"/>
          </a:xfrm>
        </p:spPr>
      </p:pic>
    </p:spTree>
    <p:extLst>
      <p:ext uri="{BB962C8B-B14F-4D97-AF65-F5344CB8AC3E}">
        <p14:creationId xmlns:p14="http://schemas.microsoft.com/office/powerpoint/2010/main" val="38408946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95936" y="4046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https://www.thebmc.co.uk/how-climbing-walls-can-benefit-schools</a:t>
            </a:r>
            <a:endParaRPr lang="en-GB" dirty="0"/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067944" y="47971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https://www.youtube.com/watch?v=biGGlEXMvwE&amp;feature=emb_logo</a:t>
            </a:r>
            <a:r>
              <a:rPr lang="en-GB" dirty="0"/>
              <a:t> </a:t>
            </a:r>
          </a:p>
        </p:txBody>
      </p:sp>
      <p:pic>
        <p:nvPicPr>
          <p:cNvPr id="4098" name="Picture 2" descr="7cbe714e-15b0-47f3-b23f-a7c0479d6d4e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4763"/>
            <a:ext cx="3847157" cy="5647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27994"/>
            <a:ext cx="4499992" cy="337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1026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8724">
            <a:off x="2552262" y="1337254"/>
            <a:ext cx="3810000" cy="3810000"/>
          </a:xfrm>
          <a:prstGeom prst="rect">
            <a:avLst/>
          </a:prstGeom>
          <a:ln w="127000" cap="rnd">
            <a:solidFill>
              <a:schemeClr val="accent1">
                <a:lumMod val="5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Box 2"/>
          <p:cNvSpPr txBox="1"/>
          <p:nvPr/>
        </p:nvSpPr>
        <p:spPr>
          <a:xfrm>
            <a:off x="323528" y="260648"/>
            <a:ext cx="2595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Home life…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144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1196752"/>
            <a:ext cx="77768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The number of children meeting the recommended amount of physical activity for healthy development and to maintain a healthy weight, which is 60 minutes a day, drops by 40% as they move through primary school.</a:t>
            </a:r>
          </a:p>
          <a:p>
            <a:endParaRPr lang="en-GB" sz="2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Public Health England, 2017. </a:t>
            </a:r>
          </a:p>
        </p:txBody>
      </p:sp>
    </p:spTree>
    <p:extLst>
      <p:ext uri="{BB962C8B-B14F-4D97-AF65-F5344CB8AC3E}">
        <p14:creationId xmlns:p14="http://schemas.microsoft.com/office/powerpoint/2010/main" val="6473842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63588" y="1412776"/>
            <a:ext cx="741682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“Children and young people (aged 5 to 18) should aim to be physically active for at least 60 minutes per day across the week”.</a:t>
            </a:r>
          </a:p>
          <a:p>
            <a:endParaRPr lang="en-GB" sz="32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NHS, 2019.</a:t>
            </a:r>
          </a:p>
        </p:txBody>
      </p:sp>
    </p:spTree>
    <p:extLst>
      <p:ext uri="{BB962C8B-B14F-4D97-AF65-F5344CB8AC3E}">
        <p14:creationId xmlns:p14="http://schemas.microsoft.com/office/powerpoint/2010/main" val="13042650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3C2AB-45C3-4FDA-BD5A-F3E3F2974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Physical Activity Infographics </a:t>
            </a:r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0A9066BF-C52A-45E8-B349-F697F8D2C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80">
            <a:off x="5905365" y="1733576"/>
            <a:ext cx="2839045" cy="4157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>
            <a:extLst>
              <a:ext uri="{FF2B5EF4-FFF2-40B4-BE49-F238E27FC236}">
                <a16:creationId xmlns:a16="http://schemas.microsoft.com/office/drawing/2014/main" id="{8EFFB7B2-E180-4470-9163-FD278AC5E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73264">
            <a:off x="408494" y="1689303"/>
            <a:ext cx="3036684" cy="421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>
            <a:extLst>
              <a:ext uri="{FF2B5EF4-FFF2-40B4-BE49-F238E27FC236}">
                <a16:creationId xmlns:a16="http://schemas.microsoft.com/office/drawing/2014/main" id="{1755E586-6F4C-4955-A3C3-CC080255DB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466" y="1410780"/>
            <a:ext cx="3055069" cy="4344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1AAFB1D0-A00F-4BBD-8A4E-452B4720A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759" y="5398149"/>
            <a:ext cx="5724128" cy="145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590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16632"/>
            <a:ext cx="871296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Based on the 2018/19 academic year, 47% of children and young people are meeting the current guidelines of taking part in sport and physical activity for an average of 60 minutes or more every day. </a:t>
            </a:r>
          </a:p>
          <a:p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This is an increase from 43% in 2017/18.</a:t>
            </a:r>
          </a:p>
          <a:p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 further 24% are fairly active, taking part for an average of between 30-59 minutes per day, whilst 29% do less than an average of 30 minutes a day.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924944"/>
            <a:ext cx="7128792" cy="267833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587188" y="5085184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NHS, 2019.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5234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8698" y="188640"/>
            <a:ext cx="79208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Affluence scale..</a:t>
            </a: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In total, 35% of children in the least affluent families do fewer than 30 minutes of activity a day, compared to 22% of children from the most affluent families.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76872"/>
            <a:ext cx="8704305" cy="3270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9352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2132856"/>
            <a:ext cx="87703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Where can adventurous activities be positioned</a:t>
            </a:r>
          </a:p>
          <a:p>
            <a:pPr algn="ctr"/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to assist with increasing physical activity </a:t>
            </a:r>
          </a:p>
          <a:p>
            <a:pPr algn="ctr"/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for young people?</a:t>
            </a:r>
          </a:p>
        </p:txBody>
      </p:sp>
    </p:spTree>
    <p:extLst>
      <p:ext uri="{BB962C8B-B14F-4D97-AF65-F5344CB8AC3E}">
        <p14:creationId xmlns:p14="http://schemas.microsoft.com/office/powerpoint/2010/main" val="9411879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07904" y="2276872"/>
            <a:ext cx="52004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Home life Influence?</a:t>
            </a:r>
          </a:p>
        </p:txBody>
      </p:sp>
      <p:pic>
        <p:nvPicPr>
          <p:cNvPr id="1026" name="Picture 2" descr="f9332683-f709-45ed-86fa-36d2339e06ce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24"/>
            <a:ext cx="3560713" cy="5678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163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55976" y="245126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https://www.bbc.co.uk/news/uk-england-cumbria-53652968</a:t>
            </a:r>
            <a:endParaRPr lang="en-GB" dirty="0"/>
          </a:p>
          <a:p>
            <a:r>
              <a:rPr lang="en-GB" dirty="0"/>
              <a:t>Leo Holding Climbing with his family.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373381"/>
            <a:ext cx="4099112" cy="2309479"/>
          </a:xfrm>
          <a:prstGeom prst="rect">
            <a:avLst/>
          </a:prstGeom>
        </p:spPr>
      </p:pic>
      <p:pic>
        <p:nvPicPr>
          <p:cNvPr id="2050" name="Picture 2" descr="fc85e54e-413c-46bf-a08e-7b1698b5a832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94493" cy="5682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0"/>
            <a:ext cx="4171120" cy="2346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4960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5483" y="0"/>
            <a:ext cx="10174965" cy="57234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AC61CE4-EC85-4052-BA55-A599B9D9C0DD}"/>
              </a:ext>
            </a:extLst>
          </p:cNvPr>
          <p:cNvSpPr txBox="1"/>
          <p:nvPr/>
        </p:nvSpPr>
        <p:spPr>
          <a:xfrm>
            <a:off x="3995936" y="349753"/>
            <a:ext cx="53285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What are your thoughts about their family adventure?</a:t>
            </a:r>
          </a:p>
        </p:txBody>
      </p:sp>
    </p:spTree>
    <p:extLst>
      <p:ext uri="{BB962C8B-B14F-4D97-AF65-F5344CB8AC3E}">
        <p14:creationId xmlns:p14="http://schemas.microsoft.com/office/powerpoint/2010/main" val="40046981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170"/>
            <a:ext cx="3830187" cy="56612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12673" y="44624"/>
            <a:ext cx="43118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How to reference a quote from Instagram?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90664" y="3217395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“This proud Dad celebrated his 40</a:t>
            </a:r>
            <a:r>
              <a:rPr lang="en-GB" sz="1600" baseline="30000" dirty="0"/>
              <a:t>th</a:t>
            </a:r>
            <a:r>
              <a:rPr lang="en-GB" sz="1600" dirty="0"/>
              <a:t> birthday in the summit </a:t>
            </a:r>
            <a:r>
              <a:rPr lang="en-GB" sz="1600" dirty="0" err="1"/>
              <a:t>Bivi</a:t>
            </a:r>
            <a:r>
              <a:rPr lang="en-GB" sz="1600" dirty="0"/>
              <a:t> hut of the Piz </a:t>
            </a:r>
            <a:r>
              <a:rPr lang="en-GB" sz="1600" dirty="0" err="1"/>
              <a:t>Babile</a:t>
            </a:r>
            <a:r>
              <a:rPr lang="en-GB" sz="1600" dirty="0"/>
              <a:t>” (Leo Holding, 2020)</a:t>
            </a:r>
          </a:p>
        </p:txBody>
      </p:sp>
      <p:pic>
        <p:nvPicPr>
          <p:cNvPr id="1026" name="Picture 2" descr="cb85d89c-a779-4858-8fc6-6a3dd845da40@GBRP26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552" y="620688"/>
            <a:ext cx="1346700" cy="2075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57ceda6b-e6d5-425d-8e5a-9921d1290437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567" y="875621"/>
            <a:ext cx="3129897" cy="195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301670" y="4437111"/>
            <a:ext cx="4063805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Leo Holding </a:t>
            </a:r>
            <a:r>
              <a:rPr lang="en-GB" sz="1600" dirty="0"/>
              <a:t>(2020)(Instagram) 01 August. </a:t>
            </a:r>
          </a:p>
          <a:p>
            <a:r>
              <a:rPr lang="en-GB" sz="1600" dirty="0"/>
              <a:t>Available at: https://www.instagram.com</a:t>
            </a:r>
          </a:p>
          <a:p>
            <a:r>
              <a:rPr lang="en-GB" sz="1600" dirty="0"/>
              <a:t>/p/CDVoTiZDjW3/ </a:t>
            </a:r>
          </a:p>
          <a:p>
            <a:r>
              <a:rPr lang="en-GB" sz="1600" dirty="0"/>
              <a:t>(Accessed: 28 February 2020) 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301670" y="2848063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 text citation….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90003" y="4067779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 list….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B0BD374-B1B0-43B7-A4E0-5290E178CAE3}"/>
              </a:ext>
            </a:extLst>
          </p:cNvPr>
          <p:cNvSpPr/>
          <p:nvPr/>
        </p:nvSpPr>
        <p:spPr>
          <a:xfrm>
            <a:off x="1331640" y="3217395"/>
            <a:ext cx="1512168" cy="21160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64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051720" y="4653136"/>
            <a:ext cx="49685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https://www.youtube.com/watch?v=_aIrZnJkIqs</a:t>
            </a:r>
            <a:endParaRPr lang="en-GB" dirty="0"/>
          </a:p>
          <a:p>
            <a:r>
              <a:rPr lang="en-GB" dirty="0"/>
              <a:t>Chris and Leo climbing</a:t>
            </a:r>
          </a:p>
        </p:txBody>
      </p:sp>
      <p:pic>
        <p:nvPicPr>
          <p:cNvPr id="3074" name="Picture 2" descr="c3cfce16-521f-4bf8-870f-88a169f57656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37" y="1052736"/>
            <a:ext cx="7736918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43019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9241" y="1340768"/>
            <a:ext cx="8445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Read about the concept of ‘Cotton Wool Kids’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DB6FDB6-C8C5-4F8D-BB03-A376C0A3B9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64904"/>
            <a:ext cx="9144000" cy="233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30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722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747" y="708225"/>
            <a:ext cx="8229600" cy="42329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50" dirty="0" err="1"/>
              <a:t>Catuzzo</a:t>
            </a:r>
            <a:r>
              <a:rPr lang="en-US" sz="1350" dirty="0"/>
              <a:t>, M.T., Dos Santos, H.R., Re, A.H., de Oliveira, I.S., </a:t>
            </a:r>
            <a:r>
              <a:rPr lang="en-US" sz="1350" dirty="0" err="1"/>
              <a:t>Melo</a:t>
            </a:r>
            <a:r>
              <a:rPr lang="en-US" sz="1350" dirty="0"/>
              <a:t>, B.M., de Sousa, M.M., de Araujo, R.C., &amp; </a:t>
            </a:r>
            <a:r>
              <a:rPr lang="en-US" sz="1350" dirty="0" err="1"/>
              <a:t>Stodden</a:t>
            </a:r>
            <a:r>
              <a:rPr lang="en-US" sz="1350" dirty="0"/>
              <a:t>, D. (2016). Motor competence and health related fitness in youth: A systematic review. </a:t>
            </a:r>
            <a:r>
              <a:rPr lang="en-US" sz="1350" i="1" dirty="0"/>
              <a:t>Journal of Science and Medicine in Sport, 19</a:t>
            </a:r>
            <a:r>
              <a:rPr lang="en-US" sz="1350" dirty="0"/>
              <a:t>(2), 123-129. </a:t>
            </a:r>
            <a:r>
              <a:rPr lang="en-US" sz="1350" dirty="0" err="1"/>
              <a:t>doi</a:t>
            </a:r>
            <a:r>
              <a:rPr lang="en-US" sz="1350" dirty="0"/>
              <a:t>: 10.1016/j.jsams.2014.12.004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Clark, J.E., &amp; Metcalfe, J.S. (2002). The mountain of motor development: A metaphor. In J.E. Clark &amp; J.H. Humphrey (Eds.), Motor development: Research and reviews (Vol. 2, pp. 163–190). Reston, VA: National Association of Sport and Physical Education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GB" sz="1350" dirty="0" err="1"/>
              <a:t>Fjortoft</a:t>
            </a:r>
            <a:r>
              <a:rPr lang="en-GB" sz="1350" dirty="0"/>
              <a:t>, I. (2001). The Natural Environment as a Playground for Children: The Impact of Outdoor Play Activities in Pre-Primary School Children. Early Childhood Education Journal, 29(2), 111-117.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 err="1"/>
              <a:t>Gallahue</a:t>
            </a:r>
            <a:r>
              <a:rPr lang="en-US" sz="1350" dirty="0"/>
              <a:t>, D. L., </a:t>
            </a:r>
            <a:r>
              <a:rPr lang="en-US" sz="1350" dirty="0" err="1"/>
              <a:t>Ozmun</a:t>
            </a:r>
            <a:r>
              <a:rPr lang="en-US" sz="1350" dirty="0"/>
              <a:t>, J. C., &amp; </a:t>
            </a:r>
            <a:r>
              <a:rPr lang="en-US" sz="1350" dirty="0" err="1"/>
              <a:t>Goodway</a:t>
            </a:r>
            <a:r>
              <a:rPr lang="en-US" sz="1350" dirty="0"/>
              <a:t>, J. D. (2011). </a:t>
            </a:r>
            <a:r>
              <a:rPr lang="en-US" sz="1350" i="1" dirty="0"/>
              <a:t>Understanding motor development: Infants, children, adolescents, adults</a:t>
            </a:r>
            <a:r>
              <a:rPr lang="en-US" sz="1350" dirty="0"/>
              <a:t> (7th ed.). New York: McGraw Hill Higher Education.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GB" sz="1350" dirty="0"/>
              <a:t>Gibson, J. (1986). </a:t>
            </a:r>
            <a:r>
              <a:rPr lang="en-GB" sz="1350" i="1" dirty="0"/>
              <a:t>The ecological approach to visual perception</a:t>
            </a:r>
            <a:r>
              <a:rPr lang="en-GB" sz="1350" dirty="0"/>
              <a:t>. USA: Erlbaum.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 err="1"/>
              <a:t>Goodway</a:t>
            </a:r>
            <a:r>
              <a:rPr lang="en-US" sz="1350" dirty="0"/>
              <a:t>, J. D., &amp; </a:t>
            </a:r>
            <a:r>
              <a:rPr lang="en-US" sz="1350" dirty="0" err="1"/>
              <a:t>Branta</a:t>
            </a:r>
            <a:r>
              <a:rPr lang="en-US" sz="1350" dirty="0"/>
              <a:t>, C. F. (2003). Influence of a motor skill intervention on fundamental motor skill development of disadvantaged preschool children. </a:t>
            </a:r>
            <a:r>
              <a:rPr lang="en-US" sz="1350" i="1" dirty="0"/>
              <a:t>Research Quarterly for Exercise and Sport</a:t>
            </a:r>
            <a:r>
              <a:rPr lang="en-US" sz="1350" dirty="0"/>
              <a:t>, </a:t>
            </a:r>
            <a:r>
              <a:rPr lang="en-US" sz="1350" i="1" dirty="0"/>
              <a:t>74</a:t>
            </a:r>
            <a:r>
              <a:rPr lang="en-US" sz="1350" dirty="0"/>
              <a:t>(1), 36–46. doi:10.1080/02701367.2003.10609062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endParaRPr lang="en-US" sz="1350" i="1" dirty="0"/>
          </a:p>
        </p:txBody>
      </p:sp>
    </p:spTree>
    <p:extLst>
      <p:ext uri="{BB962C8B-B14F-4D97-AF65-F5344CB8AC3E}">
        <p14:creationId xmlns:p14="http://schemas.microsoft.com/office/powerpoint/2010/main" val="22960568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19" y="1124744"/>
            <a:ext cx="8229600" cy="43204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50" dirty="0"/>
              <a:t>Healthy, Active Living and Obesity Research Group (2014) </a:t>
            </a:r>
            <a:r>
              <a:rPr lang="en-US" sz="1350" i="1" dirty="0"/>
              <a:t>Manual for the Canadian Assessment of Physical Literacy.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Longmuir, P. E., Boyer, C., Lloyd, M., Borghese, M. M., Knight, E., Saunders, T. J., … Tremblay, M. S. (2015). Canadian agility and movement skill assessment (CAMSA): Validity, objectivity, and reliability evidence for children 8–12 years of age. </a:t>
            </a:r>
            <a:r>
              <a:rPr lang="en-US" sz="1350" i="1" dirty="0"/>
              <a:t>Journal of Sport and Health Science</a:t>
            </a:r>
            <a:r>
              <a:rPr lang="en-US" sz="1350" dirty="0"/>
              <a:t>. doi:10.1016/j.jshs.2015.11.004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 err="1"/>
              <a:t>Lubans</a:t>
            </a:r>
            <a:r>
              <a:rPr lang="en-US" sz="1350" dirty="0"/>
              <a:t>, D. R., Morgan, P. J., Cliff, D. P., Barnett, L. M., &amp; </a:t>
            </a:r>
            <a:r>
              <a:rPr lang="en-US" sz="1350" dirty="0" err="1"/>
              <a:t>Okely</a:t>
            </a:r>
            <a:r>
              <a:rPr lang="en-US" sz="1350" dirty="0"/>
              <a:t>, A. D. (2010). Fundamental movement skills in children and adolescents. </a:t>
            </a:r>
            <a:r>
              <a:rPr lang="en-US" sz="1350" i="1" dirty="0"/>
              <a:t>Sports Medicine</a:t>
            </a:r>
            <a:r>
              <a:rPr lang="en-US" sz="1350" dirty="0"/>
              <a:t>, </a:t>
            </a:r>
            <a:r>
              <a:rPr lang="en-US" sz="1350" i="1" dirty="0"/>
              <a:t>40</a:t>
            </a:r>
            <a:r>
              <a:rPr lang="en-US" sz="1350" dirty="0"/>
              <a:t>(12), 1019–1035. doi:10.2165/11536850-000000000-00000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Morgan, P. J., Barnett, L. M., Cliff, D. P., </a:t>
            </a:r>
            <a:r>
              <a:rPr lang="en-US" sz="1350" dirty="0" err="1"/>
              <a:t>Okely</a:t>
            </a:r>
            <a:r>
              <a:rPr lang="en-US" sz="1350" dirty="0"/>
              <a:t>, A. D., Scott, H. A., Cohen, K. E., &amp; </a:t>
            </a:r>
            <a:r>
              <a:rPr lang="en-US" sz="1350" dirty="0" err="1"/>
              <a:t>Lubans</a:t>
            </a:r>
            <a:r>
              <a:rPr lang="en-US" sz="1350" dirty="0"/>
              <a:t>, D. R. (2013). Fundamental movement skill interventions in youth: A systematic review and Meta-analysis. </a:t>
            </a:r>
            <a:r>
              <a:rPr lang="en-US" sz="1350" i="1" dirty="0"/>
              <a:t>PEDIATRICS</a:t>
            </a:r>
            <a:r>
              <a:rPr lang="en-US" sz="1350" dirty="0"/>
              <a:t>, </a:t>
            </a:r>
            <a:r>
              <a:rPr lang="en-US" sz="1350" i="1" dirty="0"/>
              <a:t>132</a:t>
            </a:r>
            <a:r>
              <a:rPr lang="en-US" sz="1350" dirty="0"/>
              <a:t>(5), e1361–e1383. doi:10.1542/peds.2013-1167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Robinson, D. B., &amp; Randall, L. (2016). Marking physical literacy or missing the mark on physical literacy? A conceptual critique of Canada’s physical literacy assessment instruments. </a:t>
            </a:r>
            <a:r>
              <a:rPr lang="en-US" sz="1350" i="1" dirty="0"/>
              <a:t>Measurement in Physical Education and Exercise Science</a:t>
            </a:r>
            <a:r>
              <a:rPr lang="en-US" sz="1350" dirty="0"/>
              <a:t>. doi:10.1080/1091367x.2016.1249793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5860864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468" y="1124744"/>
            <a:ext cx="822960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350" dirty="0" err="1"/>
              <a:t>Stodden</a:t>
            </a:r>
            <a:r>
              <a:rPr lang="en-US" sz="1350" dirty="0"/>
              <a:t>, D. F., </a:t>
            </a:r>
            <a:r>
              <a:rPr lang="en-US" sz="1350" dirty="0" err="1"/>
              <a:t>Goodway</a:t>
            </a:r>
            <a:r>
              <a:rPr lang="en-US" sz="1350" dirty="0"/>
              <a:t>, J. D., </a:t>
            </a:r>
            <a:r>
              <a:rPr lang="en-US" sz="1350" dirty="0" err="1"/>
              <a:t>Langendorfer</a:t>
            </a:r>
            <a:r>
              <a:rPr lang="en-US" sz="1350" dirty="0"/>
              <a:t>, S. J., </a:t>
            </a:r>
            <a:r>
              <a:rPr lang="en-US" sz="1350" dirty="0" err="1"/>
              <a:t>Roberton</a:t>
            </a:r>
            <a:r>
              <a:rPr lang="en-US" sz="1350" dirty="0"/>
              <a:t>, M. A., </a:t>
            </a:r>
            <a:r>
              <a:rPr lang="en-US" sz="1350" dirty="0" err="1"/>
              <a:t>Rudisill</a:t>
            </a:r>
            <a:r>
              <a:rPr lang="en-US" sz="1350" dirty="0"/>
              <a:t>, M. E., Garcia, C., &amp; Garcia, L. E. (2008). A developmental perspective on the role of motor skill competence in physical activity: An emergent relationship. </a:t>
            </a:r>
            <a:r>
              <a:rPr lang="en-US" sz="1350" i="1" dirty="0"/>
              <a:t>Quest</a:t>
            </a:r>
            <a:r>
              <a:rPr lang="en-US" sz="1350" dirty="0"/>
              <a:t>, </a:t>
            </a:r>
            <a:r>
              <a:rPr lang="en-US" sz="1350" i="1" dirty="0"/>
              <a:t>60</a:t>
            </a:r>
            <a:r>
              <a:rPr lang="en-US" sz="1350" dirty="0"/>
              <a:t>(2), 290–306. doi:10.1080/00336297.2008.10483582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Stratton, G., </a:t>
            </a:r>
            <a:r>
              <a:rPr lang="en-US" sz="1350" dirty="0" err="1"/>
              <a:t>Foweather</a:t>
            </a:r>
            <a:r>
              <a:rPr lang="en-US" sz="1350" dirty="0"/>
              <a:t>, L., </a:t>
            </a:r>
            <a:r>
              <a:rPr lang="en-US" sz="1350" dirty="0" err="1"/>
              <a:t>Rotchell</a:t>
            </a:r>
            <a:r>
              <a:rPr lang="en-US" sz="1350" dirty="0"/>
              <a:t>, J., English, J., &amp; Hughes, H. (2015). Dragon Challenge V1.0 Manual. Sport Wales.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Ulrich, D. A. (2000). Test of Gross Motor Development 2</a:t>
            </a:r>
            <a:r>
              <a:rPr lang="en-US" sz="1350" baseline="30000" dirty="0"/>
              <a:t>nd</a:t>
            </a:r>
            <a:r>
              <a:rPr lang="en-US" sz="1350" dirty="0"/>
              <a:t> Edition. Austin, TX: Pro ed.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WAG/Welsh Assembly Government (2015). </a:t>
            </a:r>
            <a:r>
              <a:rPr lang="en-US" sz="1350" i="1" dirty="0"/>
              <a:t>Foundation Phase Framework – revised 2015</a:t>
            </a:r>
            <a:r>
              <a:rPr lang="en-US" sz="1350" dirty="0"/>
              <a:t>. Cardiff: WAG.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Wainwright, N., </a:t>
            </a:r>
            <a:r>
              <a:rPr lang="en-US" sz="1350" dirty="0" err="1"/>
              <a:t>Goodway</a:t>
            </a:r>
            <a:r>
              <a:rPr lang="en-US" sz="1350" dirty="0"/>
              <a:t>, J., Whitehead, M., Williams, A., &amp; Kirk, D. (2016). The foundation phase in wales – a play-based curriculum that supports the development of physical literacy. </a:t>
            </a:r>
            <a:r>
              <a:rPr lang="en-US" sz="1350" i="1" dirty="0"/>
              <a:t>Education 3-13</a:t>
            </a:r>
            <a:r>
              <a:rPr lang="en-US" sz="1350" dirty="0"/>
              <a:t>, </a:t>
            </a:r>
            <a:r>
              <a:rPr lang="en-US" sz="1350" i="1" dirty="0"/>
              <a:t>44</a:t>
            </a:r>
            <a:r>
              <a:rPr lang="en-US" sz="1350" dirty="0"/>
              <a:t>(5), 513–524. doi:10.1080/03004279.2016.1176360</a:t>
            </a:r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/>
              <a:t>Whitehead, M. (2016) Definition of Physical Literacy. Available at: https://</a:t>
            </a:r>
            <a:r>
              <a:rPr lang="en-US" sz="1350" dirty="0" err="1"/>
              <a:t>www.physical-literacy.org.uk</a:t>
            </a:r>
            <a:r>
              <a:rPr lang="en-US" sz="1350" dirty="0"/>
              <a:t>/ [Accessed: 1/2/2017].</a:t>
            </a:r>
          </a:p>
          <a:p>
            <a:pPr marL="0" indent="0">
              <a:buNone/>
            </a:pP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1059832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elements/1.1/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48646</TotalTime>
  <Words>1372</Words>
  <Application>Microsoft Office PowerPoint</Application>
  <PresentationFormat>On-screen Show (4:3)</PresentationFormat>
  <Paragraphs>99</Paragraphs>
  <Slides>35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Myriad Pro</vt:lpstr>
      <vt:lpstr>Arial</vt:lpstr>
      <vt:lpstr>Calibri</vt:lpstr>
      <vt:lpstr>Wingdings</vt:lpstr>
      <vt:lpstr>20140311PresentationUWTSDTemplate</vt:lpstr>
      <vt:lpstr>Advocating Adventurous Activities </vt:lpstr>
      <vt:lpstr>Essay Title….</vt:lpstr>
      <vt:lpstr>What does adventure mean to you?</vt:lpstr>
      <vt:lpstr>What does adventure mean to different people?</vt:lpstr>
      <vt:lpstr>PowerPoint Presentation</vt:lpstr>
      <vt:lpstr>What barriers could be in the way of young people developing physical literacy through adventurous activities?</vt:lpstr>
      <vt:lpstr>Potential Barriers?</vt:lpstr>
      <vt:lpstr>PowerPoint Presentation</vt:lpstr>
      <vt:lpstr>PowerPoint Presentation</vt:lpstr>
      <vt:lpstr>Was your experience of school similar to Sir Ken’s description? </vt:lpstr>
      <vt:lpstr>PowerPoint Presentation</vt:lpstr>
      <vt:lpstr>Was your experience of PE at school positive or negative? </vt:lpstr>
      <vt:lpstr>What activities did you typically participate in at school?</vt:lpstr>
      <vt:lpstr>PowerPoint Presentation</vt:lpstr>
      <vt:lpstr>Did PE provide affordances for ALL pupils to develop their  Physical Literacy?</vt:lpstr>
      <vt:lpstr>Ein Ymateb  /  Our Response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Physical Activity Infographics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References (cont.)</vt:lpstr>
      <vt:lpstr>References (cont.)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131</cp:revision>
  <dcterms:created xsi:type="dcterms:W3CDTF">2015-04-14T15:21:28Z</dcterms:created>
  <dcterms:modified xsi:type="dcterms:W3CDTF">2022-02-10T22:59:33Z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