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sldIdLst>
    <p:sldId id="256" r:id="rId5"/>
    <p:sldId id="509" r:id="rId6"/>
    <p:sldId id="262" r:id="rId7"/>
    <p:sldId id="257" r:id="rId8"/>
    <p:sldId id="259" r:id="rId9"/>
    <p:sldId id="474" r:id="rId10"/>
    <p:sldId id="510" r:id="rId11"/>
    <p:sldId id="470" r:id="rId12"/>
    <p:sldId id="503" r:id="rId13"/>
    <p:sldId id="501" r:id="rId14"/>
    <p:sldId id="521" r:id="rId15"/>
    <p:sldId id="522" r:id="rId16"/>
    <p:sldId id="260" r:id="rId17"/>
    <p:sldId id="504" r:id="rId18"/>
    <p:sldId id="507" r:id="rId19"/>
    <p:sldId id="491" r:id="rId20"/>
    <p:sldId id="508" r:id="rId21"/>
    <p:sldId id="511" r:id="rId22"/>
    <p:sldId id="476" r:id="rId23"/>
    <p:sldId id="401" r:id="rId24"/>
    <p:sldId id="473" r:id="rId25"/>
    <p:sldId id="477" r:id="rId26"/>
    <p:sldId id="475" r:id="rId27"/>
    <p:sldId id="506" r:id="rId28"/>
    <p:sldId id="505" r:id="rId29"/>
    <p:sldId id="523" r:id="rId30"/>
    <p:sldId id="263" r:id="rId31"/>
    <p:sldId id="392" r:id="rId32"/>
    <p:sldId id="306" r:id="rId33"/>
    <p:sldId id="525" r:id="rId34"/>
    <p:sldId id="394" r:id="rId35"/>
    <p:sldId id="403" r:id="rId36"/>
    <p:sldId id="400" r:id="rId37"/>
    <p:sldId id="451" r:id="rId38"/>
    <p:sldId id="265" r:id="rId39"/>
    <p:sldId id="524" r:id="rId40"/>
    <p:sldId id="450" r:id="rId41"/>
    <p:sldId id="268" r:id="rId42"/>
    <p:sldId id="482" r:id="rId43"/>
    <p:sldId id="526" r:id="rId44"/>
    <p:sldId id="529" r:id="rId45"/>
    <p:sldId id="527" r:id="rId46"/>
    <p:sldId id="52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17F049-D4AD-B9F6-1662-FB1AC95FE5B7}" v="52" dt="2023-03-10T16:39:10.594"/>
    <p1510:client id="{71FA0922-15CC-E3CB-BE6E-B2FAF5FFA0C1}" v="5" dt="2023-03-10T16:37:44.242"/>
    <p1510:client id="{BD977311-F26D-4006-938F-4C949E3CD18F}" v="108" dt="2023-03-03T17:48:54.825"/>
    <p1510:client id="{F8D20E02-6598-6C94-80B8-78AEAE1C7045}" v="35" dt="2023-03-09T11:47:33.5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0131" autoAdjust="0"/>
  </p:normalViewPr>
  <p:slideViewPr>
    <p:cSldViewPr snapToGrid="0">
      <p:cViewPr varScale="1">
        <p:scale>
          <a:sx n="76" d="100"/>
          <a:sy n="76" d="100"/>
        </p:scale>
        <p:origin x="1950" y="90"/>
      </p:cViewPr>
      <p:guideLst/>
    </p:cSldViewPr>
  </p:slid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25.svg"/></Relationships>
</file>

<file path=ppt/diagrams/_rels/data8.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41.svg"/><Relationship Id="rId4" Type="http://schemas.openxmlformats.org/officeDocument/2006/relationships/image" Target="../media/image37.svg"/><Relationship Id="rId9" Type="http://schemas.openxmlformats.org/officeDocument/2006/relationships/image" Target="../media/image40.png"/></Relationships>
</file>

<file path=ppt/diagrams/_rels/data1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5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41.svg"/><Relationship Id="rId4" Type="http://schemas.openxmlformats.org/officeDocument/2006/relationships/image" Target="../media/image37.svg"/><Relationship Id="rId9" Type="http://schemas.openxmlformats.org/officeDocument/2006/relationships/image" Target="../media/image40.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45014B-A22C-4981-8FBD-6A7BAFCC33EC}"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1F848DD7-A852-4F82-8631-3B0D0E76FECC}">
      <dgm:prSet/>
      <dgm:spPr/>
      <dgm:t>
        <a:bodyPr/>
        <a:lstStyle/>
        <a:p>
          <a:r>
            <a:rPr lang="en-GB" dirty="0"/>
            <a:t>How did the police use SM during Covid?</a:t>
          </a:r>
        </a:p>
      </dgm:t>
    </dgm:pt>
    <dgm:pt modelId="{864D4FF0-9438-4B04-B04B-ED8E2F46A369}" type="parTrans" cxnId="{5BFDEA94-A4C3-4F9D-BFF8-B9E0569F6FE0}">
      <dgm:prSet/>
      <dgm:spPr/>
      <dgm:t>
        <a:bodyPr/>
        <a:lstStyle/>
        <a:p>
          <a:endParaRPr lang="en-US"/>
        </a:p>
      </dgm:t>
    </dgm:pt>
    <dgm:pt modelId="{A9694780-651C-4266-9A11-1D1CAD1261B9}" type="sibTrans" cxnId="{5BFDEA94-A4C3-4F9D-BFF8-B9E0569F6FE0}">
      <dgm:prSet/>
      <dgm:spPr/>
      <dgm:t>
        <a:bodyPr/>
        <a:lstStyle/>
        <a:p>
          <a:endParaRPr lang="en-US"/>
        </a:p>
      </dgm:t>
    </dgm:pt>
    <dgm:pt modelId="{650E1C09-DCDC-44BA-B6FC-81F92EF0355A}">
      <dgm:prSet/>
      <dgm:spPr/>
      <dgm:t>
        <a:bodyPr/>
        <a:lstStyle/>
        <a:p>
          <a:r>
            <a:rPr lang="en-GB"/>
            <a:t>What were the positives?</a:t>
          </a:r>
          <a:endParaRPr lang="en-US"/>
        </a:p>
      </dgm:t>
    </dgm:pt>
    <dgm:pt modelId="{1ED21E2D-C771-43F7-BA1B-46A8D3473A63}" type="parTrans" cxnId="{AD8C93EB-83E0-4C3B-ACC1-F6D0702321CA}">
      <dgm:prSet/>
      <dgm:spPr/>
      <dgm:t>
        <a:bodyPr/>
        <a:lstStyle/>
        <a:p>
          <a:endParaRPr lang="en-US"/>
        </a:p>
      </dgm:t>
    </dgm:pt>
    <dgm:pt modelId="{339B2E3A-D5CB-4158-89D9-87C5B0115DC7}" type="sibTrans" cxnId="{AD8C93EB-83E0-4C3B-ACC1-F6D0702321CA}">
      <dgm:prSet/>
      <dgm:spPr/>
      <dgm:t>
        <a:bodyPr/>
        <a:lstStyle/>
        <a:p>
          <a:endParaRPr lang="en-US"/>
        </a:p>
      </dgm:t>
    </dgm:pt>
    <dgm:pt modelId="{04C4E4D3-0DFE-4477-9CA1-E920EDB42BB4}">
      <dgm:prSet/>
      <dgm:spPr/>
      <dgm:t>
        <a:bodyPr/>
        <a:lstStyle/>
        <a:p>
          <a:r>
            <a:rPr lang="en-GB"/>
            <a:t>What were the negatives?</a:t>
          </a:r>
          <a:endParaRPr lang="en-US"/>
        </a:p>
      </dgm:t>
    </dgm:pt>
    <dgm:pt modelId="{30B28BBB-4475-49DE-90DE-84F5DBEF19B5}" type="parTrans" cxnId="{360C961A-D928-4F25-BE7A-D24AB49C8759}">
      <dgm:prSet/>
      <dgm:spPr/>
      <dgm:t>
        <a:bodyPr/>
        <a:lstStyle/>
        <a:p>
          <a:endParaRPr lang="en-US"/>
        </a:p>
      </dgm:t>
    </dgm:pt>
    <dgm:pt modelId="{E3B4AD6D-2FCC-4FDF-818A-A7E69F3993B9}" type="sibTrans" cxnId="{360C961A-D928-4F25-BE7A-D24AB49C8759}">
      <dgm:prSet/>
      <dgm:spPr/>
      <dgm:t>
        <a:bodyPr/>
        <a:lstStyle/>
        <a:p>
          <a:endParaRPr lang="en-US"/>
        </a:p>
      </dgm:t>
    </dgm:pt>
    <dgm:pt modelId="{55E20AB9-3408-4330-A766-05570642E188}">
      <dgm:prSet/>
      <dgm:spPr/>
      <dgm:t>
        <a:bodyPr/>
        <a:lstStyle/>
        <a:p>
          <a:r>
            <a:rPr lang="en-GB"/>
            <a:t>What is your opinion?</a:t>
          </a:r>
          <a:endParaRPr lang="en-US"/>
        </a:p>
      </dgm:t>
    </dgm:pt>
    <dgm:pt modelId="{7874D0A4-C1D7-40A1-8F78-FA3477106218}" type="parTrans" cxnId="{BDE860C3-9394-4AB1-97BA-EE2BDAC77A3E}">
      <dgm:prSet/>
      <dgm:spPr/>
      <dgm:t>
        <a:bodyPr/>
        <a:lstStyle/>
        <a:p>
          <a:endParaRPr lang="en-US"/>
        </a:p>
      </dgm:t>
    </dgm:pt>
    <dgm:pt modelId="{C3E722E9-B9B6-4A18-B5C4-CD6727EB08A1}" type="sibTrans" cxnId="{BDE860C3-9394-4AB1-97BA-EE2BDAC77A3E}">
      <dgm:prSet/>
      <dgm:spPr/>
      <dgm:t>
        <a:bodyPr/>
        <a:lstStyle/>
        <a:p>
          <a:endParaRPr lang="en-US"/>
        </a:p>
      </dgm:t>
    </dgm:pt>
    <dgm:pt modelId="{B5C01AD8-4573-4AC6-AD71-1780907B49C8}" type="pres">
      <dgm:prSet presAssocID="{8345014B-A22C-4981-8FBD-6A7BAFCC33EC}" presName="linear" presStyleCnt="0">
        <dgm:presLayoutVars>
          <dgm:dir/>
          <dgm:animLvl val="lvl"/>
          <dgm:resizeHandles val="exact"/>
        </dgm:presLayoutVars>
      </dgm:prSet>
      <dgm:spPr/>
    </dgm:pt>
    <dgm:pt modelId="{B4293B4C-D87C-423C-B7BE-4621F60C00A1}" type="pres">
      <dgm:prSet presAssocID="{1F848DD7-A852-4F82-8631-3B0D0E76FECC}" presName="parentLin" presStyleCnt="0"/>
      <dgm:spPr/>
    </dgm:pt>
    <dgm:pt modelId="{C25EFFF6-F5D9-450F-9CE2-FE1C8570276B}" type="pres">
      <dgm:prSet presAssocID="{1F848DD7-A852-4F82-8631-3B0D0E76FECC}" presName="parentLeftMargin" presStyleLbl="node1" presStyleIdx="0" presStyleCnt="4"/>
      <dgm:spPr/>
    </dgm:pt>
    <dgm:pt modelId="{BC1318C5-7842-4640-A74B-E0DC10C35217}" type="pres">
      <dgm:prSet presAssocID="{1F848DD7-A852-4F82-8631-3B0D0E76FECC}" presName="parentText" presStyleLbl="node1" presStyleIdx="0" presStyleCnt="4">
        <dgm:presLayoutVars>
          <dgm:chMax val="0"/>
          <dgm:bulletEnabled val="1"/>
        </dgm:presLayoutVars>
      </dgm:prSet>
      <dgm:spPr/>
    </dgm:pt>
    <dgm:pt modelId="{466A990C-2919-4608-B158-F9BE2E8A74BF}" type="pres">
      <dgm:prSet presAssocID="{1F848DD7-A852-4F82-8631-3B0D0E76FECC}" presName="negativeSpace" presStyleCnt="0"/>
      <dgm:spPr/>
    </dgm:pt>
    <dgm:pt modelId="{517E81D4-91FA-45C8-8637-DEE2EC011634}" type="pres">
      <dgm:prSet presAssocID="{1F848DD7-A852-4F82-8631-3B0D0E76FECC}" presName="childText" presStyleLbl="conFgAcc1" presStyleIdx="0" presStyleCnt="4">
        <dgm:presLayoutVars>
          <dgm:bulletEnabled val="1"/>
        </dgm:presLayoutVars>
      </dgm:prSet>
      <dgm:spPr/>
    </dgm:pt>
    <dgm:pt modelId="{9DE67D21-CDBA-41B6-9A58-850E7B79E460}" type="pres">
      <dgm:prSet presAssocID="{A9694780-651C-4266-9A11-1D1CAD1261B9}" presName="spaceBetweenRectangles" presStyleCnt="0"/>
      <dgm:spPr/>
    </dgm:pt>
    <dgm:pt modelId="{BADD760A-8663-4939-B114-47F52E73AC4F}" type="pres">
      <dgm:prSet presAssocID="{650E1C09-DCDC-44BA-B6FC-81F92EF0355A}" presName="parentLin" presStyleCnt="0"/>
      <dgm:spPr/>
    </dgm:pt>
    <dgm:pt modelId="{5557E865-DFF6-40B3-8E67-C38DB3F197B9}" type="pres">
      <dgm:prSet presAssocID="{650E1C09-DCDC-44BA-B6FC-81F92EF0355A}" presName="parentLeftMargin" presStyleLbl="node1" presStyleIdx="0" presStyleCnt="4"/>
      <dgm:spPr/>
    </dgm:pt>
    <dgm:pt modelId="{AA53786F-378D-48BC-A2FF-E39B48A65253}" type="pres">
      <dgm:prSet presAssocID="{650E1C09-DCDC-44BA-B6FC-81F92EF0355A}" presName="parentText" presStyleLbl="node1" presStyleIdx="1" presStyleCnt="4">
        <dgm:presLayoutVars>
          <dgm:chMax val="0"/>
          <dgm:bulletEnabled val="1"/>
        </dgm:presLayoutVars>
      </dgm:prSet>
      <dgm:spPr/>
    </dgm:pt>
    <dgm:pt modelId="{93BA66BE-52C2-4EBD-B4E5-D24C697845C7}" type="pres">
      <dgm:prSet presAssocID="{650E1C09-DCDC-44BA-B6FC-81F92EF0355A}" presName="negativeSpace" presStyleCnt="0"/>
      <dgm:spPr/>
    </dgm:pt>
    <dgm:pt modelId="{9BD6EC95-CC4F-42E8-B814-59C8778708EF}" type="pres">
      <dgm:prSet presAssocID="{650E1C09-DCDC-44BA-B6FC-81F92EF0355A}" presName="childText" presStyleLbl="conFgAcc1" presStyleIdx="1" presStyleCnt="4">
        <dgm:presLayoutVars>
          <dgm:bulletEnabled val="1"/>
        </dgm:presLayoutVars>
      </dgm:prSet>
      <dgm:spPr/>
    </dgm:pt>
    <dgm:pt modelId="{EB2E0184-159B-4795-B3EE-6430B3FA11EF}" type="pres">
      <dgm:prSet presAssocID="{339B2E3A-D5CB-4158-89D9-87C5B0115DC7}" presName="spaceBetweenRectangles" presStyleCnt="0"/>
      <dgm:spPr/>
    </dgm:pt>
    <dgm:pt modelId="{039A702C-6ADA-403A-BA3A-FAD3BFDCF631}" type="pres">
      <dgm:prSet presAssocID="{04C4E4D3-0DFE-4477-9CA1-E920EDB42BB4}" presName="parentLin" presStyleCnt="0"/>
      <dgm:spPr/>
    </dgm:pt>
    <dgm:pt modelId="{6C75A9A2-A0D6-4E0E-82B4-F05D15D4460D}" type="pres">
      <dgm:prSet presAssocID="{04C4E4D3-0DFE-4477-9CA1-E920EDB42BB4}" presName="parentLeftMargin" presStyleLbl="node1" presStyleIdx="1" presStyleCnt="4"/>
      <dgm:spPr/>
    </dgm:pt>
    <dgm:pt modelId="{521D1A39-C3DC-4BB4-BCAA-810DDD8E2CFD}" type="pres">
      <dgm:prSet presAssocID="{04C4E4D3-0DFE-4477-9CA1-E920EDB42BB4}" presName="parentText" presStyleLbl="node1" presStyleIdx="2" presStyleCnt="4">
        <dgm:presLayoutVars>
          <dgm:chMax val="0"/>
          <dgm:bulletEnabled val="1"/>
        </dgm:presLayoutVars>
      </dgm:prSet>
      <dgm:spPr/>
    </dgm:pt>
    <dgm:pt modelId="{1C740185-CE27-4FDA-9542-570E724AE4A4}" type="pres">
      <dgm:prSet presAssocID="{04C4E4D3-0DFE-4477-9CA1-E920EDB42BB4}" presName="negativeSpace" presStyleCnt="0"/>
      <dgm:spPr/>
    </dgm:pt>
    <dgm:pt modelId="{7FC2635C-1CD6-454A-880D-B812AAA50450}" type="pres">
      <dgm:prSet presAssocID="{04C4E4D3-0DFE-4477-9CA1-E920EDB42BB4}" presName="childText" presStyleLbl="conFgAcc1" presStyleIdx="2" presStyleCnt="4">
        <dgm:presLayoutVars>
          <dgm:bulletEnabled val="1"/>
        </dgm:presLayoutVars>
      </dgm:prSet>
      <dgm:spPr/>
    </dgm:pt>
    <dgm:pt modelId="{BE67FA37-7970-494A-8ABA-01DEC931C4B4}" type="pres">
      <dgm:prSet presAssocID="{E3B4AD6D-2FCC-4FDF-818A-A7E69F3993B9}" presName="spaceBetweenRectangles" presStyleCnt="0"/>
      <dgm:spPr/>
    </dgm:pt>
    <dgm:pt modelId="{A4A13A2D-ECA0-4405-BFC2-B4D742675466}" type="pres">
      <dgm:prSet presAssocID="{55E20AB9-3408-4330-A766-05570642E188}" presName="parentLin" presStyleCnt="0"/>
      <dgm:spPr/>
    </dgm:pt>
    <dgm:pt modelId="{47235FE8-AA14-4A5B-B210-3C25CE2E6C59}" type="pres">
      <dgm:prSet presAssocID="{55E20AB9-3408-4330-A766-05570642E188}" presName="parentLeftMargin" presStyleLbl="node1" presStyleIdx="2" presStyleCnt="4"/>
      <dgm:spPr/>
    </dgm:pt>
    <dgm:pt modelId="{6F00E837-9023-499C-AF91-926A3EEA212A}" type="pres">
      <dgm:prSet presAssocID="{55E20AB9-3408-4330-A766-05570642E188}" presName="parentText" presStyleLbl="node1" presStyleIdx="3" presStyleCnt="4">
        <dgm:presLayoutVars>
          <dgm:chMax val="0"/>
          <dgm:bulletEnabled val="1"/>
        </dgm:presLayoutVars>
      </dgm:prSet>
      <dgm:spPr/>
    </dgm:pt>
    <dgm:pt modelId="{FDC214E0-3175-4995-91F7-C2222296CB96}" type="pres">
      <dgm:prSet presAssocID="{55E20AB9-3408-4330-A766-05570642E188}" presName="negativeSpace" presStyleCnt="0"/>
      <dgm:spPr/>
    </dgm:pt>
    <dgm:pt modelId="{4C0B20B8-BDC1-4492-8924-BEF453BDEA41}" type="pres">
      <dgm:prSet presAssocID="{55E20AB9-3408-4330-A766-05570642E188}" presName="childText" presStyleLbl="conFgAcc1" presStyleIdx="3" presStyleCnt="4">
        <dgm:presLayoutVars>
          <dgm:bulletEnabled val="1"/>
        </dgm:presLayoutVars>
      </dgm:prSet>
      <dgm:spPr/>
    </dgm:pt>
  </dgm:ptLst>
  <dgm:cxnLst>
    <dgm:cxn modelId="{360C961A-D928-4F25-BE7A-D24AB49C8759}" srcId="{8345014B-A22C-4981-8FBD-6A7BAFCC33EC}" destId="{04C4E4D3-0DFE-4477-9CA1-E920EDB42BB4}" srcOrd="2" destOrd="0" parTransId="{30B28BBB-4475-49DE-90DE-84F5DBEF19B5}" sibTransId="{E3B4AD6D-2FCC-4FDF-818A-A7E69F3993B9}"/>
    <dgm:cxn modelId="{4A47F92A-18EE-4CC8-9CEF-558ACD7FC1BF}" type="presOf" srcId="{04C4E4D3-0DFE-4477-9CA1-E920EDB42BB4}" destId="{6C75A9A2-A0D6-4E0E-82B4-F05D15D4460D}" srcOrd="0" destOrd="0" presId="urn:microsoft.com/office/officeart/2005/8/layout/list1"/>
    <dgm:cxn modelId="{6432F332-A33C-472C-B9B1-7992479CF71C}" type="presOf" srcId="{04C4E4D3-0DFE-4477-9CA1-E920EDB42BB4}" destId="{521D1A39-C3DC-4BB4-BCAA-810DDD8E2CFD}" srcOrd="1" destOrd="0" presId="urn:microsoft.com/office/officeart/2005/8/layout/list1"/>
    <dgm:cxn modelId="{C25D9876-96D5-4383-BAEB-DD0FC033D515}" type="presOf" srcId="{55E20AB9-3408-4330-A766-05570642E188}" destId="{47235FE8-AA14-4A5B-B210-3C25CE2E6C59}" srcOrd="0" destOrd="0" presId="urn:microsoft.com/office/officeart/2005/8/layout/list1"/>
    <dgm:cxn modelId="{A26DC476-718B-48D2-AA92-B00F97A443E7}" type="presOf" srcId="{1F848DD7-A852-4F82-8631-3B0D0E76FECC}" destId="{BC1318C5-7842-4640-A74B-E0DC10C35217}" srcOrd="1" destOrd="0" presId="urn:microsoft.com/office/officeart/2005/8/layout/list1"/>
    <dgm:cxn modelId="{AE209490-CF51-4621-9CA0-1A913F6D86BD}" type="presOf" srcId="{650E1C09-DCDC-44BA-B6FC-81F92EF0355A}" destId="{5557E865-DFF6-40B3-8E67-C38DB3F197B9}" srcOrd="0" destOrd="0" presId="urn:microsoft.com/office/officeart/2005/8/layout/list1"/>
    <dgm:cxn modelId="{40E30494-0CBA-4C61-8E8F-CC125295A63A}" type="presOf" srcId="{55E20AB9-3408-4330-A766-05570642E188}" destId="{6F00E837-9023-499C-AF91-926A3EEA212A}" srcOrd="1" destOrd="0" presId="urn:microsoft.com/office/officeart/2005/8/layout/list1"/>
    <dgm:cxn modelId="{5BFDEA94-A4C3-4F9D-BFF8-B9E0569F6FE0}" srcId="{8345014B-A22C-4981-8FBD-6A7BAFCC33EC}" destId="{1F848DD7-A852-4F82-8631-3B0D0E76FECC}" srcOrd="0" destOrd="0" parTransId="{864D4FF0-9438-4B04-B04B-ED8E2F46A369}" sibTransId="{A9694780-651C-4266-9A11-1D1CAD1261B9}"/>
    <dgm:cxn modelId="{BDE860C3-9394-4AB1-97BA-EE2BDAC77A3E}" srcId="{8345014B-A22C-4981-8FBD-6A7BAFCC33EC}" destId="{55E20AB9-3408-4330-A766-05570642E188}" srcOrd="3" destOrd="0" parTransId="{7874D0A4-C1D7-40A1-8F78-FA3477106218}" sibTransId="{C3E722E9-B9B6-4A18-B5C4-CD6727EB08A1}"/>
    <dgm:cxn modelId="{476BE6D3-3CC9-4A9E-A704-4CA8435CE0F2}" type="presOf" srcId="{650E1C09-DCDC-44BA-B6FC-81F92EF0355A}" destId="{AA53786F-378D-48BC-A2FF-E39B48A65253}" srcOrd="1" destOrd="0" presId="urn:microsoft.com/office/officeart/2005/8/layout/list1"/>
    <dgm:cxn modelId="{E8FD92D8-BE4B-4C48-9334-2F8660BC3334}" type="presOf" srcId="{8345014B-A22C-4981-8FBD-6A7BAFCC33EC}" destId="{B5C01AD8-4573-4AC6-AD71-1780907B49C8}" srcOrd="0" destOrd="0" presId="urn:microsoft.com/office/officeart/2005/8/layout/list1"/>
    <dgm:cxn modelId="{AD8C93EB-83E0-4C3B-ACC1-F6D0702321CA}" srcId="{8345014B-A22C-4981-8FBD-6A7BAFCC33EC}" destId="{650E1C09-DCDC-44BA-B6FC-81F92EF0355A}" srcOrd="1" destOrd="0" parTransId="{1ED21E2D-C771-43F7-BA1B-46A8D3473A63}" sibTransId="{339B2E3A-D5CB-4158-89D9-87C5B0115DC7}"/>
    <dgm:cxn modelId="{9F579FFE-2863-46DD-A593-B928CEB10B5D}" type="presOf" srcId="{1F848DD7-A852-4F82-8631-3B0D0E76FECC}" destId="{C25EFFF6-F5D9-450F-9CE2-FE1C8570276B}" srcOrd="0" destOrd="0" presId="urn:microsoft.com/office/officeart/2005/8/layout/list1"/>
    <dgm:cxn modelId="{324DEC35-7A3B-4D75-BEEA-7457761A244B}" type="presParOf" srcId="{B5C01AD8-4573-4AC6-AD71-1780907B49C8}" destId="{B4293B4C-D87C-423C-B7BE-4621F60C00A1}" srcOrd="0" destOrd="0" presId="urn:microsoft.com/office/officeart/2005/8/layout/list1"/>
    <dgm:cxn modelId="{BC119098-1EC5-4477-970E-0DF7651BE029}" type="presParOf" srcId="{B4293B4C-D87C-423C-B7BE-4621F60C00A1}" destId="{C25EFFF6-F5D9-450F-9CE2-FE1C8570276B}" srcOrd="0" destOrd="0" presId="urn:microsoft.com/office/officeart/2005/8/layout/list1"/>
    <dgm:cxn modelId="{69152BEF-07CD-4838-8676-1FC7DAFC5EF1}" type="presParOf" srcId="{B4293B4C-D87C-423C-B7BE-4621F60C00A1}" destId="{BC1318C5-7842-4640-A74B-E0DC10C35217}" srcOrd="1" destOrd="0" presId="urn:microsoft.com/office/officeart/2005/8/layout/list1"/>
    <dgm:cxn modelId="{D01AD794-A34E-4037-9A2D-043916141C1D}" type="presParOf" srcId="{B5C01AD8-4573-4AC6-AD71-1780907B49C8}" destId="{466A990C-2919-4608-B158-F9BE2E8A74BF}" srcOrd="1" destOrd="0" presId="urn:microsoft.com/office/officeart/2005/8/layout/list1"/>
    <dgm:cxn modelId="{397F2B7C-C675-45F2-B375-EE25706EFCB2}" type="presParOf" srcId="{B5C01AD8-4573-4AC6-AD71-1780907B49C8}" destId="{517E81D4-91FA-45C8-8637-DEE2EC011634}" srcOrd="2" destOrd="0" presId="urn:microsoft.com/office/officeart/2005/8/layout/list1"/>
    <dgm:cxn modelId="{20319EF6-9D82-4A01-B13C-D94E50DE534A}" type="presParOf" srcId="{B5C01AD8-4573-4AC6-AD71-1780907B49C8}" destId="{9DE67D21-CDBA-41B6-9A58-850E7B79E460}" srcOrd="3" destOrd="0" presId="urn:microsoft.com/office/officeart/2005/8/layout/list1"/>
    <dgm:cxn modelId="{CE6541C8-2E44-4E97-8602-279004E13498}" type="presParOf" srcId="{B5C01AD8-4573-4AC6-AD71-1780907B49C8}" destId="{BADD760A-8663-4939-B114-47F52E73AC4F}" srcOrd="4" destOrd="0" presId="urn:microsoft.com/office/officeart/2005/8/layout/list1"/>
    <dgm:cxn modelId="{3475602F-EF40-4BCF-AB64-6B3D2D882AC7}" type="presParOf" srcId="{BADD760A-8663-4939-B114-47F52E73AC4F}" destId="{5557E865-DFF6-40B3-8E67-C38DB3F197B9}" srcOrd="0" destOrd="0" presId="urn:microsoft.com/office/officeart/2005/8/layout/list1"/>
    <dgm:cxn modelId="{EE3E3B5C-CA8E-4AB5-BF80-73E5900D4053}" type="presParOf" srcId="{BADD760A-8663-4939-B114-47F52E73AC4F}" destId="{AA53786F-378D-48BC-A2FF-E39B48A65253}" srcOrd="1" destOrd="0" presId="urn:microsoft.com/office/officeart/2005/8/layout/list1"/>
    <dgm:cxn modelId="{6C4BD393-C01B-40D7-A00A-22E0B35A4447}" type="presParOf" srcId="{B5C01AD8-4573-4AC6-AD71-1780907B49C8}" destId="{93BA66BE-52C2-4EBD-B4E5-D24C697845C7}" srcOrd="5" destOrd="0" presId="urn:microsoft.com/office/officeart/2005/8/layout/list1"/>
    <dgm:cxn modelId="{05C9061D-62A9-4DF0-8B8A-66D815AE9070}" type="presParOf" srcId="{B5C01AD8-4573-4AC6-AD71-1780907B49C8}" destId="{9BD6EC95-CC4F-42E8-B814-59C8778708EF}" srcOrd="6" destOrd="0" presId="urn:microsoft.com/office/officeart/2005/8/layout/list1"/>
    <dgm:cxn modelId="{3DA3BB54-B6A2-4154-9AE9-595D48BE9170}" type="presParOf" srcId="{B5C01AD8-4573-4AC6-AD71-1780907B49C8}" destId="{EB2E0184-159B-4795-B3EE-6430B3FA11EF}" srcOrd="7" destOrd="0" presId="urn:microsoft.com/office/officeart/2005/8/layout/list1"/>
    <dgm:cxn modelId="{1C36AB3E-7643-4781-87F1-654775EAD551}" type="presParOf" srcId="{B5C01AD8-4573-4AC6-AD71-1780907B49C8}" destId="{039A702C-6ADA-403A-BA3A-FAD3BFDCF631}" srcOrd="8" destOrd="0" presId="urn:microsoft.com/office/officeart/2005/8/layout/list1"/>
    <dgm:cxn modelId="{E0F38BDE-2A80-4841-9266-3D80D0EABE34}" type="presParOf" srcId="{039A702C-6ADA-403A-BA3A-FAD3BFDCF631}" destId="{6C75A9A2-A0D6-4E0E-82B4-F05D15D4460D}" srcOrd="0" destOrd="0" presId="urn:microsoft.com/office/officeart/2005/8/layout/list1"/>
    <dgm:cxn modelId="{2819F38D-366A-45B1-8224-DCAF24979160}" type="presParOf" srcId="{039A702C-6ADA-403A-BA3A-FAD3BFDCF631}" destId="{521D1A39-C3DC-4BB4-BCAA-810DDD8E2CFD}" srcOrd="1" destOrd="0" presId="urn:microsoft.com/office/officeart/2005/8/layout/list1"/>
    <dgm:cxn modelId="{672C017F-9DC9-424A-BA3D-A6D216D468ED}" type="presParOf" srcId="{B5C01AD8-4573-4AC6-AD71-1780907B49C8}" destId="{1C740185-CE27-4FDA-9542-570E724AE4A4}" srcOrd="9" destOrd="0" presId="urn:microsoft.com/office/officeart/2005/8/layout/list1"/>
    <dgm:cxn modelId="{5282678D-643D-4DE5-8BA2-189515D44A8F}" type="presParOf" srcId="{B5C01AD8-4573-4AC6-AD71-1780907B49C8}" destId="{7FC2635C-1CD6-454A-880D-B812AAA50450}" srcOrd="10" destOrd="0" presId="urn:microsoft.com/office/officeart/2005/8/layout/list1"/>
    <dgm:cxn modelId="{ACE620B3-C6FA-49B3-9E71-372834659203}" type="presParOf" srcId="{B5C01AD8-4573-4AC6-AD71-1780907B49C8}" destId="{BE67FA37-7970-494A-8ABA-01DEC931C4B4}" srcOrd="11" destOrd="0" presId="urn:microsoft.com/office/officeart/2005/8/layout/list1"/>
    <dgm:cxn modelId="{B2B6CE79-ACBA-4301-A980-D03898EAA3D9}" type="presParOf" srcId="{B5C01AD8-4573-4AC6-AD71-1780907B49C8}" destId="{A4A13A2D-ECA0-4405-BFC2-B4D742675466}" srcOrd="12" destOrd="0" presId="urn:microsoft.com/office/officeart/2005/8/layout/list1"/>
    <dgm:cxn modelId="{60973CBB-31AB-4E84-ABB4-8FA6B80E09AA}" type="presParOf" srcId="{A4A13A2D-ECA0-4405-BFC2-B4D742675466}" destId="{47235FE8-AA14-4A5B-B210-3C25CE2E6C59}" srcOrd="0" destOrd="0" presId="urn:microsoft.com/office/officeart/2005/8/layout/list1"/>
    <dgm:cxn modelId="{422E9970-250F-4A8A-88C1-E04C68A01D4C}" type="presParOf" srcId="{A4A13A2D-ECA0-4405-BFC2-B4D742675466}" destId="{6F00E837-9023-499C-AF91-926A3EEA212A}" srcOrd="1" destOrd="0" presId="urn:microsoft.com/office/officeart/2005/8/layout/list1"/>
    <dgm:cxn modelId="{DC523B41-0968-4062-AC95-7C67780A1734}" type="presParOf" srcId="{B5C01AD8-4573-4AC6-AD71-1780907B49C8}" destId="{FDC214E0-3175-4995-91F7-C2222296CB96}" srcOrd="13" destOrd="0" presId="urn:microsoft.com/office/officeart/2005/8/layout/list1"/>
    <dgm:cxn modelId="{660EB1A2-CB48-4DF7-AF9E-19A98731C2D2}" type="presParOf" srcId="{B5C01AD8-4573-4AC6-AD71-1780907B49C8}" destId="{4C0B20B8-BDC1-4492-8924-BEF453BDEA41}"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33301F-5CB7-4C9C-BF87-31440EF59E2E}"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2938E8ED-5328-4468-9FFE-5A2031C8C370}">
      <dgm:prSet/>
      <dgm:spPr/>
      <dgm:t>
        <a:bodyPr/>
        <a:lstStyle/>
        <a:p>
          <a:r>
            <a:rPr lang="en-GB" b="0" i="0"/>
            <a:t>The idea police are somehow different from the rest of society as a distinctive group who function according to a:</a:t>
          </a:r>
          <a:endParaRPr lang="en-US"/>
        </a:p>
      </dgm:t>
    </dgm:pt>
    <dgm:pt modelId="{E4E38342-CBA3-40A8-95CD-0E08E2EEEC5A}" type="parTrans" cxnId="{6F166BA2-238B-4C6A-8F4C-9920B4D254C3}">
      <dgm:prSet/>
      <dgm:spPr/>
      <dgm:t>
        <a:bodyPr/>
        <a:lstStyle/>
        <a:p>
          <a:endParaRPr lang="en-US"/>
        </a:p>
      </dgm:t>
    </dgm:pt>
    <dgm:pt modelId="{84AF366B-8FA4-4798-B818-8040E186C29D}" type="sibTrans" cxnId="{6F166BA2-238B-4C6A-8F4C-9920B4D254C3}">
      <dgm:prSet/>
      <dgm:spPr/>
      <dgm:t>
        <a:bodyPr/>
        <a:lstStyle/>
        <a:p>
          <a:endParaRPr lang="en-US"/>
        </a:p>
      </dgm:t>
    </dgm:pt>
    <dgm:pt modelId="{34B61CC3-3271-48CB-851F-5EB15F898E3B}">
      <dgm:prSet/>
      <dgm:spPr/>
      <dgm:t>
        <a:bodyPr/>
        <a:lstStyle/>
        <a:p>
          <a:r>
            <a:rPr lang="en-GB" b="0" i="0"/>
            <a:t>unique set of rules, </a:t>
          </a:r>
          <a:endParaRPr lang="en-US"/>
        </a:p>
      </dgm:t>
    </dgm:pt>
    <dgm:pt modelId="{4293D8E5-37FE-485B-8142-21EF0FD43176}" type="parTrans" cxnId="{279527CA-04F0-41A8-9F9A-E20D61AD158D}">
      <dgm:prSet/>
      <dgm:spPr/>
      <dgm:t>
        <a:bodyPr/>
        <a:lstStyle/>
        <a:p>
          <a:endParaRPr lang="en-US"/>
        </a:p>
      </dgm:t>
    </dgm:pt>
    <dgm:pt modelId="{C709E023-2223-4AB2-A5F4-953C128ED240}" type="sibTrans" cxnId="{279527CA-04F0-41A8-9F9A-E20D61AD158D}">
      <dgm:prSet/>
      <dgm:spPr/>
      <dgm:t>
        <a:bodyPr/>
        <a:lstStyle/>
        <a:p>
          <a:endParaRPr lang="en-US"/>
        </a:p>
      </dgm:t>
    </dgm:pt>
    <dgm:pt modelId="{5113D733-EF2A-43C2-8833-66E3A2035C8B}">
      <dgm:prSet/>
      <dgm:spPr/>
      <dgm:t>
        <a:bodyPr/>
        <a:lstStyle/>
        <a:p>
          <a:r>
            <a:rPr lang="en-GB" b="0" i="0"/>
            <a:t>practices, </a:t>
          </a:r>
          <a:endParaRPr lang="en-US"/>
        </a:p>
      </dgm:t>
    </dgm:pt>
    <dgm:pt modelId="{A770BADB-0382-42C5-B0CF-C9F98E07F789}" type="parTrans" cxnId="{D2064EA0-506E-44E9-AA12-25C8A662BA20}">
      <dgm:prSet/>
      <dgm:spPr/>
      <dgm:t>
        <a:bodyPr/>
        <a:lstStyle/>
        <a:p>
          <a:endParaRPr lang="en-US"/>
        </a:p>
      </dgm:t>
    </dgm:pt>
    <dgm:pt modelId="{BA523323-9BB3-4733-99CC-EB206C7777F6}" type="sibTrans" cxnId="{D2064EA0-506E-44E9-AA12-25C8A662BA20}">
      <dgm:prSet/>
      <dgm:spPr/>
      <dgm:t>
        <a:bodyPr/>
        <a:lstStyle/>
        <a:p>
          <a:endParaRPr lang="en-US"/>
        </a:p>
      </dgm:t>
    </dgm:pt>
    <dgm:pt modelId="{F719684F-A7C2-4CF4-BD96-A87947005161}">
      <dgm:prSet/>
      <dgm:spPr/>
      <dgm:t>
        <a:bodyPr/>
        <a:lstStyle/>
        <a:p>
          <a:r>
            <a:rPr lang="en-GB" b="0" i="0"/>
            <a:t>beliefs, </a:t>
          </a:r>
          <a:endParaRPr lang="en-US"/>
        </a:p>
      </dgm:t>
    </dgm:pt>
    <dgm:pt modelId="{1B2E895C-E4F3-4C1A-A7F3-D148F663EAA9}" type="parTrans" cxnId="{C268F32F-9192-4934-9570-2DF5B138B283}">
      <dgm:prSet/>
      <dgm:spPr/>
      <dgm:t>
        <a:bodyPr/>
        <a:lstStyle/>
        <a:p>
          <a:endParaRPr lang="en-US"/>
        </a:p>
      </dgm:t>
    </dgm:pt>
    <dgm:pt modelId="{EDE9D120-28AB-47D8-A888-3E39E1E29960}" type="sibTrans" cxnId="{C268F32F-9192-4934-9570-2DF5B138B283}">
      <dgm:prSet/>
      <dgm:spPr/>
      <dgm:t>
        <a:bodyPr/>
        <a:lstStyle/>
        <a:p>
          <a:endParaRPr lang="en-US"/>
        </a:p>
      </dgm:t>
    </dgm:pt>
    <dgm:pt modelId="{288C6C6B-33CB-4C62-A1F6-F0AB5E80EEA5}">
      <dgm:prSet/>
      <dgm:spPr/>
      <dgm:t>
        <a:bodyPr/>
        <a:lstStyle/>
        <a:p>
          <a:r>
            <a:rPr lang="en-GB" b="0" i="0"/>
            <a:t>principles accepted by all members.</a:t>
          </a:r>
          <a:endParaRPr lang="en-US"/>
        </a:p>
      </dgm:t>
    </dgm:pt>
    <dgm:pt modelId="{2A25E1C6-8FCC-49A2-AE12-FEF1F7A6BBB9}" type="parTrans" cxnId="{8847C853-4A80-46F5-813F-E86E879E00F5}">
      <dgm:prSet/>
      <dgm:spPr/>
      <dgm:t>
        <a:bodyPr/>
        <a:lstStyle/>
        <a:p>
          <a:endParaRPr lang="en-US"/>
        </a:p>
      </dgm:t>
    </dgm:pt>
    <dgm:pt modelId="{094B8EE6-C828-449D-9036-59E6D4D7A2CE}" type="sibTrans" cxnId="{8847C853-4A80-46F5-813F-E86E879E00F5}">
      <dgm:prSet/>
      <dgm:spPr/>
      <dgm:t>
        <a:bodyPr/>
        <a:lstStyle/>
        <a:p>
          <a:endParaRPr lang="en-US"/>
        </a:p>
      </dgm:t>
    </dgm:pt>
    <dgm:pt modelId="{E3EC61C1-D64F-4203-ADF5-8AC450505DBC}" type="pres">
      <dgm:prSet presAssocID="{8633301F-5CB7-4C9C-BF87-31440EF59E2E}" presName="vert0" presStyleCnt="0">
        <dgm:presLayoutVars>
          <dgm:dir/>
          <dgm:animOne val="branch"/>
          <dgm:animLvl val="lvl"/>
        </dgm:presLayoutVars>
      </dgm:prSet>
      <dgm:spPr/>
    </dgm:pt>
    <dgm:pt modelId="{6E80367E-C1FA-4447-B4B3-B31416D33CE5}" type="pres">
      <dgm:prSet presAssocID="{2938E8ED-5328-4468-9FFE-5A2031C8C370}" presName="thickLine" presStyleLbl="alignNode1" presStyleIdx="0" presStyleCnt="5"/>
      <dgm:spPr/>
    </dgm:pt>
    <dgm:pt modelId="{6D2B2A93-9657-4A7E-AC8A-1B3DE3F0E1B6}" type="pres">
      <dgm:prSet presAssocID="{2938E8ED-5328-4468-9FFE-5A2031C8C370}" presName="horz1" presStyleCnt="0"/>
      <dgm:spPr/>
    </dgm:pt>
    <dgm:pt modelId="{8B7948C4-9F31-4393-AE3B-5A2C928F46CF}" type="pres">
      <dgm:prSet presAssocID="{2938E8ED-5328-4468-9FFE-5A2031C8C370}" presName="tx1" presStyleLbl="revTx" presStyleIdx="0" presStyleCnt="5"/>
      <dgm:spPr/>
    </dgm:pt>
    <dgm:pt modelId="{73275FF6-BF5C-4CF1-B3AD-1E880ABAA3D1}" type="pres">
      <dgm:prSet presAssocID="{2938E8ED-5328-4468-9FFE-5A2031C8C370}" presName="vert1" presStyleCnt="0"/>
      <dgm:spPr/>
    </dgm:pt>
    <dgm:pt modelId="{657AC787-8A49-4B9E-9E56-02C0463BA7EB}" type="pres">
      <dgm:prSet presAssocID="{34B61CC3-3271-48CB-851F-5EB15F898E3B}" presName="thickLine" presStyleLbl="alignNode1" presStyleIdx="1" presStyleCnt="5"/>
      <dgm:spPr/>
    </dgm:pt>
    <dgm:pt modelId="{70A59523-4199-4EF5-8665-27E999978E17}" type="pres">
      <dgm:prSet presAssocID="{34B61CC3-3271-48CB-851F-5EB15F898E3B}" presName="horz1" presStyleCnt="0"/>
      <dgm:spPr/>
    </dgm:pt>
    <dgm:pt modelId="{B7B44EAB-9EEC-4284-ABDD-E02DD8C116A1}" type="pres">
      <dgm:prSet presAssocID="{34B61CC3-3271-48CB-851F-5EB15F898E3B}" presName="tx1" presStyleLbl="revTx" presStyleIdx="1" presStyleCnt="5"/>
      <dgm:spPr/>
    </dgm:pt>
    <dgm:pt modelId="{B5928561-D210-47AD-8B58-08095A8489E2}" type="pres">
      <dgm:prSet presAssocID="{34B61CC3-3271-48CB-851F-5EB15F898E3B}" presName="vert1" presStyleCnt="0"/>
      <dgm:spPr/>
    </dgm:pt>
    <dgm:pt modelId="{3ED4314A-D18E-4CCC-962D-AFFFB75334A5}" type="pres">
      <dgm:prSet presAssocID="{5113D733-EF2A-43C2-8833-66E3A2035C8B}" presName="thickLine" presStyleLbl="alignNode1" presStyleIdx="2" presStyleCnt="5"/>
      <dgm:spPr/>
    </dgm:pt>
    <dgm:pt modelId="{D46F825E-8394-47D1-A008-DE611D724B04}" type="pres">
      <dgm:prSet presAssocID="{5113D733-EF2A-43C2-8833-66E3A2035C8B}" presName="horz1" presStyleCnt="0"/>
      <dgm:spPr/>
    </dgm:pt>
    <dgm:pt modelId="{10099CB5-A253-43AD-9411-721FE051E159}" type="pres">
      <dgm:prSet presAssocID="{5113D733-EF2A-43C2-8833-66E3A2035C8B}" presName="tx1" presStyleLbl="revTx" presStyleIdx="2" presStyleCnt="5"/>
      <dgm:spPr/>
    </dgm:pt>
    <dgm:pt modelId="{5286BFF6-446A-49C5-A98D-9F0E46D0EF77}" type="pres">
      <dgm:prSet presAssocID="{5113D733-EF2A-43C2-8833-66E3A2035C8B}" presName="vert1" presStyleCnt="0"/>
      <dgm:spPr/>
    </dgm:pt>
    <dgm:pt modelId="{37E7D651-F312-4982-9BFB-A0832EFA4771}" type="pres">
      <dgm:prSet presAssocID="{F719684F-A7C2-4CF4-BD96-A87947005161}" presName="thickLine" presStyleLbl="alignNode1" presStyleIdx="3" presStyleCnt="5"/>
      <dgm:spPr/>
    </dgm:pt>
    <dgm:pt modelId="{56DFD17E-D76B-44A0-8B3F-FE6A27FCBF40}" type="pres">
      <dgm:prSet presAssocID="{F719684F-A7C2-4CF4-BD96-A87947005161}" presName="horz1" presStyleCnt="0"/>
      <dgm:spPr/>
    </dgm:pt>
    <dgm:pt modelId="{06AD67B3-5255-4F19-AAA0-DF8D3C9E1E9C}" type="pres">
      <dgm:prSet presAssocID="{F719684F-A7C2-4CF4-BD96-A87947005161}" presName="tx1" presStyleLbl="revTx" presStyleIdx="3" presStyleCnt="5"/>
      <dgm:spPr/>
    </dgm:pt>
    <dgm:pt modelId="{92A7E9DA-96D3-4CFA-BAD1-D4CFB445C3DD}" type="pres">
      <dgm:prSet presAssocID="{F719684F-A7C2-4CF4-BD96-A87947005161}" presName="vert1" presStyleCnt="0"/>
      <dgm:spPr/>
    </dgm:pt>
    <dgm:pt modelId="{D517499B-75E2-4C3F-812C-FAEE49B1C686}" type="pres">
      <dgm:prSet presAssocID="{288C6C6B-33CB-4C62-A1F6-F0AB5E80EEA5}" presName="thickLine" presStyleLbl="alignNode1" presStyleIdx="4" presStyleCnt="5"/>
      <dgm:spPr/>
    </dgm:pt>
    <dgm:pt modelId="{3AB8CBE8-8F63-4449-9ED5-F7E7DCABA43A}" type="pres">
      <dgm:prSet presAssocID="{288C6C6B-33CB-4C62-A1F6-F0AB5E80EEA5}" presName="horz1" presStyleCnt="0"/>
      <dgm:spPr/>
    </dgm:pt>
    <dgm:pt modelId="{9308F68A-1953-4B77-98ED-1115FB233982}" type="pres">
      <dgm:prSet presAssocID="{288C6C6B-33CB-4C62-A1F6-F0AB5E80EEA5}" presName="tx1" presStyleLbl="revTx" presStyleIdx="4" presStyleCnt="5"/>
      <dgm:spPr/>
    </dgm:pt>
    <dgm:pt modelId="{2134E59C-E989-4012-8070-6C8A9D64C78C}" type="pres">
      <dgm:prSet presAssocID="{288C6C6B-33CB-4C62-A1F6-F0AB5E80EEA5}" presName="vert1" presStyleCnt="0"/>
      <dgm:spPr/>
    </dgm:pt>
  </dgm:ptLst>
  <dgm:cxnLst>
    <dgm:cxn modelId="{493D900A-57FF-4E20-81DB-E90DE207F25A}" type="presOf" srcId="{288C6C6B-33CB-4C62-A1F6-F0AB5E80EEA5}" destId="{9308F68A-1953-4B77-98ED-1115FB233982}" srcOrd="0" destOrd="0" presId="urn:microsoft.com/office/officeart/2008/layout/LinedList"/>
    <dgm:cxn modelId="{CE22350F-49BD-47AF-87E0-E6F9A3F3BD33}" type="presOf" srcId="{8633301F-5CB7-4C9C-BF87-31440EF59E2E}" destId="{E3EC61C1-D64F-4203-ADF5-8AC450505DBC}" srcOrd="0" destOrd="0" presId="urn:microsoft.com/office/officeart/2008/layout/LinedList"/>
    <dgm:cxn modelId="{C884A025-5CC2-4572-A4A0-0BEDACE332C3}" type="presOf" srcId="{2938E8ED-5328-4468-9FFE-5A2031C8C370}" destId="{8B7948C4-9F31-4393-AE3B-5A2C928F46CF}" srcOrd="0" destOrd="0" presId="urn:microsoft.com/office/officeart/2008/layout/LinedList"/>
    <dgm:cxn modelId="{C268F32F-9192-4934-9570-2DF5B138B283}" srcId="{8633301F-5CB7-4C9C-BF87-31440EF59E2E}" destId="{F719684F-A7C2-4CF4-BD96-A87947005161}" srcOrd="3" destOrd="0" parTransId="{1B2E895C-E4F3-4C1A-A7F3-D148F663EAA9}" sibTransId="{EDE9D120-28AB-47D8-A888-3E39E1E29960}"/>
    <dgm:cxn modelId="{8847C853-4A80-46F5-813F-E86E879E00F5}" srcId="{8633301F-5CB7-4C9C-BF87-31440EF59E2E}" destId="{288C6C6B-33CB-4C62-A1F6-F0AB5E80EEA5}" srcOrd="4" destOrd="0" parTransId="{2A25E1C6-8FCC-49A2-AE12-FEF1F7A6BBB9}" sibTransId="{094B8EE6-C828-449D-9036-59E6D4D7A2CE}"/>
    <dgm:cxn modelId="{3C8ABF76-4CCC-473F-B58B-ED6EE285E47E}" type="presOf" srcId="{34B61CC3-3271-48CB-851F-5EB15F898E3B}" destId="{B7B44EAB-9EEC-4284-ABDD-E02DD8C116A1}" srcOrd="0" destOrd="0" presId="urn:microsoft.com/office/officeart/2008/layout/LinedList"/>
    <dgm:cxn modelId="{C1F4177B-863F-44F3-A989-67C6B878A30F}" type="presOf" srcId="{F719684F-A7C2-4CF4-BD96-A87947005161}" destId="{06AD67B3-5255-4F19-AAA0-DF8D3C9E1E9C}" srcOrd="0" destOrd="0" presId="urn:microsoft.com/office/officeart/2008/layout/LinedList"/>
    <dgm:cxn modelId="{23622B81-FD11-4BE1-9F05-31D4E766C14A}" type="presOf" srcId="{5113D733-EF2A-43C2-8833-66E3A2035C8B}" destId="{10099CB5-A253-43AD-9411-721FE051E159}" srcOrd="0" destOrd="0" presId="urn:microsoft.com/office/officeart/2008/layout/LinedList"/>
    <dgm:cxn modelId="{D2064EA0-506E-44E9-AA12-25C8A662BA20}" srcId="{8633301F-5CB7-4C9C-BF87-31440EF59E2E}" destId="{5113D733-EF2A-43C2-8833-66E3A2035C8B}" srcOrd="2" destOrd="0" parTransId="{A770BADB-0382-42C5-B0CF-C9F98E07F789}" sibTransId="{BA523323-9BB3-4733-99CC-EB206C7777F6}"/>
    <dgm:cxn modelId="{6F166BA2-238B-4C6A-8F4C-9920B4D254C3}" srcId="{8633301F-5CB7-4C9C-BF87-31440EF59E2E}" destId="{2938E8ED-5328-4468-9FFE-5A2031C8C370}" srcOrd="0" destOrd="0" parTransId="{E4E38342-CBA3-40A8-95CD-0E08E2EEEC5A}" sibTransId="{84AF366B-8FA4-4798-B818-8040E186C29D}"/>
    <dgm:cxn modelId="{279527CA-04F0-41A8-9F9A-E20D61AD158D}" srcId="{8633301F-5CB7-4C9C-BF87-31440EF59E2E}" destId="{34B61CC3-3271-48CB-851F-5EB15F898E3B}" srcOrd="1" destOrd="0" parTransId="{4293D8E5-37FE-485B-8142-21EF0FD43176}" sibTransId="{C709E023-2223-4AB2-A5F4-953C128ED240}"/>
    <dgm:cxn modelId="{44EE5C80-9A31-410B-89E8-66AA68BE0413}" type="presParOf" srcId="{E3EC61C1-D64F-4203-ADF5-8AC450505DBC}" destId="{6E80367E-C1FA-4447-B4B3-B31416D33CE5}" srcOrd="0" destOrd="0" presId="urn:microsoft.com/office/officeart/2008/layout/LinedList"/>
    <dgm:cxn modelId="{E34FE18C-C9D9-4BCE-A79B-A6FFF7C619C9}" type="presParOf" srcId="{E3EC61C1-D64F-4203-ADF5-8AC450505DBC}" destId="{6D2B2A93-9657-4A7E-AC8A-1B3DE3F0E1B6}" srcOrd="1" destOrd="0" presId="urn:microsoft.com/office/officeart/2008/layout/LinedList"/>
    <dgm:cxn modelId="{3A38C43C-D04B-4A28-B12C-51B901F3A199}" type="presParOf" srcId="{6D2B2A93-9657-4A7E-AC8A-1B3DE3F0E1B6}" destId="{8B7948C4-9F31-4393-AE3B-5A2C928F46CF}" srcOrd="0" destOrd="0" presId="urn:microsoft.com/office/officeart/2008/layout/LinedList"/>
    <dgm:cxn modelId="{C0C848B9-6E64-441D-964C-25D19CFF5AC0}" type="presParOf" srcId="{6D2B2A93-9657-4A7E-AC8A-1B3DE3F0E1B6}" destId="{73275FF6-BF5C-4CF1-B3AD-1E880ABAA3D1}" srcOrd="1" destOrd="0" presId="urn:microsoft.com/office/officeart/2008/layout/LinedList"/>
    <dgm:cxn modelId="{5642E31F-D7C1-4E22-9163-73E392D45197}" type="presParOf" srcId="{E3EC61C1-D64F-4203-ADF5-8AC450505DBC}" destId="{657AC787-8A49-4B9E-9E56-02C0463BA7EB}" srcOrd="2" destOrd="0" presId="urn:microsoft.com/office/officeart/2008/layout/LinedList"/>
    <dgm:cxn modelId="{24EF94B7-33D9-4AC6-AC0E-ECACAE83B2A1}" type="presParOf" srcId="{E3EC61C1-D64F-4203-ADF5-8AC450505DBC}" destId="{70A59523-4199-4EF5-8665-27E999978E17}" srcOrd="3" destOrd="0" presId="urn:microsoft.com/office/officeart/2008/layout/LinedList"/>
    <dgm:cxn modelId="{EF6E66D9-D603-4670-BBE1-EEE10BED8E37}" type="presParOf" srcId="{70A59523-4199-4EF5-8665-27E999978E17}" destId="{B7B44EAB-9EEC-4284-ABDD-E02DD8C116A1}" srcOrd="0" destOrd="0" presId="urn:microsoft.com/office/officeart/2008/layout/LinedList"/>
    <dgm:cxn modelId="{A159BF2D-A35D-4250-A6EF-BFBB2D5E90A6}" type="presParOf" srcId="{70A59523-4199-4EF5-8665-27E999978E17}" destId="{B5928561-D210-47AD-8B58-08095A8489E2}" srcOrd="1" destOrd="0" presId="urn:microsoft.com/office/officeart/2008/layout/LinedList"/>
    <dgm:cxn modelId="{1D46F71B-2533-429E-BC39-55472501B0DC}" type="presParOf" srcId="{E3EC61C1-D64F-4203-ADF5-8AC450505DBC}" destId="{3ED4314A-D18E-4CCC-962D-AFFFB75334A5}" srcOrd="4" destOrd="0" presId="urn:microsoft.com/office/officeart/2008/layout/LinedList"/>
    <dgm:cxn modelId="{74AF668B-B49A-4981-95BE-7023BA294AAD}" type="presParOf" srcId="{E3EC61C1-D64F-4203-ADF5-8AC450505DBC}" destId="{D46F825E-8394-47D1-A008-DE611D724B04}" srcOrd="5" destOrd="0" presId="urn:microsoft.com/office/officeart/2008/layout/LinedList"/>
    <dgm:cxn modelId="{8997342C-2520-451C-AACB-8639B1E7A914}" type="presParOf" srcId="{D46F825E-8394-47D1-A008-DE611D724B04}" destId="{10099CB5-A253-43AD-9411-721FE051E159}" srcOrd="0" destOrd="0" presId="urn:microsoft.com/office/officeart/2008/layout/LinedList"/>
    <dgm:cxn modelId="{58138523-5600-4C3B-B73F-1F346F3D6473}" type="presParOf" srcId="{D46F825E-8394-47D1-A008-DE611D724B04}" destId="{5286BFF6-446A-49C5-A98D-9F0E46D0EF77}" srcOrd="1" destOrd="0" presId="urn:microsoft.com/office/officeart/2008/layout/LinedList"/>
    <dgm:cxn modelId="{86114BF8-CE5B-4530-ABC4-519DD1BE5727}" type="presParOf" srcId="{E3EC61C1-D64F-4203-ADF5-8AC450505DBC}" destId="{37E7D651-F312-4982-9BFB-A0832EFA4771}" srcOrd="6" destOrd="0" presId="urn:microsoft.com/office/officeart/2008/layout/LinedList"/>
    <dgm:cxn modelId="{E9F2CD6A-A473-45D4-8E01-3F51A9765ADE}" type="presParOf" srcId="{E3EC61C1-D64F-4203-ADF5-8AC450505DBC}" destId="{56DFD17E-D76B-44A0-8B3F-FE6A27FCBF40}" srcOrd="7" destOrd="0" presId="urn:microsoft.com/office/officeart/2008/layout/LinedList"/>
    <dgm:cxn modelId="{7B9B9A3C-5F0F-42B1-97F8-AA32EE6BC90A}" type="presParOf" srcId="{56DFD17E-D76B-44A0-8B3F-FE6A27FCBF40}" destId="{06AD67B3-5255-4F19-AAA0-DF8D3C9E1E9C}" srcOrd="0" destOrd="0" presId="urn:microsoft.com/office/officeart/2008/layout/LinedList"/>
    <dgm:cxn modelId="{6ECAB1B7-840E-4A88-B7A5-3C8EBA01753E}" type="presParOf" srcId="{56DFD17E-D76B-44A0-8B3F-FE6A27FCBF40}" destId="{92A7E9DA-96D3-4CFA-BAD1-D4CFB445C3DD}" srcOrd="1" destOrd="0" presId="urn:microsoft.com/office/officeart/2008/layout/LinedList"/>
    <dgm:cxn modelId="{362F6E0A-D4C6-4F2C-91B0-C4442B1210B1}" type="presParOf" srcId="{E3EC61C1-D64F-4203-ADF5-8AC450505DBC}" destId="{D517499B-75E2-4C3F-812C-FAEE49B1C686}" srcOrd="8" destOrd="0" presId="urn:microsoft.com/office/officeart/2008/layout/LinedList"/>
    <dgm:cxn modelId="{0120DC76-9033-41DB-94CE-E473482997D8}" type="presParOf" srcId="{E3EC61C1-D64F-4203-ADF5-8AC450505DBC}" destId="{3AB8CBE8-8F63-4449-9ED5-F7E7DCABA43A}" srcOrd="9" destOrd="0" presId="urn:microsoft.com/office/officeart/2008/layout/LinedList"/>
    <dgm:cxn modelId="{1478CCE0-C101-4924-A72C-1019CC44BB90}" type="presParOf" srcId="{3AB8CBE8-8F63-4449-9ED5-F7E7DCABA43A}" destId="{9308F68A-1953-4B77-98ED-1115FB233982}" srcOrd="0" destOrd="0" presId="urn:microsoft.com/office/officeart/2008/layout/LinedList"/>
    <dgm:cxn modelId="{1C98BE35-6BC0-4BE0-B3E6-58045D99FD06}" type="presParOf" srcId="{3AB8CBE8-8F63-4449-9ED5-F7E7DCABA43A}" destId="{2134E59C-E989-4012-8070-6C8A9D64C78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F5505F-929C-4D34-9173-82D4DDE3FA0B}" type="doc">
      <dgm:prSet loTypeId="urn:microsoft.com/office/officeart/2008/layout/LinedList" loCatId="list" qsTypeId="urn:microsoft.com/office/officeart/2005/8/quickstyle/simple5" qsCatId="simple" csTypeId="urn:microsoft.com/office/officeart/2005/8/colors/colorful1" csCatId="colorful"/>
      <dgm:spPr/>
      <dgm:t>
        <a:bodyPr/>
        <a:lstStyle/>
        <a:p>
          <a:endParaRPr lang="en-US"/>
        </a:p>
      </dgm:t>
    </dgm:pt>
    <dgm:pt modelId="{BC3543BD-8D5F-463C-8CE1-62776797603F}">
      <dgm:prSet/>
      <dgm:spPr/>
      <dgm:t>
        <a:bodyPr/>
        <a:lstStyle/>
        <a:p>
          <a:r>
            <a:rPr lang="en-GB" b="0" i="0"/>
            <a:t>A "canteen culture" refers to the way in which people working in a particular workplace can develop a shared set of values and prejudices. </a:t>
          </a:r>
          <a:endParaRPr lang="en-US"/>
        </a:p>
      </dgm:t>
    </dgm:pt>
    <dgm:pt modelId="{F59DE8F2-089C-4013-97F8-BDDEA69D5AEC}" type="parTrans" cxnId="{880D5EDC-1B07-4BDC-B857-12F36224F736}">
      <dgm:prSet/>
      <dgm:spPr/>
      <dgm:t>
        <a:bodyPr/>
        <a:lstStyle/>
        <a:p>
          <a:endParaRPr lang="en-US"/>
        </a:p>
      </dgm:t>
    </dgm:pt>
    <dgm:pt modelId="{AAFBFCB4-795F-4728-88D3-B0E300B25406}" type="sibTrans" cxnId="{880D5EDC-1B07-4BDC-B857-12F36224F736}">
      <dgm:prSet/>
      <dgm:spPr/>
      <dgm:t>
        <a:bodyPr/>
        <a:lstStyle/>
        <a:p>
          <a:endParaRPr lang="en-US"/>
        </a:p>
      </dgm:t>
    </dgm:pt>
    <dgm:pt modelId="{0E7067D0-D7F4-4D80-8FFC-A3CD4FAB807F}">
      <dgm:prSet/>
      <dgm:spPr/>
      <dgm:t>
        <a:bodyPr/>
        <a:lstStyle/>
        <a:p>
          <a:r>
            <a:rPr lang="en-GB"/>
            <a:t>A development of </a:t>
          </a:r>
          <a:r>
            <a:rPr lang="en-GB" b="0" i="0"/>
            <a:t>lack of fairness, discrimination, lack of empathy, bullying is formed. </a:t>
          </a:r>
          <a:endParaRPr lang="en-US"/>
        </a:p>
      </dgm:t>
    </dgm:pt>
    <dgm:pt modelId="{85CDE69D-2E93-40FD-9688-9AD31672963E}" type="parTrans" cxnId="{355E4177-EF36-43AE-8370-BE587E7CE079}">
      <dgm:prSet/>
      <dgm:spPr/>
      <dgm:t>
        <a:bodyPr/>
        <a:lstStyle/>
        <a:p>
          <a:endParaRPr lang="en-US"/>
        </a:p>
      </dgm:t>
    </dgm:pt>
    <dgm:pt modelId="{4F10D18F-9557-4030-86A8-1E221B049F7E}" type="sibTrans" cxnId="{355E4177-EF36-43AE-8370-BE587E7CE079}">
      <dgm:prSet/>
      <dgm:spPr/>
      <dgm:t>
        <a:bodyPr/>
        <a:lstStyle/>
        <a:p>
          <a:endParaRPr lang="en-US"/>
        </a:p>
      </dgm:t>
    </dgm:pt>
    <dgm:pt modelId="{CF3ABAE6-A3DE-4291-A246-3FDDE1BF142E}" type="pres">
      <dgm:prSet presAssocID="{99F5505F-929C-4D34-9173-82D4DDE3FA0B}" presName="vert0" presStyleCnt="0">
        <dgm:presLayoutVars>
          <dgm:dir/>
          <dgm:animOne val="branch"/>
          <dgm:animLvl val="lvl"/>
        </dgm:presLayoutVars>
      </dgm:prSet>
      <dgm:spPr/>
    </dgm:pt>
    <dgm:pt modelId="{90F91074-48A0-4912-B1B4-DF4B299997DB}" type="pres">
      <dgm:prSet presAssocID="{BC3543BD-8D5F-463C-8CE1-62776797603F}" presName="thickLine" presStyleLbl="alignNode1" presStyleIdx="0" presStyleCnt="2"/>
      <dgm:spPr/>
    </dgm:pt>
    <dgm:pt modelId="{52A60A72-9401-4070-9AE4-5E21C809806F}" type="pres">
      <dgm:prSet presAssocID="{BC3543BD-8D5F-463C-8CE1-62776797603F}" presName="horz1" presStyleCnt="0"/>
      <dgm:spPr/>
    </dgm:pt>
    <dgm:pt modelId="{1D991EE7-7C01-4E38-AA5D-BBBC92A40F25}" type="pres">
      <dgm:prSet presAssocID="{BC3543BD-8D5F-463C-8CE1-62776797603F}" presName="tx1" presStyleLbl="revTx" presStyleIdx="0" presStyleCnt="2"/>
      <dgm:spPr/>
    </dgm:pt>
    <dgm:pt modelId="{0B906A86-2601-4D32-93CF-A00EEE14AF80}" type="pres">
      <dgm:prSet presAssocID="{BC3543BD-8D5F-463C-8CE1-62776797603F}" presName="vert1" presStyleCnt="0"/>
      <dgm:spPr/>
    </dgm:pt>
    <dgm:pt modelId="{C5A6B567-9C17-4FE2-ACDD-7DC223162E63}" type="pres">
      <dgm:prSet presAssocID="{0E7067D0-D7F4-4D80-8FFC-A3CD4FAB807F}" presName="thickLine" presStyleLbl="alignNode1" presStyleIdx="1" presStyleCnt="2"/>
      <dgm:spPr/>
    </dgm:pt>
    <dgm:pt modelId="{0006741B-85F5-4761-95FA-ACB3629B35FF}" type="pres">
      <dgm:prSet presAssocID="{0E7067D0-D7F4-4D80-8FFC-A3CD4FAB807F}" presName="horz1" presStyleCnt="0"/>
      <dgm:spPr/>
    </dgm:pt>
    <dgm:pt modelId="{2CC651DE-34F3-4138-AB2A-C266BDD7E941}" type="pres">
      <dgm:prSet presAssocID="{0E7067D0-D7F4-4D80-8FFC-A3CD4FAB807F}" presName="tx1" presStyleLbl="revTx" presStyleIdx="1" presStyleCnt="2"/>
      <dgm:spPr/>
    </dgm:pt>
    <dgm:pt modelId="{D900097E-6B6F-4154-B273-C153BAD9E101}" type="pres">
      <dgm:prSet presAssocID="{0E7067D0-D7F4-4D80-8FFC-A3CD4FAB807F}" presName="vert1" presStyleCnt="0"/>
      <dgm:spPr/>
    </dgm:pt>
  </dgm:ptLst>
  <dgm:cxnLst>
    <dgm:cxn modelId="{3047E625-5C17-41BE-9760-D74A49C44AEF}" type="presOf" srcId="{0E7067D0-D7F4-4D80-8FFC-A3CD4FAB807F}" destId="{2CC651DE-34F3-4138-AB2A-C266BDD7E941}" srcOrd="0" destOrd="0" presId="urn:microsoft.com/office/officeart/2008/layout/LinedList"/>
    <dgm:cxn modelId="{D036754C-2F80-4A08-BCF3-6410C9E94A40}" type="presOf" srcId="{99F5505F-929C-4D34-9173-82D4DDE3FA0B}" destId="{CF3ABAE6-A3DE-4291-A246-3FDDE1BF142E}" srcOrd="0" destOrd="0" presId="urn:microsoft.com/office/officeart/2008/layout/LinedList"/>
    <dgm:cxn modelId="{355E4177-EF36-43AE-8370-BE587E7CE079}" srcId="{99F5505F-929C-4D34-9173-82D4DDE3FA0B}" destId="{0E7067D0-D7F4-4D80-8FFC-A3CD4FAB807F}" srcOrd="1" destOrd="0" parTransId="{85CDE69D-2E93-40FD-9688-9AD31672963E}" sibTransId="{4F10D18F-9557-4030-86A8-1E221B049F7E}"/>
    <dgm:cxn modelId="{2D3AC7C8-60BC-4E87-8FE7-C56F8F4CD1A9}" type="presOf" srcId="{BC3543BD-8D5F-463C-8CE1-62776797603F}" destId="{1D991EE7-7C01-4E38-AA5D-BBBC92A40F25}" srcOrd="0" destOrd="0" presId="urn:microsoft.com/office/officeart/2008/layout/LinedList"/>
    <dgm:cxn modelId="{880D5EDC-1B07-4BDC-B857-12F36224F736}" srcId="{99F5505F-929C-4D34-9173-82D4DDE3FA0B}" destId="{BC3543BD-8D5F-463C-8CE1-62776797603F}" srcOrd="0" destOrd="0" parTransId="{F59DE8F2-089C-4013-97F8-BDDEA69D5AEC}" sibTransId="{AAFBFCB4-795F-4728-88D3-B0E300B25406}"/>
    <dgm:cxn modelId="{181C9498-0694-419A-A7E4-149D21AD6474}" type="presParOf" srcId="{CF3ABAE6-A3DE-4291-A246-3FDDE1BF142E}" destId="{90F91074-48A0-4912-B1B4-DF4B299997DB}" srcOrd="0" destOrd="0" presId="urn:microsoft.com/office/officeart/2008/layout/LinedList"/>
    <dgm:cxn modelId="{A6C4DD93-68CF-47B1-944C-D49D08C36BAC}" type="presParOf" srcId="{CF3ABAE6-A3DE-4291-A246-3FDDE1BF142E}" destId="{52A60A72-9401-4070-9AE4-5E21C809806F}" srcOrd="1" destOrd="0" presId="urn:microsoft.com/office/officeart/2008/layout/LinedList"/>
    <dgm:cxn modelId="{F0DEBA27-2F1D-4E07-92C4-13FF65C2F0A1}" type="presParOf" srcId="{52A60A72-9401-4070-9AE4-5E21C809806F}" destId="{1D991EE7-7C01-4E38-AA5D-BBBC92A40F25}" srcOrd="0" destOrd="0" presId="urn:microsoft.com/office/officeart/2008/layout/LinedList"/>
    <dgm:cxn modelId="{F6B8C6D1-1184-43D4-9F6A-4B85D9928657}" type="presParOf" srcId="{52A60A72-9401-4070-9AE4-5E21C809806F}" destId="{0B906A86-2601-4D32-93CF-A00EEE14AF80}" srcOrd="1" destOrd="0" presId="urn:microsoft.com/office/officeart/2008/layout/LinedList"/>
    <dgm:cxn modelId="{DC91891A-6604-466F-A643-E41D745E7768}" type="presParOf" srcId="{CF3ABAE6-A3DE-4291-A246-3FDDE1BF142E}" destId="{C5A6B567-9C17-4FE2-ACDD-7DC223162E63}" srcOrd="2" destOrd="0" presId="urn:microsoft.com/office/officeart/2008/layout/LinedList"/>
    <dgm:cxn modelId="{2CCB1597-B1AC-433F-8DA1-2AA132ED2F05}" type="presParOf" srcId="{CF3ABAE6-A3DE-4291-A246-3FDDE1BF142E}" destId="{0006741B-85F5-4761-95FA-ACB3629B35FF}" srcOrd="3" destOrd="0" presId="urn:microsoft.com/office/officeart/2008/layout/LinedList"/>
    <dgm:cxn modelId="{01ABE74D-38CE-41FC-9922-4487500F2F8E}" type="presParOf" srcId="{0006741B-85F5-4761-95FA-ACB3629B35FF}" destId="{2CC651DE-34F3-4138-AB2A-C266BDD7E941}" srcOrd="0" destOrd="0" presId="urn:microsoft.com/office/officeart/2008/layout/LinedList"/>
    <dgm:cxn modelId="{D43260B6-0AE7-4FCA-9CD0-82D78016C9C3}" type="presParOf" srcId="{0006741B-85F5-4761-95FA-ACB3629B35FF}" destId="{D900097E-6B6F-4154-B273-C153BAD9E101}"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0C68C1-BCAD-4D19-8334-9CAFF5B27A89}"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A0A035A2-B0A5-434D-BC35-074B192CB5BE}">
      <dgm:prSet/>
      <dgm:spPr/>
      <dgm:t>
        <a:bodyPr/>
        <a:lstStyle/>
        <a:p>
          <a:r>
            <a:rPr lang="en-GB"/>
            <a:t>Key SIT theorist - Henri Tajfel (1982)</a:t>
          </a:r>
          <a:endParaRPr lang="en-US"/>
        </a:p>
      </dgm:t>
    </dgm:pt>
    <dgm:pt modelId="{547FF9BF-6E0F-4332-914C-4B48AEAD4319}" type="parTrans" cxnId="{675381FA-6ACD-4809-BC18-0F6A7F1EA8C5}">
      <dgm:prSet/>
      <dgm:spPr/>
      <dgm:t>
        <a:bodyPr/>
        <a:lstStyle/>
        <a:p>
          <a:endParaRPr lang="en-US" sz="2000"/>
        </a:p>
      </dgm:t>
    </dgm:pt>
    <dgm:pt modelId="{1AF2BDCC-6F9C-45E1-B039-51C61E2CBC33}" type="sibTrans" cxnId="{675381FA-6ACD-4809-BC18-0F6A7F1EA8C5}">
      <dgm:prSet/>
      <dgm:spPr/>
      <dgm:t>
        <a:bodyPr/>
        <a:lstStyle/>
        <a:p>
          <a:endParaRPr lang="en-US"/>
        </a:p>
      </dgm:t>
    </dgm:pt>
    <dgm:pt modelId="{92B6FD78-C7F4-4AE1-BA0F-A56E619954BA}">
      <dgm:prSet/>
      <dgm:spPr/>
      <dgm:t>
        <a:bodyPr/>
        <a:lstStyle/>
        <a:p>
          <a:r>
            <a:rPr lang="en-GB"/>
            <a:t>SIT is concerned with the needs of individuals to identify with specific social groups</a:t>
          </a:r>
          <a:endParaRPr lang="en-US"/>
        </a:p>
      </dgm:t>
    </dgm:pt>
    <dgm:pt modelId="{B3636312-1AE4-4AF8-98B0-D9D87F9D97C9}" type="parTrans" cxnId="{7DD7AFEC-350A-4E6D-BE3E-150974385AB5}">
      <dgm:prSet/>
      <dgm:spPr/>
      <dgm:t>
        <a:bodyPr/>
        <a:lstStyle/>
        <a:p>
          <a:endParaRPr lang="en-US" sz="2000"/>
        </a:p>
      </dgm:t>
    </dgm:pt>
    <dgm:pt modelId="{8648C23A-41F5-41BC-991F-B74C114A1A80}" type="sibTrans" cxnId="{7DD7AFEC-350A-4E6D-BE3E-150974385AB5}">
      <dgm:prSet/>
      <dgm:spPr/>
      <dgm:t>
        <a:bodyPr/>
        <a:lstStyle/>
        <a:p>
          <a:endParaRPr lang="en-US"/>
        </a:p>
      </dgm:t>
    </dgm:pt>
    <dgm:pt modelId="{C0EA0D11-B68C-4C7E-9A09-A9CDFE28B872}">
      <dgm:prSet/>
      <dgm:spPr/>
      <dgm:t>
        <a:bodyPr/>
        <a:lstStyle/>
        <a:p>
          <a:r>
            <a:rPr lang="en-GB"/>
            <a:t>Groups give people a sense of belonging/who they are/a framework for their lives</a:t>
          </a:r>
          <a:endParaRPr lang="en-US"/>
        </a:p>
      </dgm:t>
    </dgm:pt>
    <dgm:pt modelId="{3E1B3670-0286-496C-8544-FBB0D0F937D1}" type="parTrans" cxnId="{F70A515E-5146-41A8-B573-38EEBB1225B2}">
      <dgm:prSet/>
      <dgm:spPr/>
      <dgm:t>
        <a:bodyPr/>
        <a:lstStyle/>
        <a:p>
          <a:endParaRPr lang="en-US" sz="2000"/>
        </a:p>
      </dgm:t>
    </dgm:pt>
    <dgm:pt modelId="{65A04042-BD33-4AD6-B6C6-A55E7F31FC86}" type="sibTrans" cxnId="{F70A515E-5146-41A8-B573-38EEBB1225B2}">
      <dgm:prSet/>
      <dgm:spPr/>
      <dgm:t>
        <a:bodyPr/>
        <a:lstStyle/>
        <a:p>
          <a:endParaRPr lang="en-US"/>
        </a:p>
      </dgm:t>
    </dgm:pt>
    <dgm:pt modelId="{ABBB4D1F-84DC-4CCF-924E-A3C018D02B65}">
      <dgm:prSet/>
      <dgm:spPr/>
      <dgm:t>
        <a:bodyPr/>
        <a:lstStyle/>
        <a:p>
          <a:r>
            <a:rPr lang="en-GB"/>
            <a:t>This links to self-esteem needs</a:t>
          </a:r>
          <a:endParaRPr lang="en-US"/>
        </a:p>
      </dgm:t>
    </dgm:pt>
    <dgm:pt modelId="{F01555E1-5152-4EA3-ABE9-6CA3C9EB4996}" type="parTrans" cxnId="{7E3BFEE4-8666-4B95-AED7-3DF89110741F}">
      <dgm:prSet/>
      <dgm:spPr/>
      <dgm:t>
        <a:bodyPr/>
        <a:lstStyle/>
        <a:p>
          <a:endParaRPr lang="en-US" sz="2000"/>
        </a:p>
      </dgm:t>
    </dgm:pt>
    <dgm:pt modelId="{E7819545-4F5B-4D16-8AEB-5CBAD995F831}" type="sibTrans" cxnId="{7E3BFEE4-8666-4B95-AED7-3DF89110741F}">
      <dgm:prSet/>
      <dgm:spPr/>
      <dgm:t>
        <a:bodyPr/>
        <a:lstStyle/>
        <a:p>
          <a:endParaRPr lang="en-US"/>
        </a:p>
      </dgm:t>
    </dgm:pt>
    <dgm:pt modelId="{FC54FE5F-46A3-4D44-8984-8FCF32210C92}">
      <dgm:prSet/>
      <dgm:spPr/>
      <dgm:t>
        <a:bodyPr/>
        <a:lstStyle/>
        <a:p>
          <a:r>
            <a:rPr lang="en-GB" u="sng"/>
            <a:t>But</a:t>
          </a:r>
          <a:r>
            <a:rPr lang="en-GB"/>
            <a:t> also the development of prejudice and discrimination as the process inevitably involves discriminating in favour of one’s own group and against the other group(s)</a:t>
          </a:r>
          <a:endParaRPr lang="en-US"/>
        </a:p>
      </dgm:t>
    </dgm:pt>
    <dgm:pt modelId="{039D9E45-6F5A-43BD-90A5-58F06E7DA582}" type="parTrans" cxnId="{AF4FF638-4125-46E2-9588-F3637FAF28DF}">
      <dgm:prSet/>
      <dgm:spPr/>
      <dgm:t>
        <a:bodyPr/>
        <a:lstStyle/>
        <a:p>
          <a:endParaRPr lang="en-US" sz="2000"/>
        </a:p>
      </dgm:t>
    </dgm:pt>
    <dgm:pt modelId="{4F978548-3071-4FD5-A816-4DA825B5AD61}" type="sibTrans" cxnId="{AF4FF638-4125-46E2-9588-F3637FAF28DF}">
      <dgm:prSet/>
      <dgm:spPr/>
      <dgm:t>
        <a:bodyPr/>
        <a:lstStyle/>
        <a:p>
          <a:endParaRPr lang="en-US"/>
        </a:p>
      </dgm:t>
    </dgm:pt>
    <dgm:pt modelId="{BA96D216-0E05-41CA-A712-25FD575F2B8E}" type="pres">
      <dgm:prSet presAssocID="{C00C68C1-BCAD-4D19-8334-9CAFF5B27A89}" presName="linear" presStyleCnt="0">
        <dgm:presLayoutVars>
          <dgm:animLvl val="lvl"/>
          <dgm:resizeHandles val="exact"/>
        </dgm:presLayoutVars>
      </dgm:prSet>
      <dgm:spPr/>
    </dgm:pt>
    <dgm:pt modelId="{EC5B5BC6-F5CD-4634-94EF-9AD862803B3E}" type="pres">
      <dgm:prSet presAssocID="{A0A035A2-B0A5-434D-BC35-074B192CB5BE}" presName="parentText" presStyleLbl="node1" presStyleIdx="0" presStyleCnt="5">
        <dgm:presLayoutVars>
          <dgm:chMax val="0"/>
          <dgm:bulletEnabled val="1"/>
        </dgm:presLayoutVars>
      </dgm:prSet>
      <dgm:spPr/>
    </dgm:pt>
    <dgm:pt modelId="{D3C5FEA6-017E-4A8A-A2CA-868797A6EF40}" type="pres">
      <dgm:prSet presAssocID="{1AF2BDCC-6F9C-45E1-B039-51C61E2CBC33}" presName="spacer" presStyleCnt="0"/>
      <dgm:spPr/>
    </dgm:pt>
    <dgm:pt modelId="{62B7F351-C863-4651-A520-80A9CFB725A7}" type="pres">
      <dgm:prSet presAssocID="{92B6FD78-C7F4-4AE1-BA0F-A56E619954BA}" presName="parentText" presStyleLbl="node1" presStyleIdx="1" presStyleCnt="5">
        <dgm:presLayoutVars>
          <dgm:chMax val="0"/>
          <dgm:bulletEnabled val="1"/>
        </dgm:presLayoutVars>
      </dgm:prSet>
      <dgm:spPr/>
    </dgm:pt>
    <dgm:pt modelId="{BA3E025A-709D-43C5-8315-1CE4A268A702}" type="pres">
      <dgm:prSet presAssocID="{8648C23A-41F5-41BC-991F-B74C114A1A80}" presName="spacer" presStyleCnt="0"/>
      <dgm:spPr/>
    </dgm:pt>
    <dgm:pt modelId="{7F0F5F7D-DB50-4590-B0E0-FE879A175964}" type="pres">
      <dgm:prSet presAssocID="{C0EA0D11-B68C-4C7E-9A09-A9CDFE28B872}" presName="parentText" presStyleLbl="node1" presStyleIdx="2" presStyleCnt="5">
        <dgm:presLayoutVars>
          <dgm:chMax val="0"/>
          <dgm:bulletEnabled val="1"/>
        </dgm:presLayoutVars>
      </dgm:prSet>
      <dgm:spPr/>
    </dgm:pt>
    <dgm:pt modelId="{41389B6B-D161-4F83-B4EE-E4772FCC0B19}" type="pres">
      <dgm:prSet presAssocID="{65A04042-BD33-4AD6-B6C6-A55E7F31FC86}" presName="spacer" presStyleCnt="0"/>
      <dgm:spPr/>
    </dgm:pt>
    <dgm:pt modelId="{F7392955-C8A4-4B48-92D9-A9F71495CDF2}" type="pres">
      <dgm:prSet presAssocID="{ABBB4D1F-84DC-4CCF-924E-A3C018D02B65}" presName="parentText" presStyleLbl="node1" presStyleIdx="3" presStyleCnt="5">
        <dgm:presLayoutVars>
          <dgm:chMax val="0"/>
          <dgm:bulletEnabled val="1"/>
        </dgm:presLayoutVars>
      </dgm:prSet>
      <dgm:spPr/>
    </dgm:pt>
    <dgm:pt modelId="{5B4099B3-72A7-4D14-AF19-4FBD3CD5EAF2}" type="pres">
      <dgm:prSet presAssocID="{E7819545-4F5B-4D16-8AEB-5CBAD995F831}" presName="spacer" presStyleCnt="0"/>
      <dgm:spPr/>
    </dgm:pt>
    <dgm:pt modelId="{3C4EBA0E-04B5-4F32-A7FD-639B43E33A98}" type="pres">
      <dgm:prSet presAssocID="{FC54FE5F-46A3-4D44-8984-8FCF32210C92}" presName="parentText" presStyleLbl="node1" presStyleIdx="4" presStyleCnt="5">
        <dgm:presLayoutVars>
          <dgm:chMax val="0"/>
          <dgm:bulletEnabled val="1"/>
        </dgm:presLayoutVars>
      </dgm:prSet>
      <dgm:spPr/>
    </dgm:pt>
  </dgm:ptLst>
  <dgm:cxnLst>
    <dgm:cxn modelId="{AF4FF638-4125-46E2-9588-F3637FAF28DF}" srcId="{C00C68C1-BCAD-4D19-8334-9CAFF5B27A89}" destId="{FC54FE5F-46A3-4D44-8984-8FCF32210C92}" srcOrd="4" destOrd="0" parTransId="{039D9E45-6F5A-43BD-90A5-58F06E7DA582}" sibTransId="{4F978548-3071-4FD5-A816-4DA825B5AD61}"/>
    <dgm:cxn modelId="{F70A515E-5146-41A8-B573-38EEBB1225B2}" srcId="{C00C68C1-BCAD-4D19-8334-9CAFF5B27A89}" destId="{C0EA0D11-B68C-4C7E-9A09-A9CDFE28B872}" srcOrd="2" destOrd="0" parTransId="{3E1B3670-0286-496C-8544-FBB0D0F937D1}" sibTransId="{65A04042-BD33-4AD6-B6C6-A55E7F31FC86}"/>
    <dgm:cxn modelId="{98722673-7C25-4BFF-B365-A3EAB367885B}" type="presOf" srcId="{92B6FD78-C7F4-4AE1-BA0F-A56E619954BA}" destId="{62B7F351-C863-4651-A520-80A9CFB725A7}" srcOrd="0" destOrd="0" presId="urn:microsoft.com/office/officeart/2005/8/layout/vList2"/>
    <dgm:cxn modelId="{F7803F5A-B4ED-44BE-B06C-7AB2D6D4EDD5}" type="presOf" srcId="{ABBB4D1F-84DC-4CCF-924E-A3C018D02B65}" destId="{F7392955-C8A4-4B48-92D9-A9F71495CDF2}" srcOrd="0" destOrd="0" presId="urn:microsoft.com/office/officeart/2005/8/layout/vList2"/>
    <dgm:cxn modelId="{EB522E8A-CB90-4049-BEAB-B68125589B83}" type="presOf" srcId="{A0A035A2-B0A5-434D-BC35-074B192CB5BE}" destId="{EC5B5BC6-F5CD-4634-94EF-9AD862803B3E}" srcOrd="0" destOrd="0" presId="urn:microsoft.com/office/officeart/2005/8/layout/vList2"/>
    <dgm:cxn modelId="{FF530EA8-74D4-4BF7-A14A-60F5C1E3B586}" type="presOf" srcId="{C00C68C1-BCAD-4D19-8334-9CAFF5B27A89}" destId="{BA96D216-0E05-41CA-A712-25FD575F2B8E}" srcOrd="0" destOrd="0" presId="urn:microsoft.com/office/officeart/2005/8/layout/vList2"/>
    <dgm:cxn modelId="{537346AD-E750-4141-9CF7-E3FD9F108DF3}" type="presOf" srcId="{C0EA0D11-B68C-4C7E-9A09-A9CDFE28B872}" destId="{7F0F5F7D-DB50-4590-B0E0-FE879A175964}" srcOrd="0" destOrd="0" presId="urn:microsoft.com/office/officeart/2005/8/layout/vList2"/>
    <dgm:cxn modelId="{7E3BFEE4-8666-4B95-AED7-3DF89110741F}" srcId="{C00C68C1-BCAD-4D19-8334-9CAFF5B27A89}" destId="{ABBB4D1F-84DC-4CCF-924E-A3C018D02B65}" srcOrd="3" destOrd="0" parTransId="{F01555E1-5152-4EA3-ABE9-6CA3C9EB4996}" sibTransId="{E7819545-4F5B-4D16-8AEB-5CBAD995F831}"/>
    <dgm:cxn modelId="{7DD7AFEC-350A-4E6D-BE3E-150974385AB5}" srcId="{C00C68C1-BCAD-4D19-8334-9CAFF5B27A89}" destId="{92B6FD78-C7F4-4AE1-BA0F-A56E619954BA}" srcOrd="1" destOrd="0" parTransId="{B3636312-1AE4-4AF8-98B0-D9D87F9D97C9}" sibTransId="{8648C23A-41F5-41BC-991F-B74C114A1A80}"/>
    <dgm:cxn modelId="{B44EE2F5-4BBD-4EC4-BEF3-866AA97E985A}" type="presOf" srcId="{FC54FE5F-46A3-4D44-8984-8FCF32210C92}" destId="{3C4EBA0E-04B5-4F32-A7FD-639B43E33A98}" srcOrd="0" destOrd="0" presId="urn:microsoft.com/office/officeart/2005/8/layout/vList2"/>
    <dgm:cxn modelId="{675381FA-6ACD-4809-BC18-0F6A7F1EA8C5}" srcId="{C00C68C1-BCAD-4D19-8334-9CAFF5B27A89}" destId="{A0A035A2-B0A5-434D-BC35-074B192CB5BE}" srcOrd="0" destOrd="0" parTransId="{547FF9BF-6E0F-4332-914C-4B48AEAD4319}" sibTransId="{1AF2BDCC-6F9C-45E1-B039-51C61E2CBC33}"/>
    <dgm:cxn modelId="{90004536-B9E3-4B04-A7E5-F9B3CC204788}" type="presParOf" srcId="{BA96D216-0E05-41CA-A712-25FD575F2B8E}" destId="{EC5B5BC6-F5CD-4634-94EF-9AD862803B3E}" srcOrd="0" destOrd="0" presId="urn:microsoft.com/office/officeart/2005/8/layout/vList2"/>
    <dgm:cxn modelId="{621856F4-B7B7-4B86-838D-D04CE6B2E512}" type="presParOf" srcId="{BA96D216-0E05-41CA-A712-25FD575F2B8E}" destId="{D3C5FEA6-017E-4A8A-A2CA-868797A6EF40}" srcOrd="1" destOrd="0" presId="urn:microsoft.com/office/officeart/2005/8/layout/vList2"/>
    <dgm:cxn modelId="{2B523E04-F5D3-4CC2-9911-CBB5B402E6FB}" type="presParOf" srcId="{BA96D216-0E05-41CA-A712-25FD575F2B8E}" destId="{62B7F351-C863-4651-A520-80A9CFB725A7}" srcOrd="2" destOrd="0" presId="urn:microsoft.com/office/officeart/2005/8/layout/vList2"/>
    <dgm:cxn modelId="{95A7E164-2EE3-41AE-B4BF-17A99799B881}" type="presParOf" srcId="{BA96D216-0E05-41CA-A712-25FD575F2B8E}" destId="{BA3E025A-709D-43C5-8315-1CE4A268A702}" srcOrd="3" destOrd="0" presId="urn:microsoft.com/office/officeart/2005/8/layout/vList2"/>
    <dgm:cxn modelId="{3A697D61-CEFB-4430-AF38-DDE092108C3D}" type="presParOf" srcId="{BA96D216-0E05-41CA-A712-25FD575F2B8E}" destId="{7F0F5F7D-DB50-4590-B0E0-FE879A175964}" srcOrd="4" destOrd="0" presId="urn:microsoft.com/office/officeart/2005/8/layout/vList2"/>
    <dgm:cxn modelId="{74A4B3DB-6345-4139-A247-7F411CD7B44D}" type="presParOf" srcId="{BA96D216-0E05-41CA-A712-25FD575F2B8E}" destId="{41389B6B-D161-4F83-B4EE-E4772FCC0B19}" srcOrd="5" destOrd="0" presId="urn:microsoft.com/office/officeart/2005/8/layout/vList2"/>
    <dgm:cxn modelId="{D17D6542-5C1B-4925-A82F-49BDCFBDDC11}" type="presParOf" srcId="{BA96D216-0E05-41CA-A712-25FD575F2B8E}" destId="{F7392955-C8A4-4B48-92D9-A9F71495CDF2}" srcOrd="6" destOrd="0" presId="urn:microsoft.com/office/officeart/2005/8/layout/vList2"/>
    <dgm:cxn modelId="{24F4681B-879F-4F92-A670-EA9654ACF7A9}" type="presParOf" srcId="{BA96D216-0E05-41CA-A712-25FD575F2B8E}" destId="{5B4099B3-72A7-4D14-AF19-4FBD3CD5EAF2}" srcOrd="7" destOrd="0" presId="urn:microsoft.com/office/officeart/2005/8/layout/vList2"/>
    <dgm:cxn modelId="{50D54A40-6048-48C0-9127-BC5E9D55BFDD}" type="presParOf" srcId="{BA96D216-0E05-41CA-A712-25FD575F2B8E}" destId="{3C4EBA0E-04B5-4F32-A7FD-639B43E33A98}"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0FC491-C02F-414C-AF8E-7D15D4750219}"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AF8C30DF-5B64-4425-93E9-771FC1D840DF}">
      <dgm:prSet/>
      <dgm:spPr/>
      <dgm:t>
        <a:bodyPr/>
        <a:lstStyle/>
        <a:p>
          <a:pPr>
            <a:lnSpc>
              <a:spcPct val="100000"/>
            </a:lnSpc>
          </a:pPr>
          <a:r>
            <a:rPr lang="en-GB"/>
            <a:t>Research into police culture from the 1960s acknowledges the existence of shared occupational values and attitudes between police officers and the influence they have on their perceptions and interactions with the public.</a:t>
          </a:r>
          <a:endParaRPr lang="en-US"/>
        </a:p>
      </dgm:t>
    </dgm:pt>
    <dgm:pt modelId="{120A989A-D32D-444E-A1F8-2B5A1633F214}" type="parTrans" cxnId="{CC8D8B12-8D32-41CD-B49E-C38C2D98BA05}">
      <dgm:prSet/>
      <dgm:spPr/>
      <dgm:t>
        <a:bodyPr/>
        <a:lstStyle/>
        <a:p>
          <a:endParaRPr lang="en-US"/>
        </a:p>
      </dgm:t>
    </dgm:pt>
    <dgm:pt modelId="{8496870E-5854-4E9A-8E29-8CFD91CBFD7E}" type="sibTrans" cxnId="{CC8D8B12-8D32-41CD-B49E-C38C2D98BA05}">
      <dgm:prSet/>
      <dgm:spPr/>
      <dgm:t>
        <a:bodyPr/>
        <a:lstStyle/>
        <a:p>
          <a:endParaRPr lang="en-US"/>
        </a:p>
      </dgm:t>
    </dgm:pt>
    <dgm:pt modelId="{7C889559-AB38-4889-B390-AE0BEC24D6E7}">
      <dgm:prSet/>
      <dgm:spPr/>
      <dgm:t>
        <a:bodyPr/>
        <a:lstStyle/>
        <a:p>
          <a:pPr>
            <a:lnSpc>
              <a:spcPct val="100000"/>
            </a:lnSpc>
          </a:pPr>
          <a:r>
            <a:rPr lang="en-GB" dirty="0"/>
            <a:t>Yet despite the many transitions in police practice, the characteristics that underpin a shared sense of identity between police officers have persisted (Loftus, 2010). </a:t>
          </a:r>
          <a:endParaRPr lang="en-US" dirty="0"/>
        </a:p>
      </dgm:t>
    </dgm:pt>
    <dgm:pt modelId="{B3022FCE-D995-4C3B-8DC0-BC8ECF5C9A6D}" type="parTrans" cxnId="{04C28F31-3FC1-42D1-9FA3-EC90C5BDB87E}">
      <dgm:prSet/>
      <dgm:spPr/>
      <dgm:t>
        <a:bodyPr/>
        <a:lstStyle/>
        <a:p>
          <a:endParaRPr lang="en-US"/>
        </a:p>
      </dgm:t>
    </dgm:pt>
    <dgm:pt modelId="{3C364A9B-1257-4F59-B259-0DEC9F9C6357}" type="sibTrans" cxnId="{04C28F31-3FC1-42D1-9FA3-EC90C5BDB87E}">
      <dgm:prSet/>
      <dgm:spPr/>
      <dgm:t>
        <a:bodyPr/>
        <a:lstStyle/>
        <a:p>
          <a:endParaRPr lang="en-US"/>
        </a:p>
      </dgm:t>
    </dgm:pt>
    <dgm:pt modelId="{05B21393-653B-4877-9CD6-7E2DD6F72552}">
      <dgm:prSet/>
      <dgm:spPr/>
      <dgm:t>
        <a:bodyPr/>
        <a:lstStyle/>
        <a:p>
          <a:pPr>
            <a:lnSpc>
              <a:spcPct val="100000"/>
            </a:lnSpc>
          </a:pPr>
          <a:r>
            <a:rPr lang="en-GB" dirty="0"/>
            <a:t>According to Manning (1989:360) police culture is a set of ‘accepted practices, rules, and principles of conduct that are situationally applied, and generalised rationales and beliefs’. </a:t>
          </a:r>
          <a:endParaRPr lang="en-US" dirty="0"/>
        </a:p>
      </dgm:t>
    </dgm:pt>
    <dgm:pt modelId="{0B3A4C1C-59AF-4BEF-A321-334BBE66EE22}" type="parTrans" cxnId="{B68220DE-5E28-4CF3-B823-B2E9108924E8}">
      <dgm:prSet/>
      <dgm:spPr/>
      <dgm:t>
        <a:bodyPr/>
        <a:lstStyle/>
        <a:p>
          <a:endParaRPr lang="en-US"/>
        </a:p>
      </dgm:t>
    </dgm:pt>
    <dgm:pt modelId="{07342CDB-E171-468A-A576-1EFA5C80C860}" type="sibTrans" cxnId="{B68220DE-5E28-4CF3-B823-B2E9108924E8}">
      <dgm:prSet/>
      <dgm:spPr/>
      <dgm:t>
        <a:bodyPr/>
        <a:lstStyle/>
        <a:p>
          <a:endParaRPr lang="en-US"/>
        </a:p>
      </dgm:t>
    </dgm:pt>
    <dgm:pt modelId="{C7D16EA8-9B78-4683-9485-7F12219A8CED}" type="pres">
      <dgm:prSet presAssocID="{520FC491-C02F-414C-AF8E-7D15D4750219}" presName="root" presStyleCnt="0">
        <dgm:presLayoutVars>
          <dgm:dir/>
          <dgm:resizeHandles val="exact"/>
        </dgm:presLayoutVars>
      </dgm:prSet>
      <dgm:spPr/>
    </dgm:pt>
    <dgm:pt modelId="{360C554A-A46E-43BE-A8DD-014C85348F15}" type="pres">
      <dgm:prSet presAssocID="{AF8C30DF-5B64-4425-93E9-771FC1D840DF}" presName="compNode" presStyleCnt="0"/>
      <dgm:spPr/>
    </dgm:pt>
    <dgm:pt modelId="{CAD2BA81-9DF5-4991-B8A7-AB117A42E3EA}" type="pres">
      <dgm:prSet presAssocID="{AF8C30DF-5B64-4425-93E9-771FC1D840DF}" presName="bgRect" presStyleLbl="bgShp" presStyleIdx="0" presStyleCnt="3"/>
      <dgm:spPr/>
    </dgm:pt>
    <dgm:pt modelId="{0C11CEDD-2BA7-4553-8770-947A5E3154AC}" type="pres">
      <dgm:prSet presAssocID="{AF8C30DF-5B64-4425-93E9-771FC1D840DF}"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2849F32E-E01A-4145-AD65-95497E47995B}" type="pres">
      <dgm:prSet presAssocID="{AF8C30DF-5B64-4425-93E9-771FC1D840DF}" presName="spaceRect" presStyleCnt="0"/>
      <dgm:spPr/>
    </dgm:pt>
    <dgm:pt modelId="{C4AB7467-A36D-4B9E-A727-34CBDCAAE53B}" type="pres">
      <dgm:prSet presAssocID="{AF8C30DF-5B64-4425-93E9-771FC1D840DF}" presName="parTx" presStyleLbl="revTx" presStyleIdx="0" presStyleCnt="3">
        <dgm:presLayoutVars>
          <dgm:chMax val="0"/>
          <dgm:chPref val="0"/>
        </dgm:presLayoutVars>
      </dgm:prSet>
      <dgm:spPr/>
    </dgm:pt>
    <dgm:pt modelId="{A1A6D00D-5870-497A-8C1D-D0446322E451}" type="pres">
      <dgm:prSet presAssocID="{8496870E-5854-4E9A-8E29-8CFD91CBFD7E}" presName="sibTrans" presStyleCnt="0"/>
      <dgm:spPr/>
    </dgm:pt>
    <dgm:pt modelId="{53D4D9AA-3950-4AD4-A922-70192E1FF42F}" type="pres">
      <dgm:prSet presAssocID="{7C889559-AB38-4889-B390-AE0BEC24D6E7}" presName="compNode" presStyleCnt="0"/>
      <dgm:spPr/>
    </dgm:pt>
    <dgm:pt modelId="{3A8441DA-D7E0-46B9-9073-4D46EC9ED6BD}" type="pres">
      <dgm:prSet presAssocID="{7C889559-AB38-4889-B390-AE0BEC24D6E7}" presName="bgRect" presStyleLbl="bgShp" presStyleIdx="1" presStyleCnt="3"/>
      <dgm:spPr/>
    </dgm:pt>
    <dgm:pt modelId="{0C539B4B-BDD3-47FC-8825-A3DFCF554089}" type="pres">
      <dgm:prSet presAssocID="{7C889559-AB38-4889-B390-AE0BEC24D6E7}"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D5C03812-7765-4A08-8CFA-C7C19CED118F}" type="pres">
      <dgm:prSet presAssocID="{7C889559-AB38-4889-B390-AE0BEC24D6E7}" presName="spaceRect" presStyleCnt="0"/>
      <dgm:spPr/>
    </dgm:pt>
    <dgm:pt modelId="{AFDB8DE8-FBFD-4B9F-9D57-B7203049404C}" type="pres">
      <dgm:prSet presAssocID="{7C889559-AB38-4889-B390-AE0BEC24D6E7}" presName="parTx" presStyleLbl="revTx" presStyleIdx="1" presStyleCnt="3">
        <dgm:presLayoutVars>
          <dgm:chMax val="0"/>
          <dgm:chPref val="0"/>
        </dgm:presLayoutVars>
      </dgm:prSet>
      <dgm:spPr/>
    </dgm:pt>
    <dgm:pt modelId="{4F5D45E6-90B1-4626-8D32-54CD0879F20C}" type="pres">
      <dgm:prSet presAssocID="{3C364A9B-1257-4F59-B259-0DEC9F9C6357}" presName="sibTrans" presStyleCnt="0"/>
      <dgm:spPr/>
    </dgm:pt>
    <dgm:pt modelId="{138E8971-7744-4B42-906F-5D67E456A5A3}" type="pres">
      <dgm:prSet presAssocID="{05B21393-653B-4877-9CD6-7E2DD6F72552}" presName="compNode" presStyleCnt="0"/>
      <dgm:spPr/>
    </dgm:pt>
    <dgm:pt modelId="{23E4F6B9-D25D-4193-8FEB-6985573D96B3}" type="pres">
      <dgm:prSet presAssocID="{05B21393-653B-4877-9CD6-7E2DD6F72552}" presName="bgRect" presStyleLbl="bgShp" presStyleIdx="2" presStyleCnt="3"/>
      <dgm:spPr/>
    </dgm:pt>
    <dgm:pt modelId="{CA513A90-FB8F-4DEC-BC37-EC8EB21BD098}" type="pres">
      <dgm:prSet presAssocID="{05B21393-653B-4877-9CD6-7E2DD6F72552}"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EAA2B78-4667-418A-B5E0-BF6F6840D3FC}" type="pres">
      <dgm:prSet presAssocID="{05B21393-653B-4877-9CD6-7E2DD6F72552}" presName="spaceRect" presStyleCnt="0"/>
      <dgm:spPr/>
    </dgm:pt>
    <dgm:pt modelId="{ABB3987D-74A9-464D-9B45-9EBFB06314EE}" type="pres">
      <dgm:prSet presAssocID="{05B21393-653B-4877-9CD6-7E2DD6F72552}" presName="parTx" presStyleLbl="revTx" presStyleIdx="2" presStyleCnt="3">
        <dgm:presLayoutVars>
          <dgm:chMax val="0"/>
          <dgm:chPref val="0"/>
        </dgm:presLayoutVars>
      </dgm:prSet>
      <dgm:spPr/>
    </dgm:pt>
  </dgm:ptLst>
  <dgm:cxnLst>
    <dgm:cxn modelId="{691D3510-DE0D-432C-94C3-9788A79ADBCB}" type="presOf" srcId="{520FC491-C02F-414C-AF8E-7D15D4750219}" destId="{C7D16EA8-9B78-4683-9485-7F12219A8CED}" srcOrd="0" destOrd="0" presId="urn:microsoft.com/office/officeart/2018/2/layout/IconVerticalSolidList"/>
    <dgm:cxn modelId="{CC8D8B12-8D32-41CD-B49E-C38C2D98BA05}" srcId="{520FC491-C02F-414C-AF8E-7D15D4750219}" destId="{AF8C30DF-5B64-4425-93E9-771FC1D840DF}" srcOrd="0" destOrd="0" parTransId="{120A989A-D32D-444E-A1F8-2B5A1633F214}" sibTransId="{8496870E-5854-4E9A-8E29-8CFD91CBFD7E}"/>
    <dgm:cxn modelId="{04C28F31-3FC1-42D1-9FA3-EC90C5BDB87E}" srcId="{520FC491-C02F-414C-AF8E-7D15D4750219}" destId="{7C889559-AB38-4889-B390-AE0BEC24D6E7}" srcOrd="1" destOrd="0" parTransId="{B3022FCE-D995-4C3B-8DC0-BC8ECF5C9A6D}" sibTransId="{3C364A9B-1257-4F59-B259-0DEC9F9C6357}"/>
    <dgm:cxn modelId="{3604D97E-803E-4EEC-AF07-C22537FAEE0F}" type="presOf" srcId="{7C889559-AB38-4889-B390-AE0BEC24D6E7}" destId="{AFDB8DE8-FBFD-4B9F-9D57-B7203049404C}" srcOrd="0" destOrd="0" presId="urn:microsoft.com/office/officeart/2018/2/layout/IconVerticalSolidList"/>
    <dgm:cxn modelId="{346985B2-BBFD-4060-B5C9-5F72A282BBDA}" type="presOf" srcId="{AF8C30DF-5B64-4425-93E9-771FC1D840DF}" destId="{C4AB7467-A36D-4B9E-A727-34CBDCAAE53B}" srcOrd="0" destOrd="0" presId="urn:microsoft.com/office/officeart/2018/2/layout/IconVerticalSolidList"/>
    <dgm:cxn modelId="{A80D7DBB-F454-4523-B00D-AEDCF81C261F}" type="presOf" srcId="{05B21393-653B-4877-9CD6-7E2DD6F72552}" destId="{ABB3987D-74A9-464D-9B45-9EBFB06314EE}" srcOrd="0" destOrd="0" presId="urn:microsoft.com/office/officeart/2018/2/layout/IconVerticalSolidList"/>
    <dgm:cxn modelId="{B68220DE-5E28-4CF3-B823-B2E9108924E8}" srcId="{520FC491-C02F-414C-AF8E-7D15D4750219}" destId="{05B21393-653B-4877-9CD6-7E2DD6F72552}" srcOrd="2" destOrd="0" parTransId="{0B3A4C1C-59AF-4BEF-A321-334BBE66EE22}" sibTransId="{07342CDB-E171-468A-A576-1EFA5C80C860}"/>
    <dgm:cxn modelId="{1E85AA5E-B17F-4F66-A427-F60238422E9E}" type="presParOf" srcId="{C7D16EA8-9B78-4683-9485-7F12219A8CED}" destId="{360C554A-A46E-43BE-A8DD-014C85348F15}" srcOrd="0" destOrd="0" presId="urn:microsoft.com/office/officeart/2018/2/layout/IconVerticalSolidList"/>
    <dgm:cxn modelId="{DA9599E0-9945-4163-AF37-706174745F60}" type="presParOf" srcId="{360C554A-A46E-43BE-A8DD-014C85348F15}" destId="{CAD2BA81-9DF5-4991-B8A7-AB117A42E3EA}" srcOrd="0" destOrd="0" presId="urn:microsoft.com/office/officeart/2018/2/layout/IconVerticalSolidList"/>
    <dgm:cxn modelId="{3CC65811-CC00-49FD-8E6D-CC830AD5BF99}" type="presParOf" srcId="{360C554A-A46E-43BE-A8DD-014C85348F15}" destId="{0C11CEDD-2BA7-4553-8770-947A5E3154AC}" srcOrd="1" destOrd="0" presId="urn:microsoft.com/office/officeart/2018/2/layout/IconVerticalSolidList"/>
    <dgm:cxn modelId="{A6909B89-0B7D-4D22-B77C-C5A225AE10B3}" type="presParOf" srcId="{360C554A-A46E-43BE-A8DD-014C85348F15}" destId="{2849F32E-E01A-4145-AD65-95497E47995B}" srcOrd="2" destOrd="0" presId="urn:microsoft.com/office/officeart/2018/2/layout/IconVerticalSolidList"/>
    <dgm:cxn modelId="{09F5D82B-829E-480B-A482-CA5313C436BB}" type="presParOf" srcId="{360C554A-A46E-43BE-A8DD-014C85348F15}" destId="{C4AB7467-A36D-4B9E-A727-34CBDCAAE53B}" srcOrd="3" destOrd="0" presId="urn:microsoft.com/office/officeart/2018/2/layout/IconVerticalSolidList"/>
    <dgm:cxn modelId="{97A03B8C-0522-4F83-AE54-802FAF342108}" type="presParOf" srcId="{C7D16EA8-9B78-4683-9485-7F12219A8CED}" destId="{A1A6D00D-5870-497A-8C1D-D0446322E451}" srcOrd="1" destOrd="0" presId="urn:microsoft.com/office/officeart/2018/2/layout/IconVerticalSolidList"/>
    <dgm:cxn modelId="{1571EA71-6A6C-4FF7-8D15-6964B7EAD4FF}" type="presParOf" srcId="{C7D16EA8-9B78-4683-9485-7F12219A8CED}" destId="{53D4D9AA-3950-4AD4-A922-70192E1FF42F}" srcOrd="2" destOrd="0" presId="urn:microsoft.com/office/officeart/2018/2/layout/IconVerticalSolidList"/>
    <dgm:cxn modelId="{D30DF921-EF0E-4FC8-8F41-5102537E50FF}" type="presParOf" srcId="{53D4D9AA-3950-4AD4-A922-70192E1FF42F}" destId="{3A8441DA-D7E0-46B9-9073-4D46EC9ED6BD}" srcOrd="0" destOrd="0" presId="urn:microsoft.com/office/officeart/2018/2/layout/IconVerticalSolidList"/>
    <dgm:cxn modelId="{D7A27DEF-A6E9-4AAC-A92D-22DC35274DF7}" type="presParOf" srcId="{53D4D9AA-3950-4AD4-A922-70192E1FF42F}" destId="{0C539B4B-BDD3-47FC-8825-A3DFCF554089}" srcOrd="1" destOrd="0" presId="urn:microsoft.com/office/officeart/2018/2/layout/IconVerticalSolidList"/>
    <dgm:cxn modelId="{8750EC62-2A98-4DAB-BF1A-9869E6474D1E}" type="presParOf" srcId="{53D4D9AA-3950-4AD4-A922-70192E1FF42F}" destId="{D5C03812-7765-4A08-8CFA-C7C19CED118F}" srcOrd="2" destOrd="0" presId="urn:microsoft.com/office/officeart/2018/2/layout/IconVerticalSolidList"/>
    <dgm:cxn modelId="{11B39D5A-4BE4-4E1D-BA71-F01F84B29A1E}" type="presParOf" srcId="{53D4D9AA-3950-4AD4-A922-70192E1FF42F}" destId="{AFDB8DE8-FBFD-4B9F-9D57-B7203049404C}" srcOrd="3" destOrd="0" presId="urn:microsoft.com/office/officeart/2018/2/layout/IconVerticalSolidList"/>
    <dgm:cxn modelId="{47FFC770-383A-4D51-8CDD-2BFC59242740}" type="presParOf" srcId="{C7D16EA8-9B78-4683-9485-7F12219A8CED}" destId="{4F5D45E6-90B1-4626-8D32-54CD0879F20C}" srcOrd="3" destOrd="0" presId="urn:microsoft.com/office/officeart/2018/2/layout/IconVerticalSolidList"/>
    <dgm:cxn modelId="{D2D9500B-13D4-4844-AF13-DAD0796434C1}" type="presParOf" srcId="{C7D16EA8-9B78-4683-9485-7F12219A8CED}" destId="{138E8971-7744-4B42-906F-5D67E456A5A3}" srcOrd="4" destOrd="0" presId="urn:microsoft.com/office/officeart/2018/2/layout/IconVerticalSolidList"/>
    <dgm:cxn modelId="{F908078A-33EA-4951-A3E9-0E6C0943403E}" type="presParOf" srcId="{138E8971-7744-4B42-906F-5D67E456A5A3}" destId="{23E4F6B9-D25D-4193-8FEB-6985573D96B3}" srcOrd="0" destOrd="0" presId="urn:microsoft.com/office/officeart/2018/2/layout/IconVerticalSolidList"/>
    <dgm:cxn modelId="{6DE5B98D-857E-40E9-A62D-5853E96683F9}" type="presParOf" srcId="{138E8971-7744-4B42-906F-5D67E456A5A3}" destId="{CA513A90-FB8F-4DEC-BC37-EC8EB21BD098}" srcOrd="1" destOrd="0" presId="urn:microsoft.com/office/officeart/2018/2/layout/IconVerticalSolidList"/>
    <dgm:cxn modelId="{CADC87D1-EA7D-4BF2-8FC3-27254EBA3010}" type="presParOf" srcId="{138E8971-7744-4B42-906F-5D67E456A5A3}" destId="{DEAA2B78-4667-418A-B5E0-BF6F6840D3FC}" srcOrd="2" destOrd="0" presId="urn:microsoft.com/office/officeart/2018/2/layout/IconVerticalSolidList"/>
    <dgm:cxn modelId="{FAE9911A-161F-470B-BAE7-004400851BE0}" type="presParOf" srcId="{138E8971-7744-4B42-906F-5D67E456A5A3}" destId="{ABB3987D-74A9-464D-9B45-9EBFB06314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204C743-F154-4D75-A558-710B5236C6F2}"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13BECEA2-117B-432E-9E69-3AD3153A8522}">
      <dgm:prSet/>
      <dgm:spPr/>
      <dgm:t>
        <a:bodyPr/>
        <a:lstStyle/>
        <a:p>
          <a:r>
            <a:rPr lang="en-GB"/>
            <a:t>The behaviour police display in the ‘canteen’ does not necessarily transcend to the street</a:t>
          </a:r>
          <a:endParaRPr lang="en-US"/>
        </a:p>
      </dgm:t>
    </dgm:pt>
    <dgm:pt modelId="{9282EE40-0A39-44C3-BC83-5587912EBFDC}" type="parTrans" cxnId="{BC2EA4C5-DA71-4EFF-BE5B-A1813681DADB}">
      <dgm:prSet/>
      <dgm:spPr/>
      <dgm:t>
        <a:bodyPr/>
        <a:lstStyle/>
        <a:p>
          <a:endParaRPr lang="en-US"/>
        </a:p>
      </dgm:t>
    </dgm:pt>
    <dgm:pt modelId="{A9C4545F-0A2D-4089-9671-036523F2A482}" type="sibTrans" cxnId="{BC2EA4C5-DA71-4EFF-BE5B-A1813681DADB}">
      <dgm:prSet/>
      <dgm:spPr/>
      <dgm:t>
        <a:bodyPr/>
        <a:lstStyle/>
        <a:p>
          <a:endParaRPr lang="en-US"/>
        </a:p>
      </dgm:t>
    </dgm:pt>
    <dgm:pt modelId="{E4EC768F-0492-41F1-8FB4-F7A6DF7A2B14}">
      <dgm:prSet/>
      <dgm:spPr/>
      <dgm:t>
        <a:bodyPr/>
        <a:lstStyle/>
        <a:p>
          <a:r>
            <a:rPr lang="en-GB"/>
            <a:t>Police work is ‘dirty work’ normalising experience is part of the police role.</a:t>
          </a:r>
          <a:endParaRPr lang="en-US"/>
        </a:p>
      </dgm:t>
    </dgm:pt>
    <dgm:pt modelId="{F641FB18-4049-4142-86C5-4A01DC827B95}" type="parTrans" cxnId="{952CD3E1-EC96-474E-BAF8-2FBE8F97C03D}">
      <dgm:prSet/>
      <dgm:spPr/>
      <dgm:t>
        <a:bodyPr/>
        <a:lstStyle/>
        <a:p>
          <a:endParaRPr lang="en-US"/>
        </a:p>
      </dgm:t>
    </dgm:pt>
    <dgm:pt modelId="{708FF2D7-4DDA-4D63-AAE2-10E0FBBD35E0}" type="sibTrans" cxnId="{952CD3E1-EC96-474E-BAF8-2FBE8F97C03D}">
      <dgm:prSet/>
      <dgm:spPr/>
      <dgm:t>
        <a:bodyPr/>
        <a:lstStyle/>
        <a:p>
          <a:endParaRPr lang="en-US"/>
        </a:p>
      </dgm:t>
    </dgm:pt>
    <dgm:pt modelId="{EBAEB14C-6386-46F6-A7A3-A7648E1FDEF6}">
      <dgm:prSet/>
      <dgm:spPr/>
      <dgm:t>
        <a:bodyPr/>
        <a:lstStyle/>
        <a:p>
          <a:r>
            <a:rPr lang="en-GB"/>
            <a:t>Researching police culture should seek to explain police behaviour and not simply seek to condemn it!</a:t>
          </a:r>
          <a:endParaRPr lang="en-US"/>
        </a:p>
      </dgm:t>
    </dgm:pt>
    <dgm:pt modelId="{683D4433-B693-4C90-A9BF-13EA573F3D54}" type="parTrans" cxnId="{2C5854D2-1019-48BF-A0F5-CC60F7A2A81B}">
      <dgm:prSet/>
      <dgm:spPr/>
      <dgm:t>
        <a:bodyPr/>
        <a:lstStyle/>
        <a:p>
          <a:endParaRPr lang="en-US"/>
        </a:p>
      </dgm:t>
    </dgm:pt>
    <dgm:pt modelId="{4F8B10D5-17F8-4A94-9916-81F4AC6247AB}" type="sibTrans" cxnId="{2C5854D2-1019-48BF-A0F5-CC60F7A2A81B}">
      <dgm:prSet/>
      <dgm:spPr/>
      <dgm:t>
        <a:bodyPr/>
        <a:lstStyle/>
        <a:p>
          <a:endParaRPr lang="en-US"/>
        </a:p>
      </dgm:t>
    </dgm:pt>
    <dgm:pt modelId="{74B20077-62AF-49A3-992C-E3E89A83B535}" type="pres">
      <dgm:prSet presAssocID="{F204C743-F154-4D75-A558-710B5236C6F2}" presName="root" presStyleCnt="0">
        <dgm:presLayoutVars>
          <dgm:dir/>
          <dgm:resizeHandles val="exact"/>
        </dgm:presLayoutVars>
      </dgm:prSet>
      <dgm:spPr/>
    </dgm:pt>
    <dgm:pt modelId="{8AA1CDD7-E145-4F63-B1AF-6717EC108783}" type="pres">
      <dgm:prSet presAssocID="{13BECEA2-117B-432E-9E69-3AD3153A8522}" presName="compNode" presStyleCnt="0"/>
      <dgm:spPr/>
    </dgm:pt>
    <dgm:pt modelId="{B8A6F857-9F39-46AA-B776-2564DBBF9AA2}" type="pres">
      <dgm:prSet presAssocID="{13BECEA2-117B-432E-9E69-3AD3153A8522}" presName="bgRect" presStyleLbl="bgShp" presStyleIdx="0" presStyleCnt="3"/>
      <dgm:spPr/>
    </dgm:pt>
    <dgm:pt modelId="{5D2AA344-23E2-4352-BE2B-724D96A38373}" type="pres">
      <dgm:prSet presAssocID="{13BECEA2-117B-432E-9E69-3AD3153A8522}"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Setting"/>
        </a:ext>
      </dgm:extLst>
    </dgm:pt>
    <dgm:pt modelId="{CE5A286D-3792-4EA6-9D85-9F3519DC91AF}" type="pres">
      <dgm:prSet presAssocID="{13BECEA2-117B-432E-9E69-3AD3153A8522}" presName="spaceRect" presStyleCnt="0"/>
      <dgm:spPr/>
    </dgm:pt>
    <dgm:pt modelId="{A551460E-F299-4D3B-A0BD-8D3D4A265144}" type="pres">
      <dgm:prSet presAssocID="{13BECEA2-117B-432E-9E69-3AD3153A8522}" presName="parTx" presStyleLbl="revTx" presStyleIdx="0" presStyleCnt="3">
        <dgm:presLayoutVars>
          <dgm:chMax val="0"/>
          <dgm:chPref val="0"/>
        </dgm:presLayoutVars>
      </dgm:prSet>
      <dgm:spPr/>
    </dgm:pt>
    <dgm:pt modelId="{7D00ADBB-3A40-461C-B83A-B48C8BEEC24F}" type="pres">
      <dgm:prSet presAssocID="{A9C4545F-0A2D-4089-9671-036523F2A482}" presName="sibTrans" presStyleCnt="0"/>
      <dgm:spPr/>
    </dgm:pt>
    <dgm:pt modelId="{F9884412-CA26-41F8-836A-D4D6E2295A6C}" type="pres">
      <dgm:prSet presAssocID="{E4EC768F-0492-41F1-8FB4-F7A6DF7A2B14}" presName="compNode" presStyleCnt="0"/>
      <dgm:spPr/>
    </dgm:pt>
    <dgm:pt modelId="{82A5C858-4660-4DC4-A74E-54CCF56EEB5C}" type="pres">
      <dgm:prSet presAssocID="{E4EC768F-0492-41F1-8FB4-F7A6DF7A2B14}" presName="bgRect" presStyleLbl="bgShp" presStyleIdx="1" presStyleCnt="3"/>
      <dgm:spPr/>
    </dgm:pt>
    <dgm:pt modelId="{4E274B3A-2A8E-4A83-B029-1D09BDABA920}" type="pres">
      <dgm:prSet presAssocID="{E4EC768F-0492-41F1-8FB4-F7A6DF7A2B14}"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78D1BD3B-9ECB-4F5A-A2A4-D2F93E0D56C9}" type="pres">
      <dgm:prSet presAssocID="{E4EC768F-0492-41F1-8FB4-F7A6DF7A2B14}" presName="spaceRect" presStyleCnt="0"/>
      <dgm:spPr/>
    </dgm:pt>
    <dgm:pt modelId="{7D0827B0-0B85-49CE-9297-FAF909C4725E}" type="pres">
      <dgm:prSet presAssocID="{E4EC768F-0492-41F1-8FB4-F7A6DF7A2B14}" presName="parTx" presStyleLbl="revTx" presStyleIdx="1" presStyleCnt="3">
        <dgm:presLayoutVars>
          <dgm:chMax val="0"/>
          <dgm:chPref val="0"/>
        </dgm:presLayoutVars>
      </dgm:prSet>
      <dgm:spPr/>
    </dgm:pt>
    <dgm:pt modelId="{AC9B4910-6E34-47B3-ABDA-8832C9A23295}" type="pres">
      <dgm:prSet presAssocID="{708FF2D7-4DDA-4D63-AAE2-10E0FBBD35E0}" presName="sibTrans" presStyleCnt="0"/>
      <dgm:spPr/>
    </dgm:pt>
    <dgm:pt modelId="{E9EB3B2D-2639-40BA-A71F-5C15332BCA33}" type="pres">
      <dgm:prSet presAssocID="{EBAEB14C-6386-46F6-A7A3-A7648E1FDEF6}" presName="compNode" presStyleCnt="0"/>
      <dgm:spPr/>
    </dgm:pt>
    <dgm:pt modelId="{34F2047D-2ED8-41C4-BC96-27457BD34C53}" type="pres">
      <dgm:prSet presAssocID="{EBAEB14C-6386-46F6-A7A3-A7648E1FDEF6}" presName="bgRect" presStyleLbl="bgShp" presStyleIdx="2" presStyleCnt="3"/>
      <dgm:spPr/>
    </dgm:pt>
    <dgm:pt modelId="{AFF456D0-7CF0-47EC-9E44-22317A153C60}" type="pres">
      <dgm:prSet presAssocID="{EBAEB14C-6386-46F6-A7A3-A7648E1FDEF6}"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0884496B-8CC0-4ABD-8752-F17D626650E8}" type="pres">
      <dgm:prSet presAssocID="{EBAEB14C-6386-46F6-A7A3-A7648E1FDEF6}" presName="spaceRect" presStyleCnt="0"/>
      <dgm:spPr/>
    </dgm:pt>
    <dgm:pt modelId="{126FD4B8-4D11-49E3-87F2-7A4A669BDCF2}" type="pres">
      <dgm:prSet presAssocID="{EBAEB14C-6386-46F6-A7A3-A7648E1FDEF6}" presName="parTx" presStyleLbl="revTx" presStyleIdx="2" presStyleCnt="3">
        <dgm:presLayoutVars>
          <dgm:chMax val="0"/>
          <dgm:chPref val="0"/>
        </dgm:presLayoutVars>
      </dgm:prSet>
      <dgm:spPr/>
    </dgm:pt>
  </dgm:ptLst>
  <dgm:cxnLst>
    <dgm:cxn modelId="{5F851E27-FDC1-4CA5-AF90-16A8B55709FF}" type="presOf" srcId="{F204C743-F154-4D75-A558-710B5236C6F2}" destId="{74B20077-62AF-49A3-992C-E3E89A83B535}" srcOrd="0" destOrd="0" presId="urn:microsoft.com/office/officeart/2018/2/layout/IconVerticalSolidList"/>
    <dgm:cxn modelId="{A30F5449-85AD-4C8E-B969-AAF55DC7F82B}" type="presOf" srcId="{EBAEB14C-6386-46F6-A7A3-A7648E1FDEF6}" destId="{126FD4B8-4D11-49E3-87F2-7A4A669BDCF2}" srcOrd="0" destOrd="0" presId="urn:microsoft.com/office/officeart/2018/2/layout/IconVerticalSolidList"/>
    <dgm:cxn modelId="{612DE9A6-1AB4-46CF-BFDA-1C1292B6945A}" type="presOf" srcId="{E4EC768F-0492-41F1-8FB4-F7A6DF7A2B14}" destId="{7D0827B0-0B85-49CE-9297-FAF909C4725E}" srcOrd="0" destOrd="0" presId="urn:microsoft.com/office/officeart/2018/2/layout/IconVerticalSolidList"/>
    <dgm:cxn modelId="{BC2EA4C5-DA71-4EFF-BE5B-A1813681DADB}" srcId="{F204C743-F154-4D75-A558-710B5236C6F2}" destId="{13BECEA2-117B-432E-9E69-3AD3153A8522}" srcOrd="0" destOrd="0" parTransId="{9282EE40-0A39-44C3-BC83-5587912EBFDC}" sibTransId="{A9C4545F-0A2D-4089-9671-036523F2A482}"/>
    <dgm:cxn modelId="{2C5854D2-1019-48BF-A0F5-CC60F7A2A81B}" srcId="{F204C743-F154-4D75-A558-710B5236C6F2}" destId="{EBAEB14C-6386-46F6-A7A3-A7648E1FDEF6}" srcOrd="2" destOrd="0" parTransId="{683D4433-B693-4C90-A9BF-13EA573F3D54}" sibTransId="{4F8B10D5-17F8-4A94-9916-81F4AC6247AB}"/>
    <dgm:cxn modelId="{67485CD8-1A59-48F5-9B97-A86AE6F43BB2}" type="presOf" srcId="{13BECEA2-117B-432E-9E69-3AD3153A8522}" destId="{A551460E-F299-4D3B-A0BD-8D3D4A265144}" srcOrd="0" destOrd="0" presId="urn:microsoft.com/office/officeart/2018/2/layout/IconVerticalSolidList"/>
    <dgm:cxn modelId="{952CD3E1-EC96-474E-BAF8-2FBE8F97C03D}" srcId="{F204C743-F154-4D75-A558-710B5236C6F2}" destId="{E4EC768F-0492-41F1-8FB4-F7A6DF7A2B14}" srcOrd="1" destOrd="0" parTransId="{F641FB18-4049-4142-86C5-4A01DC827B95}" sibTransId="{708FF2D7-4DDA-4D63-AAE2-10E0FBBD35E0}"/>
    <dgm:cxn modelId="{456AFE21-FF20-4EC2-AAC9-F718EC4676C4}" type="presParOf" srcId="{74B20077-62AF-49A3-992C-E3E89A83B535}" destId="{8AA1CDD7-E145-4F63-B1AF-6717EC108783}" srcOrd="0" destOrd="0" presId="urn:microsoft.com/office/officeart/2018/2/layout/IconVerticalSolidList"/>
    <dgm:cxn modelId="{8493D590-2DE2-4D09-922F-46B13EA04D7E}" type="presParOf" srcId="{8AA1CDD7-E145-4F63-B1AF-6717EC108783}" destId="{B8A6F857-9F39-46AA-B776-2564DBBF9AA2}" srcOrd="0" destOrd="0" presId="urn:microsoft.com/office/officeart/2018/2/layout/IconVerticalSolidList"/>
    <dgm:cxn modelId="{BA2CBB2D-7C18-4F1F-ABF8-BE40792C3381}" type="presParOf" srcId="{8AA1CDD7-E145-4F63-B1AF-6717EC108783}" destId="{5D2AA344-23E2-4352-BE2B-724D96A38373}" srcOrd="1" destOrd="0" presId="urn:microsoft.com/office/officeart/2018/2/layout/IconVerticalSolidList"/>
    <dgm:cxn modelId="{E8831E80-107B-4FF3-91D2-13AE6CBC66F4}" type="presParOf" srcId="{8AA1CDD7-E145-4F63-B1AF-6717EC108783}" destId="{CE5A286D-3792-4EA6-9D85-9F3519DC91AF}" srcOrd="2" destOrd="0" presId="urn:microsoft.com/office/officeart/2018/2/layout/IconVerticalSolidList"/>
    <dgm:cxn modelId="{EC3379A4-BE8D-4D4D-83DB-A121FB06DDE5}" type="presParOf" srcId="{8AA1CDD7-E145-4F63-B1AF-6717EC108783}" destId="{A551460E-F299-4D3B-A0BD-8D3D4A265144}" srcOrd="3" destOrd="0" presId="urn:microsoft.com/office/officeart/2018/2/layout/IconVerticalSolidList"/>
    <dgm:cxn modelId="{4843B832-E046-48A5-80C4-DB20263630ED}" type="presParOf" srcId="{74B20077-62AF-49A3-992C-E3E89A83B535}" destId="{7D00ADBB-3A40-461C-B83A-B48C8BEEC24F}" srcOrd="1" destOrd="0" presId="urn:microsoft.com/office/officeart/2018/2/layout/IconVerticalSolidList"/>
    <dgm:cxn modelId="{D1A0EFA6-3D66-42EE-A9CE-7FA8832ED9B5}" type="presParOf" srcId="{74B20077-62AF-49A3-992C-E3E89A83B535}" destId="{F9884412-CA26-41F8-836A-D4D6E2295A6C}" srcOrd="2" destOrd="0" presId="urn:microsoft.com/office/officeart/2018/2/layout/IconVerticalSolidList"/>
    <dgm:cxn modelId="{55B997E2-CC63-41B2-8B8D-EA5B8799F634}" type="presParOf" srcId="{F9884412-CA26-41F8-836A-D4D6E2295A6C}" destId="{82A5C858-4660-4DC4-A74E-54CCF56EEB5C}" srcOrd="0" destOrd="0" presId="urn:microsoft.com/office/officeart/2018/2/layout/IconVerticalSolidList"/>
    <dgm:cxn modelId="{F362AD11-556E-4CFA-B076-694C419E98C9}" type="presParOf" srcId="{F9884412-CA26-41F8-836A-D4D6E2295A6C}" destId="{4E274B3A-2A8E-4A83-B029-1D09BDABA920}" srcOrd="1" destOrd="0" presId="urn:microsoft.com/office/officeart/2018/2/layout/IconVerticalSolidList"/>
    <dgm:cxn modelId="{87B79615-FD5A-42B8-973F-DFEC952EFCE6}" type="presParOf" srcId="{F9884412-CA26-41F8-836A-D4D6E2295A6C}" destId="{78D1BD3B-9ECB-4F5A-A2A4-D2F93E0D56C9}" srcOrd="2" destOrd="0" presId="urn:microsoft.com/office/officeart/2018/2/layout/IconVerticalSolidList"/>
    <dgm:cxn modelId="{C8A9E397-6AA9-4EBD-A863-8C94B1BCC1AB}" type="presParOf" srcId="{F9884412-CA26-41F8-836A-D4D6E2295A6C}" destId="{7D0827B0-0B85-49CE-9297-FAF909C4725E}" srcOrd="3" destOrd="0" presId="urn:microsoft.com/office/officeart/2018/2/layout/IconVerticalSolidList"/>
    <dgm:cxn modelId="{D3E42364-E33B-4921-A60E-8D08059CE7CA}" type="presParOf" srcId="{74B20077-62AF-49A3-992C-E3E89A83B535}" destId="{AC9B4910-6E34-47B3-ABDA-8832C9A23295}" srcOrd="3" destOrd="0" presId="urn:microsoft.com/office/officeart/2018/2/layout/IconVerticalSolidList"/>
    <dgm:cxn modelId="{E60CF23C-C560-4A4F-A589-176063B7DAC3}" type="presParOf" srcId="{74B20077-62AF-49A3-992C-E3E89A83B535}" destId="{E9EB3B2D-2639-40BA-A71F-5C15332BCA33}" srcOrd="4" destOrd="0" presId="urn:microsoft.com/office/officeart/2018/2/layout/IconVerticalSolidList"/>
    <dgm:cxn modelId="{C45F3A55-DC2B-4E40-89B1-9EF53410493A}" type="presParOf" srcId="{E9EB3B2D-2639-40BA-A71F-5C15332BCA33}" destId="{34F2047D-2ED8-41C4-BC96-27457BD34C53}" srcOrd="0" destOrd="0" presId="urn:microsoft.com/office/officeart/2018/2/layout/IconVerticalSolidList"/>
    <dgm:cxn modelId="{190A4379-F4E5-4BAD-A740-45ABD2CB372F}" type="presParOf" srcId="{E9EB3B2D-2639-40BA-A71F-5C15332BCA33}" destId="{AFF456D0-7CF0-47EC-9E44-22317A153C60}" srcOrd="1" destOrd="0" presId="urn:microsoft.com/office/officeart/2018/2/layout/IconVerticalSolidList"/>
    <dgm:cxn modelId="{7D1E8DEA-BE62-4426-9964-CBE42310F2EA}" type="presParOf" srcId="{E9EB3B2D-2639-40BA-A71F-5C15332BCA33}" destId="{0884496B-8CC0-4ABD-8752-F17D626650E8}" srcOrd="2" destOrd="0" presId="urn:microsoft.com/office/officeart/2018/2/layout/IconVerticalSolidList"/>
    <dgm:cxn modelId="{B27E2F41-2909-4109-B228-58F29C6296F4}" type="presParOf" srcId="{E9EB3B2D-2639-40BA-A71F-5C15332BCA33}" destId="{126FD4B8-4D11-49E3-87F2-7A4A669BDC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D4001A3-539B-4B52-B5EA-9367334D0C8A}"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896A1AC-AE54-4935-8413-5CFAB0813601}">
      <dgm:prSet/>
      <dgm:spPr/>
      <dgm:t>
        <a:bodyPr/>
        <a:lstStyle/>
        <a:p>
          <a:r>
            <a:rPr lang="en-GB" dirty="0"/>
            <a:t>Over policing of some communities</a:t>
          </a:r>
          <a:endParaRPr lang="en-US" dirty="0"/>
        </a:p>
      </dgm:t>
    </dgm:pt>
    <dgm:pt modelId="{9897C7ED-5347-403C-820A-CCC50B564B66}" type="parTrans" cxnId="{002FA17E-24DC-4D67-A99E-4154E7383297}">
      <dgm:prSet/>
      <dgm:spPr/>
      <dgm:t>
        <a:bodyPr/>
        <a:lstStyle/>
        <a:p>
          <a:endParaRPr lang="en-US"/>
        </a:p>
      </dgm:t>
    </dgm:pt>
    <dgm:pt modelId="{7ECBFB55-E845-45D5-A1EE-2D531542B015}" type="sibTrans" cxnId="{002FA17E-24DC-4D67-A99E-4154E7383297}">
      <dgm:prSet/>
      <dgm:spPr/>
      <dgm:t>
        <a:bodyPr/>
        <a:lstStyle/>
        <a:p>
          <a:endParaRPr lang="en-US"/>
        </a:p>
      </dgm:t>
    </dgm:pt>
    <dgm:pt modelId="{7E63B7DF-868B-4934-B11C-E23342FB53D0}">
      <dgm:prSet/>
      <dgm:spPr/>
      <dgm:t>
        <a:bodyPr/>
        <a:lstStyle/>
        <a:p>
          <a:r>
            <a:rPr lang="en-GB" dirty="0"/>
            <a:t>Failure to provide an adequate response to victims of some types of crimes</a:t>
          </a:r>
          <a:endParaRPr lang="en-US" dirty="0"/>
        </a:p>
      </dgm:t>
    </dgm:pt>
    <dgm:pt modelId="{9280B3C8-613D-49DB-9350-590B5236689B}" type="parTrans" cxnId="{93C53450-DC89-414F-AFED-9E5F3B1DF36D}">
      <dgm:prSet/>
      <dgm:spPr/>
      <dgm:t>
        <a:bodyPr/>
        <a:lstStyle/>
        <a:p>
          <a:endParaRPr lang="en-US"/>
        </a:p>
      </dgm:t>
    </dgm:pt>
    <dgm:pt modelId="{130F71DE-E0AA-490E-B253-8EE1A62BC372}" type="sibTrans" cxnId="{93C53450-DC89-414F-AFED-9E5F3B1DF36D}">
      <dgm:prSet/>
      <dgm:spPr/>
      <dgm:t>
        <a:bodyPr/>
        <a:lstStyle/>
        <a:p>
          <a:endParaRPr lang="en-US"/>
        </a:p>
      </dgm:t>
    </dgm:pt>
    <dgm:pt modelId="{8B45D724-5A24-4371-AC36-85014BD5F9D6}">
      <dgm:prSet/>
      <dgm:spPr/>
      <dgm:t>
        <a:bodyPr/>
        <a:lstStyle/>
        <a:p>
          <a:r>
            <a:rPr lang="en-GB" dirty="0"/>
            <a:t>Media exposures of police work have contributed to a ‘folkloric construction of  police deviance’ which has undermined the legitimacy of the police (Reiner, 2000)</a:t>
          </a:r>
          <a:endParaRPr lang="en-US" dirty="0"/>
        </a:p>
      </dgm:t>
    </dgm:pt>
    <dgm:pt modelId="{04F6628C-2478-48C4-BC6E-DEA7B4EBD3F2}" type="parTrans" cxnId="{2DCF5A4E-5AF8-480E-9EBA-D9D7958ADCA4}">
      <dgm:prSet/>
      <dgm:spPr/>
      <dgm:t>
        <a:bodyPr/>
        <a:lstStyle/>
        <a:p>
          <a:endParaRPr lang="en-US"/>
        </a:p>
      </dgm:t>
    </dgm:pt>
    <dgm:pt modelId="{DED54557-0D7B-411B-9548-81A03C883AD5}" type="sibTrans" cxnId="{2DCF5A4E-5AF8-480E-9EBA-D9D7958ADCA4}">
      <dgm:prSet/>
      <dgm:spPr/>
      <dgm:t>
        <a:bodyPr/>
        <a:lstStyle/>
        <a:p>
          <a:endParaRPr lang="en-US"/>
        </a:p>
      </dgm:t>
    </dgm:pt>
    <dgm:pt modelId="{ABCFE90B-EC47-4388-877C-F0B92687B6ED}" type="pres">
      <dgm:prSet presAssocID="{8D4001A3-539B-4B52-B5EA-9367334D0C8A}" presName="root" presStyleCnt="0">
        <dgm:presLayoutVars>
          <dgm:dir/>
          <dgm:resizeHandles val="exact"/>
        </dgm:presLayoutVars>
      </dgm:prSet>
      <dgm:spPr/>
    </dgm:pt>
    <dgm:pt modelId="{2F36E11A-971E-4C87-9904-6B9EB6154EF0}" type="pres">
      <dgm:prSet presAssocID="{A896A1AC-AE54-4935-8413-5CFAB0813601}" presName="compNode" presStyleCnt="0"/>
      <dgm:spPr/>
    </dgm:pt>
    <dgm:pt modelId="{CAE174D9-5364-4B75-88DF-2655F5992185}" type="pres">
      <dgm:prSet presAssocID="{A896A1AC-AE54-4935-8413-5CFAB0813601}"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8B4F52EE-35C1-495E-90B8-D561F5630E79}" type="pres">
      <dgm:prSet presAssocID="{A896A1AC-AE54-4935-8413-5CFAB0813601}" presName="spaceRect" presStyleCnt="0"/>
      <dgm:spPr/>
    </dgm:pt>
    <dgm:pt modelId="{6791436B-28FF-4FD7-B4F4-2932694840C4}" type="pres">
      <dgm:prSet presAssocID="{A896A1AC-AE54-4935-8413-5CFAB0813601}" presName="textRect" presStyleLbl="revTx" presStyleIdx="0" presStyleCnt="3">
        <dgm:presLayoutVars>
          <dgm:chMax val="1"/>
          <dgm:chPref val="1"/>
        </dgm:presLayoutVars>
      </dgm:prSet>
      <dgm:spPr/>
    </dgm:pt>
    <dgm:pt modelId="{AB047723-013F-495A-857D-D17E341DED87}" type="pres">
      <dgm:prSet presAssocID="{7ECBFB55-E845-45D5-A1EE-2D531542B015}" presName="sibTrans" presStyleCnt="0"/>
      <dgm:spPr/>
    </dgm:pt>
    <dgm:pt modelId="{82678277-7CFF-43C6-84E1-6075667A3CD8}" type="pres">
      <dgm:prSet presAssocID="{7E63B7DF-868B-4934-B11C-E23342FB53D0}" presName="compNode" presStyleCnt="0"/>
      <dgm:spPr/>
    </dgm:pt>
    <dgm:pt modelId="{518A6793-2CFC-4A40-B82E-2038B794B3E7}" type="pres">
      <dgm:prSet presAssocID="{7E63B7DF-868B-4934-B11C-E23342FB53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F3D31A33-BB92-46C2-B1ED-F62DD2E5E165}" type="pres">
      <dgm:prSet presAssocID="{7E63B7DF-868B-4934-B11C-E23342FB53D0}" presName="spaceRect" presStyleCnt="0"/>
      <dgm:spPr/>
    </dgm:pt>
    <dgm:pt modelId="{C752A335-FC00-4B9C-8BAD-FDE0AA111446}" type="pres">
      <dgm:prSet presAssocID="{7E63B7DF-868B-4934-B11C-E23342FB53D0}" presName="textRect" presStyleLbl="revTx" presStyleIdx="1" presStyleCnt="3">
        <dgm:presLayoutVars>
          <dgm:chMax val="1"/>
          <dgm:chPref val="1"/>
        </dgm:presLayoutVars>
      </dgm:prSet>
      <dgm:spPr/>
    </dgm:pt>
    <dgm:pt modelId="{E50C520C-BBC6-4ECA-B2E1-72772954B557}" type="pres">
      <dgm:prSet presAssocID="{130F71DE-E0AA-490E-B253-8EE1A62BC372}" presName="sibTrans" presStyleCnt="0"/>
      <dgm:spPr/>
    </dgm:pt>
    <dgm:pt modelId="{44B855A9-2ECC-49D9-BCBF-D58ABAAC4C94}" type="pres">
      <dgm:prSet presAssocID="{8B45D724-5A24-4371-AC36-85014BD5F9D6}" presName="compNode" presStyleCnt="0"/>
      <dgm:spPr/>
    </dgm:pt>
    <dgm:pt modelId="{50AAC5FB-8E52-4776-8E92-9174A5E59EC6}" type="pres">
      <dgm:prSet presAssocID="{8B45D724-5A24-4371-AC36-85014BD5F9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73A1EC7D-C904-4777-85C2-6E72BEF14209}" type="pres">
      <dgm:prSet presAssocID="{8B45D724-5A24-4371-AC36-85014BD5F9D6}" presName="spaceRect" presStyleCnt="0"/>
      <dgm:spPr/>
    </dgm:pt>
    <dgm:pt modelId="{5C4D9A47-562B-463F-944B-59A8D4DE08C4}" type="pres">
      <dgm:prSet presAssocID="{8B45D724-5A24-4371-AC36-85014BD5F9D6}" presName="textRect" presStyleLbl="revTx" presStyleIdx="2" presStyleCnt="3">
        <dgm:presLayoutVars>
          <dgm:chMax val="1"/>
          <dgm:chPref val="1"/>
        </dgm:presLayoutVars>
      </dgm:prSet>
      <dgm:spPr/>
    </dgm:pt>
  </dgm:ptLst>
  <dgm:cxnLst>
    <dgm:cxn modelId="{FB0DF801-17E4-416C-855F-B1EF6B3ECC18}" type="presOf" srcId="{A896A1AC-AE54-4935-8413-5CFAB0813601}" destId="{6791436B-28FF-4FD7-B4F4-2932694840C4}" srcOrd="0" destOrd="0" presId="urn:microsoft.com/office/officeart/2018/2/layout/IconLabelList"/>
    <dgm:cxn modelId="{BE008727-EA3D-4AC4-881E-ED77C5D7E852}" type="presOf" srcId="{7E63B7DF-868B-4934-B11C-E23342FB53D0}" destId="{C752A335-FC00-4B9C-8BAD-FDE0AA111446}" srcOrd="0" destOrd="0" presId="urn:microsoft.com/office/officeart/2018/2/layout/IconLabelList"/>
    <dgm:cxn modelId="{5C89D668-4607-4E13-8EB7-97A9F2D296A1}" type="presOf" srcId="{8D4001A3-539B-4B52-B5EA-9367334D0C8A}" destId="{ABCFE90B-EC47-4388-877C-F0B92687B6ED}" srcOrd="0" destOrd="0" presId="urn:microsoft.com/office/officeart/2018/2/layout/IconLabelList"/>
    <dgm:cxn modelId="{2DCF5A4E-5AF8-480E-9EBA-D9D7958ADCA4}" srcId="{8D4001A3-539B-4B52-B5EA-9367334D0C8A}" destId="{8B45D724-5A24-4371-AC36-85014BD5F9D6}" srcOrd="2" destOrd="0" parTransId="{04F6628C-2478-48C4-BC6E-DEA7B4EBD3F2}" sibTransId="{DED54557-0D7B-411B-9548-81A03C883AD5}"/>
    <dgm:cxn modelId="{93C53450-DC89-414F-AFED-9E5F3B1DF36D}" srcId="{8D4001A3-539B-4B52-B5EA-9367334D0C8A}" destId="{7E63B7DF-868B-4934-B11C-E23342FB53D0}" srcOrd="1" destOrd="0" parTransId="{9280B3C8-613D-49DB-9350-590B5236689B}" sibTransId="{130F71DE-E0AA-490E-B253-8EE1A62BC372}"/>
    <dgm:cxn modelId="{002FA17E-24DC-4D67-A99E-4154E7383297}" srcId="{8D4001A3-539B-4B52-B5EA-9367334D0C8A}" destId="{A896A1AC-AE54-4935-8413-5CFAB0813601}" srcOrd="0" destOrd="0" parTransId="{9897C7ED-5347-403C-820A-CCC50B564B66}" sibTransId="{7ECBFB55-E845-45D5-A1EE-2D531542B015}"/>
    <dgm:cxn modelId="{C7200B8A-5C0D-4C43-92B0-39CF4111D759}" type="presOf" srcId="{8B45D724-5A24-4371-AC36-85014BD5F9D6}" destId="{5C4D9A47-562B-463F-944B-59A8D4DE08C4}" srcOrd="0" destOrd="0" presId="urn:microsoft.com/office/officeart/2018/2/layout/IconLabelList"/>
    <dgm:cxn modelId="{0EEF5C8E-8A80-4FD5-9A50-2A78D623F987}" type="presParOf" srcId="{ABCFE90B-EC47-4388-877C-F0B92687B6ED}" destId="{2F36E11A-971E-4C87-9904-6B9EB6154EF0}" srcOrd="0" destOrd="0" presId="urn:microsoft.com/office/officeart/2018/2/layout/IconLabelList"/>
    <dgm:cxn modelId="{340759A7-60FC-464C-8383-03FB4B8188C3}" type="presParOf" srcId="{2F36E11A-971E-4C87-9904-6B9EB6154EF0}" destId="{CAE174D9-5364-4B75-88DF-2655F5992185}" srcOrd="0" destOrd="0" presId="urn:microsoft.com/office/officeart/2018/2/layout/IconLabelList"/>
    <dgm:cxn modelId="{80C8F91D-34D8-4A3A-BF19-ADCFCF2192EA}" type="presParOf" srcId="{2F36E11A-971E-4C87-9904-6B9EB6154EF0}" destId="{8B4F52EE-35C1-495E-90B8-D561F5630E79}" srcOrd="1" destOrd="0" presId="urn:microsoft.com/office/officeart/2018/2/layout/IconLabelList"/>
    <dgm:cxn modelId="{6DA0792D-DC92-46AF-941B-0DB39D2F7F32}" type="presParOf" srcId="{2F36E11A-971E-4C87-9904-6B9EB6154EF0}" destId="{6791436B-28FF-4FD7-B4F4-2932694840C4}" srcOrd="2" destOrd="0" presId="urn:microsoft.com/office/officeart/2018/2/layout/IconLabelList"/>
    <dgm:cxn modelId="{E741A2C2-3A51-4BA7-9852-9C30A8C95E46}" type="presParOf" srcId="{ABCFE90B-EC47-4388-877C-F0B92687B6ED}" destId="{AB047723-013F-495A-857D-D17E341DED87}" srcOrd="1" destOrd="0" presId="urn:microsoft.com/office/officeart/2018/2/layout/IconLabelList"/>
    <dgm:cxn modelId="{656277E4-D406-4A79-BC83-D973E062F55C}" type="presParOf" srcId="{ABCFE90B-EC47-4388-877C-F0B92687B6ED}" destId="{82678277-7CFF-43C6-84E1-6075667A3CD8}" srcOrd="2" destOrd="0" presId="urn:microsoft.com/office/officeart/2018/2/layout/IconLabelList"/>
    <dgm:cxn modelId="{8CB94283-408A-4235-89A6-33D83A109C66}" type="presParOf" srcId="{82678277-7CFF-43C6-84E1-6075667A3CD8}" destId="{518A6793-2CFC-4A40-B82E-2038B794B3E7}" srcOrd="0" destOrd="0" presId="urn:microsoft.com/office/officeart/2018/2/layout/IconLabelList"/>
    <dgm:cxn modelId="{13040B4C-6862-4672-95C8-85A942038FF6}" type="presParOf" srcId="{82678277-7CFF-43C6-84E1-6075667A3CD8}" destId="{F3D31A33-BB92-46C2-B1ED-F62DD2E5E165}" srcOrd="1" destOrd="0" presId="urn:microsoft.com/office/officeart/2018/2/layout/IconLabelList"/>
    <dgm:cxn modelId="{897D4A6B-5ACF-4A65-901B-3A56B4041BB3}" type="presParOf" srcId="{82678277-7CFF-43C6-84E1-6075667A3CD8}" destId="{C752A335-FC00-4B9C-8BAD-FDE0AA111446}" srcOrd="2" destOrd="0" presId="urn:microsoft.com/office/officeart/2018/2/layout/IconLabelList"/>
    <dgm:cxn modelId="{4FF83C2F-3B13-406F-8D60-BF64D68A302E}" type="presParOf" srcId="{ABCFE90B-EC47-4388-877C-F0B92687B6ED}" destId="{E50C520C-BBC6-4ECA-B2E1-72772954B557}" srcOrd="3" destOrd="0" presId="urn:microsoft.com/office/officeart/2018/2/layout/IconLabelList"/>
    <dgm:cxn modelId="{4ABA7908-A578-4C3A-9A51-F525C7B1D824}" type="presParOf" srcId="{ABCFE90B-EC47-4388-877C-F0B92687B6ED}" destId="{44B855A9-2ECC-49D9-BCBF-D58ABAAC4C94}" srcOrd="4" destOrd="0" presId="urn:microsoft.com/office/officeart/2018/2/layout/IconLabelList"/>
    <dgm:cxn modelId="{E6224197-8F62-4567-9F03-011E47A7897E}" type="presParOf" srcId="{44B855A9-2ECC-49D9-BCBF-D58ABAAC4C94}" destId="{50AAC5FB-8E52-4776-8E92-9174A5E59EC6}" srcOrd="0" destOrd="0" presId="urn:microsoft.com/office/officeart/2018/2/layout/IconLabelList"/>
    <dgm:cxn modelId="{205B9C51-1E5E-4F0F-935B-EA0E0A70CE00}" type="presParOf" srcId="{44B855A9-2ECC-49D9-BCBF-D58ABAAC4C94}" destId="{73A1EC7D-C904-4777-85C2-6E72BEF14209}" srcOrd="1" destOrd="0" presId="urn:microsoft.com/office/officeart/2018/2/layout/IconLabelList"/>
    <dgm:cxn modelId="{56693CEB-FB2D-4AE1-91D0-D5A27355BF80}" type="presParOf" srcId="{44B855A9-2ECC-49D9-BCBF-D58ABAAC4C94}" destId="{5C4D9A47-562B-463F-944B-59A8D4DE08C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8039023-ACB9-40F1-BA5D-AAECAEBDE94D}"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844F6909-C5E0-4B10-B95F-53335D6EA125}">
      <dgm:prSet/>
      <dgm:spPr/>
      <dgm:t>
        <a:bodyPr/>
        <a:lstStyle/>
        <a:p>
          <a:pPr>
            <a:lnSpc>
              <a:spcPct val="100000"/>
            </a:lnSpc>
          </a:pPr>
          <a:r>
            <a:rPr lang="en-GB"/>
            <a:t>Shift work – restricts social relations outside of the organisation- encourages enhanced solidarity and insularity (Cain, 1973). </a:t>
          </a:r>
          <a:endParaRPr lang="en-US"/>
        </a:p>
      </dgm:t>
    </dgm:pt>
    <dgm:pt modelId="{13E09272-2B04-4D84-9658-31F94BF03B64}" type="parTrans" cxnId="{C3304D47-04CB-4F51-904D-3133E833CCE4}">
      <dgm:prSet/>
      <dgm:spPr/>
      <dgm:t>
        <a:bodyPr/>
        <a:lstStyle/>
        <a:p>
          <a:endParaRPr lang="en-US"/>
        </a:p>
      </dgm:t>
    </dgm:pt>
    <dgm:pt modelId="{38508BB0-F3D5-4898-B0B4-063B87C7ED24}" type="sibTrans" cxnId="{C3304D47-04CB-4F51-904D-3133E833CCE4}">
      <dgm:prSet/>
      <dgm:spPr/>
      <dgm:t>
        <a:bodyPr/>
        <a:lstStyle/>
        <a:p>
          <a:endParaRPr lang="en-US"/>
        </a:p>
      </dgm:t>
    </dgm:pt>
    <dgm:pt modelId="{41608D40-19CB-4DDD-B373-DEAF94F642EA}">
      <dgm:prSet/>
      <dgm:spPr/>
      <dgm:t>
        <a:bodyPr/>
        <a:lstStyle/>
        <a:p>
          <a:pPr>
            <a:lnSpc>
              <a:spcPct val="100000"/>
            </a:lnSpc>
          </a:pPr>
          <a:r>
            <a:rPr lang="en-GB"/>
            <a:t>Probationer training – until recently, prolonged period of training away from family and wider community</a:t>
          </a:r>
          <a:endParaRPr lang="en-US"/>
        </a:p>
      </dgm:t>
    </dgm:pt>
    <dgm:pt modelId="{F6A2AD8A-968E-4C4E-9260-8FDEA5A0D259}" type="parTrans" cxnId="{EC07FF86-0E58-41BC-B9BD-929C12087F5F}">
      <dgm:prSet/>
      <dgm:spPr/>
      <dgm:t>
        <a:bodyPr/>
        <a:lstStyle/>
        <a:p>
          <a:endParaRPr lang="en-US"/>
        </a:p>
      </dgm:t>
    </dgm:pt>
    <dgm:pt modelId="{9490F905-52D0-4F84-8E32-FAC7C3CDF26E}" type="sibTrans" cxnId="{EC07FF86-0E58-41BC-B9BD-929C12087F5F}">
      <dgm:prSet/>
      <dgm:spPr/>
      <dgm:t>
        <a:bodyPr/>
        <a:lstStyle/>
        <a:p>
          <a:endParaRPr lang="en-US"/>
        </a:p>
      </dgm:t>
    </dgm:pt>
    <dgm:pt modelId="{49529507-E277-48D1-A971-36261FC8D52D}">
      <dgm:prSet/>
      <dgm:spPr/>
      <dgm:t>
        <a:bodyPr/>
        <a:lstStyle/>
        <a:p>
          <a:pPr>
            <a:lnSpc>
              <a:spcPct val="100000"/>
            </a:lnSpc>
          </a:pPr>
          <a:r>
            <a:rPr lang="en-GB"/>
            <a:t>Uncertainty of the everyday – officers become loyal to their group</a:t>
          </a:r>
          <a:endParaRPr lang="en-US"/>
        </a:p>
      </dgm:t>
    </dgm:pt>
    <dgm:pt modelId="{ABEEFB8C-AE3C-4213-BA24-693D86F8DEB8}" type="parTrans" cxnId="{F17136D8-DB91-427C-B43F-971B23155BA4}">
      <dgm:prSet/>
      <dgm:spPr/>
      <dgm:t>
        <a:bodyPr/>
        <a:lstStyle/>
        <a:p>
          <a:endParaRPr lang="en-US"/>
        </a:p>
      </dgm:t>
    </dgm:pt>
    <dgm:pt modelId="{8774C0F7-0A80-4FE0-AB59-BEDC14EDB751}" type="sibTrans" cxnId="{F17136D8-DB91-427C-B43F-971B23155BA4}">
      <dgm:prSet/>
      <dgm:spPr/>
      <dgm:t>
        <a:bodyPr/>
        <a:lstStyle/>
        <a:p>
          <a:endParaRPr lang="en-US"/>
        </a:p>
      </dgm:t>
    </dgm:pt>
    <dgm:pt modelId="{0AF5A596-70D2-44ED-A5C5-33840AB286A2}">
      <dgm:prSet/>
      <dgm:spPr/>
      <dgm:t>
        <a:bodyPr/>
        <a:lstStyle/>
        <a:p>
          <a:pPr>
            <a:lnSpc>
              <a:spcPct val="100000"/>
            </a:lnSpc>
          </a:pPr>
          <a:r>
            <a:rPr lang="en-GB"/>
            <a:t>Pressures to be loyal creates an atmosphere that makes it difficult to challenge behaviour </a:t>
          </a:r>
          <a:endParaRPr lang="en-US"/>
        </a:p>
      </dgm:t>
    </dgm:pt>
    <dgm:pt modelId="{94E5B410-32B9-46F4-A313-81C0B11AD88E}" type="parTrans" cxnId="{F897DB0A-D7F9-4808-99AC-5656A3D14F9F}">
      <dgm:prSet/>
      <dgm:spPr/>
      <dgm:t>
        <a:bodyPr/>
        <a:lstStyle/>
        <a:p>
          <a:endParaRPr lang="en-US"/>
        </a:p>
      </dgm:t>
    </dgm:pt>
    <dgm:pt modelId="{600E63B9-F7C9-4612-8F01-456696723486}" type="sibTrans" cxnId="{F897DB0A-D7F9-4808-99AC-5656A3D14F9F}">
      <dgm:prSet/>
      <dgm:spPr/>
      <dgm:t>
        <a:bodyPr/>
        <a:lstStyle/>
        <a:p>
          <a:endParaRPr lang="en-US"/>
        </a:p>
      </dgm:t>
    </dgm:pt>
    <dgm:pt modelId="{A6041E70-AAD8-47FE-8732-F44430C509C2}">
      <dgm:prSet/>
      <dgm:spPr/>
      <dgm:t>
        <a:bodyPr/>
        <a:lstStyle/>
        <a:p>
          <a:pPr>
            <a:lnSpc>
              <a:spcPct val="100000"/>
            </a:lnSpc>
          </a:pPr>
          <a:r>
            <a:rPr lang="en-GB" dirty="0"/>
            <a:t>Nature of the job- fosters suspicion and cynicism, reinforcing stereotypes</a:t>
          </a:r>
          <a:endParaRPr lang="en-US" dirty="0"/>
        </a:p>
      </dgm:t>
    </dgm:pt>
    <dgm:pt modelId="{C1BF2E6C-CCAE-442C-8A56-089C51BFEEF9}" type="parTrans" cxnId="{2129654B-A1E8-47BD-9B73-F6596CCA9D17}">
      <dgm:prSet/>
      <dgm:spPr/>
      <dgm:t>
        <a:bodyPr/>
        <a:lstStyle/>
        <a:p>
          <a:endParaRPr lang="en-US"/>
        </a:p>
      </dgm:t>
    </dgm:pt>
    <dgm:pt modelId="{AB8DC759-C879-4440-A4A8-345F1AC8E10A}" type="sibTrans" cxnId="{2129654B-A1E8-47BD-9B73-F6596CCA9D17}">
      <dgm:prSet/>
      <dgm:spPr/>
      <dgm:t>
        <a:bodyPr/>
        <a:lstStyle/>
        <a:p>
          <a:endParaRPr lang="en-US"/>
        </a:p>
      </dgm:t>
    </dgm:pt>
    <dgm:pt modelId="{98BED0EB-7A5B-4530-99E0-3FE005871888}" type="pres">
      <dgm:prSet presAssocID="{38039023-ACB9-40F1-BA5D-AAECAEBDE94D}" presName="root" presStyleCnt="0">
        <dgm:presLayoutVars>
          <dgm:dir/>
          <dgm:resizeHandles val="exact"/>
        </dgm:presLayoutVars>
      </dgm:prSet>
      <dgm:spPr/>
    </dgm:pt>
    <dgm:pt modelId="{8B6EDA60-26D1-4687-87C0-7C23855C3F28}" type="pres">
      <dgm:prSet presAssocID="{844F6909-C5E0-4B10-B95F-53335D6EA125}" presName="compNode" presStyleCnt="0"/>
      <dgm:spPr/>
    </dgm:pt>
    <dgm:pt modelId="{13513BD9-8BB2-42C4-BEE8-5C6A73630BAF}" type="pres">
      <dgm:prSet presAssocID="{844F6909-C5E0-4B10-B95F-53335D6EA125}" presName="bgRect" presStyleLbl="bgShp" presStyleIdx="0" presStyleCnt="5"/>
      <dgm:spPr/>
    </dgm:pt>
    <dgm:pt modelId="{C9B34D7F-6DE1-48BE-9421-670A6174C895}" type="pres">
      <dgm:prSet presAssocID="{844F6909-C5E0-4B10-B95F-53335D6EA125}"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F7818E5A-70F8-4125-84EB-38C068272033}" type="pres">
      <dgm:prSet presAssocID="{844F6909-C5E0-4B10-B95F-53335D6EA125}" presName="spaceRect" presStyleCnt="0"/>
      <dgm:spPr/>
    </dgm:pt>
    <dgm:pt modelId="{83609FD5-E852-4923-A3D1-704879A28D3E}" type="pres">
      <dgm:prSet presAssocID="{844F6909-C5E0-4B10-B95F-53335D6EA125}" presName="parTx" presStyleLbl="revTx" presStyleIdx="0" presStyleCnt="5">
        <dgm:presLayoutVars>
          <dgm:chMax val="0"/>
          <dgm:chPref val="0"/>
        </dgm:presLayoutVars>
      </dgm:prSet>
      <dgm:spPr/>
    </dgm:pt>
    <dgm:pt modelId="{86DFC0B0-13EE-4903-9044-BF88DA583593}" type="pres">
      <dgm:prSet presAssocID="{38508BB0-F3D5-4898-B0B4-063B87C7ED24}" presName="sibTrans" presStyleCnt="0"/>
      <dgm:spPr/>
    </dgm:pt>
    <dgm:pt modelId="{13448657-2C8D-4D7B-9EE0-6DD8074B2872}" type="pres">
      <dgm:prSet presAssocID="{41608D40-19CB-4DDD-B373-DEAF94F642EA}" presName="compNode" presStyleCnt="0"/>
      <dgm:spPr/>
    </dgm:pt>
    <dgm:pt modelId="{5A35599D-93E6-4A5B-AFFD-6F4FAB71ECE7}" type="pres">
      <dgm:prSet presAssocID="{41608D40-19CB-4DDD-B373-DEAF94F642EA}" presName="bgRect" presStyleLbl="bgShp" presStyleIdx="1" presStyleCnt="5"/>
      <dgm:spPr/>
    </dgm:pt>
    <dgm:pt modelId="{A8C15896-1DD5-432C-BBAE-DB8142CAA81E}" type="pres">
      <dgm:prSet presAssocID="{41608D40-19CB-4DDD-B373-DEAF94F642EA}"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A8A253C8-142D-4474-9DD3-EE9360291647}" type="pres">
      <dgm:prSet presAssocID="{41608D40-19CB-4DDD-B373-DEAF94F642EA}" presName="spaceRect" presStyleCnt="0"/>
      <dgm:spPr/>
    </dgm:pt>
    <dgm:pt modelId="{FE10F9D0-DB69-486D-A198-60E629D88E1E}" type="pres">
      <dgm:prSet presAssocID="{41608D40-19CB-4DDD-B373-DEAF94F642EA}" presName="parTx" presStyleLbl="revTx" presStyleIdx="1" presStyleCnt="5">
        <dgm:presLayoutVars>
          <dgm:chMax val="0"/>
          <dgm:chPref val="0"/>
        </dgm:presLayoutVars>
      </dgm:prSet>
      <dgm:spPr/>
    </dgm:pt>
    <dgm:pt modelId="{06D94F01-E3A9-4ED3-804F-535CB291CC5D}" type="pres">
      <dgm:prSet presAssocID="{9490F905-52D0-4F84-8E32-FAC7C3CDF26E}" presName="sibTrans" presStyleCnt="0"/>
      <dgm:spPr/>
    </dgm:pt>
    <dgm:pt modelId="{AD9C4EAF-3FE5-456A-9CB3-B925B4156744}" type="pres">
      <dgm:prSet presAssocID="{49529507-E277-48D1-A971-36261FC8D52D}" presName="compNode" presStyleCnt="0"/>
      <dgm:spPr/>
    </dgm:pt>
    <dgm:pt modelId="{6E30F058-F4CB-40C6-AC1D-68F0B8EB278D}" type="pres">
      <dgm:prSet presAssocID="{49529507-E277-48D1-A971-36261FC8D52D}" presName="bgRect" presStyleLbl="bgShp" presStyleIdx="2" presStyleCnt="5"/>
      <dgm:spPr/>
    </dgm:pt>
    <dgm:pt modelId="{3DCD5F59-7B43-4F5E-9707-73C9B5126EDE}" type="pres">
      <dgm:prSet presAssocID="{49529507-E277-48D1-A971-36261FC8D52D}"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79A24194-D2CF-4945-AEE6-79B84E7EF007}" type="pres">
      <dgm:prSet presAssocID="{49529507-E277-48D1-A971-36261FC8D52D}" presName="spaceRect" presStyleCnt="0"/>
      <dgm:spPr/>
    </dgm:pt>
    <dgm:pt modelId="{2FA5C3C8-B985-4ED1-BE53-7A7ACAADD937}" type="pres">
      <dgm:prSet presAssocID="{49529507-E277-48D1-A971-36261FC8D52D}" presName="parTx" presStyleLbl="revTx" presStyleIdx="2" presStyleCnt="5">
        <dgm:presLayoutVars>
          <dgm:chMax val="0"/>
          <dgm:chPref val="0"/>
        </dgm:presLayoutVars>
      </dgm:prSet>
      <dgm:spPr/>
    </dgm:pt>
    <dgm:pt modelId="{4AE039D7-2E92-435F-B26D-953A77CCBB2A}" type="pres">
      <dgm:prSet presAssocID="{8774C0F7-0A80-4FE0-AB59-BEDC14EDB751}" presName="sibTrans" presStyleCnt="0"/>
      <dgm:spPr/>
    </dgm:pt>
    <dgm:pt modelId="{A92EF8B3-25E3-46DD-AAED-CDB35FBDDCE3}" type="pres">
      <dgm:prSet presAssocID="{0AF5A596-70D2-44ED-A5C5-33840AB286A2}" presName="compNode" presStyleCnt="0"/>
      <dgm:spPr/>
    </dgm:pt>
    <dgm:pt modelId="{673A3EC2-0165-4D21-B0AD-A118DF9C6BFB}" type="pres">
      <dgm:prSet presAssocID="{0AF5A596-70D2-44ED-A5C5-33840AB286A2}" presName="bgRect" presStyleLbl="bgShp" presStyleIdx="3" presStyleCnt="5"/>
      <dgm:spPr/>
    </dgm:pt>
    <dgm:pt modelId="{7A0C52DF-C943-4D91-9755-3618FA15302C}" type="pres">
      <dgm:prSet presAssocID="{0AF5A596-70D2-44ED-A5C5-33840AB286A2}"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6F61EE9-4B8B-4ADB-9508-ECA933DA7780}" type="pres">
      <dgm:prSet presAssocID="{0AF5A596-70D2-44ED-A5C5-33840AB286A2}" presName="spaceRect" presStyleCnt="0"/>
      <dgm:spPr/>
    </dgm:pt>
    <dgm:pt modelId="{4BED7F95-FB28-4E9F-ACF3-5BF1FABB06F6}" type="pres">
      <dgm:prSet presAssocID="{0AF5A596-70D2-44ED-A5C5-33840AB286A2}" presName="parTx" presStyleLbl="revTx" presStyleIdx="3" presStyleCnt="5">
        <dgm:presLayoutVars>
          <dgm:chMax val="0"/>
          <dgm:chPref val="0"/>
        </dgm:presLayoutVars>
      </dgm:prSet>
      <dgm:spPr/>
    </dgm:pt>
    <dgm:pt modelId="{C894FEF9-DF94-4A4D-BC44-9969E8AB8062}" type="pres">
      <dgm:prSet presAssocID="{600E63B9-F7C9-4612-8F01-456696723486}" presName="sibTrans" presStyleCnt="0"/>
      <dgm:spPr/>
    </dgm:pt>
    <dgm:pt modelId="{7510D4AD-55EB-4449-9854-49795D10AE31}" type="pres">
      <dgm:prSet presAssocID="{A6041E70-AAD8-47FE-8732-F44430C509C2}" presName="compNode" presStyleCnt="0"/>
      <dgm:spPr/>
    </dgm:pt>
    <dgm:pt modelId="{8966941D-55FD-41F3-BA8A-C4F2E9971011}" type="pres">
      <dgm:prSet presAssocID="{A6041E70-AAD8-47FE-8732-F44430C509C2}" presName="bgRect" presStyleLbl="bgShp" presStyleIdx="4" presStyleCnt="5"/>
      <dgm:spPr/>
    </dgm:pt>
    <dgm:pt modelId="{144737BD-5D15-4150-B57F-31CC98F986F5}" type="pres">
      <dgm:prSet presAssocID="{A6041E70-AAD8-47FE-8732-F44430C509C2}"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m"/>
        </a:ext>
      </dgm:extLst>
    </dgm:pt>
    <dgm:pt modelId="{E2A3A694-2193-4B12-B8B3-B78451DF9681}" type="pres">
      <dgm:prSet presAssocID="{A6041E70-AAD8-47FE-8732-F44430C509C2}" presName="spaceRect" presStyleCnt="0"/>
      <dgm:spPr/>
    </dgm:pt>
    <dgm:pt modelId="{59BE877D-AC09-4EC2-BFFE-92C15CB701DC}" type="pres">
      <dgm:prSet presAssocID="{A6041E70-AAD8-47FE-8732-F44430C509C2}" presName="parTx" presStyleLbl="revTx" presStyleIdx="4" presStyleCnt="5">
        <dgm:presLayoutVars>
          <dgm:chMax val="0"/>
          <dgm:chPref val="0"/>
        </dgm:presLayoutVars>
      </dgm:prSet>
      <dgm:spPr/>
    </dgm:pt>
  </dgm:ptLst>
  <dgm:cxnLst>
    <dgm:cxn modelId="{DB4AEB04-06BD-4D61-8429-939E0D76C125}" type="presOf" srcId="{0AF5A596-70D2-44ED-A5C5-33840AB286A2}" destId="{4BED7F95-FB28-4E9F-ACF3-5BF1FABB06F6}" srcOrd="0" destOrd="0" presId="urn:microsoft.com/office/officeart/2018/2/layout/IconVerticalSolidList"/>
    <dgm:cxn modelId="{F897DB0A-D7F9-4808-99AC-5656A3D14F9F}" srcId="{38039023-ACB9-40F1-BA5D-AAECAEBDE94D}" destId="{0AF5A596-70D2-44ED-A5C5-33840AB286A2}" srcOrd="3" destOrd="0" parTransId="{94E5B410-32B9-46F4-A313-81C0B11AD88E}" sibTransId="{600E63B9-F7C9-4612-8F01-456696723486}"/>
    <dgm:cxn modelId="{4214E212-7317-4867-8C94-858CB88675B8}" type="presOf" srcId="{49529507-E277-48D1-A971-36261FC8D52D}" destId="{2FA5C3C8-B985-4ED1-BE53-7A7ACAADD937}" srcOrd="0" destOrd="0" presId="urn:microsoft.com/office/officeart/2018/2/layout/IconVerticalSolidList"/>
    <dgm:cxn modelId="{24E1F328-98FC-4C78-9AD3-5DA24AA0F611}" type="presOf" srcId="{844F6909-C5E0-4B10-B95F-53335D6EA125}" destId="{83609FD5-E852-4923-A3D1-704879A28D3E}" srcOrd="0" destOrd="0" presId="urn:microsoft.com/office/officeart/2018/2/layout/IconVerticalSolidList"/>
    <dgm:cxn modelId="{C3304D47-04CB-4F51-904D-3133E833CCE4}" srcId="{38039023-ACB9-40F1-BA5D-AAECAEBDE94D}" destId="{844F6909-C5E0-4B10-B95F-53335D6EA125}" srcOrd="0" destOrd="0" parTransId="{13E09272-2B04-4D84-9658-31F94BF03B64}" sibTransId="{38508BB0-F3D5-4898-B0B4-063B87C7ED24}"/>
    <dgm:cxn modelId="{7121EC49-88CE-472A-AFF9-9FDF864A2F40}" type="presOf" srcId="{41608D40-19CB-4DDD-B373-DEAF94F642EA}" destId="{FE10F9D0-DB69-486D-A198-60E629D88E1E}" srcOrd="0" destOrd="0" presId="urn:microsoft.com/office/officeart/2018/2/layout/IconVerticalSolidList"/>
    <dgm:cxn modelId="{2129654B-A1E8-47BD-9B73-F6596CCA9D17}" srcId="{38039023-ACB9-40F1-BA5D-AAECAEBDE94D}" destId="{A6041E70-AAD8-47FE-8732-F44430C509C2}" srcOrd="4" destOrd="0" parTransId="{C1BF2E6C-CCAE-442C-8A56-089C51BFEEF9}" sibTransId="{AB8DC759-C879-4440-A4A8-345F1AC8E10A}"/>
    <dgm:cxn modelId="{EC07FF86-0E58-41BC-B9BD-929C12087F5F}" srcId="{38039023-ACB9-40F1-BA5D-AAECAEBDE94D}" destId="{41608D40-19CB-4DDD-B373-DEAF94F642EA}" srcOrd="1" destOrd="0" parTransId="{F6A2AD8A-968E-4C4E-9260-8FDEA5A0D259}" sibTransId="{9490F905-52D0-4F84-8E32-FAC7C3CDF26E}"/>
    <dgm:cxn modelId="{C620E3D5-0057-479C-8155-4112AAC37331}" type="presOf" srcId="{A6041E70-AAD8-47FE-8732-F44430C509C2}" destId="{59BE877D-AC09-4EC2-BFFE-92C15CB701DC}" srcOrd="0" destOrd="0" presId="urn:microsoft.com/office/officeart/2018/2/layout/IconVerticalSolidList"/>
    <dgm:cxn modelId="{F17136D8-DB91-427C-B43F-971B23155BA4}" srcId="{38039023-ACB9-40F1-BA5D-AAECAEBDE94D}" destId="{49529507-E277-48D1-A971-36261FC8D52D}" srcOrd="2" destOrd="0" parTransId="{ABEEFB8C-AE3C-4213-BA24-693D86F8DEB8}" sibTransId="{8774C0F7-0A80-4FE0-AB59-BEDC14EDB751}"/>
    <dgm:cxn modelId="{29A127DC-0BF7-4CF3-8785-DF369455EA7F}" type="presOf" srcId="{38039023-ACB9-40F1-BA5D-AAECAEBDE94D}" destId="{98BED0EB-7A5B-4530-99E0-3FE005871888}" srcOrd="0" destOrd="0" presId="urn:microsoft.com/office/officeart/2018/2/layout/IconVerticalSolidList"/>
    <dgm:cxn modelId="{07525428-D2F2-4B7B-A81C-DD6950C92A8A}" type="presParOf" srcId="{98BED0EB-7A5B-4530-99E0-3FE005871888}" destId="{8B6EDA60-26D1-4687-87C0-7C23855C3F28}" srcOrd="0" destOrd="0" presId="urn:microsoft.com/office/officeart/2018/2/layout/IconVerticalSolidList"/>
    <dgm:cxn modelId="{573490C6-670C-4753-8D2D-070E9FE8F4E6}" type="presParOf" srcId="{8B6EDA60-26D1-4687-87C0-7C23855C3F28}" destId="{13513BD9-8BB2-42C4-BEE8-5C6A73630BAF}" srcOrd="0" destOrd="0" presId="urn:microsoft.com/office/officeart/2018/2/layout/IconVerticalSolidList"/>
    <dgm:cxn modelId="{5F9BF271-739A-48BF-BE43-ED60DF3FC137}" type="presParOf" srcId="{8B6EDA60-26D1-4687-87C0-7C23855C3F28}" destId="{C9B34D7F-6DE1-48BE-9421-670A6174C895}" srcOrd="1" destOrd="0" presId="urn:microsoft.com/office/officeart/2018/2/layout/IconVerticalSolidList"/>
    <dgm:cxn modelId="{C93DDAAC-09D3-419D-990E-A33F68F65BF7}" type="presParOf" srcId="{8B6EDA60-26D1-4687-87C0-7C23855C3F28}" destId="{F7818E5A-70F8-4125-84EB-38C068272033}" srcOrd="2" destOrd="0" presId="urn:microsoft.com/office/officeart/2018/2/layout/IconVerticalSolidList"/>
    <dgm:cxn modelId="{EDC312C0-B462-4E8C-BBB1-43A4D4C3E8FD}" type="presParOf" srcId="{8B6EDA60-26D1-4687-87C0-7C23855C3F28}" destId="{83609FD5-E852-4923-A3D1-704879A28D3E}" srcOrd="3" destOrd="0" presId="urn:microsoft.com/office/officeart/2018/2/layout/IconVerticalSolidList"/>
    <dgm:cxn modelId="{AF0B6BCE-4462-47E4-A289-24554AB1941C}" type="presParOf" srcId="{98BED0EB-7A5B-4530-99E0-3FE005871888}" destId="{86DFC0B0-13EE-4903-9044-BF88DA583593}" srcOrd="1" destOrd="0" presId="urn:microsoft.com/office/officeart/2018/2/layout/IconVerticalSolidList"/>
    <dgm:cxn modelId="{50BF526A-050E-4670-8736-843818CB4A52}" type="presParOf" srcId="{98BED0EB-7A5B-4530-99E0-3FE005871888}" destId="{13448657-2C8D-4D7B-9EE0-6DD8074B2872}" srcOrd="2" destOrd="0" presId="urn:microsoft.com/office/officeart/2018/2/layout/IconVerticalSolidList"/>
    <dgm:cxn modelId="{59296C05-FCFE-49AA-A34B-25C8CB1065F2}" type="presParOf" srcId="{13448657-2C8D-4D7B-9EE0-6DD8074B2872}" destId="{5A35599D-93E6-4A5B-AFFD-6F4FAB71ECE7}" srcOrd="0" destOrd="0" presId="urn:microsoft.com/office/officeart/2018/2/layout/IconVerticalSolidList"/>
    <dgm:cxn modelId="{65DF2396-0B16-4FF1-9047-26EFFA79766E}" type="presParOf" srcId="{13448657-2C8D-4D7B-9EE0-6DD8074B2872}" destId="{A8C15896-1DD5-432C-BBAE-DB8142CAA81E}" srcOrd="1" destOrd="0" presId="urn:microsoft.com/office/officeart/2018/2/layout/IconVerticalSolidList"/>
    <dgm:cxn modelId="{FDDD14A8-5FF2-4926-8ADB-972C2777CB8F}" type="presParOf" srcId="{13448657-2C8D-4D7B-9EE0-6DD8074B2872}" destId="{A8A253C8-142D-4474-9DD3-EE9360291647}" srcOrd="2" destOrd="0" presId="urn:microsoft.com/office/officeart/2018/2/layout/IconVerticalSolidList"/>
    <dgm:cxn modelId="{65A4F8F8-962E-4031-AD28-B3BF68D85D8A}" type="presParOf" srcId="{13448657-2C8D-4D7B-9EE0-6DD8074B2872}" destId="{FE10F9D0-DB69-486D-A198-60E629D88E1E}" srcOrd="3" destOrd="0" presId="urn:microsoft.com/office/officeart/2018/2/layout/IconVerticalSolidList"/>
    <dgm:cxn modelId="{F8170E0F-1605-49EC-9EEA-3B4830344F6F}" type="presParOf" srcId="{98BED0EB-7A5B-4530-99E0-3FE005871888}" destId="{06D94F01-E3A9-4ED3-804F-535CB291CC5D}" srcOrd="3" destOrd="0" presId="urn:microsoft.com/office/officeart/2018/2/layout/IconVerticalSolidList"/>
    <dgm:cxn modelId="{32B6052B-DF30-4F99-AC80-17CCE1C2A001}" type="presParOf" srcId="{98BED0EB-7A5B-4530-99E0-3FE005871888}" destId="{AD9C4EAF-3FE5-456A-9CB3-B925B4156744}" srcOrd="4" destOrd="0" presId="urn:microsoft.com/office/officeart/2018/2/layout/IconVerticalSolidList"/>
    <dgm:cxn modelId="{62A416FF-553C-4AAF-9473-3D97482E531E}" type="presParOf" srcId="{AD9C4EAF-3FE5-456A-9CB3-B925B4156744}" destId="{6E30F058-F4CB-40C6-AC1D-68F0B8EB278D}" srcOrd="0" destOrd="0" presId="urn:microsoft.com/office/officeart/2018/2/layout/IconVerticalSolidList"/>
    <dgm:cxn modelId="{DB1C62DA-C98F-4514-9D68-123E818C35E1}" type="presParOf" srcId="{AD9C4EAF-3FE5-456A-9CB3-B925B4156744}" destId="{3DCD5F59-7B43-4F5E-9707-73C9B5126EDE}" srcOrd="1" destOrd="0" presId="urn:microsoft.com/office/officeart/2018/2/layout/IconVerticalSolidList"/>
    <dgm:cxn modelId="{95FC8498-7EF1-4364-9E77-FAE0FDC2FE13}" type="presParOf" srcId="{AD9C4EAF-3FE5-456A-9CB3-B925B4156744}" destId="{79A24194-D2CF-4945-AEE6-79B84E7EF007}" srcOrd="2" destOrd="0" presId="urn:microsoft.com/office/officeart/2018/2/layout/IconVerticalSolidList"/>
    <dgm:cxn modelId="{3A6028BC-0BFA-4646-B2B1-9ACCC106615E}" type="presParOf" srcId="{AD9C4EAF-3FE5-456A-9CB3-B925B4156744}" destId="{2FA5C3C8-B985-4ED1-BE53-7A7ACAADD937}" srcOrd="3" destOrd="0" presId="urn:microsoft.com/office/officeart/2018/2/layout/IconVerticalSolidList"/>
    <dgm:cxn modelId="{ABB18196-B8A7-434C-A435-F821420F0E9D}" type="presParOf" srcId="{98BED0EB-7A5B-4530-99E0-3FE005871888}" destId="{4AE039D7-2E92-435F-B26D-953A77CCBB2A}" srcOrd="5" destOrd="0" presId="urn:microsoft.com/office/officeart/2018/2/layout/IconVerticalSolidList"/>
    <dgm:cxn modelId="{5ED1CFF4-D936-4D60-8356-5F21E1A1357E}" type="presParOf" srcId="{98BED0EB-7A5B-4530-99E0-3FE005871888}" destId="{A92EF8B3-25E3-46DD-AAED-CDB35FBDDCE3}" srcOrd="6" destOrd="0" presId="urn:microsoft.com/office/officeart/2018/2/layout/IconVerticalSolidList"/>
    <dgm:cxn modelId="{2C1AE5F1-2A5F-4360-AD15-519532C1D9D2}" type="presParOf" srcId="{A92EF8B3-25E3-46DD-AAED-CDB35FBDDCE3}" destId="{673A3EC2-0165-4D21-B0AD-A118DF9C6BFB}" srcOrd="0" destOrd="0" presId="urn:microsoft.com/office/officeart/2018/2/layout/IconVerticalSolidList"/>
    <dgm:cxn modelId="{C04381F3-BB12-452B-8758-8DA97E2DE530}" type="presParOf" srcId="{A92EF8B3-25E3-46DD-AAED-CDB35FBDDCE3}" destId="{7A0C52DF-C943-4D91-9755-3618FA15302C}" srcOrd="1" destOrd="0" presId="urn:microsoft.com/office/officeart/2018/2/layout/IconVerticalSolidList"/>
    <dgm:cxn modelId="{BDE21E38-808D-4C94-A0C8-339C2CB00551}" type="presParOf" srcId="{A92EF8B3-25E3-46DD-AAED-CDB35FBDDCE3}" destId="{F6F61EE9-4B8B-4ADB-9508-ECA933DA7780}" srcOrd="2" destOrd="0" presId="urn:microsoft.com/office/officeart/2018/2/layout/IconVerticalSolidList"/>
    <dgm:cxn modelId="{E42F4C91-5922-4036-8DC7-1545BC5D1EB7}" type="presParOf" srcId="{A92EF8B3-25E3-46DD-AAED-CDB35FBDDCE3}" destId="{4BED7F95-FB28-4E9F-ACF3-5BF1FABB06F6}" srcOrd="3" destOrd="0" presId="urn:microsoft.com/office/officeart/2018/2/layout/IconVerticalSolidList"/>
    <dgm:cxn modelId="{E91E815C-F43E-4B5B-AA16-6FB61014A225}" type="presParOf" srcId="{98BED0EB-7A5B-4530-99E0-3FE005871888}" destId="{C894FEF9-DF94-4A4D-BC44-9969E8AB8062}" srcOrd="7" destOrd="0" presId="urn:microsoft.com/office/officeart/2018/2/layout/IconVerticalSolidList"/>
    <dgm:cxn modelId="{4635D949-78DE-4152-8BFE-E09DEE1583BD}" type="presParOf" srcId="{98BED0EB-7A5B-4530-99E0-3FE005871888}" destId="{7510D4AD-55EB-4449-9854-49795D10AE31}" srcOrd="8" destOrd="0" presId="urn:microsoft.com/office/officeart/2018/2/layout/IconVerticalSolidList"/>
    <dgm:cxn modelId="{EDCF34A0-4126-4D83-B2CA-564994774855}" type="presParOf" srcId="{7510D4AD-55EB-4449-9854-49795D10AE31}" destId="{8966941D-55FD-41F3-BA8A-C4F2E9971011}" srcOrd="0" destOrd="0" presId="urn:microsoft.com/office/officeart/2018/2/layout/IconVerticalSolidList"/>
    <dgm:cxn modelId="{1BA9BC8B-5650-41DD-A5D9-74F308865867}" type="presParOf" srcId="{7510D4AD-55EB-4449-9854-49795D10AE31}" destId="{144737BD-5D15-4150-B57F-31CC98F986F5}" srcOrd="1" destOrd="0" presId="urn:microsoft.com/office/officeart/2018/2/layout/IconVerticalSolidList"/>
    <dgm:cxn modelId="{C16294D6-6B50-47F7-9071-784F47C1ECA9}" type="presParOf" srcId="{7510D4AD-55EB-4449-9854-49795D10AE31}" destId="{E2A3A694-2193-4B12-B8B3-B78451DF9681}" srcOrd="2" destOrd="0" presId="urn:microsoft.com/office/officeart/2018/2/layout/IconVerticalSolidList"/>
    <dgm:cxn modelId="{09CB47D0-BAA5-473C-891D-EF6A1D8924AF}" type="presParOf" srcId="{7510D4AD-55EB-4449-9854-49795D10AE31}" destId="{59BE877D-AC09-4EC2-BFFE-92C15CB701D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2555D0-DB9A-43F4-AE29-344A4876501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E371D7-286C-4B1A-8F80-188906A359E0}">
      <dgm:prSet/>
      <dgm:spPr/>
      <dgm:t>
        <a:bodyPr/>
        <a:lstStyle/>
        <a:p>
          <a:r>
            <a:rPr lang="en-GB"/>
            <a:t>Scarmen stopped short of calling the Police institutionally racist in 1980s</a:t>
          </a:r>
          <a:endParaRPr lang="en-US"/>
        </a:p>
      </dgm:t>
    </dgm:pt>
    <dgm:pt modelId="{9ECFDBAB-13BA-4FD9-B844-F39B680AF26E}" type="parTrans" cxnId="{632273B9-0656-4956-A4FE-E1C84C7458CA}">
      <dgm:prSet/>
      <dgm:spPr/>
      <dgm:t>
        <a:bodyPr/>
        <a:lstStyle/>
        <a:p>
          <a:endParaRPr lang="en-US"/>
        </a:p>
      </dgm:t>
    </dgm:pt>
    <dgm:pt modelId="{E5DE98C9-9B7C-4637-8529-CFC978F44E89}" type="sibTrans" cxnId="{632273B9-0656-4956-A4FE-E1C84C7458CA}">
      <dgm:prSet/>
      <dgm:spPr/>
      <dgm:t>
        <a:bodyPr/>
        <a:lstStyle/>
        <a:p>
          <a:endParaRPr lang="en-US"/>
        </a:p>
      </dgm:t>
    </dgm:pt>
    <dgm:pt modelId="{A11454EA-3998-496B-A71C-2999433C4009}">
      <dgm:prSet/>
      <dgm:spPr/>
      <dgm:t>
        <a:bodyPr/>
        <a:lstStyle/>
        <a:p>
          <a:r>
            <a:rPr lang="en-GB"/>
            <a:t>According to Rowe (2014) – police have always had a difficult relationship with some minority groups – Dangerous classes, migrants – so this is not a new phenomenon.</a:t>
          </a:r>
          <a:endParaRPr lang="en-US"/>
        </a:p>
      </dgm:t>
    </dgm:pt>
    <dgm:pt modelId="{C30ED13E-E5F8-466D-BBCB-16C9F4821B85}" type="parTrans" cxnId="{26D7AF3B-3D58-4EB4-91F5-065784F465CC}">
      <dgm:prSet/>
      <dgm:spPr/>
      <dgm:t>
        <a:bodyPr/>
        <a:lstStyle/>
        <a:p>
          <a:endParaRPr lang="en-US"/>
        </a:p>
      </dgm:t>
    </dgm:pt>
    <dgm:pt modelId="{1E8C52B8-137C-4343-9DB1-5D9EA53723F1}" type="sibTrans" cxnId="{26D7AF3B-3D58-4EB4-91F5-065784F465CC}">
      <dgm:prSet/>
      <dgm:spPr/>
      <dgm:t>
        <a:bodyPr/>
        <a:lstStyle/>
        <a:p>
          <a:endParaRPr lang="en-US"/>
        </a:p>
      </dgm:t>
    </dgm:pt>
    <dgm:pt modelId="{F845612C-A416-4802-A717-7A6B038FB2E3}">
      <dgm:prSet/>
      <dgm:spPr/>
      <dgm:t>
        <a:bodyPr/>
        <a:lstStyle/>
        <a:p>
          <a:r>
            <a:rPr lang="en-GB"/>
            <a:t>Macpherson report made 70 recommendations including guidance on stop and search, the investigation of crime and the support of victims. </a:t>
          </a:r>
          <a:endParaRPr lang="en-US"/>
        </a:p>
      </dgm:t>
    </dgm:pt>
    <dgm:pt modelId="{E79A1D9A-B45D-42FA-81E3-5CE368392072}" type="parTrans" cxnId="{E80BE840-A28E-4D9D-B40E-CE72AD5084C7}">
      <dgm:prSet/>
      <dgm:spPr/>
      <dgm:t>
        <a:bodyPr/>
        <a:lstStyle/>
        <a:p>
          <a:endParaRPr lang="en-US"/>
        </a:p>
      </dgm:t>
    </dgm:pt>
    <dgm:pt modelId="{F8ACDB81-0425-4A0C-A83F-FDFC720D7C08}" type="sibTrans" cxnId="{E80BE840-A28E-4D9D-B40E-CE72AD5084C7}">
      <dgm:prSet/>
      <dgm:spPr/>
      <dgm:t>
        <a:bodyPr/>
        <a:lstStyle/>
        <a:p>
          <a:endParaRPr lang="en-US"/>
        </a:p>
      </dgm:t>
    </dgm:pt>
    <dgm:pt modelId="{D6736B71-C9F6-4003-B07F-B8DB7BA5C337}">
      <dgm:prSet/>
      <dgm:spPr/>
      <dgm:t>
        <a:bodyPr/>
        <a:lstStyle/>
        <a:p>
          <a:r>
            <a:rPr lang="en-GB"/>
            <a:t>But most significant statement was the belief that the Metropolitan Police were ‘Institutionally racist’ and this hindered the investigation. </a:t>
          </a:r>
          <a:endParaRPr lang="en-US"/>
        </a:p>
      </dgm:t>
    </dgm:pt>
    <dgm:pt modelId="{4B6F8AC5-C4F4-4564-98DC-0266836F6536}" type="parTrans" cxnId="{166E9D63-CEB7-4616-BDB9-ED642EBC21FC}">
      <dgm:prSet/>
      <dgm:spPr/>
      <dgm:t>
        <a:bodyPr/>
        <a:lstStyle/>
        <a:p>
          <a:endParaRPr lang="en-US"/>
        </a:p>
      </dgm:t>
    </dgm:pt>
    <dgm:pt modelId="{684BEA0B-1041-4709-B3A2-D6155961EA15}" type="sibTrans" cxnId="{166E9D63-CEB7-4616-BDB9-ED642EBC21FC}">
      <dgm:prSet/>
      <dgm:spPr/>
      <dgm:t>
        <a:bodyPr/>
        <a:lstStyle/>
        <a:p>
          <a:endParaRPr lang="en-US"/>
        </a:p>
      </dgm:t>
    </dgm:pt>
    <dgm:pt modelId="{320A0137-61A0-41F1-BA76-AC6A4A636D4F}" type="pres">
      <dgm:prSet presAssocID="{A42555D0-DB9A-43F4-AE29-344A4876501C}" presName="linear" presStyleCnt="0">
        <dgm:presLayoutVars>
          <dgm:animLvl val="lvl"/>
          <dgm:resizeHandles val="exact"/>
        </dgm:presLayoutVars>
      </dgm:prSet>
      <dgm:spPr/>
    </dgm:pt>
    <dgm:pt modelId="{8BF9788F-77E5-4AA2-A68E-A5BFBE0C5090}" type="pres">
      <dgm:prSet presAssocID="{47E371D7-286C-4B1A-8F80-188906A359E0}" presName="parentText" presStyleLbl="node1" presStyleIdx="0" presStyleCnt="4">
        <dgm:presLayoutVars>
          <dgm:chMax val="0"/>
          <dgm:bulletEnabled val="1"/>
        </dgm:presLayoutVars>
      </dgm:prSet>
      <dgm:spPr/>
    </dgm:pt>
    <dgm:pt modelId="{F16FF3D1-696E-42F0-B124-56D7DE473BCD}" type="pres">
      <dgm:prSet presAssocID="{E5DE98C9-9B7C-4637-8529-CFC978F44E89}" presName="spacer" presStyleCnt="0"/>
      <dgm:spPr/>
    </dgm:pt>
    <dgm:pt modelId="{F4CFE25B-366E-4E49-B770-C1E6EF0DF67C}" type="pres">
      <dgm:prSet presAssocID="{A11454EA-3998-496B-A71C-2999433C4009}" presName="parentText" presStyleLbl="node1" presStyleIdx="1" presStyleCnt="4">
        <dgm:presLayoutVars>
          <dgm:chMax val="0"/>
          <dgm:bulletEnabled val="1"/>
        </dgm:presLayoutVars>
      </dgm:prSet>
      <dgm:spPr/>
    </dgm:pt>
    <dgm:pt modelId="{8DA64CF0-59A5-424A-8AA5-814B8C02B98C}" type="pres">
      <dgm:prSet presAssocID="{1E8C52B8-137C-4343-9DB1-5D9EA53723F1}" presName="spacer" presStyleCnt="0"/>
      <dgm:spPr/>
    </dgm:pt>
    <dgm:pt modelId="{8ECE85A3-0D03-4DD7-A4D5-29ED6E85E68B}" type="pres">
      <dgm:prSet presAssocID="{F845612C-A416-4802-A717-7A6B038FB2E3}" presName="parentText" presStyleLbl="node1" presStyleIdx="2" presStyleCnt="4">
        <dgm:presLayoutVars>
          <dgm:chMax val="0"/>
          <dgm:bulletEnabled val="1"/>
        </dgm:presLayoutVars>
      </dgm:prSet>
      <dgm:spPr/>
    </dgm:pt>
    <dgm:pt modelId="{04000B7C-3805-4E0D-BC85-D427135EB685}" type="pres">
      <dgm:prSet presAssocID="{F8ACDB81-0425-4A0C-A83F-FDFC720D7C08}" presName="spacer" presStyleCnt="0"/>
      <dgm:spPr/>
    </dgm:pt>
    <dgm:pt modelId="{79D08D0A-3533-44DA-B883-1F873343E2F7}" type="pres">
      <dgm:prSet presAssocID="{D6736B71-C9F6-4003-B07F-B8DB7BA5C337}" presName="parentText" presStyleLbl="node1" presStyleIdx="3" presStyleCnt="4">
        <dgm:presLayoutVars>
          <dgm:chMax val="0"/>
          <dgm:bulletEnabled val="1"/>
        </dgm:presLayoutVars>
      </dgm:prSet>
      <dgm:spPr/>
    </dgm:pt>
  </dgm:ptLst>
  <dgm:cxnLst>
    <dgm:cxn modelId="{6EA9FF01-6D4D-4952-938C-2C0F2404DDD7}" type="presOf" srcId="{D6736B71-C9F6-4003-B07F-B8DB7BA5C337}" destId="{79D08D0A-3533-44DA-B883-1F873343E2F7}" srcOrd="0" destOrd="0" presId="urn:microsoft.com/office/officeart/2005/8/layout/vList2"/>
    <dgm:cxn modelId="{26D7AF3B-3D58-4EB4-91F5-065784F465CC}" srcId="{A42555D0-DB9A-43F4-AE29-344A4876501C}" destId="{A11454EA-3998-496B-A71C-2999433C4009}" srcOrd="1" destOrd="0" parTransId="{C30ED13E-E5F8-466D-BBCB-16C9F4821B85}" sibTransId="{1E8C52B8-137C-4343-9DB1-5D9EA53723F1}"/>
    <dgm:cxn modelId="{E80BE840-A28E-4D9D-B40E-CE72AD5084C7}" srcId="{A42555D0-DB9A-43F4-AE29-344A4876501C}" destId="{F845612C-A416-4802-A717-7A6B038FB2E3}" srcOrd="2" destOrd="0" parTransId="{E79A1D9A-B45D-42FA-81E3-5CE368392072}" sibTransId="{F8ACDB81-0425-4A0C-A83F-FDFC720D7C08}"/>
    <dgm:cxn modelId="{7D5AC45D-12EE-41FE-87B1-E2B0F5943AC9}" type="presOf" srcId="{A11454EA-3998-496B-A71C-2999433C4009}" destId="{F4CFE25B-366E-4E49-B770-C1E6EF0DF67C}" srcOrd="0" destOrd="0" presId="urn:microsoft.com/office/officeart/2005/8/layout/vList2"/>
    <dgm:cxn modelId="{166E9D63-CEB7-4616-BDB9-ED642EBC21FC}" srcId="{A42555D0-DB9A-43F4-AE29-344A4876501C}" destId="{D6736B71-C9F6-4003-B07F-B8DB7BA5C337}" srcOrd="3" destOrd="0" parTransId="{4B6F8AC5-C4F4-4564-98DC-0266836F6536}" sibTransId="{684BEA0B-1041-4709-B3A2-D6155961EA15}"/>
    <dgm:cxn modelId="{00952450-08B6-4B84-A0D6-7CFC72B2C433}" type="presOf" srcId="{F845612C-A416-4802-A717-7A6B038FB2E3}" destId="{8ECE85A3-0D03-4DD7-A4D5-29ED6E85E68B}" srcOrd="0" destOrd="0" presId="urn:microsoft.com/office/officeart/2005/8/layout/vList2"/>
    <dgm:cxn modelId="{A6098D82-310E-49E1-8A26-EB9FFC72DDED}" type="presOf" srcId="{A42555D0-DB9A-43F4-AE29-344A4876501C}" destId="{320A0137-61A0-41F1-BA76-AC6A4A636D4F}" srcOrd="0" destOrd="0" presId="urn:microsoft.com/office/officeart/2005/8/layout/vList2"/>
    <dgm:cxn modelId="{632273B9-0656-4956-A4FE-E1C84C7458CA}" srcId="{A42555D0-DB9A-43F4-AE29-344A4876501C}" destId="{47E371D7-286C-4B1A-8F80-188906A359E0}" srcOrd="0" destOrd="0" parTransId="{9ECFDBAB-13BA-4FD9-B844-F39B680AF26E}" sibTransId="{E5DE98C9-9B7C-4637-8529-CFC978F44E89}"/>
    <dgm:cxn modelId="{1A4C81CF-A413-4F9C-AFF7-D0060D469D33}" type="presOf" srcId="{47E371D7-286C-4B1A-8F80-188906A359E0}" destId="{8BF9788F-77E5-4AA2-A68E-A5BFBE0C5090}" srcOrd="0" destOrd="0" presId="urn:microsoft.com/office/officeart/2005/8/layout/vList2"/>
    <dgm:cxn modelId="{C991225E-47C8-4BAE-B905-70BADBA3E70A}" type="presParOf" srcId="{320A0137-61A0-41F1-BA76-AC6A4A636D4F}" destId="{8BF9788F-77E5-4AA2-A68E-A5BFBE0C5090}" srcOrd="0" destOrd="0" presId="urn:microsoft.com/office/officeart/2005/8/layout/vList2"/>
    <dgm:cxn modelId="{8BDA2601-AAE6-4749-92B1-BE9D086AF270}" type="presParOf" srcId="{320A0137-61A0-41F1-BA76-AC6A4A636D4F}" destId="{F16FF3D1-696E-42F0-B124-56D7DE473BCD}" srcOrd="1" destOrd="0" presId="urn:microsoft.com/office/officeart/2005/8/layout/vList2"/>
    <dgm:cxn modelId="{09C39E56-813C-4D5A-B3E0-C88BB9C4DFE3}" type="presParOf" srcId="{320A0137-61A0-41F1-BA76-AC6A4A636D4F}" destId="{F4CFE25B-366E-4E49-B770-C1E6EF0DF67C}" srcOrd="2" destOrd="0" presId="urn:microsoft.com/office/officeart/2005/8/layout/vList2"/>
    <dgm:cxn modelId="{D4AAB368-607E-4BB6-AB16-9AB41C304450}" type="presParOf" srcId="{320A0137-61A0-41F1-BA76-AC6A4A636D4F}" destId="{8DA64CF0-59A5-424A-8AA5-814B8C02B98C}" srcOrd="3" destOrd="0" presId="urn:microsoft.com/office/officeart/2005/8/layout/vList2"/>
    <dgm:cxn modelId="{CB0B67B2-55B8-4E2A-B6AE-C6F2F07C844E}" type="presParOf" srcId="{320A0137-61A0-41F1-BA76-AC6A4A636D4F}" destId="{8ECE85A3-0D03-4DD7-A4D5-29ED6E85E68B}" srcOrd="4" destOrd="0" presId="urn:microsoft.com/office/officeart/2005/8/layout/vList2"/>
    <dgm:cxn modelId="{5766F850-9E89-431A-9109-5C772F702424}" type="presParOf" srcId="{320A0137-61A0-41F1-BA76-AC6A4A636D4F}" destId="{04000B7C-3805-4E0D-BC85-D427135EB685}" srcOrd="5" destOrd="0" presId="urn:microsoft.com/office/officeart/2005/8/layout/vList2"/>
    <dgm:cxn modelId="{408F2C10-D3CA-4EE0-B3B7-22FAD89FEC50}" type="presParOf" srcId="{320A0137-61A0-41F1-BA76-AC6A4A636D4F}" destId="{79D08D0A-3533-44DA-B883-1F873343E2F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D1929B6-31DD-47A3-A1A1-7DC0EDED3471}"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61F275E-6F7E-40C7-8333-47955458755B}">
      <dgm:prSet/>
      <dgm:spPr/>
      <dgm:t>
        <a:bodyPr/>
        <a:lstStyle/>
        <a:p>
          <a:pPr>
            <a:lnSpc>
              <a:spcPct val="100000"/>
            </a:lnSpc>
          </a:pPr>
          <a:r>
            <a:rPr lang="en-GB"/>
            <a:t>A police  service, when reviewing its policy on hate crime, finds that 68% of all hate crime reported is described as being homophobic. The police take account of the extremely high occurrence of hate crime on the local LGBT population in drawing up and implementing its new policy addressing hate crime.</a:t>
          </a:r>
          <a:endParaRPr lang="en-US"/>
        </a:p>
      </dgm:t>
    </dgm:pt>
    <dgm:pt modelId="{1579DB91-B321-4FF6-A6EE-4529FC5FFF98}" type="parTrans" cxnId="{873165E3-1087-4B53-9822-B7BAB2558203}">
      <dgm:prSet/>
      <dgm:spPr/>
      <dgm:t>
        <a:bodyPr/>
        <a:lstStyle/>
        <a:p>
          <a:endParaRPr lang="en-US"/>
        </a:p>
      </dgm:t>
    </dgm:pt>
    <dgm:pt modelId="{368B9522-9F41-45FC-894A-53AF0D32D74C}" type="sibTrans" cxnId="{873165E3-1087-4B53-9822-B7BAB2558203}">
      <dgm:prSet/>
      <dgm:spPr/>
      <dgm:t>
        <a:bodyPr/>
        <a:lstStyle/>
        <a:p>
          <a:pPr>
            <a:lnSpc>
              <a:spcPct val="100000"/>
            </a:lnSpc>
          </a:pPr>
          <a:endParaRPr lang="en-US"/>
        </a:p>
      </dgm:t>
    </dgm:pt>
    <dgm:pt modelId="{7DA5F5DC-779D-489B-878F-F11ADD454F9B}">
      <dgm:prSet/>
      <dgm:spPr/>
      <dgm:t>
        <a:bodyPr/>
        <a:lstStyle/>
        <a:p>
          <a:pPr>
            <a:lnSpc>
              <a:spcPct val="100000"/>
            </a:lnSpc>
          </a:pPr>
          <a:r>
            <a:rPr lang="en-GB"/>
            <a:t>E.g. – consulting more closely with LGB communities; setting up improved reporting schemes; nominating police liaison officers.</a:t>
          </a:r>
          <a:endParaRPr lang="en-US"/>
        </a:p>
      </dgm:t>
    </dgm:pt>
    <dgm:pt modelId="{CC9C4494-887C-43D9-9D61-79566BD32AE0}" type="parTrans" cxnId="{6F3609A1-865F-48BB-87F7-D7FF1ADC5DBD}">
      <dgm:prSet/>
      <dgm:spPr/>
      <dgm:t>
        <a:bodyPr/>
        <a:lstStyle/>
        <a:p>
          <a:endParaRPr lang="en-US"/>
        </a:p>
      </dgm:t>
    </dgm:pt>
    <dgm:pt modelId="{91DCD7E9-B5FC-45EC-B044-8261A4DD0118}" type="sibTrans" cxnId="{6F3609A1-865F-48BB-87F7-D7FF1ADC5DBD}">
      <dgm:prSet/>
      <dgm:spPr/>
      <dgm:t>
        <a:bodyPr/>
        <a:lstStyle/>
        <a:p>
          <a:endParaRPr lang="en-US"/>
        </a:p>
      </dgm:t>
    </dgm:pt>
    <dgm:pt modelId="{90C8586B-EA4A-4B8E-B307-12322E2ECEDA}" type="pres">
      <dgm:prSet presAssocID="{7D1929B6-31DD-47A3-A1A1-7DC0EDED3471}" presName="root" presStyleCnt="0">
        <dgm:presLayoutVars>
          <dgm:dir/>
          <dgm:resizeHandles val="exact"/>
        </dgm:presLayoutVars>
      </dgm:prSet>
      <dgm:spPr/>
    </dgm:pt>
    <dgm:pt modelId="{525928DE-92C9-4F77-813F-D608293782AA}" type="pres">
      <dgm:prSet presAssocID="{C61F275E-6F7E-40C7-8333-47955458755B}" presName="compNode" presStyleCnt="0"/>
      <dgm:spPr/>
    </dgm:pt>
    <dgm:pt modelId="{2BCC5E06-8489-41DD-A6EE-9DB84E3575C4}" type="pres">
      <dgm:prSet presAssocID="{C61F275E-6F7E-40C7-8333-47955458755B}" presName="bgRect" presStyleLbl="bgShp" presStyleIdx="0" presStyleCnt="2"/>
      <dgm:spPr/>
    </dgm:pt>
    <dgm:pt modelId="{04F078F1-795D-4CB0-82CE-C98A510ADC1E}" type="pres">
      <dgm:prSet presAssocID="{C61F275E-6F7E-40C7-8333-47955458755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cuffs"/>
        </a:ext>
      </dgm:extLst>
    </dgm:pt>
    <dgm:pt modelId="{02EE610F-F493-4336-A57E-27986A8BAA71}" type="pres">
      <dgm:prSet presAssocID="{C61F275E-6F7E-40C7-8333-47955458755B}" presName="spaceRect" presStyleCnt="0"/>
      <dgm:spPr/>
    </dgm:pt>
    <dgm:pt modelId="{CB3F2600-29DF-4F15-9DB4-724B96B6E211}" type="pres">
      <dgm:prSet presAssocID="{C61F275E-6F7E-40C7-8333-47955458755B}" presName="parTx" presStyleLbl="revTx" presStyleIdx="0" presStyleCnt="2">
        <dgm:presLayoutVars>
          <dgm:chMax val="0"/>
          <dgm:chPref val="0"/>
        </dgm:presLayoutVars>
      </dgm:prSet>
      <dgm:spPr/>
    </dgm:pt>
    <dgm:pt modelId="{7A0117DB-809A-4009-9769-624471F831BC}" type="pres">
      <dgm:prSet presAssocID="{368B9522-9F41-45FC-894A-53AF0D32D74C}" presName="sibTrans" presStyleCnt="0"/>
      <dgm:spPr/>
    </dgm:pt>
    <dgm:pt modelId="{06D9977F-79C4-49CF-92B8-EF0C82B0097F}" type="pres">
      <dgm:prSet presAssocID="{7DA5F5DC-779D-489B-878F-F11ADD454F9B}" presName="compNode" presStyleCnt="0"/>
      <dgm:spPr/>
    </dgm:pt>
    <dgm:pt modelId="{61B4B2AB-86D3-4DAB-AEC0-2981537CF0B3}" type="pres">
      <dgm:prSet presAssocID="{7DA5F5DC-779D-489B-878F-F11ADD454F9B}" presName="bgRect" presStyleLbl="bgShp" presStyleIdx="1" presStyleCnt="2"/>
      <dgm:spPr/>
    </dgm:pt>
    <dgm:pt modelId="{3DBEEAB5-E774-4EE9-8B09-C400B905AF2E}" type="pres">
      <dgm:prSet presAssocID="{7DA5F5DC-779D-489B-878F-F11ADD454F9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15868F5-816C-486B-9CC6-DFBC674CFE44}" type="pres">
      <dgm:prSet presAssocID="{7DA5F5DC-779D-489B-878F-F11ADD454F9B}" presName="spaceRect" presStyleCnt="0"/>
      <dgm:spPr/>
    </dgm:pt>
    <dgm:pt modelId="{33154B94-A0DA-468F-9E62-F3576D311B6B}" type="pres">
      <dgm:prSet presAssocID="{7DA5F5DC-779D-489B-878F-F11ADD454F9B}" presName="parTx" presStyleLbl="revTx" presStyleIdx="1" presStyleCnt="2">
        <dgm:presLayoutVars>
          <dgm:chMax val="0"/>
          <dgm:chPref val="0"/>
        </dgm:presLayoutVars>
      </dgm:prSet>
      <dgm:spPr/>
    </dgm:pt>
  </dgm:ptLst>
  <dgm:cxnLst>
    <dgm:cxn modelId="{38EDDA22-6ACA-48CC-810D-8671C35C65D7}" type="presOf" srcId="{7DA5F5DC-779D-489B-878F-F11ADD454F9B}" destId="{33154B94-A0DA-468F-9E62-F3576D311B6B}" srcOrd="0" destOrd="0" presId="urn:microsoft.com/office/officeart/2018/2/layout/IconVerticalSolidList"/>
    <dgm:cxn modelId="{62628671-DF77-4C4E-87B3-283FD39E7B63}" type="presOf" srcId="{C61F275E-6F7E-40C7-8333-47955458755B}" destId="{CB3F2600-29DF-4F15-9DB4-724B96B6E211}" srcOrd="0" destOrd="0" presId="urn:microsoft.com/office/officeart/2018/2/layout/IconVerticalSolidList"/>
    <dgm:cxn modelId="{4FCFCE74-E795-4FDA-98D0-12847C876102}" type="presOf" srcId="{7D1929B6-31DD-47A3-A1A1-7DC0EDED3471}" destId="{90C8586B-EA4A-4B8E-B307-12322E2ECEDA}" srcOrd="0" destOrd="0" presId="urn:microsoft.com/office/officeart/2018/2/layout/IconVerticalSolidList"/>
    <dgm:cxn modelId="{6F3609A1-865F-48BB-87F7-D7FF1ADC5DBD}" srcId="{7D1929B6-31DD-47A3-A1A1-7DC0EDED3471}" destId="{7DA5F5DC-779D-489B-878F-F11ADD454F9B}" srcOrd="1" destOrd="0" parTransId="{CC9C4494-887C-43D9-9D61-79566BD32AE0}" sibTransId="{91DCD7E9-B5FC-45EC-B044-8261A4DD0118}"/>
    <dgm:cxn modelId="{873165E3-1087-4B53-9822-B7BAB2558203}" srcId="{7D1929B6-31DD-47A3-A1A1-7DC0EDED3471}" destId="{C61F275E-6F7E-40C7-8333-47955458755B}" srcOrd="0" destOrd="0" parTransId="{1579DB91-B321-4FF6-A6EE-4529FC5FFF98}" sibTransId="{368B9522-9F41-45FC-894A-53AF0D32D74C}"/>
    <dgm:cxn modelId="{BC35FCD2-88B2-4C8A-9411-9F4191DB1159}" type="presParOf" srcId="{90C8586B-EA4A-4B8E-B307-12322E2ECEDA}" destId="{525928DE-92C9-4F77-813F-D608293782AA}" srcOrd="0" destOrd="0" presId="urn:microsoft.com/office/officeart/2018/2/layout/IconVerticalSolidList"/>
    <dgm:cxn modelId="{B97E00A5-F448-4EDC-837D-FE967BF381CD}" type="presParOf" srcId="{525928DE-92C9-4F77-813F-D608293782AA}" destId="{2BCC5E06-8489-41DD-A6EE-9DB84E3575C4}" srcOrd="0" destOrd="0" presId="urn:microsoft.com/office/officeart/2018/2/layout/IconVerticalSolidList"/>
    <dgm:cxn modelId="{7FBF1CFE-7C42-4F0C-B31F-111DD5019958}" type="presParOf" srcId="{525928DE-92C9-4F77-813F-D608293782AA}" destId="{04F078F1-795D-4CB0-82CE-C98A510ADC1E}" srcOrd="1" destOrd="0" presId="urn:microsoft.com/office/officeart/2018/2/layout/IconVerticalSolidList"/>
    <dgm:cxn modelId="{0062A117-F592-4257-B935-71F0750C45E7}" type="presParOf" srcId="{525928DE-92C9-4F77-813F-D608293782AA}" destId="{02EE610F-F493-4336-A57E-27986A8BAA71}" srcOrd="2" destOrd="0" presId="urn:microsoft.com/office/officeart/2018/2/layout/IconVerticalSolidList"/>
    <dgm:cxn modelId="{D3BF7543-FA44-4D20-9676-C1FEAEF4DF3C}" type="presParOf" srcId="{525928DE-92C9-4F77-813F-D608293782AA}" destId="{CB3F2600-29DF-4F15-9DB4-724B96B6E211}" srcOrd="3" destOrd="0" presId="urn:microsoft.com/office/officeart/2018/2/layout/IconVerticalSolidList"/>
    <dgm:cxn modelId="{D92DDE6C-B757-4FBE-BF94-FDC29E00F793}" type="presParOf" srcId="{90C8586B-EA4A-4B8E-B307-12322E2ECEDA}" destId="{7A0117DB-809A-4009-9769-624471F831BC}" srcOrd="1" destOrd="0" presId="urn:microsoft.com/office/officeart/2018/2/layout/IconVerticalSolidList"/>
    <dgm:cxn modelId="{120AE94D-890F-44BF-B797-0B2B5A4FC35D}" type="presParOf" srcId="{90C8586B-EA4A-4B8E-B307-12322E2ECEDA}" destId="{06D9977F-79C4-49CF-92B8-EF0C82B0097F}" srcOrd="2" destOrd="0" presId="urn:microsoft.com/office/officeart/2018/2/layout/IconVerticalSolidList"/>
    <dgm:cxn modelId="{4224DF3C-35AA-4CA7-8FDF-CBD46E7F74A7}" type="presParOf" srcId="{06D9977F-79C4-49CF-92B8-EF0C82B0097F}" destId="{61B4B2AB-86D3-4DAB-AEC0-2981537CF0B3}" srcOrd="0" destOrd="0" presId="urn:microsoft.com/office/officeart/2018/2/layout/IconVerticalSolidList"/>
    <dgm:cxn modelId="{F95EE284-8755-47F9-ADD5-CE8A623A389B}" type="presParOf" srcId="{06D9977F-79C4-49CF-92B8-EF0C82B0097F}" destId="{3DBEEAB5-E774-4EE9-8B09-C400B905AF2E}" srcOrd="1" destOrd="0" presId="urn:microsoft.com/office/officeart/2018/2/layout/IconVerticalSolidList"/>
    <dgm:cxn modelId="{88513AAA-BFA5-47A5-A803-CD7C66000356}" type="presParOf" srcId="{06D9977F-79C4-49CF-92B8-EF0C82B0097F}" destId="{415868F5-816C-486B-9CC6-DFBC674CFE44}" srcOrd="2" destOrd="0" presId="urn:microsoft.com/office/officeart/2018/2/layout/IconVerticalSolidList"/>
    <dgm:cxn modelId="{589D5A89-8408-44C1-8134-DC644F055A0B}" type="presParOf" srcId="{06D9977F-79C4-49CF-92B8-EF0C82B0097F}" destId="{33154B94-A0DA-468F-9E62-F3576D311B6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941D948-8420-47D7-A316-E4FC80B05F8B}"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786DBAC8-F919-4356-9247-5611CC401D32}">
      <dgm:prSet/>
      <dgm:spPr/>
      <dgm:t>
        <a:bodyPr/>
        <a:lstStyle/>
        <a:p>
          <a:r>
            <a:rPr lang="en-GB"/>
            <a:t>Cop culture- the positives and negatives</a:t>
          </a:r>
          <a:endParaRPr lang="en-US"/>
        </a:p>
      </dgm:t>
    </dgm:pt>
    <dgm:pt modelId="{B6554A65-1A5A-4F76-BA29-CF0A38400D05}" type="parTrans" cxnId="{76C64F27-0788-414C-AC14-6817EA1B469D}">
      <dgm:prSet/>
      <dgm:spPr/>
      <dgm:t>
        <a:bodyPr/>
        <a:lstStyle/>
        <a:p>
          <a:endParaRPr lang="en-US"/>
        </a:p>
      </dgm:t>
    </dgm:pt>
    <dgm:pt modelId="{25A736F1-E9B8-47BE-9D40-F9668EA579A4}" type="sibTrans" cxnId="{76C64F27-0788-414C-AC14-6817EA1B469D}">
      <dgm:prSet/>
      <dgm:spPr/>
      <dgm:t>
        <a:bodyPr/>
        <a:lstStyle/>
        <a:p>
          <a:endParaRPr lang="en-US"/>
        </a:p>
      </dgm:t>
    </dgm:pt>
    <dgm:pt modelId="{9A3FFE51-BD15-4BF7-A08B-2C03D7125932}">
      <dgm:prSet/>
      <dgm:spPr/>
      <dgm:t>
        <a:bodyPr/>
        <a:lstStyle/>
        <a:p>
          <a:r>
            <a:rPr lang="en-GB"/>
            <a:t>Theory behind cop culture</a:t>
          </a:r>
          <a:endParaRPr lang="en-US"/>
        </a:p>
      </dgm:t>
    </dgm:pt>
    <dgm:pt modelId="{D73FE965-47A4-46D7-9E8A-7884C1D4E67F}" type="parTrans" cxnId="{13F99C92-3D4B-4D5B-9BEC-9D4A610CEBA9}">
      <dgm:prSet/>
      <dgm:spPr/>
      <dgm:t>
        <a:bodyPr/>
        <a:lstStyle/>
        <a:p>
          <a:endParaRPr lang="en-US"/>
        </a:p>
      </dgm:t>
    </dgm:pt>
    <dgm:pt modelId="{8530165C-8A7E-4C97-B0B3-F264D7E7A2FC}" type="sibTrans" cxnId="{13F99C92-3D4B-4D5B-9BEC-9D4A610CEBA9}">
      <dgm:prSet/>
      <dgm:spPr/>
      <dgm:t>
        <a:bodyPr/>
        <a:lstStyle/>
        <a:p>
          <a:endParaRPr lang="en-US"/>
        </a:p>
      </dgm:t>
    </dgm:pt>
    <dgm:pt modelId="{9D5D905C-FD4B-48AB-8E7B-2A9222A1B709}">
      <dgm:prSet/>
      <dgm:spPr/>
      <dgm:t>
        <a:bodyPr/>
        <a:lstStyle/>
        <a:p>
          <a:r>
            <a:rPr lang="en-GB"/>
            <a:t>What’s happening today</a:t>
          </a:r>
          <a:endParaRPr lang="en-US"/>
        </a:p>
      </dgm:t>
    </dgm:pt>
    <dgm:pt modelId="{31B4B0ED-1803-4D6C-A382-94A4EF2707B6}" type="parTrans" cxnId="{5588D0A3-A8F3-43E7-B119-3D9EEE5B8440}">
      <dgm:prSet/>
      <dgm:spPr/>
      <dgm:t>
        <a:bodyPr/>
        <a:lstStyle/>
        <a:p>
          <a:endParaRPr lang="en-US"/>
        </a:p>
      </dgm:t>
    </dgm:pt>
    <dgm:pt modelId="{03ED97AE-09FF-4397-9BDC-785F10F50CE7}" type="sibTrans" cxnId="{5588D0A3-A8F3-43E7-B119-3D9EEE5B8440}">
      <dgm:prSet/>
      <dgm:spPr/>
      <dgm:t>
        <a:bodyPr/>
        <a:lstStyle/>
        <a:p>
          <a:endParaRPr lang="en-US"/>
        </a:p>
      </dgm:t>
    </dgm:pt>
    <dgm:pt modelId="{C59DFA26-5852-47CC-A647-D4A3552E2F4B}" type="pres">
      <dgm:prSet presAssocID="{A941D948-8420-47D7-A316-E4FC80B05F8B}" presName="vert0" presStyleCnt="0">
        <dgm:presLayoutVars>
          <dgm:dir/>
          <dgm:animOne val="branch"/>
          <dgm:animLvl val="lvl"/>
        </dgm:presLayoutVars>
      </dgm:prSet>
      <dgm:spPr/>
    </dgm:pt>
    <dgm:pt modelId="{FA869ACE-4F68-4D35-916D-660830ADD471}" type="pres">
      <dgm:prSet presAssocID="{786DBAC8-F919-4356-9247-5611CC401D32}" presName="thickLine" presStyleLbl="alignNode1" presStyleIdx="0" presStyleCnt="3"/>
      <dgm:spPr/>
    </dgm:pt>
    <dgm:pt modelId="{9FDF22DF-38AE-4E33-B54F-95EA33AB8442}" type="pres">
      <dgm:prSet presAssocID="{786DBAC8-F919-4356-9247-5611CC401D32}" presName="horz1" presStyleCnt="0"/>
      <dgm:spPr/>
    </dgm:pt>
    <dgm:pt modelId="{5F5A5D48-0B6B-48D8-BF74-0937E9FF61BD}" type="pres">
      <dgm:prSet presAssocID="{786DBAC8-F919-4356-9247-5611CC401D32}" presName="tx1" presStyleLbl="revTx" presStyleIdx="0" presStyleCnt="3"/>
      <dgm:spPr/>
    </dgm:pt>
    <dgm:pt modelId="{D36A0FB7-98FB-46A5-B852-CA64BBD3B9D4}" type="pres">
      <dgm:prSet presAssocID="{786DBAC8-F919-4356-9247-5611CC401D32}" presName="vert1" presStyleCnt="0"/>
      <dgm:spPr/>
    </dgm:pt>
    <dgm:pt modelId="{F047CF02-0DAE-4A48-AB16-2391532AFFF5}" type="pres">
      <dgm:prSet presAssocID="{9A3FFE51-BD15-4BF7-A08B-2C03D7125932}" presName="thickLine" presStyleLbl="alignNode1" presStyleIdx="1" presStyleCnt="3"/>
      <dgm:spPr/>
    </dgm:pt>
    <dgm:pt modelId="{983A4EC3-EA2F-4F5D-A52D-AB7799DDED8A}" type="pres">
      <dgm:prSet presAssocID="{9A3FFE51-BD15-4BF7-A08B-2C03D7125932}" presName="horz1" presStyleCnt="0"/>
      <dgm:spPr/>
    </dgm:pt>
    <dgm:pt modelId="{E7F1D4A5-F863-4E07-BC5D-9FABB3D5818D}" type="pres">
      <dgm:prSet presAssocID="{9A3FFE51-BD15-4BF7-A08B-2C03D7125932}" presName="tx1" presStyleLbl="revTx" presStyleIdx="1" presStyleCnt="3"/>
      <dgm:spPr/>
    </dgm:pt>
    <dgm:pt modelId="{BB06E92D-6A9F-453B-848F-A7DFEE30AB1C}" type="pres">
      <dgm:prSet presAssocID="{9A3FFE51-BD15-4BF7-A08B-2C03D7125932}" presName="vert1" presStyleCnt="0"/>
      <dgm:spPr/>
    </dgm:pt>
    <dgm:pt modelId="{E9ED599D-788C-446D-AF39-ED059585CAAF}" type="pres">
      <dgm:prSet presAssocID="{9D5D905C-FD4B-48AB-8E7B-2A9222A1B709}" presName="thickLine" presStyleLbl="alignNode1" presStyleIdx="2" presStyleCnt="3"/>
      <dgm:spPr/>
    </dgm:pt>
    <dgm:pt modelId="{CD64562F-BC00-4D0B-B850-BF8A761F7CB6}" type="pres">
      <dgm:prSet presAssocID="{9D5D905C-FD4B-48AB-8E7B-2A9222A1B709}" presName="horz1" presStyleCnt="0"/>
      <dgm:spPr/>
    </dgm:pt>
    <dgm:pt modelId="{A4AD1169-45AC-48E6-9431-9B3B4AE408C7}" type="pres">
      <dgm:prSet presAssocID="{9D5D905C-FD4B-48AB-8E7B-2A9222A1B709}" presName="tx1" presStyleLbl="revTx" presStyleIdx="2" presStyleCnt="3"/>
      <dgm:spPr/>
    </dgm:pt>
    <dgm:pt modelId="{9DC9C6D1-5CAF-49A1-AAD8-7134DA44A167}" type="pres">
      <dgm:prSet presAssocID="{9D5D905C-FD4B-48AB-8E7B-2A9222A1B709}" presName="vert1" presStyleCnt="0"/>
      <dgm:spPr/>
    </dgm:pt>
  </dgm:ptLst>
  <dgm:cxnLst>
    <dgm:cxn modelId="{76C64F27-0788-414C-AC14-6817EA1B469D}" srcId="{A941D948-8420-47D7-A316-E4FC80B05F8B}" destId="{786DBAC8-F919-4356-9247-5611CC401D32}" srcOrd="0" destOrd="0" parTransId="{B6554A65-1A5A-4F76-BA29-CF0A38400D05}" sibTransId="{25A736F1-E9B8-47BE-9D40-F9668EA579A4}"/>
    <dgm:cxn modelId="{D1905847-1C43-4700-856D-BFA8187315BE}" type="presOf" srcId="{A941D948-8420-47D7-A316-E4FC80B05F8B}" destId="{C59DFA26-5852-47CC-A647-D4A3552E2F4B}" srcOrd="0" destOrd="0" presId="urn:microsoft.com/office/officeart/2008/layout/LinedList"/>
    <dgm:cxn modelId="{272C4E6E-8C52-4DC2-BE82-BADB9D534ED5}" type="presOf" srcId="{9A3FFE51-BD15-4BF7-A08B-2C03D7125932}" destId="{E7F1D4A5-F863-4E07-BC5D-9FABB3D5818D}" srcOrd="0" destOrd="0" presId="urn:microsoft.com/office/officeart/2008/layout/LinedList"/>
    <dgm:cxn modelId="{13F99C92-3D4B-4D5B-9BEC-9D4A610CEBA9}" srcId="{A941D948-8420-47D7-A316-E4FC80B05F8B}" destId="{9A3FFE51-BD15-4BF7-A08B-2C03D7125932}" srcOrd="1" destOrd="0" parTransId="{D73FE965-47A4-46D7-9E8A-7884C1D4E67F}" sibTransId="{8530165C-8A7E-4C97-B0B3-F264D7E7A2FC}"/>
    <dgm:cxn modelId="{5588D0A3-A8F3-43E7-B119-3D9EEE5B8440}" srcId="{A941D948-8420-47D7-A316-E4FC80B05F8B}" destId="{9D5D905C-FD4B-48AB-8E7B-2A9222A1B709}" srcOrd="2" destOrd="0" parTransId="{31B4B0ED-1803-4D6C-A382-94A4EF2707B6}" sibTransId="{03ED97AE-09FF-4397-9BDC-785F10F50CE7}"/>
    <dgm:cxn modelId="{FD3935A9-E39B-4ED2-BF73-E2F2F5D83DEC}" type="presOf" srcId="{9D5D905C-FD4B-48AB-8E7B-2A9222A1B709}" destId="{A4AD1169-45AC-48E6-9431-9B3B4AE408C7}" srcOrd="0" destOrd="0" presId="urn:microsoft.com/office/officeart/2008/layout/LinedList"/>
    <dgm:cxn modelId="{87257EBF-C234-4BAF-AC60-449671E9CA2E}" type="presOf" srcId="{786DBAC8-F919-4356-9247-5611CC401D32}" destId="{5F5A5D48-0B6B-48D8-BF74-0937E9FF61BD}" srcOrd="0" destOrd="0" presId="urn:microsoft.com/office/officeart/2008/layout/LinedList"/>
    <dgm:cxn modelId="{FCD0BF59-FC4D-46B1-A06D-637DFBB49A08}" type="presParOf" srcId="{C59DFA26-5852-47CC-A647-D4A3552E2F4B}" destId="{FA869ACE-4F68-4D35-916D-660830ADD471}" srcOrd="0" destOrd="0" presId="urn:microsoft.com/office/officeart/2008/layout/LinedList"/>
    <dgm:cxn modelId="{D5A6C879-EA7A-422F-BE7E-7FADDDEFA221}" type="presParOf" srcId="{C59DFA26-5852-47CC-A647-D4A3552E2F4B}" destId="{9FDF22DF-38AE-4E33-B54F-95EA33AB8442}" srcOrd="1" destOrd="0" presId="urn:microsoft.com/office/officeart/2008/layout/LinedList"/>
    <dgm:cxn modelId="{F6F9F817-04E1-4A90-A630-688950B10E95}" type="presParOf" srcId="{9FDF22DF-38AE-4E33-B54F-95EA33AB8442}" destId="{5F5A5D48-0B6B-48D8-BF74-0937E9FF61BD}" srcOrd="0" destOrd="0" presId="urn:microsoft.com/office/officeart/2008/layout/LinedList"/>
    <dgm:cxn modelId="{896430BB-7898-4CED-B758-15B9A2840B7A}" type="presParOf" srcId="{9FDF22DF-38AE-4E33-B54F-95EA33AB8442}" destId="{D36A0FB7-98FB-46A5-B852-CA64BBD3B9D4}" srcOrd="1" destOrd="0" presId="urn:microsoft.com/office/officeart/2008/layout/LinedList"/>
    <dgm:cxn modelId="{68014265-1942-46D3-95D0-37D3AC7B65C0}" type="presParOf" srcId="{C59DFA26-5852-47CC-A647-D4A3552E2F4B}" destId="{F047CF02-0DAE-4A48-AB16-2391532AFFF5}" srcOrd="2" destOrd="0" presId="urn:microsoft.com/office/officeart/2008/layout/LinedList"/>
    <dgm:cxn modelId="{AD8B76C4-F163-457D-BE49-C2316E48D7E2}" type="presParOf" srcId="{C59DFA26-5852-47CC-A647-D4A3552E2F4B}" destId="{983A4EC3-EA2F-4F5D-A52D-AB7799DDED8A}" srcOrd="3" destOrd="0" presId="urn:microsoft.com/office/officeart/2008/layout/LinedList"/>
    <dgm:cxn modelId="{DAFEFD3B-2DBD-4238-9275-6EF202AA942D}" type="presParOf" srcId="{983A4EC3-EA2F-4F5D-A52D-AB7799DDED8A}" destId="{E7F1D4A5-F863-4E07-BC5D-9FABB3D5818D}" srcOrd="0" destOrd="0" presId="urn:microsoft.com/office/officeart/2008/layout/LinedList"/>
    <dgm:cxn modelId="{92399320-BEE7-4012-A56A-1B8D4E74BFBC}" type="presParOf" srcId="{983A4EC3-EA2F-4F5D-A52D-AB7799DDED8A}" destId="{BB06E92D-6A9F-453B-848F-A7DFEE30AB1C}" srcOrd="1" destOrd="0" presId="urn:microsoft.com/office/officeart/2008/layout/LinedList"/>
    <dgm:cxn modelId="{D8DBB97B-4AB1-489B-9B6A-357CF8A27889}" type="presParOf" srcId="{C59DFA26-5852-47CC-A647-D4A3552E2F4B}" destId="{E9ED599D-788C-446D-AF39-ED059585CAAF}" srcOrd="4" destOrd="0" presId="urn:microsoft.com/office/officeart/2008/layout/LinedList"/>
    <dgm:cxn modelId="{E77CA4B5-1E8A-4A07-B8CC-68BFE6E318F1}" type="presParOf" srcId="{C59DFA26-5852-47CC-A647-D4A3552E2F4B}" destId="{CD64562F-BC00-4D0B-B850-BF8A761F7CB6}" srcOrd="5" destOrd="0" presId="urn:microsoft.com/office/officeart/2008/layout/LinedList"/>
    <dgm:cxn modelId="{83A09481-6F8D-40AF-895A-2AA41BFB3EEB}" type="presParOf" srcId="{CD64562F-BC00-4D0B-B850-BF8A761F7CB6}" destId="{A4AD1169-45AC-48E6-9431-9B3B4AE408C7}" srcOrd="0" destOrd="0" presId="urn:microsoft.com/office/officeart/2008/layout/LinedList"/>
    <dgm:cxn modelId="{33DBBF85-D888-4735-A202-5B4FEF3562D8}" type="presParOf" srcId="{CD64562F-BC00-4D0B-B850-BF8A761F7CB6}" destId="{9DC9C6D1-5CAF-49A1-AAD8-7134DA44A16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7E81D4-91FA-45C8-8637-DEE2EC011634}">
      <dsp:nvSpPr>
        <dsp:cNvPr id="0" name=""/>
        <dsp:cNvSpPr/>
      </dsp:nvSpPr>
      <dsp:spPr>
        <a:xfrm>
          <a:off x="0" y="1593689"/>
          <a:ext cx="5811128"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1318C5-7842-4640-A74B-E0DC10C35217}">
      <dsp:nvSpPr>
        <dsp:cNvPr id="0" name=""/>
        <dsp:cNvSpPr/>
      </dsp:nvSpPr>
      <dsp:spPr>
        <a:xfrm>
          <a:off x="290556" y="1342769"/>
          <a:ext cx="4067789"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753" tIns="0" rIns="153753" bIns="0" numCol="1" spcCol="1270" anchor="ctr" anchorCtr="0">
          <a:noAutofit/>
        </a:bodyPr>
        <a:lstStyle/>
        <a:p>
          <a:pPr marL="0" lvl="0" indent="0" algn="l" defTabSz="755650">
            <a:lnSpc>
              <a:spcPct val="90000"/>
            </a:lnSpc>
            <a:spcBef>
              <a:spcPct val="0"/>
            </a:spcBef>
            <a:spcAft>
              <a:spcPct val="35000"/>
            </a:spcAft>
            <a:buNone/>
          </a:pPr>
          <a:r>
            <a:rPr lang="en-GB" sz="1700" kern="1200" dirty="0"/>
            <a:t>How did the police use SM during Covid?</a:t>
          </a:r>
        </a:p>
      </dsp:txBody>
      <dsp:txXfrm>
        <a:off x="315054" y="1367267"/>
        <a:ext cx="4018793" cy="452844"/>
      </dsp:txXfrm>
    </dsp:sp>
    <dsp:sp modelId="{9BD6EC95-CC4F-42E8-B814-59C8778708EF}">
      <dsp:nvSpPr>
        <dsp:cNvPr id="0" name=""/>
        <dsp:cNvSpPr/>
      </dsp:nvSpPr>
      <dsp:spPr>
        <a:xfrm>
          <a:off x="0" y="2364809"/>
          <a:ext cx="5811128"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53786F-378D-48BC-A2FF-E39B48A65253}">
      <dsp:nvSpPr>
        <dsp:cNvPr id="0" name=""/>
        <dsp:cNvSpPr/>
      </dsp:nvSpPr>
      <dsp:spPr>
        <a:xfrm>
          <a:off x="290556" y="2113889"/>
          <a:ext cx="4067789"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753" tIns="0" rIns="153753" bIns="0" numCol="1" spcCol="1270" anchor="ctr" anchorCtr="0">
          <a:noAutofit/>
        </a:bodyPr>
        <a:lstStyle/>
        <a:p>
          <a:pPr marL="0" lvl="0" indent="0" algn="l" defTabSz="755650">
            <a:lnSpc>
              <a:spcPct val="90000"/>
            </a:lnSpc>
            <a:spcBef>
              <a:spcPct val="0"/>
            </a:spcBef>
            <a:spcAft>
              <a:spcPct val="35000"/>
            </a:spcAft>
            <a:buNone/>
          </a:pPr>
          <a:r>
            <a:rPr lang="en-GB" sz="1700" kern="1200"/>
            <a:t>What were the positives?</a:t>
          </a:r>
          <a:endParaRPr lang="en-US" sz="1700" kern="1200"/>
        </a:p>
      </dsp:txBody>
      <dsp:txXfrm>
        <a:off x="315054" y="2138387"/>
        <a:ext cx="4018793" cy="452844"/>
      </dsp:txXfrm>
    </dsp:sp>
    <dsp:sp modelId="{7FC2635C-1CD6-454A-880D-B812AAA50450}">
      <dsp:nvSpPr>
        <dsp:cNvPr id="0" name=""/>
        <dsp:cNvSpPr/>
      </dsp:nvSpPr>
      <dsp:spPr>
        <a:xfrm>
          <a:off x="0" y="3135929"/>
          <a:ext cx="5811128" cy="428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1D1A39-C3DC-4BB4-BCAA-810DDD8E2CFD}">
      <dsp:nvSpPr>
        <dsp:cNvPr id="0" name=""/>
        <dsp:cNvSpPr/>
      </dsp:nvSpPr>
      <dsp:spPr>
        <a:xfrm>
          <a:off x="290556" y="2885009"/>
          <a:ext cx="4067789" cy="5018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753" tIns="0" rIns="153753" bIns="0" numCol="1" spcCol="1270" anchor="ctr" anchorCtr="0">
          <a:noAutofit/>
        </a:bodyPr>
        <a:lstStyle/>
        <a:p>
          <a:pPr marL="0" lvl="0" indent="0" algn="l" defTabSz="755650">
            <a:lnSpc>
              <a:spcPct val="90000"/>
            </a:lnSpc>
            <a:spcBef>
              <a:spcPct val="0"/>
            </a:spcBef>
            <a:spcAft>
              <a:spcPct val="35000"/>
            </a:spcAft>
            <a:buNone/>
          </a:pPr>
          <a:r>
            <a:rPr lang="en-GB" sz="1700" kern="1200"/>
            <a:t>What were the negatives?</a:t>
          </a:r>
          <a:endParaRPr lang="en-US" sz="1700" kern="1200"/>
        </a:p>
      </dsp:txBody>
      <dsp:txXfrm>
        <a:off x="315054" y="2909507"/>
        <a:ext cx="4018793" cy="452844"/>
      </dsp:txXfrm>
    </dsp:sp>
    <dsp:sp modelId="{4C0B20B8-BDC1-4492-8924-BEF453BDEA41}">
      <dsp:nvSpPr>
        <dsp:cNvPr id="0" name=""/>
        <dsp:cNvSpPr/>
      </dsp:nvSpPr>
      <dsp:spPr>
        <a:xfrm>
          <a:off x="0" y="3907049"/>
          <a:ext cx="5811128"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00E837-9023-499C-AF91-926A3EEA212A}">
      <dsp:nvSpPr>
        <dsp:cNvPr id="0" name=""/>
        <dsp:cNvSpPr/>
      </dsp:nvSpPr>
      <dsp:spPr>
        <a:xfrm>
          <a:off x="290556" y="3656129"/>
          <a:ext cx="4067789" cy="501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3753" tIns="0" rIns="153753" bIns="0" numCol="1" spcCol="1270" anchor="ctr" anchorCtr="0">
          <a:noAutofit/>
        </a:bodyPr>
        <a:lstStyle/>
        <a:p>
          <a:pPr marL="0" lvl="0" indent="0" algn="l" defTabSz="755650">
            <a:lnSpc>
              <a:spcPct val="90000"/>
            </a:lnSpc>
            <a:spcBef>
              <a:spcPct val="0"/>
            </a:spcBef>
            <a:spcAft>
              <a:spcPct val="35000"/>
            </a:spcAft>
            <a:buNone/>
          </a:pPr>
          <a:r>
            <a:rPr lang="en-GB" sz="1700" kern="1200"/>
            <a:t>What is your opinion?</a:t>
          </a:r>
          <a:endParaRPr lang="en-US" sz="1700" kern="1200"/>
        </a:p>
      </dsp:txBody>
      <dsp:txXfrm>
        <a:off x="315054" y="3680627"/>
        <a:ext cx="4018793"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80367E-C1FA-4447-B4B3-B31416D33CE5}">
      <dsp:nvSpPr>
        <dsp:cNvPr id="0" name=""/>
        <dsp:cNvSpPr/>
      </dsp:nvSpPr>
      <dsp:spPr>
        <a:xfrm>
          <a:off x="0" y="531"/>
          <a:ext cx="53933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7948C4-9F31-4393-AE3B-5A2C928F46CF}">
      <dsp:nvSpPr>
        <dsp:cNvPr id="0" name=""/>
        <dsp:cNvSpPr/>
      </dsp:nvSpPr>
      <dsp:spPr>
        <a:xfrm>
          <a:off x="0" y="531"/>
          <a:ext cx="539336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The idea police are somehow different from the rest of society as a distinctive group who function according to a:</a:t>
          </a:r>
          <a:endParaRPr lang="en-US" sz="1700" kern="1200"/>
        </a:p>
      </dsp:txBody>
      <dsp:txXfrm>
        <a:off x="0" y="531"/>
        <a:ext cx="5393361" cy="870055"/>
      </dsp:txXfrm>
    </dsp:sp>
    <dsp:sp modelId="{657AC787-8A49-4B9E-9E56-02C0463BA7EB}">
      <dsp:nvSpPr>
        <dsp:cNvPr id="0" name=""/>
        <dsp:cNvSpPr/>
      </dsp:nvSpPr>
      <dsp:spPr>
        <a:xfrm>
          <a:off x="0" y="870586"/>
          <a:ext cx="53933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B44EAB-9EEC-4284-ABDD-E02DD8C116A1}">
      <dsp:nvSpPr>
        <dsp:cNvPr id="0" name=""/>
        <dsp:cNvSpPr/>
      </dsp:nvSpPr>
      <dsp:spPr>
        <a:xfrm>
          <a:off x="0" y="870586"/>
          <a:ext cx="539336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unique set of rules, </a:t>
          </a:r>
          <a:endParaRPr lang="en-US" sz="1700" kern="1200"/>
        </a:p>
      </dsp:txBody>
      <dsp:txXfrm>
        <a:off x="0" y="870586"/>
        <a:ext cx="5393361" cy="870055"/>
      </dsp:txXfrm>
    </dsp:sp>
    <dsp:sp modelId="{3ED4314A-D18E-4CCC-962D-AFFFB75334A5}">
      <dsp:nvSpPr>
        <dsp:cNvPr id="0" name=""/>
        <dsp:cNvSpPr/>
      </dsp:nvSpPr>
      <dsp:spPr>
        <a:xfrm>
          <a:off x="0" y="1740641"/>
          <a:ext cx="53933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099CB5-A253-43AD-9411-721FE051E159}">
      <dsp:nvSpPr>
        <dsp:cNvPr id="0" name=""/>
        <dsp:cNvSpPr/>
      </dsp:nvSpPr>
      <dsp:spPr>
        <a:xfrm>
          <a:off x="0" y="1740641"/>
          <a:ext cx="539336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practices, </a:t>
          </a:r>
          <a:endParaRPr lang="en-US" sz="1700" kern="1200"/>
        </a:p>
      </dsp:txBody>
      <dsp:txXfrm>
        <a:off x="0" y="1740641"/>
        <a:ext cx="5393361" cy="870055"/>
      </dsp:txXfrm>
    </dsp:sp>
    <dsp:sp modelId="{37E7D651-F312-4982-9BFB-A0832EFA4771}">
      <dsp:nvSpPr>
        <dsp:cNvPr id="0" name=""/>
        <dsp:cNvSpPr/>
      </dsp:nvSpPr>
      <dsp:spPr>
        <a:xfrm>
          <a:off x="0" y="2610696"/>
          <a:ext cx="53933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D67B3-5255-4F19-AAA0-DF8D3C9E1E9C}">
      <dsp:nvSpPr>
        <dsp:cNvPr id="0" name=""/>
        <dsp:cNvSpPr/>
      </dsp:nvSpPr>
      <dsp:spPr>
        <a:xfrm>
          <a:off x="0" y="2610696"/>
          <a:ext cx="539336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beliefs, </a:t>
          </a:r>
          <a:endParaRPr lang="en-US" sz="1700" kern="1200"/>
        </a:p>
      </dsp:txBody>
      <dsp:txXfrm>
        <a:off x="0" y="2610696"/>
        <a:ext cx="5393361" cy="870055"/>
      </dsp:txXfrm>
    </dsp:sp>
    <dsp:sp modelId="{D517499B-75E2-4C3F-812C-FAEE49B1C686}">
      <dsp:nvSpPr>
        <dsp:cNvPr id="0" name=""/>
        <dsp:cNvSpPr/>
      </dsp:nvSpPr>
      <dsp:spPr>
        <a:xfrm>
          <a:off x="0" y="3480751"/>
          <a:ext cx="5393361"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08F68A-1953-4B77-98ED-1115FB233982}">
      <dsp:nvSpPr>
        <dsp:cNvPr id="0" name=""/>
        <dsp:cNvSpPr/>
      </dsp:nvSpPr>
      <dsp:spPr>
        <a:xfrm>
          <a:off x="0" y="3480751"/>
          <a:ext cx="5393361"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i="0" kern="1200"/>
            <a:t>principles accepted by all members.</a:t>
          </a:r>
          <a:endParaRPr lang="en-US" sz="1700" kern="1200"/>
        </a:p>
      </dsp:txBody>
      <dsp:txXfrm>
        <a:off x="0" y="3480751"/>
        <a:ext cx="5393361" cy="870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91074-48A0-4912-B1B4-DF4B299997DB}">
      <dsp:nvSpPr>
        <dsp:cNvPr id="0" name=""/>
        <dsp:cNvSpPr/>
      </dsp:nvSpPr>
      <dsp:spPr>
        <a:xfrm>
          <a:off x="0" y="0"/>
          <a:ext cx="527288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D991EE7-7C01-4E38-AA5D-BBBC92A40F25}">
      <dsp:nvSpPr>
        <dsp:cNvPr id="0" name=""/>
        <dsp:cNvSpPr/>
      </dsp:nvSpPr>
      <dsp:spPr>
        <a:xfrm>
          <a:off x="0" y="0"/>
          <a:ext cx="5272888" cy="1590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A "canteen culture" refers to the way in which people working in a particular workplace can develop a shared set of values and prejudices. </a:t>
          </a:r>
          <a:endParaRPr lang="en-US" sz="2500" kern="1200"/>
        </a:p>
      </dsp:txBody>
      <dsp:txXfrm>
        <a:off x="0" y="0"/>
        <a:ext cx="5272888" cy="1590841"/>
      </dsp:txXfrm>
    </dsp:sp>
    <dsp:sp modelId="{C5A6B567-9C17-4FE2-ACDD-7DC223162E63}">
      <dsp:nvSpPr>
        <dsp:cNvPr id="0" name=""/>
        <dsp:cNvSpPr/>
      </dsp:nvSpPr>
      <dsp:spPr>
        <a:xfrm>
          <a:off x="0" y="1590841"/>
          <a:ext cx="527288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CC651DE-34F3-4138-AB2A-C266BDD7E941}">
      <dsp:nvSpPr>
        <dsp:cNvPr id="0" name=""/>
        <dsp:cNvSpPr/>
      </dsp:nvSpPr>
      <dsp:spPr>
        <a:xfrm>
          <a:off x="0" y="1590841"/>
          <a:ext cx="5272888" cy="1590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development of </a:t>
          </a:r>
          <a:r>
            <a:rPr lang="en-GB" sz="2500" b="0" i="0" kern="1200"/>
            <a:t>lack of fairness, discrimination, lack of empathy, bullying is formed. </a:t>
          </a:r>
          <a:endParaRPr lang="en-US" sz="2500" kern="1200"/>
        </a:p>
      </dsp:txBody>
      <dsp:txXfrm>
        <a:off x="0" y="1590841"/>
        <a:ext cx="5272888" cy="15908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B5BC6-F5CD-4634-94EF-9AD862803B3E}">
      <dsp:nvSpPr>
        <dsp:cNvPr id="0" name=""/>
        <dsp:cNvSpPr/>
      </dsp:nvSpPr>
      <dsp:spPr>
        <a:xfrm>
          <a:off x="0" y="316616"/>
          <a:ext cx="6586489" cy="5958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Key SIT theorist - Henri Tajfel (1982)</a:t>
          </a:r>
          <a:endParaRPr lang="en-US" sz="1500" kern="1200"/>
        </a:p>
      </dsp:txBody>
      <dsp:txXfrm>
        <a:off x="29088" y="345704"/>
        <a:ext cx="6528313" cy="537701"/>
      </dsp:txXfrm>
    </dsp:sp>
    <dsp:sp modelId="{62B7F351-C863-4651-A520-80A9CFB725A7}">
      <dsp:nvSpPr>
        <dsp:cNvPr id="0" name=""/>
        <dsp:cNvSpPr/>
      </dsp:nvSpPr>
      <dsp:spPr>
        <a:xfrm>
          <a:off x="0" y="955693"/>
          <a:ext cx="6586489" cy="595877"/>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SIT is concerned with the needs of individuals to identify with specific social groups</a:t>
          </a:r>
          <a:endParaRPr lang="en-US" sz="1500" kern="1200"/>
        </a:p>
      </dsp:txBody>
      <dsp:txXfrm>
        <a:off x="29088" y="984781"/>
        <a:ext cx="6528313" cy="537701"/>
      </dsp:txXfrm>
    </dsp:sp>
    <dsp:sp modelId="{7F0F5F7D-DB50-4590-B0E0-FE879A175964}">
      <dsp:nvSpPr>
        <dsp:cNvPr id="0" name=""/>
        <dsp:cNvSpPr/>
      </dsp:nvSpPr>
      <dsp:spPr>
        <a:xfrm>
          <a:off x="0" y="1594770"/>
          <a:ext cx="6586489" cy="595877"/>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Groups give people a sense of belonging/who they are/a framework for their lives</a:t>
          </a:r>
          <a:endParaRPr lang="en-US" sz="1500" kern="1200"/>
        </a:p>
      </dsp:txBody>
      <dsp:txXfrm>
        <a:off x="29088" y="1623858"/>
        <a:ext cx="6528313" cy="537701"/>
      </dsp:txXfrm>
    </dsp:sp>
    <dsp:sp modelId="{F7392955-C8A4-4B48-92D9-A9F71495CDF2}">
      <dsp:nvSpPr>
        <dsp:cNvPr id="0" name=""/>
        <dsp:cNvSpPr/>
      </dsp:nvSpPr>
      <dsp:spPr>
        <a:xfrm>
          <a:off x="0" y="2233848"/>
          <a:ext cx="6586489" cy="595877"/>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This links to self-esteem needs</a:t>
          </a:r>
          <a:endParaRPr lang="en-US" sz="1500" kern="1200"/>
        </a:p>
      </dsp:txBody>
      <dsp:txXfrm>
        <a:off x="29088" y="2262936"/>
        <a:ext cx="6528313" cy="537701"/>
      </dsp:txXfrm>
    </dsp:sp>
    <dsp:sp modelId="{3C4EBA0E-04B5-4F32-A7FD-639B43E33A98}">
      <dsp:nvSpPr>
        <dsp:cNvPr id="0" name=""/>
        <dsp:cNvSpPr/>
      </dsp:nvSpPr>
      <dsp:spPr>
        <a:xfrm>
          <a:off x="0" y="2872925"/>
          <a:ext cx="6586489" cy="595877"/>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u="sng" kern="1200"/>
            <a:t>But</a:t>
          </a:r>
          <a:r>
            <a:rPr lang="en-GB" sz="1500" kern="1200"/>
            <a:t> also the development of prejudice and discrimination as the process inevitably involves discriminating in favour of one’s own group and against the other group(s)</a:t>
          </a:r>
          <a:endParaRPr lang="en-US" sz="1500" kern="1200"/>
        </a:p>
      </dsp:txBody>
      <dsp:txXfrm>
        <a:off x="29088" y="2902013"/>
        <a:ext cx="6528313" cy="5377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2BA81-9DF5-4991-B8A7-AB117A42E3EA}">
      <dsp:nvSpPr>
        <dsp:cNvPr id="0" name=""/>
        <dsp:cNvSpPr/>
      </dsp:nvSpPr>
      <dsp:spPr>
        <a:xfrm>
          <a:off x="0" y="531"/>
          <a:ext cx="10515600" cy="124328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11CEDD-2BA7-4553-8770-947A5E3154AC}">
      <dsp:nvSpPr>
        <dsp:cNvPr id="0" name=""/>
        <dsp:cNvSpPr/>
      </dsp:nvSpPr>
      <dsp:spPr>
        <a:xfrm>
          <a:off x="376092" y="280269"/>
          <a:ext cx="683804" cy="68380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AB7467-A36D-4B9E-A727-34CBDCAAE53B}">
      <dsp:nvSpPr>
        <dsp:cNvPr id="0" name=""/>
        <dsp:cNvSpPr/>
      </dsp:nvSpPr>
      <dsp:spPr>
        <a:xfrm>
          <a:off x="1435988" y="5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933450">
            <a:lnSpc>
              <a:spcPct val="100000"/>
            </a:lnSpc>
            <a:spcBef>
              <a:spcPct val="0"/>
            </a:spcBef>
            <a:spcAft>
              <a:spcPct val="35000"/>
            </a:spcAft>
            <a:buNone/>
          </a:pPr>
          <a:r>
            <a:rPr lang="en-GB" sz="2100" kern="1200"/>
            <a:t>Research into police culture from the 1960s acknowledges the existence of shared occupational values and attitudes between police officers and the influence they have on their perceptions and interactions with the public.</a:t>
          </a:r>
          <a:endParaRPr lang="en-US" sz="2100" kern="1200"/>
        </a:p>
      </dsp:txBody>
      <dsp:txXfrm>
        <a:off x="1435988" y="531"/>
        <a:ext cx="9079611" cy="1243280"/>
      </dsp:txXfrm>
    </dsp:sp>
    <dsp:sp modelId="{3A8441DA-D7E0-46B9-9073-4D46EC9ED6BD}">
      <dsp:nvSpPr>
        <dsp:cNvPr id="0" name=""/>
        <dsp:cNvSpPr/>
      </dsp:nvSpPr>
      <dsp:spPr>
        <a:xfrm>
          <a:off x="0" y="1554631"/>
          <a:ext cx="10515600" cy="124328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39B4B-BDD3-47FC-8825-A3DFCF554089}">
      <dsp:nvSpPr>
        <dsp:cNvPr id="0" name=""/>
        <dsp:cNvSpPr/>
      </dsp:nvSpPr>
      <dsp:spPr>
        <a:xfrm>
          <a:off x="376092" y="1834369"/>
          <a:ext cx="683804" cy="68380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DB8DE8-FBFD-4B9F-9D57-B7203049404C}">
      <dsp:nvSpPr>
        <dsp:cNvPr id="0" name=""/>
        <dsp:cNvSpPr/>
      </dsp:nvSpPr>
      <dsp:spPr>
        <a:xfrm>
          <a:off x="1435988" y="15546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933450">
            <a:lnSpc>
              <a:spcPct val="100000"/>
            </a:lnSpc>
            <a:spcBef>
              <a:spcPct val="0"/>
            </a:spcBef>
            <a:spcAft>
              <a:spcPct val="35000"/>
            </a:spcAft>
            <a:buNone/>
          </a:pPr>
          <a:r>
            <a:rPr lang="en-GB" sz="2100" kern="1200" dirty="0"/>
            <a:t>Yet despite the many transitions in police practice, the characteristics that underpin a shared sense of identity between police officers have persisted (Loftus, 2010). </a:t>
          </a:r>
          <a:endParaRPr lang="en-US" sz="2100" kern="1200" dirty="0"/>
        </a:p>
      </dsp:txBody>
      <dsp:txXfrm>
        <a:off x="1435988" y="1554631"/>
        <a:ext cx="9079611" cy="1243280"/>
      </dsp:txXfrm>
    </dsp:sp>
    <dsp:sp modelId="{23E4F6B9-D25D-4193-8FEB-6985573D96B3}">
      <dsp:nvSpPr>
        <dsp:cNvPr id="0" name=""/>
        <dsp:cNvSpPr/>
      </dsp:nvSpPr>
      <dsp:spPr>
        <a:xfrm>
          <a:off x="0" y="3108732"/>
          <a:ext cx="10515600" cy="1243280"/>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13A90-FB8F-4DEC-BC37-EC8EB21BD098}">
      <dsp:nvSpPr>
        <dsp:cNvPr id="0" name=""/>
        <dsp:cNvSpPr/>
      </dsp:nvSpPr>
      <dsp:spPr>
        <a:xfrm>
          <a:off x="376092" y="3388470"/>
          <a:ext cx="683804" cy="68380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B3987D-74A9-464D-9B45-9EBFB06314EE}">
      <dsp:nvSpPr>
        <dsp:cNvPr id="0" name=""/>
        <dsp:cNvSpPr/>
      </dsp:nvSpPr>
      <dsp:spPr>
        <a:xfrm>
          <a:off x="1435988" y="3108732"/>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933450">
            <a:lnSpc>
              <a:spcPct val="100000"/>
            </a:lnSpc>
            <a:spcBef>
              <a:spcPct val="0"/>
            </a:spcBef>
            <a:spcAft>
              <a:spcPct val="35000"/>
            </a:spcAft>
            <a:buNone/>
          </a:pPr>
          <a:r>
            <a:rPr lang="en-GB" sz="2100" kern="1200" dirty="0"/>
            <a:t>According to Manning (1989:360) police culture is a set of ‘accepted practices, rules, and principles of conduct that are situationally applied, and generalised rationales and beliefs’. </a:t>
          </a:r>
          <a:endParaRPr lang="en-US" sz="2100" kern="1200" dirty="0"/>
        </a:p>
      </dsp:txBody>
      <dsp:txXfrm>
        <a:off x="1435988" y="3108732"/>
        <a:ext cx="9079611" cy="124328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6F857-9F39-46AA-B776-2564DBBF9AA2}">
      <dsp:nvSpPr>
        <dsp:cNvPr id="0" name=""/>
        <dsp:cNvSpPr/>
      </dsp:nvSpPr>
      <dsp:spPr>
        <a:xfrm>
          <a:off x="0" y="607"/>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AA344-23E2-4352-BE2B-724D96A38373}">
      <dsp:nvSpPr>
        <dsp:cNvPr id="0" name=""/>
        <dsp:cNvSpPr/>
      </dsp:nvSpPr>
      <dsp:spPr>
        <a:xfrm>
          <a:off x="430272" y="320645"/>
          <a:ext cx="782314" cy="7823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51460E-F299-4D3B-A0BD-8D3D4A265144}">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The behaviour police display in the ‘canteen’ does not necessarily transcend to the street</a:t>
          </a:r>
          <a:endParaRPr lang="en-US" sz="2500" kern="1200"/>
        </a:p>
      </dsp:txBody>
      <dsp:txXfrm>
        <a:off x="1642860" y="607"/>
        <a:ext cx="4985943" cy="1422390"/>
      </dsp:txXfrm>
    </dsp:sp>
    <dsp:sp modelId="{82A5C858-4660-4DC4-A74E-54CCF56EEB5C}">
      <dsp:nvSpPr>
        <dsp:cNvPr id="0" name=""/>
        <dsp:cNvSpPr/>
      </dsp:nvSpPr>
      <dsp:spPr>
        <a:xfrm>
          <a:off x="0" y="1778595"/>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274B3A-2A8E-4A83-B029-1D09BDABA920}">
      <dsp:nvSpPr>
        <dsp:cNvPr id="0" name=""/>
        <dsp:cNvSpPr/>
      </dsp:nvSpPr>
      <dsp:spPr>
        <a:xfrm>
          <a:off x="430272" y="2098633"/>
          <a:ext cx="782314" cy="7823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0827B0-0B85-49CE-9297-FAF909C4725E}">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Police work is ‘dirty work’ normalising experience is part of the police role.</a:t>
          </a:r>
          <a:endParaRPr lang="en-US" sz="2500" kern="1200"/>
        </a:p>
      </dsp:txBody>
      <dsp:txXfrm>
        <a:off x="1642860" y="1778595"/>
        <a:ext cx="4985943" cy="1422390"/>
      </dsp:txXfrm>
    </dsp:sp>
    <dsp:sp modelId="{34F2047D-2ED8-41C4-BC96-27457BD34C53}">
      <dsp:nvSpPr>
        <dsp:cNvPr id="0" name=""/>
        <dsp:cNvSpPr/>
      </dsp:nvSpPr>
      <dsp:spPr>
        <a:xfrm>
          <a:off x="0" y="3556583"/>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456D0-7CF0-47EC-9E44-22317A153C60}">
      <dsp:nvSpPr>
        <dsp:cNvPr id="0" name=""/>
        <dsp:cNvSpPr/>
      </dsp:nvSpPr>
      <dsp:spPr>
        <a:xfrm>
          <a:off x="430272" y="3876620"/>
          <a:ext cx="782314" cy="7823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6FD4B8-4D11-49E3-87F2-7A4A669BDCF2}">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a:t>Researching police culture should seek to explain police behaviour and not simply seek to condemn it!</a:t>
          </a:r>
          <a:endParaRPr lang="en-US" sz="2500" kern="1200"/>
        </a:p>
      </dsp:txBody>
      <dsp:txXfrm>
        <a:off x="1642860" y="3556583"/>
        <a:ext cx="4985943" cy="14223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174D9-5364-4B75-88DF-2655F5992185}">
      <dsp:nvSpPr>
        <dsp:cNvPr id="0" name=""/>
        <dsp:cNvSpPr/>
      </dsp:nvSpPr>
      <dsp:spPr>
        <a:xfrm>
          <a:off x="920893" y="887962"/>
          <a:ext cx="1249769" cy="124976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1436B-28FF-4FD7-B4F4-2932694840C4}">
      <dsp:nvSpPr>
        <dsp:cNvPr id="0" name=""/>
        <dsp:cNvSpPr/>
      </dsp:nvSpPr>
      <dsp:spPr>
        <a:xfrm>
          <a:off x="157144"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Over policing of some communities</a:t>
          </a:r>
          <a:endParaRPr lang="en-US" sz="1200" kern="1200" dirty="0"/>
        </a:p>
      </dsp:txBody>
      <dsp:txXfrm>
        <a:off x="157144" y="2485519"/>
        <a:ext cx="2777266" cy="720000"/>
      </dsp:txXfrm>
    </dsp:sp>
    <dsp:sp modelId="{518A6793-2CFC-4A40-B82E-2038B794B3E7}">
      <dsp:nvSpPr>
        <dsp:cNvPr id="0" name=""/>
        <dsp:cNvSpPr/>
      </dsp:nvSpPr>
      <dsp:spPr>
        <a:xfrm>
          <a:off x="4184181" y="887962"/>
          <a:ext cx="1249769" cy="124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52A335-FC00-4B9C-8BAD-FDE0AA111446}">
      <dsp:nvSpPr>
        <dsp:cNvPr id="0" name=""/>
        <dsp:cNvSpPr/>
      </dsp:nvSpPr>
      <dsp:spPr>
        <a:xfrm>
          <a:off x="3420433"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Failure to provide an adequate response to victims of some types of crimes</a:t>
          </a:r>
          <a:endParaRPr lang="en-US" sz="1200" kern="1200" dirty="0"/>
        </a:p>
      </dsp:txBody>
      <dsp:txXfrm>
        <a:off x="3420433" y="2485519"/>
        <a:ext cx="2777266" cy="720000"/>
      </dsp:txXfrm>
    </dsp:sp>
    <dsp:sp modelId="{50AAC5FB-8E52-4776-8E92-9174A5E59EC6}">
      <dsp:nvSpPr>
        <dsp:cNvPr id="0" name=""/>
        <dsp:cNvSpPr/>
      </dsp:nvSpPr>
      <dsp:spPr>
        <a:xfrm>
          <a:off x="7447469" y="887962"/>
          <a:ext cx="1249769" cy="124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4D9A47-562B-463F-944B-59A8D4DE08C4}">
      <dsp:nvSpPr>
        <dsp:cNvPr id="0" name=""/>
        <dsp:cNvSpPr/>
      </dsp:nvSpPr>
      <dsp:spPr>
        <a:xfrm>
          <a:off x="6683721"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Media exposures of police work have contributed to a ‘folkloric construction of  police deviance’ which has undermined the legitimacy of the police (Reiner, 2000)</a:t>
          </a:r>
          <a:endParaRPr lang="en-US" sz="1200" kern="1200" dirty="0"/>
        </a:p>
      </dsp:txBody>
      <dsp:txXfrm>
        <a:off x="6683721" y="2485519"/>
        <a:ext cx="2777266"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13BD9-8BB2-42C4-BEE8-5C6A73630BAF}">
      <dsp:nvSpPr>
        <dsp:cNvPr id="0" name=""/>
        <dsp:cNvSpPr/>
      </dsp:nvSpPr>
      <dsp:spPr>
        <a:xfrm>
          <a:off x="0" y="3786"/>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34D7F-6DE1-48BE-9421-670A6174C895}">
      <dsp:nvSpPr>
        <dsp:cNvPr id="0" name=""/>
        <dsp:cNvSpPr/>
      </dsp:nvSpPr>
      <dsp:spPr>
        <a:xfrm>
          <a:off x="243973" y="185254"/>
          <a:ext cx="443589" cy="44358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609FD5-E852-4923-A3D1-704879A28D3E}">
      <dsp:nvSpPr>
        <dsp:cNvPr id="0" name=""/>
        <dsp:cNvSpPr/>
      </dsp:nvSpPr>
      <dsp:spPr>
        <a:xfrm>
          <a:off x="931536" y="3786"/>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Shift work – restricts social relations outside of the organisation- encourages enhanced solidarity and insularity (Cain, 1973). </a:t>
          </a:r>
          <a:endParaRPr lang="en-US" sz="1900" kern="1200"/>
        </a:p>
      </dsp:txBody>
      <dsp:txXfrm>
        <a:off x="931536" y="3786"/>
        <a:ext cx="9576497" cy="806525"/>
      </dsp:txXfrm>
    </dsp:sp>
    <dsp:sp modelId="{5A35599D-93E6-4A5B-AFFD-6F4FAB71ECE7}">
      <dsp:nvSpPr>
        <dsp:cNvPr id="0" name=""/>
        <dsp:cNvSpPr/>
      </dsp:nvSpPr>
      <dsp:spPr>
        <a:xfrm>
          <a:off x="0" y="1011943"/>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15896-1DD5-432C-BBAE-DB8142CAA81E}">
      <dsp:nvSpPr>
        <dsp:cNvPr id="0" name=""/>
        <dsp:cNvSpPr/>
      </dsp:nvSpPr>
      <dsp:spPr>
        <a:xfrm>
          <a:off x="243973" y="1193411"/>
          <a:ext cx="443589" cy="44358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10F9D0-DB69-486D-A198-60E629D88E1E}">
      <dsp:nvSpPr>
        <dsp:cNvPr id="0" name=""/>
        <dsp:cNvSpPr/>
      </dsp:nvSpPr>
      <dsp:spPr>
        <a:xfrm>
          <a:off x="931536" y="1011943"/>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Probationer training – until recently, prolonged period of training away from family and wider community</a:t>
          </a:r>
          <a:endParaRPr lang="en-US" sz="1900" kern="1200"/>
        </a:p>
      </dsp:txBody>
      <dsp:txXfrm>
        <a:off x="931536" y="1011943"/>
        <a:ext cx="9576497" cy="806525"/>
      </dsp:txXfrm>
    </dsp:sp>
    <dsp:sp modelId="{6E30F058-F4CB-40C6-AC1D-68F0B8EB278D}">
      <dsp:nvSpPr>
        <dsp:cNvPr id="0" name=""/>
        <dsp:cNvSpPr/>
      </dsp:nvSpPr>
      <dsp:spPr>
        <a:xfrm>
          <a:off x="0" y="2020100"/>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CD5F59-7B43-4F5E-9707-73C9B5126EDE}">
      <dsp:nvSpPr>
        <dsp:cNvPr id="0" name=""/>
        <dsp:cNvSpPr/>
      </dsp:nvSpPr>
      <dsp:spPr>
        <a:xfrm>
          <a:off x="243973" y="2201568"/>
          <a:ext cx="443589" cy="44358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A5C3C8-B985-4ED1-BE53-7A7ACAADD937}">
      <dsp:nvSpPr>
        <dsp:cNvPr id="0" name=""/>
        <dsp:cNvSpPr/>
      </dsp:nvSpPr>
      <dsp:spPr>
        <a:xfrm>
          <a:off x="931536" y="2020100"/>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Uncertainty of the everyday – officers become loyal to their group</a:t>
          </a:r>
          <a:endParaRPr lang="en-US" sz="1900" kern="1200"/>
        </a:p>
      </dsp:txBody>
      <dsp:txXfrm>
        <a:off x="931536" y="2020100"/>
        <a:ext cx="9576497" cy="806525"/>
      </dsp:txXfrm>
    </dsp:sp>
    <dsp:sp modelId="{673A3EC2-0165-4D21-B0AD-A118DF9C6BFB}">
      <dsp:nvSpPr>
        <dsp:cNvPr id="0" name=""/>
        <dsp:cNvSpPr/>
      </dsp:nvSpPr>
      <dsp:spPr>
        <a:xfrm>
          <a:off x="0" y="3028257"/>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C52DF-C943-4D91-9755-3618FA15302C}">
      <dsp:nvSpPr>
        <dsp:cNvPr id="0" name=""/>
        <dsp:cNvSpPr/>
      </dsp:nvSpPr>
      <dsp:spPr>
        <a:xfrm>
          <a:off x="243973" y="3209725"/>
          <a:ext cx="443589" cy="44358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ED7F95-FB28-4E9F-ACF3-5BF1FABB06F6}">
      <dsp:nvSpPr>
        <dsp:cNvPr id="0" name=""/>
        <dsp:cNvSpPr/>
      </dsp:nvSpPr>
      <dsp:spPr>
        <a:xfrm>
          <a:off x="931536" y="3028257"/>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Pressures to be loyal creates an atmosphere that makes it difficult to challenge behaviour </a:t>
          </a:r>
          <a:endParaRPr lang="en-US" sz="1900" kern="1200"/>
        </a:p>
      </dsp:txBody>
      <dsp:txXfrm>
        <a:off x="931536" y="3028257"/>
        <a:ext cx="9576497" cy="806525"/>
      </dsp:txXfrm>
    </dsp:sp>
    <dsp:sp modelId="{8966941D-55FD-41F3-BA8A-C4F2E9971011}">
      <dsp:nvSpPr>
        <dsp:cNvPr id="0" name=""/>
        <dsp:cNvSpPr/>
      </dsp:nvSpPr>
      <dsp:spPr>
        <a:xfrm>
          <a:off x="0" y="4036413"/>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737BD-5D15-4150-B57F-31CC98F986F5}">
      <dsp:nvSpPr>
        <dsp:cNvPr id="0" name=""/>
        <dsp:cNvSpPr/>
      </dsp:nvSpPr>
      <dsp:spPr>
        <a:xfrm>
          <a:off x="243973" y="4217882"/>
          <a:ext cx="443589" cy="443589"/>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BE877D-AC09-4EC2-BFFE-92C15CB701DC}">
      <dsp:nvSpPr>
        <dsp:cNvPr id="0" name=""/>
        <dsp:cNvSpPr/>
      </dsp:nvSpPr>
      <dsp:spPr>
        <a:xfrm>
          <a:off x="931536" y="4036413"/>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dirty="0"/>
            <a:t>Nature of the job- fosters suspicion and cynicism, reinforcing stereotypes</a:t>
          </a:r>
          <a:endParaRPr lang="en-US" sz="1900" kern="1200" dirty="0"/>
        </a:p>
      </dsp:txBody>
      <dsp:txXfrm>
        <a:off x="931536" y="4036413"/>
        <a:ext cx="9576497" cy="80652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F9788F-77E5-4AA2-A68E-A5BFBE0C5090}">
      <dsp:nvSpPr>
        <dsp:cNvPr id="0" name=""/>
        <dsp:cNvSpPr/>
      </dsp:nvSpPr>
      <dsp:spPr>
        <a:xfrm>
          <a:off x="0" y="498800"/>
          <a:ext cx="6263640" cy="106287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Scarmen stopped short of calling the Police institutionally racist in 1980s</a:t>
          </a:r>
          <a:endParaRPr lang="en-US" sz="1900" kern="1200"/>
        </a:p>
      </dsp:txBody>
      <dsp:txXfrm>
        <a:off x="51885" y="550685"/>
        <a:ext cx="6159870" cy="959101"/>
      </dsp:txXfrm>
    </dsp:sp>
    <dsp:sp modelId="{F4CFE25B-366E-4E49-B770-C1E6EF0DF67C}">
      <dsp:nvSpPr>
        <dsp:cNvPr id="0" name=""/>
        <dsp:cNvSpPr/>
      </dsp:nvSpPr>
      <dsp:spPr>
        <a:xfrm>
          <a:off x="0" y="1616392"/>
          <a:ext cx="6263640" cy="1062871"/>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According to Rowe (2014) – police have always had a difficult relationship with some minority groups – Dangerous classes, migrants – so this is not a new phenomenon.</a:t>
          </a:r>
          <a:endParaRPr lang="en-US" sz="1900" kern="1200"/>
        </a:p>
      </dsp:txBody>
      <dsp:txXfrm>
        <a:off x="51885" y="1668277"/>
        <a:ext cx="6159870" cy="959101"/>
      </dsp:txXfrm>
    </dsp:sp>
    <dsp:sp modelId="{8ECE85A3-0D03-4DD7-A4D5-29ED6E85E68B}">
      <dsp:nvSpPr>
        <dsp:cNvPr id="0" name=""/>
        <dsp:cNvSpPr/>
      </dsp:nvSpPr>
      <dsp:spPr>
        <a:xfrm>
          <a:off x="0" y="2733984"/>
          <a:ext cx="6263640" cy="1062871"/>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Macpherson report made 70 recommendations including guidance on stop and search, the investigation of crime and the support of victims. </a:t>
          </a:r>
          <a:endParaRPr lang="en-US" sz="1900" kern="1200"/>
        </a:p>
      </dsp:txBody>
      <dsp:txXfrm>
        <a:off x="51885" y="2785869"/>
        <a:ext cx="6159870" cy="959101"/>
      </dsp:txXfrm>
    </dsp:sp>
    <dsp:sp modelId="{79D08D0A-3533-44DA-B883-1F873343E2F7}">
      <dsp:nvSpPr>
        <dsp:cNvPr id="0" name=""/>
        <dsp:cNvSpPr/>
      </dsp:nvSpPr>
      <dsp:spPr>
        <a:xfrm>
          <a:off x="0" y="3851575"/>
          <a:ext cx="6263640" cy="106287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But most significant statement was the belief that the Metropolitan Police were ‘Institutionally racist’ and this hindered the investigation. </a:t>
          </a:r>
          <a:endParaRPr lang="en-US" sz="1900" kern="1200"/>
        </a:p>
      </dsp:txBody>
      <dsp:txXfrm>
        <a:off x="51885" y="3903460"/>
        <a:ext cx="6159870" cy="95910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C5E06-8489-41DD-A6EE-9DB84E3575C4}">
      <dsp:nvSpPr>
        <dsp:cNvPr id="0" name=""/>
        <dsp:cNvSpPr/>
      </dsp:nvSpPr>
      <dsp:spPr>
        <a:xfrm>
          <a:off x="0" y="951983"/>
          <a:ext cx="8596312" cy="17575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F078F1-795D-4CB0-82CE-C98A510ADC1E}">
      <dsp:nvSpPr>
        <dsp:cNvPr id="0" name=""/>
        <dsp:cNvSpPr/>
      </dsp:nvSpPr>
      <dsp:spPr>
        <a:xfrm>
          <a:off x="531645" y="1347422"/>
          <a:ext cx="966629" cy="9666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3F2600-29DF-4F15-9DB4-724B96B6E211}">
      <dsp:nvSpPr>
        <dsp:cNvPr id="0" name=""/>
        <dsp:cNvSpPr/>
      </dsp:nvSpPr>
      <dsp:spPr>
        <a:xfrm>
          <a:off x="2029921" y="951983"/>
          <a:ext cx="6566390" cy="1757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003" tIns="186003" rIns="186003" bIns="186003" numCol="1" spcCol="1270" anchor="ctr" anchorCtr="0">
          <a:noAutofit/>
        </a:bodyPr>
        <a:lstStyle/>
        <a:p>
          <a:pPr marL="0" lvl="0" indent="0" algn="l" defTabSz="755650">
            <a:lnSpc>
              <a:spcPct val="100000"/>
            </a:lnSpc>
            <a:spcBef>
              <a:spcPct val="0"/>
            </a:spcBef>
            <a:spcAft>
              <a:spcPct val="35000"/>
            </a:spcAft>
            <a:buNone/>
          </a:pPr>
          <a:r>
            <a:rPr lang="en-GB" sz="1700" kern="1200"/>
            <a:t>A police  service, when reviewing its policy on hate crime, finds that 68% of all hate crime reported is described as being homophobic. The police take account of the extremely high occurrence of hate crime on the local LGBT population in drawing up and implementing its new policy addressing hate crime.</a:t>
          </a:r>
          <a:endParaRPr lang="en-US" sz="1700" kern="1200"/>
        </a:p>
      </dsp:txBody>
      <dsp:txXfrm>
        <a:off x="2029921" y="951983"/>
        <a:ext cx="6566390" cy="1757507"/>
      </dsp:txXfrm>
    </dsp:sp>
    <dsp:sp modelId="{61B4B2AB-86D3-4DAB-AEC0-2981537CF0B3}">
      <dsp:nvSpPr>
        <dsp:cNvPr id="0" name=""/>
        <dsp:cNvSpPr/>
      </dsp:nvSpPr>
      <dsp:spPr>
        <a:xfrm>
          <a:off x="0" y="3148867"/>
          <a:ext cx="8596312" cy="17575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EEAB5-E774-4EE9-8B09-C400B905AF2E}">
      <dsp:nvSpPr>
        <dsp:cNvPr id="0" name=""/>
        <dsp:cNvSpPr/>
      </dsp:nvSpPr>
      <dsp:spPr>
        <a:xfrm>
          <a:off x="531645" y="3544306"/>
          <a:ext cx="966629" cy="9666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154B94-A0DA-468F-9E62-F3576D311B6B}">
      <dsp:nvSpPr>
        <dsp:cNvPr id="0" name=""/>
        <dsp:cNvSpPr/>
      </dsp:nvSpPr>
      <dsp:spPr>
        <a:xfrm>
          <a:off x="2029921" y="3148867"/>
          <a:ext cx="6566390" cy="1757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003" tIns="186003" rIns="186003" bIns="186003" numCol="1" spcCol="1270" anchor="ctr" anchorCtr="0">
          <a:noAutofit/>
        </a:bodyPr>
        <a:lstStyle/>
        <a:p>
          <a:pPr marL="0" lvl="0" indent="0" algn="l" defTabSz="755650">
            <a:lnSpc>
              <a:spcPct val="100000"/>
            </a:lnSpc>
            <a:spcBef>
              <a:spcPct val="0"/>
            </a:spcBef>
            <a:spcAft>
              <a:spcPct val="35000"/>
            </a:spcAft>
            <a:buNone/>
          </a:pPr>
          <a:r>
            <a:rPr lang="en-GB" sz="1700" kern="1200"/>
            <a:t>E.g. – consulting more closely with LGB communities; setting up improved reporting schemes; nominating police liaison officers.</a:t>
          </a:r>
          <a:endParaRPr lang="en-US" sz="1700" kern="1200"/>
        </a:p>
      </dsp:txBody>
      <dsp:txXfrm>
        <a:off x="2029921" y="3148867"/>
        <a:ext cx="6566390" cy="175750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69ACE-4F68-4D35-916D-660830ADD471}">
      <dsp:nvSpPr>
        <dsp:cNvPr id="0" name=""/>
        <dsp:cNvSpPr/>
      </dsp:nvSpPr>
      <dsp:spPr>
        <a:xfrm>
          <a:off x="0" y="1848"/>
          <a:ext cx="658648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5A5D48-0B6B-48D8-BF74-0937E9FF61BD}">
      <dsp:nvSpPr>
        <dsp:cNvPr id="0" name=""/>
        <dsp:cNvSpPr/>
      </dsp:nvSpPr>
      <dsp:spPr>
        <a:xfrm>
          <a:off x="0" y="1848"/>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Cop culture- the positives and negatives</a:t>
          </a:r>
          <a:endParaRPr lang="en-US" sz="3500" kern="1200"/>
        </a:p>
      </dsp:txBody>
      <dsp:txXfrm>
        <a:off x="0" y="1848"/>
        <a:ext cx="6586489" cy="1260574"/>
      </dsp:txXfrm>
    </dsp:sp>
    <dsp:sp modelId="{F047CF02-0DAE-4A48-AB16-2391532AFFF5}">
      <dsp:nvSpPr>
        <dsp:cNvPr id="0" name=""/>
        <dsp:cNvSpPr/>
      </dsp:nvSpPr>
      <dsp:spPr>
        <a:xfrm>
          <a:off x="0" y="1262422"/>
          <a:ext cx="658648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F1D4A5-F863-4E07-BC5D-9FABB3D5818D}">
      <dsp:nvSpPr>
        <dsp:cNvPr id="0" name=""/>
        <dsp:cNvSpPr/>
      </dsp:nvSpPr>
      <dsp:spPr>
        <a:xfrm>
          <a:off x="0" y="1262422"/>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Theory behind cop culture</a:t>
          </a:r>
          <a:endParaRPr lang="en-US" sz="3500" kern="1200"/>
        </a:p>
      </dsp:txBody>
      <dsp:txXfrm>
        <a:off x="0" y="1262422"/>
        <a:ext cx="6586489" cy="1260574"/>
      </dsp:txXfrm>
    </dsp:sp>
    <dsp:sp modelId="{E9ED599D-788C-446D-AF39-ED059585CAAF}">
      <dsp:nvSpPr>
        <dsp:cNvPr id="0" name=""/>
        <dsp:cNvSpPr/>
      </dsp:nvSpPr>
      <dsp:spPr>
        <a:xfrm>
          <a:off x="0" y="2522996"/>
          <a:ext cx="658648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AD1169-45AC-48E6-9431-9B3B4AE408C7}">
      <dsp:nvSpPr>
        <dsp:cNvPr id="0" name=""/>
        <dsp:cNvSpPr/>
      </dsp:nvSpPr>
      <dsp:spPr>
        <a:xfrm>
          <a:off x="0" y="2522996"/>
          <a:ext cx="6586489" cy="1260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What’s happening today</a:t>
          </a:r>
          <a:endParaRPr lang="en-US" sz="3500" kern="1200"/>
        </a:p>
      </dsp:txBody>
      <dsp:txXfrm>
        <a:off x="0" y="2522996"/>
        <a:ext cx="6586489" cy="126057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335581-41B5-45BE-B2ED-9A51210632F1}" type="datetimeFigureOut">
              <a:rPr lang="en-GB" smtClean="0"/>
              <a:t>21/03/2023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AC6D7B-F28F-4EDE-9839-CF2488CAAD14}" type="slidenum">
              <a:rPr lang="en-GB" smtClean="0"/>
              <a:t>‹#›</a:t>
            </a:fld>
            <a:endParaRPr lang="en-GB"/>
          </a:p>
        </p:txBody>
      </p:sp>
    </p:spTree>
    <p:extLst>
      <p:ext uri="{BB962C8B-B14F-4D97-AF65-F5344CB8AC3E}">
        <p14:creationId xmlns:p14="http://schemas.microsoft.com/office/powerpoint/2010/main" val="1054793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a:t>
            </a:fld>
            <a:endParaRPr lang="en-GB"/>
          </a:p>
        </p:txBody>
      </p:sp>
    </p:spTree>
    <p:extLst>
      <p:ext uri="{BB962C8B-B14F-4D97-AF65-F5344CB8AC3E}">
        <p14:creationId xmlns:p14="http://schemas.microsoft.com/office/powerpoint/2010/main" val="3080033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85DBFD91-66D4-4200-9049-91AC3B3CC8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71B464C4-5229-4E73-AF5F-F83CDD2398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172" name="Slide Number Placeholder 3">
            <a:extLst>
              <a:ext uri="{FF2B5EF4-FFF2-40B4-BE49-F238E27FC236}">
                <a16:creationId xmlns:a16="http://schemas.microsoft.com/office/drawing/2014/main" id="{FB2C4153-3E48-4CED-B223-D2576F919A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59A5A2C-C90A-4BFD-B89F-4BAC618798FA}" type="slidenum">
              <a:rPr lang="en-GB" altLang="en-US" smtClean="0">
                <a:latin typeface="Arial" panose="020B0604020202020204" pitchFamily="34" charset="0"/>
              </a:rPr>
              <a:pPr>
                <a:spcBef>
                  <a:spcPct val="0"/>
                </a:spcBef>
              </a:pPr>
              <a:t>3</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cop culture?</a:t>
            </a:r>
          </a:p>
          <a:p>
            <a:r>
              <a:rPr lang="en-GB" dirty="0"/>
              <a:t>Seen as different to </a:t>
            </a:r>
            <a:r>
              <a:rPr lang="en-GB" dirty="0" err="1"/>
              <a:t>th</a:t>
            </a:r>
            <a:r>
              <a:rPr lang="en-GB" dirty="0"/>
              <a:t> </a:t>
            </a:r>
            <a:r>
              <a:rPr lang="en-GB" dirty="0" err="1"/>
              <a:t>epublic</a:t>
            </a:r>
            <a:r>
              <a:rPr lang="en-GB" dirty="0"/>
              <a:t> within society</a:t>
            </a:r>
          </a:p>
          <a:p>
            <a:r>
              <a:rPr lang="en-GB" dirty="0"/>
              <a:t>If we look at </a:t>
            </a:r>
            <a:r>
              <a:rPr lang="en-GB" dirty="0" err="1"/>
              <a:t>Peelians</a:t>
            </a:r>
            <a:r>
              <a:rPr lang="en-GB" dirty="0"/>
              <a:t> principles- they are have a function to carry out and so work to an expected standard in the best interest of the public.</a:t>
            </a:r>
          </a:p>
          <a:p>
            <a:r>
              <a:rPr lang="en-GB" dirty="0"/>
              <a:t>They have certain practices, beliefs and principles to which they work to . It doesn’t just impact on the police officers, there are also civilian roles which are effected by the organisational culture.</a:t>
            </a:r>
          </a:p>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4</a:t>
            </a:fld>
            <a:endParaRPr lang="en-GB"/>
          </a:p>
        </p:txBody>
      </p:sp>
    </p:spTree>
    <p:extLst>
      <p:ext uri="{BB962C8B-B14F-4D97-AF65-F5344CB8AC3E}">
        <p14:creationId xmlns:p14="http://schemas.microsoft.com/office/powerpoint/2010/main" val="3331187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seen in various organisation, known as “canteen culture”. This is also often seen within schools such as staff rooms where teachers will talk about children who are maybe troublesome and a new member of staff comes in and is automatically exposed to that certain opinion which then leads to that member of staff forming a belief and assumption about that pupil before even meeting them which very easily leads to discrimination. Shared values being pushed onto new members of staff.</a:t>
            </a:r>
          </a:p>
          <a:p>
            <a:r>
              <a:rPr lang="en-GB" dirty="0"/>
              <a:t>The danger is this is within different organisations, a culture of discrimination can bread. Different organisations have diff ways to deal with this, but </a:t>
            </a:r>
          </a:p>
        </p:txBody>
      </p:sp>
      <p:sp>
        <p:nvSpPr>
          <p:cNvPr id="4" name="Slide Number Placeholder 3"/>
          <p:cNvSpPr>
            <a:spLocks noGrp="1"/>
          </p:cNvSpPr>
          <p:nvPr>
            <p:ph type="sldNum" sz="quarter" idx="5"/>
          </p:nvPr>
        </p:nvSpPr>
        <p:spPr/>
        <p:txBody>
          <a:bodyPr/>
          <a:lstStyle/>
          <a:p>
            <a:fld id="{C4AC6D7B-F28F-4EDE-9839-CF2488CAAD14}" type="slidenum">
              <a:rPr lang="en-GB" smtClean="0"/>
              <a:t>5</a:t>
            </a:fld>
            <a:endParaRPr lang="en-GB"/>
          </a:p>
        </p:txBody>
      </p:sp>
    </p:spTree>
    <p:extLst>
      <p:ext uri="{BB962C8B-B14F-4D97-AF65-F5344CB8AC3E}">
        <p14:creationId xmlns:p14="http://schemas.microsoft.com/office/powerpoint/2010/main" val="900437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3DF1390-44EF-4655-8FA6-0409D8C0C3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76FFAA0-9326-491A-AE7A-151081784D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5604" name="Slide Number Placeholder 3">
            <a:extLst>
              <a:ext uri="{FF2B5EF4-FFF2-40B4-BE49-F238E27FC236}">
                <a16:creationId xmlns:a16="http://schemas.microsoft.com/office/drawing/2014/main" id="{099C299E-0826-43EF-9DEB-C9A97A4CD6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0552244-5B8F-4A2E-B583-7FFD10FC630F}" type="slidenum">
              <a:rPr lang="en-GB" altLang="en-US" smtClean="0">
                <a:latin typeface="Arial" panose="020B0604020202020204" pitchFamily="34" charset="0"/>
              </a:rPr>
              <a:pPr>
                <a:spcBef>
                  <a:spcPct val="0"/>
                </a:spcBef>
              </a:pPr>
              <a:t>6</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examine the notion of identity it is the way in which an individual defines himself when confronted by a given context. </a:t>
            </a:r>
          </a:p>
          <a:p>
            <a:endParaRPr lang="en-GB" dirty="0"/>
          </a:p>
          <a:p>
            <a:r>
              <a:rPr lang="en-GB" dirty="0"/>
              <a:t>When we encounter difficult situations we may ask ourselves questions such as am I courageous? Fearful? Tense? We use words to define ourselves and the </a:t>
            </a:r>
            <a:r>
              <a:rPr lang="en-GB" dirty="0" err="1"/>
              <a:t>behavior</a:t>
            </a:r>
            <a:r>
              <a:rPr lang="en-GB" dirty="0"/>
              <a:t> we exhibit. One’s identity is said to be largely perceived by others. </a:t>
            </a:r>
          </a:p>
          <a:p>
            <a:endParaRPr lang="en-GB" dirty="0"/>
          </a:p>
          <a:p>
            <a:r>
              <a:rPr lang="en-GB" dirty="0"/>
              <a:t>A police officer will have numerous perceived identities as many, likely, as there are perceivers. </a:t>
            </a:r>
          </a:p>
          <a:p>
            <a:endParaRPr lang="en-GB" dirty="0"/>
          </a:p>
          <a:p>
            <a:r>
              <a:rPr lang="en-GB" dirty="0"/>
              <a:t>identity theory is the understanding that social structures affect identity which in turn affects role performance. It seems that the police organization can modify many of its members identities and this undoubtedly plays a huge role in their performance as professionals. </a:t>
            </a:r>
          </a:p>
        </p:txBody>
      </p:sp>
      <p:sp>
        <p:nvSpPr>
          <p:cNvPr id="4" name="Slide Number Placeholder 3"/>
          <p:cNvSpPr>
            <a:spLocks noGrp="1"/>
          </p:cNvSpPr>
          <p:nvPr>
            <p:ph type="sldNum" sz="quarter" idx="5"/>
          </p:nvPr>
        </p:nvSpPr>
        <p:spPr/>
        <p:txBody>
          <a:bodyPr/>
          <a:lstStyle/>
          <a:p>
            <a:fld id="{C4AC6D7B-F28F-4EDE-9839-CF2488CAAD14}" type="slidenum">
              <a:rPr lang="en-GB" smtClean="0"/>
              <a:t>7</a:t>
            </a:fld>
            <a:endParaRPr lang="en-GB"/>
          </a:p>
        </p:txBody>
      </p:sp>
    </p:spTree>
    <p:extLst>
      <p:ext uri="{BB962C8B-B14F-4D97-AF65-F5344CB8AC3E}">
        <p14:creationId xmlns:p14="http://schemas.microsoft.com/office/powerpoint/2010/main" val="2673780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604A9AD-ADEA-4E7E-A3A8-4DB00A8D25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0E5CCEC1-35BB-4FF3-8397-9609FE4444F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Tajfel passed in 1982 when his STUDENT Turner continued this theory. </a:t>
            </a:r>
          </a:p>
          <a:p>
            <a:r>
              <a:rPr lang="en-GB" altLang="en-US" dirty="0"/>
              <a:t>It explains a persons concept of self depending on what social group they are with. Multiple selves which will alter your behaviours and attitudes. </a:t>
            </a:r>
            <a:r>
              <a:rPr lang="en-GB" altLang="en-US" dirty="0" err="1"/>
              <a:t>Eg</a:t>
            </a:r>
            <a:r>
              <a:rPr lang="en-GB" altLang="en-US" dirty="0"/>
              <a:t>- being with mum and dad as a pose to being with your mates in uni.</a:t>
            </a:r>
          </a:p>
          <a:p>
            <a:r>
              <a:rPr lang="en-GB" altLang="en-US" dirty="0"/>
              <a:t>Within groups we have a “we and an us”-Sporting groups may think we are better than the other sports group down the road.- us vs them attitude and develop a prejudice and negative attitude towards them. In groups and out groups.</a:t>
            </a:r>
          </a:p>
          <a:p>
            <a:r>
              <a:rPr lang="en-GB" altLang="en-US" dirty="0"/>
              <a:t>Having that sense of belonging creates self esteem, confidence, our needs are addressed. We are united </a:t>
            </a:r>
          </a:p>
          <a:p>
            <a:r>
              <a:rPr lang="en-GB" altLang="en-US" dirty="0"/>
              <a:t>Certain behaviours can build within that group. Think of football hooliganism for example.</a:t>
            </a:r>
          </a:p>
          <a:p>
            <a:endParaRPr lang="en-GB" altLang="en-US" dirty="0"/>
          </a:p>
        </p:txBody>
      </p:sp>
      <p:sp>
        <p:nvSpPr>
          <p:cNvPr id="15364" name="Slide Number Placeholder 3">
            <a:extLst>
              <a:ext uri="{FF2B5EF4-FFF2-40B4-BE49-F238E27FC236}">
                <a16:creationId xmlns:a16="http://schemas.microsoft.com/office/drawing/2014/main" id="{0C9CDDD5-9460-4BCD-A4CA-E855D94184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68E550E-022E-48F1-8802-A38856D992B3}" type="slidenum">
              <a:rPr lang="en-GB" altLang="en-US" smtClean="0">
                <a:latin typeface="Arial" panose="020B0604020202020204" pitchFamily="34" charset="0"/>
              </a:rPr>
              <a:pPr>
                <a:spcBef>
                  <a:spcPct val="0"/>
                </a:spcBef>
              </a:pPr>
              <a:t>8</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a:t>
            </a:r>
            <a:r>
              <a:rPr lang="en-GB" dirty="0" err="1"/>
              <a:t>are’s</a:t>
            </a:r>
            <a:r>
              <a:rPr lang="en-GB" dirty="0"/>
              <a:t> that processes our in group and out of group mentality</a:t>
            </a:r>
          </a:p>
          <a:p>
            <a:r>
              <a:rPr lang="en-GB" dirty="0"/>
              <a:t>SC- </a:t>
            </a:r>
            <a:r>
              <a:rPr lang="en-GB" dirty="0" err="1"/>
              <a:t>Catagorise</a:t>
            </a:r>
            <a:r>
              <a:rPr lang="en-GB" dirty="0"/>
              <a:t>  people in order to identify and understand them. EG- Ethnicity, sexuality, Politically, employment status, class etc. We then adapt our behaviours to suit each group. People can belong to more than one group at a time- for examples, here today I am a lecturer but at home I am a mother- my identity changes and so does my behaviour, attitude, values and beliefs.</a:t>
            </a:r>
          </a:p>
          <a:p>
            <a:endParaRPr lang="en-GB" dirty="0"/>
          </a:p>
          <a:p>
            <a:r>
              <a:rPr lang="en-GB" dirty="0"/>
              <a:t>SI- You adopt the identity of the group that you belong to and behave in certain ways that people within that group perceive to be the correct way to behave. EG- you are a labour supporter, you will behave in the way that the political party expect, take on the norms and beliefs and attitudes.  We identify with that group and develop emotional attachments.</a:t>
            </a:r>
          </a:p>
          <a:p>
            <a:endParaRPr lang="en-GB" dirty="0"/>
          </a:p>
          <a:p>
            <a:r>
              <a:rPr lang="en-GB" dirty="0"/>
              <a:t>SC- Once </a:t>
            </a:r>
            <a:r>
              <a:rPr lang="en-GB" dirty="0" err="1"/>
              <a:t>weve</a:t>
            </a:r>
            <a:r>
              <a:rPr lang="en-GB" dirty="0"/>
              <a:t> identified where we belong, we then compare our groups. Thinking of political views, we may feel that labour is better than conservatives, different beliefs, values and attitudes</a:t>
            </a:r>
          </a:p>
          <a:p>
            <a:r>
              <a:rPr lang="en-GB" dirty="0"/>
              <a:t>This can bring about prejudice and discriminative attitudes and behaviours</a:t>
            </a:r>
          </a:p>
          <a:p>
            <a:endParaRPr lang="en-GB" dirty="0"/>
          </a:p>
          <a:p>
            <a:endParaRPr lang="en-GB" dirty="0"/>
          </a:p>
          <a:p>
            <a:endParaRPr lang="en-GB" dirty="0"/>
          </a:p>
          <a:p>
            <a:endParaRPr lang="en-GB" dirty="0"/>
          </a:p>
          <a:p>
            <a:r>
              <a:rPr lang="en-GB" dirty="0"/>
              <a:t>First, we categorize people in order to understand and identify them. Some examples of social categories include black, white, professor, student, Republican, and Democrat, vegan.</a:t>
            </a:r>
          </a:p>
          <a:p>
            <a:r>
              <a:rPr lang="en-GB" dirty="0"/>
              <a:t>By knowing what categories we belong to, we can understand things about ourselves, and we can define appropriate </a:t>
            </a:r>
            <a:r>
              <a:rPr lang="en-GB" dirty="0" err="1"/>
              <a:t>behavior</a:t>
            </a:r>
            <a:r>
              <a:rPr lang="en-GB" dirty="0"/>
              <a:t> according to the groups that we and others belong to. An individual can belong to several groups at the same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adopt the identity of the group that we belong to, and we act in ways that we perceive members of that group act. For example, if you identify as a Democrat, you will most likely behave within the norms of that group. As a consequence of your identification with that group, you will develop emotional significance to that identification, and your self-esteem will be dependent on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After we categorize ourselves within a group and identify ourselves as being members of that group, we tend to compare our group (the ingroup) against another group (an outgroup). To maintain your self-esteem, you and your group members will compare your group </a:t>
            </a:r>
            <a:r>
              <a:rPr lang="en-GB" dirty="0" err="1"/>
              <a:t>favorably</a:t>
            </a:r>
            <a:r>
              <a:rPr lang="en-GB" dirty="0"/>
              <a:t> against other ones. This helps explain prejudice and discrimination, since a group will tend to view members of competing groups negatively to increase self-esteem.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DCAA11B-CD3F-4C98-9B6C-6522E7113C24}" type="slidenum">
              <a:rPr lang="en-GB" smtClean="0"/>
              <a:t>9</a:t>
            </a:fld>
            <a:endParaRPr lang="en-GB"/>
          </a:p>
        </p:txBody>
      </p:sp>
    </p:spTree>
    <p:extLst>
      <p:ext uri="{BB962C8B-B14F-4D97-AF65-F5344CB8AC3E}">
        <p14:creationId xmlns:p14="http://schemas.microsoft.com/office/powerpoint/2010/main" val="1383556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go back to looking at police culture, we can see the attitudes and values within the organisation. Code of ethics sets out the values of the organisation which PC’s must abide by. </a:t>
            </a:r>
          </a:p>
          <a:p>
            <a:r>
              <a:rPr lang="en-GB" dirty="0"/>
              <a:t>1960’s- before PACE 1984 came in, lots of miscarriages of justice and bad police practices (brutality, racism, discrimination etc)</a:t>
            </a:r>
          </a:p>
          <a:p>
            <a:endParaRPr lang="en-GB" dirty="0"/>
          </a:p>
          <a:p>
            <a:r>
              <a:rPr lang="en-GB" dirty="0" err="1"/>
              <a:t>Characteristis</a:t>
            </a:r>
            <a:r>
              <a:rPr lang="en-GB" dirty="0"/>
              <a:t> of police officers continues however we still need a more diverse police force which may change the culture.</a:t>
            </a:r>
          </a:p>
          <a:p>
            <a:endParaRPr lang="en-GB" dirty="0"/>
          </a:p>
          <a:p>
            <a:r>
              <a:rPr lang="en-GB" dirty="0"/>
              <a:t>Manning- this is no longer the case as we see in the news frequently- Steven Lawrence, Wayne </a:t>
            </a:r>
            <a:r>
              <a:rPr lang="en-GB" dirty="0" err="1"/>
              <a:t>Couzens</a:t>
            </a:r>
            <a:r>
              <a:rPr lang="en-GB" dirty="0"/>
              <a:t>, two sisters who were murdered</a:t>
            </a:r>
          </a:p>
          <a:p>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10</a:t>
            </a:fld>
            <a:endParaRPr lang="en-GB"/>
          </a:p>
        </p:txBody>
      </p:sp>
    </p:spTree>
    <p:extLst>
      <p:ext uri="{BB962C8B-B14F-4D97-AF65-F5344CB8AC3E}">
        <p14:creationId xmlns:p14="http://schemas.microsoft.com/office/powerpoint/2010/main" val="2739983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https://assets.college.police.uk/s3fs-public/2021-02/code_of_ethics.pdf</a:t>
            </a:r>
          </a:p>
        </p:txBody>
      </p:sp>
      <p:sp>
        <p:nvSpPr>
          <p:cNvPr id="4" name="Slide Number Placeholder 3"/>
          <p:cNvSpPr>
            <a:spLocks noGrp="1"/>
          </p:cNvSpPr>
          <p:nvPr>
            <p:ph type="sldNum" sz="quarter" idx="5"/>
          </p:nvPr>
        </p:nvSpPr>
        <p:spPr/>
        <p:txBody>
          <a:bodyPr/>
          <a:lstStyle/>
          <a:p>
            <a:fld id="{B0B5EF69-6282-41D6-98DF-E801433ABD80}" type="slidenum">
              <a:rPr lang="en-GB" smtClean="0"/>
              <a:t>11</a:t>
            </a:fld>
            <a:endParaRPr lang="en-GB"/>
          </a:p>
        </p:txBody>
      </p:sp>
    </p:spTree>
    <p:extLst>
      <p:ext uri="{BB962C8B-B14F-4D97-AF65-F5344CB8AC3E}">
        <p14:creationId xmlns:p14="http://schemas.microsoft.com/office/powerpoint/2010/main" val="4078422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 and attitudes of the police</a:t>
            </a:r>
          </a:p>
          <a:p>
            <a:r>
              <a:rPr lang="en-GB" dirty="0"/>
              <a:t>In the 1970’s- blamed the publics hostility and violence for the police force to be a group force to be united . The polices attitude towards the public was that they were hostile- US AND THEM attitude. Cant trust the public, keep them at a distance.</a:t>
            </a:r>
          </a:p>
        </p:txBody>
      </p:sp>
      <p:sp>
        <p:nvSpPr>
          <p:cNvPr id="4" name="Slide Number Placeholder 3"/>
          <p:cNvSpPr>
            <a:spLocks noGrp="1"/>
          </p:cNvSpPr>
          <p:nvPr>
            <p:ph type="sldNum" sz="quarter" idx="5"/>
          </p:nvPr>
        </p:nvSpPr>
        <p:spPr/>
        <p:txBody>
          <a:bodyPr/>
          <a:lstStyle/>
          <a:p>
            <a:fld id="{C4AC6D7B-F28F-4EDE-9839-CF2488CAAD14}" type="slidenum">
              <a:rPr lang="en-GB" smtClean="0"/>
              <a:t>13</a:t>
            </a:fld>
            <a:endParaRPr lang="en-GB"/>
          </a:p>
        </p:txBody>
      </p:sp>
    </p:spTree>
    <p:extLst>
      <p:ext uri="{BB962C8B-B14F-4D97-AF65-F5344CB8AC3E}">
        <p14:creationId xmlns:p14="http://schemas.microsoft.com/office/powerpoint/2010/main" val="4045568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Identified that teamwork and working together (long hours and difficult circumstances). Colleagues become like family, depend on them a lot. Because of this that culture has developed into sharing attitudes and norms which is passed down to new recruits. </a:t>
            </a:r>
          </a:p>
          <a:p>
            <a:r>
              <a:rPr lang="en-GB" dirty="0"/>
              <a:t>Only takes one bad apple to spoil the cart – that is how cop culture can damage the organisation and it’s identity.</a:t>
            </a:r>
          </a:p>
        </p:txBody>
      </p:sp>
      <p:sp>
        <p:nvSpPr>
          <p:cNvPr id="4" name="Slide Number Placeholder 3"/>
          <p:cNvSpPr>
            <a:spLocks noGrp="1"/>
          </p:cNvSpPr>
          <p:nvPr>
            <p:ph type="sldNum" sz="quarter" idx="5"/>
          </p:nvPr>
        </p:nvSpPr>
        <p:spPr/>
        <p:txBody>
          <a:bodyPr/>
          <a:lstStyle/>
          <a:p>
            <a:fld id="{C4AC6D7B-F28F-4EDE-9839-CF2488CAAD14}" type="slidenum">
              <a:rPr lang="en-GB" smtClean="0"/>
              <a:t>14</a:t>
            </a:fld>
            <a:endParaRPr lang="en-GB"/>
          </a:p>
        </p:txBody>
      </p:sp>
    </p:spTree>
    <p:extLst>
      <p:ext uri="{BB962C8B-B14F-4D97-AF65-F5344CB8AC3E}">
        <p14:creationId xmlns:p14="http://schemas.microsoft.com/office/powerpoint/2010/main" val="2068572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PC’s have negative attitudes and beliefs which cant be changed, there are a lot more officers who have the opposite. They are more accepting and open outlook.</a:t>
            </a:r>
          </a:p>
          <a:p>
            <a:r>
              <a:rPr lang="en-GB" dirty="0"/>
              <a:t>Having a more representative police force working within our communities, thinking of community policing, we need to understand these communities and what they needs, their religions, cultures etc, but if we have a police force which doesn’t represent that group attitudes will never change.</a:t>
            </a:r>
          </a:p>
          <a:p>
            <a:endParaRPr lang="en-GB" dirty="0"/>
          </a:p>
          <a:p>
            <a:r>
              <a:rPr lang="en-GB" dirty="0"/>
              <a:t>With a more representative police force, more groups within the public will work better within communities- social cohesion.</a:t>
            </a:r>
          </a:p>
        </p:txBody>
      </p:sp>
      <p:sp>
        <p:nvSpPr>
          <p:cNvPr id="4" name="Slide Number Placeholder 3"/>
          <p:cNvSpPr>
            <a:spLocks noGrp="1"/>
          </p:cNvSpPr>
          <p:nvPr>
            <p:ph type="sldNum" sz="quarter" idx="5"/>
          </p:nvPr>
        </p:nvSpPr>
        <p:spPr/>
        <p:txBody>
          <a:bodyPr/>
          <a:lstStyle/>
          <a:p>
            <a:fld id="{C4AC6D7B-F28F-4EDE-9839-CF2488CAAD14}" type="slidenum">
              <a:rPr lang="en-GB" smtClean="0"/>
              <a:t>15</a:t>
            </a:fld>
            <a:endParaRPr lang="en-GB"/>
          </a:p>
        </p:txBody>
      </p:sp>
    </p:spTree>
    <p:extLst>
      <p:ext uri="{BB962C8B-B14F-4D97-AF65-F5344CB8AC3E}">
        <p14:creationId xmlns:p14="http://schemas.microsoft.com/office/powerpoint/2010/main" val="9694543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obvious within most jobs such as police, forces etc. You are heavily involved within the organisation.</a:t>
            </a:r>
          </a:p>
          <a:p>
            <a:r>
              <a:rPr lang="en-GB" dirty="0"/>
              <a:t>We need to take that bad apple out, stop it now before it becomes a disease within the </a:t>
            </a:r>
            <a:r>
              <a:rPr lang="en-GB" dirty="0" err="1"/>
              <a:t>organisaiton</a:t>
            </a:r>
            <a:r>
              <a:rPr lang="en-GB" dirty="0"/>
              <a:t>.</a:t>
            </a:r>
          </a:p>
          <a:p>
            <a:r>
              <a:rPr lang="en-GB" dirty="0"/>
              <a:t>Wayne </a:t>
            </a:r>
            <a:r>
              <a:rPr lang="en-GB" dirty="0" err="1"/>
              <a:t>Couzens</a:t>
            </a:r>
            <a:r>
              <a:rPr lang="en-GB" dirty="0"/>
              <a:t>( the bad apple)- known as the rapist. Colleagues were not surprised about his actions. “Locker room Banter”</a:t>
            </a:r>
          </a:p>
        </p:txBody>
      </p:sp>
      <p:sp>
        <p:nvSpPr>
          <p:cNvPr id="4" name="Slide Number Placeholder 3"/>
          <p:cNvSpPr>
            <a:spLocks noGrp="1"/>
          </p:cNvSpPr>
          <p:nvPr>
            <p:ph type="sldNum" sz="quarter" idx="5"/>
          </p:nvPr>
        </p:nvSpPr>
        <p:spPr/>
        <p:txBody>
          <a:bodyPr/>
          <a:lstStyle/>
          <a:p>
            <a:fld id="{C4AC6D7B-F28F-4EDE-9839-CF2488CAAD14}" type="slidenum">
              <a:rPr lang="en-GB" smtClean="0"/>
              <a:t>17</a:t>
            </a:fld>
            <a:endParaRPr lang="en-GB"/>
          </a:p>
        </p:txBody>
      </p:sp>
    </p:spTree>
    <p:extLst>
      <p:ext uri="{BB962C8B-B14F-4D97-AF65-F5344CB8AC3E}">
        <p14:creationId xmlns:p14="http://schemas.microsoft.com/office/powerpoint/2010/main" val="30588370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Often said that to cope with the job, jokes are made that often hide the truth about people such as Wayne </a:t>
            </a:r>
            <a:r>
              <a:rPr lang="en-GB" dirty="0" err="1"/>
              <a:t>Couzens</a:t>
            </a:r>
            <a:r>
              <a:rPr lang="en-GB" dirty="0"/>
              <a:t>.</a:t>
            </a:r>
          </a:p>
          <a:p>
            <a:r>
              <a:rPr lang="en-GB" dirty="0"/>
              <a:t>This is known as gallows humour </a:t>
            </a:r>
          </a:p>
          <a:p>
            <a:r>
              <a:rPr lang="en-GB" b="0" i="0" dirty="0">
                <a:solidFill>
                  <a:srgbClr val="131316"/>
                </a:solidFill>
                <a:effectLst/>
                <a:latin typeface="Roboto" panose="02000000000000000000" pitchFamily="2" charset="0"/>
              </a:rPr>
              <a:t>This type of </a:t>
            </a:r>
            <a:r>
              <a:rPr lang="en-GB" b="0" i="0" dirty="0" err="1">
                <a:solidFill>
                  <a:srgbClr val="131316"/>
                </a:solidFill>
                <a:effectLst/>
                <a:latin typeface="Roboto" panose="02000000000000000000" pitchFamily="2" charset="0"/>
              </a:rPr>
              <a:t>humor</a:t>
            </a:r>
            <a:r>
              <a:rPr lang="en-GB" b="0" i="0" dirty="0">
                <a:solidFill>
                  <a:srgbClr val="131316"/>
                </a:solidFill>
                <a:effectLst/>
                <a:latin typeface="Roboto" panose="02000000000000000000" pitchFamily="2" charset="0"/>
              </a:rPr>
              <a:t> can be very self-deprecating in nature, as when a terminally ill patient jokingly asks his doctor for a second opinion or an extension on his bill. While gallows </a:t>
            </a:r>
            <a:r>
              <a:rPr lang="en-GB" b="0" i="0" dirty="0" err="1">
                <a:solidFill>
                  <a:srgbClr val="131316"/>
                </a:solidFill>
                <a:effectLst/>
                <a:latin typeface="Roboto" panose="02000000000000000000" pitchFamily="2" charset="0"/>
              </a:rPr>
              <a:t>humor</a:t>
            </a:r>
            <a:r>
              <a:rPr lang="en-GB" b="0" i="0" dirty="0">
                <a:solidFill>
                  <a:srgbClr val="131316"/>
                </a:solidFill>
                <a:effectLst/>
                <a:latin typeface="Roboto" panose="02000000000000000000" pitchFamily="2" charset="0"/>
              </a:rPr>
              <a:t> may sound too dark or offensive to outsiders, those in on the joke may find it somewhat comforting.</a:t>
            </a:r>
          </a:p>
          <a:p>
            <a:r>
              <a:rPr lang="en-GB" b="0" i="0" dirty="0">
                <a:solidFill>
                  <a:srgbClr val="131316"/>
                </a:solidFill>
                <a:effectLst/>
                <a:latin typeface="Roboto" panose="02000000000000000000" pitchFamily="2" charset="0"/>
              </a:rPr>
              <a:t>By sharing these jokes among close friends or co-workers, some people find it easier to cope with the overwhelming emotions attached to the actual event.</a:t>
            </a:r>
          </a:p>
          <a:p>
            <a:endParaRPr lang="en-GB" b="0" i="0" dirty="0">
              <a:solidFill>
                <a:srgbClr val="131316"/>
              </a:solidFill>
              <a:effectLst/>
              <a:latin typeface="Roboto" panose="02000000000000000000" pitchFamily="2" charset="0"/>
            </a:endParaRPr>
          </a:p>
          <a:p>
            <a:r>
              <a:rPr lang="en-GB" b="0" i="0" dirty="0">
                <a:solidFill>
                  <a:srgbClr val="131316"/>
                </a:solidFill>
                <a:effectLst/>
                <a:latin typeface="Roboto" panose="02000000000000000000" pitchFamily="2" charset="0"/>
              </a:rPr>
              <a:t>Many people who work in stressful occupations find that a little gallows </a:t>
            </a:r>
            <a:r>
              <a:rPr lang="en-GB" b="0" i="0" dirty="0" err="1">
                <a:solidFill>
                  <a:srgbClr val="131316"/>
                </a:solidFill>
                <a:effectLst/>
                <a:latin typeface="Roboto" panose="02000000000000000000" pitchFamily="2" charset="0"/>
              </a:rPr>
              <a:t>humor</a:t>
            </a:r>
            <a:r>
              <a:rPr lang="en-GB" b="0" i="0" dirty="0">
                <a:solidFill>
                  <a:srgbClr val="131316"/>
                </a:solidFill>
                <a:effectLst/>
                <a:latin typeface="Roboto" panose="02000000000000000000" pitchFamily="2" charset="0"/>
              </a:rPr>
              <a:t> can help put their grim or distasteful tasks in a more manageable light. Police officers and medical professionals often use gallows </a:t>
            </a:r>
            <a:r>
              <a:rPr lang="en-GB" b="0" i="0" dirty="0" err="1">
                <a:solidFill>
                  <a:srgbClr val="131316"/>
                </a:solidFill>
                <a:effectLst/>
                <a:latin typeface="Roboto" panose="02000000000000000000" pitchFamily="2" charset="0"/>
              </a:rPr>
              <a:t>humor</a:t>
            </a:r>
            <a:r>
              <a:rPr lang="en-GB" b="0" i="0" dirty="0">
                <a:solidFill>
                  <a:srgbClr val="131316"/>
                </a:solidFill>
                <a:effectLst/>
                <a:latin typeface="Roboto" panose="02000000000000000000" pitchFamily="2" charset="0"/>
              </a:rPr>
              <a:t> when discussing their work with other professionals. This may sound offensive or unprofessional to outsiders, but it can be a way to put some distance between themselves and the grim realities of their jobs.</a:t>
            </a:r>
          </a:p>
          <a:p>
            <a:endParaRPr lang="en-GB" b="0" i="0" dirty="0">
              <a:solidFill>
                <a:srgbClr val="131316"/>
              </a:solidFill>
              <a:effectLst/>
              <a:latin typeface="Roboto" panose="02000000000000000000" pitchFamily="2" charset="0"/>
            </a:endParaRPr>
          </a:p>
          <a:p>
            <a:r>
              <a:rPr lang="en-GB" b="0" i="0" dirty="0">
                <a:solidFill>
                  <a:srgbClr val="131316"/>
                </a:solidFill>
                <a:effectLst/>
                <a:latin typeface="Roboto" panose="02000000000000000000" pitchFamily="2" charset="0"/>
              </a:rPr>
              <a:t>As the name implies, gallows </a:t>
            </a:r>
            <a:r>
              <a:rPr lang="en-GB" b="0" i="0" dirty="0" err="1">
                <a:solidFill>
                  <a:srgbClr val="131316"/>
                </a:solidFill>
                <a:effectLst/>
                <a:latin typeface="Roboto" panose="02000000000000000000" pitchFamily="2" charset="0"/>
              </a:rPr>
              <a:t>humor</a:t>
            </a:r>
            <a:r>
              <a:rPr lang="en-GB" b="0" i="0" dirty="0">
                <a:solidFill>
                  <a:srgbClr val="131316"/>
                </a:solidFill>
                <a:effectLst/>
                <a:latin typeface="Roboto" panose="02000000000000000000" pitchFamily="2" charset="0"/>
              </a:rPr>
              <a:t> actually did start with the execution device used for public hangings. It was not unusual for condemned prisoners to use their final words as a sounding board for grim self-deprecating jokes, often directed towards distraught friends and family members. This practice of making jokes during a time of grief or tragedy soon became a coping mechanism for soldiers fighting in the trenches or survivors of a natural disaster.</a:t>
            </a:r>
          </a:p>
          <a:p>
            <a:endParaRPr lang="en-GB" b="0" i="0" dirty="0">
              <a:solidFill>
                <a:srgbClr val="131316"/>
              </a:solidFill>
              <a:effectLst/>
              <a:latin typeface="Roboto" panose="02000000000000000000" pitchFamily="2" charset="0"/>
            </a:endParaRPr>
          </a:p>
          <a:p>
            <a:r>
              <a:rPr lang="en-GB" b="0" i="0" dirty="0">
                <a:solidFill>
                  <a:srgbClr val="131316"/>
                </a:solidFill>
                <a:effectLst/>
                <a:latin typeface="Roboto" panose="02000000000000000000" pitchFamily="2" charset="0"/>
              </a:rPr>
              <a:t>This degree of banter and exposure to stressful situations can make police officers desensitise which runs the danger of things such a rape as being disregarded.</a:t>
            </a:r>
            <a:endParaRPr lang="en-GB" dirty="0"/>
          </a:p>
        </p:txBody>
      </p:sp>
      <p:sp>
        <p:nvSpPr>
          <p:cNvPr id="4" name="Slide Number Placeholder 3"/>
          <p:cNvSpPr>
            <a:spLocks noGrp="1"/>
          </p:cNvSpPr>
          <p:nvPr>
            <p:ph type="sldNum" sz="quarter" idx="5"/>
          </p:nvPr>
        </p:nvSpPr>
        <p:spPr/>
        <p:txBody>
          <a:bodyPr/>
          <a:lstStyle/>
          <a:p>
            <a:fld id="{C4AC6D7B-F28F-4EDE-9839-CF2488CAAD14}" type="slidenum">
              <a:rPr lang="en-GB" smtClean="0"/>
              <a:t>18</a:t>
            </a:fld>
            <a:endParaRPr lang="en-GB"/>
          </a:p>
        </p:txBody>
      </p:sp>
    </p:spTree>
    <p:extLst>
      <p:ext uri="{BB962C8B-B14F-4D97-AF65-F5344CB8AC3E}">
        <p14:creationId xmlns:p14="http://schemas.microsoft.com/office/powerpoint/2010/main" val="25706707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4917C0B-C49C-4D6B-A1E0-8D9FA98F19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D168D137-5855-4726-B9E6-D604B505D2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E71D56E6-321A-491E-965A-014B45A057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AEB3A15-A032-4EA0-9B77-7728C4679150}" type="slidenum">
              <a:rPr lang="en-GB" altLang="en-US" smtClean="0">
                <a:latin typeface="Arial" panose="020B0604020202020204" pitchFamily="34" charset="0"/>
              </a:rPr>
              <a:pPr>
                <a:spcBef>
                  <a:spcPct val="0"/>
                </a:spcBef>
              </a:pPr>
              <a:t>19</a:t>
            </a:fld>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2ED3DC0C-94F3-43D3-86EC-C25370A909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19E5BF31-444D-4BA2-B370-3504F0ACE4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0964" name="Slide Number Placeholder 3">
            <a:extLst>
              <a:ext uri="{FF2B5EF4-FFF2-40B4-BE49-F238E27FC236}">
                <a16:creationId xmlns:a16="http://schemas.microsoft.com/office/drawing/2014/main" id="{32975ED0-50C1-46A0-ACF7-5F437E357F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BA0F257-14B2-43DB-84F7-EBB54FED02C2}" type="slidenum">
              <a:rPr lang="en-GB" altLang="en-US" smtClean="0">
                <a:latin typeface="Arial" panose="020B0604020202020204" pitchFamily="34" charset="0"/>
              </a:rPr>
              <a:pPr>
                <a:spcBef>
                  <a:spcPct val="0"/>
                </a:spcBef>
              </a:pPr>
              <a:t>20</a:t>
            </a:fld>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0C86B29-E105-4E4E-AD52-6C2552E5B4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6E4EE5C-08CC-4CCB-BDCC-921EC72B3D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75DF1902-5552-42DC-BAE4-D081CCDDF6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5CD895C-65D9-4E26-86FB-2112C8933FB6}" type="slidenum">
              <a:rPr lang="en-GB" altLang="en-US" smtClean="0">
                <a:latin typeface="Arial" panose="020B0604020202020204" pitchFamily="34" charset="0"/>
              </a:rPr>
              <a:pPr>
                <a:spcBef>
                  <a:spcPct val="0"/>
                </a:spcBef>
              </a:pPr>
              <a:t>21</a:t>
            </a:fld>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21710A6-8194-41ED-8B63-32CD905A8E3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AE6E309-A66F-4403-BD8B-920DFD7D52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984D9013-08A6-432D-8272-A4F0E2814B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0DE92C5-3214-497C-902E-742B2AA75E89}" type="slidenum">
              <a:rPr lang="en-GB" altLang="en-US" smtClean="0">
                <a:latin typeface="Arial" panose="020B0604020202020204" pitchFamily="34" charset="0"/>
              </a:rPr>
              <a:pPr>
                <a:spcBef>
                  <a:spcPct val="0"/>
                </a:spcBef>
              </a:pPr>
              <a:t>22</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58D5F223-4316-4CC9-9AD0-07E4C36944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24F1E49-2E7E-4507-90D3-B3E0B475A7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What impact do these have on creating a culture do we think?</a:t>
            </a:r>
          </a:p>
        </p:txBody>
      </p:sp>
      <p:sp>
        <p:nvSpPr>
          <p:cNvPr id="27652" name="Slide Number Placeholder 3">
            <a:extLst>
              <a:ext uri="{FF2B5EF4-FFF2-40B4-BE49-F238E27FC236}">
                <a16:creationId xmlns:a16="http://schemas.microsoft.com/office/drawing/2014/main" id="{C6CD1204-292C-4BF0-9A3D-BC85921F69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0BD0BFB-134B-4F2D-B6BF-771850B14C40}" type="slidenum">
              <a:rPr lang="en-GB" altLang="en-US" smtClean="0">
                <a:latin typeface="Arial" panose="020B0604020202020204" pitchFamily="34" charset="0"/>
              </a:rPr>
              <a:pPr>
                <a:spcBef>
                  <a:spcPct val="0"/>
                </a:spcBef>
              </a:pPr>
              <a:t>23</a:t>
            </a:fld>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https://www.cam.ac.uk/policeptsd</a:t>
            </a:r>
          </a:p>
          <a:p>
            <a:r>
              <a:rPr lang="en-GB" b="1" dirty="0"/>
              <a:t>https://www.policingtrauma.sociology.cam.ac.uk/survey?_gl=1*fdy80w*_ga*MTg1MjIwNTY2NS4xNjQ1NjE2OTQ3*_ga_P8Q1QT5W4K*MTY0NTYxNjk0Ni4xLjEuMTY0NTYxNjk2My4w</a:t>
            </a:r>
          </a:p>
          <a:p>
            <a:r>
              <a:rPr lang="en-GB" b="1" dirty="0"/>
              <a:t>https://www.mind.org.uk/news-campaigns/news/nearly-8-in-10-police-officers-recently-felt-stressed-finds-police-federation/</a:t>
            </a:r>
          </a:p>
        </p:txBody>
      </p:sp>
      <p:sp>
        <p:nvSpPr>
          <p:cNvPr id="4" name="Slide Number Placeholder 3"/>
          <p:cNvSpPr>
            <a:spLocks noGrp="1"/>
          </p:cNvSpPr>
          <p:nvPr>
            <p:ph type="sldNum" sz="quarter" idx="5"/>
          </p:nvPr>
        </p:nvSpPr>
        <p:spPr/>
        <p:txBody>
          <a:bodyPr/>
          <a:lstStyle/>
          <a:p>
            <a:fld id="{B0B5EF69-6282-41D6-98DF-E801433ABD80}" type="slidenum">
              <a:rPr lang="en-GB" smtClean="0"/>
              <a:t>26</a:t>
            </a:fld>
            <a:endParaRPr lang="en-GB"/>
          </a:p>
        </p:txBody>
      </p:sp>
    </p:spTree>
    <p:extLst>
      <p:ext uri="{BB962C8B-B14F-4D97-AF65-F5344CB8AC3E}">
        <p14:creationId xmlns:p14="http://schemas.microsoft.com/office/powerpoint/2010/main" val="33816595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0E27F32-E837-450D-AB3B-184EF21938A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09E5BB65-242D-48CD-9D51-0958C28933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People with the same needs should be treated equally, regardless of their appearance, beliefs, age, background or lifestyle.</a:t>
            </a:r>
          </a:p>
        </p:txBody>
      </p:sp>
      <p:sp>
        <p:nvSpPr>
          <p:cNvPr id="34820" name="Slide Number Placeholder 3">
            <a:extLst>
              <a:ext uri="{FF2B5EF4-FFF2-40B4-BE49-F238E27FC236}">
                <a16:creationId xmlns:a16="http://schemas.microsoft.com/office/drawing/2014/main" id="{18F4EE92-FD84-4BE8-8C1A-A354D8B2B3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2B7563B-B4D3-436C-AC07-DEE6257F280C}" type="slidenum">
              <a:rPr lang="en-GB" altLang="en-US" smtClean="0">
                <a:latin typeface="Arial" panose="020B0604020202020204" pitchFamily="34" charset="0"/>
              </a:rPr>
              <a:pPr>
                <a:spcBef>
                  <a:spcPct val="0"/>
                </a:spcBef>
              </a:pPr>
              <a:t>27</a:t>
            </a:fld>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382E8C6-D03F-435C-89D4-086A8D1F202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E372F2EA-CA74-4A92-8C0B-EEFF9E1572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Eugenics Movement (‘scientific’ movement focused on ‘improving the breed’; forced sterilisations). Started in Britain 1800s-1900s and spread.</a:t>
            </a:r>
          </a:p>
          <a:p>
            <a:endParaRPr lang="en-GB" altLang="en-US"/>
          </a:p>
        </p:txBody>
      </p:sp>
      <p:sp>
        <p:nvSpPr>
          <p:cNvPr id="36868" name="Slide Number Placeholder 3">
            <a:extLst>
              <a:ext uri="{FF2B5EF4-FFF2-40B4-BE49-F238E27FC236}">
                <a16:creationId xmlns:a16="http://schemas.microsoft.com/office/drawing/2014/main" id="{A3762333-6873-444E-ADAC-782069D6EC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4D3EEED-D982-4620-8241-B738613D29A7}" type="slidenum">
              <a:rPr lang="en-GB" altLang="en-US" smtClean="0">
                <a:latin typeface="Arial" panose="020B0604020202020204" pitchFamily="34" charset="0"/>
              </a:rPr>
              <a:pPr>
                <a:spcBef>
                  <a:spcPct val="0"/>
                </a:spcBef>
              </a:pPr>
              <a:t>28</a:t>
            </a:fld>
            <a:endParaRPr lang="en-GB"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73B0771F-82C7-425E-A247-66F1B8070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A954BACC-A82D-463E-9407-A9BAC259D0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8916" name="Slide Number Placeholder 3">
            <a:extLst>
              <a:ext uri="{FF2B5EF4-FFF2-40B4-BE49-F238E27FC236}">
                <a16:creationId xmlns:a16="http://schemas.microsoft.com/office/drawing/2014/main" id="{2D7628A4-E3F3-42E3-B608-20AE22121B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EA7287-6F5D-4C0D-835D-FA4B40B1E08E}" type="slidenum">
              <a:rPr lang="en-GB" altLang="en-US" smtClean="0">
                <a:latin typeface="Arial" panose="020B0604020202020204" pitchFamily="34" charset="0"/>
              </a:rPr>
              <a:pPr>
                <a:spcBef>
                  <a:spcPct val="0"/>
                </a:spcBef>
              </a:pPr>
              <a:t>31</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75E3458-9268-49AC-B5CE-C5C08FCDC5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6817C596-A1E5-4778-8E36-32668A0EB1E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Tx/>
              <a:buChar char="-"/>
            </a:pPr>
            <a:r>
              <a:rPr lang="en-GB" altLang="en-US" dirty="0"/>
              <a:t>Being born with some form of imperfection or disability (‘cursed by the gods’: Quarmby, 2011) Connotations of ‘impurity’, ‘sin’, ‘evil’ or ‘misfortune’ </a:t>
            </a:r>
          </a:p>
          <a:p>
            <a:pPr>
              <a:buFontTx/>
              <a:buChar char="-"/>
            </a:pPr>
            <a:r>
              <a:rPr lang="en-GB" altLang="en-US" dirty="0"/>
              <a:t>(gay people, BME groups, Young people, unemployed, people with HIV, criminals, sex workers )</a:t>
            </a:r>
          </a:p>
          <a:p>
            <a:endParaRPr lang="en-GB" altLang="en-US" dirty="0"/>
          </a:p>
        </p:txBody>
      </p:sp>
      <p:sp>
        <p:nvSpPr>
          <p:cNvPr id="43012" name="Slide Number Placeholder 3">
            <a:extLst>
              <a:ext uri="{FF2B5EF4-FFF2-40B4-BE49-F238E27FC236}">
                <a16:creationId xmlns:a16="http://schemas.microsoft.com/office/drawing/2014/main" id="{0B0D5E5B-6397-4FAE-ADDF-DF18832C9B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5C204F2-E3CD-4ACD-9D2E-612ABBFCBBE4}" type="slidenum">
              <a:rPr lang="en-GB" altLang="en-US" smtClean="0">
                <a:latin typeface="Arial" panose="020B0604020202020204" pitchFamily="34" charset="0"/>
              </a:rPr>
              <a:pPr>
                <a:spcBef>
                  <a:spcPct val="0"/>
                </a:spcBef>
              </a:pPr>
              <a:t>32</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3696FD25-6290-414E-87B3-25A62D7118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15732A28-A59B-468A-A05D-E9CC7E577D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5060" name="Slide Number Placeholder 3">
            <a:extLst>
              <a:ext uri="{FF2B5EF4-FFF2-40B4-BE49-F238E27FC236}">
                <a16:creationId xmlns:a16="http://schemas.microsoft.com/office/drawing/2014/main" id="{90FED4B5-EF7B-4956-B860-1AA7FE95C9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7E9DF4-46FB-41D8-B1D3-C0AE9A8843EC}" type="slidenum">
              <a:rPr lang="en-GB" altLang="en-US" smtClean="0">
                <a:latin typeface="Arial" panose="020B0604020202020204" pitchFamily="34" charset="0"/>
              </a:rPr>
              <a:pPr>
                <a:spcBef>
                  <a:spcPct val="0"/>
                </a:spcBef>
              </a:pPr>
              <a:t>33</a:t>
            </a:fld>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1B17E20F-4AAD-4090-8813-834A38B1FD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1389ED20-C472-478B-937F-78EC588C7D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1204" name="Slide Number Placeholder 3">
            <a:extLst>
              <a:ext uri="{FF2B5EF4-FFF2-40B4-BE49-F238E27FC236}">
                <a16:creationId xmlns:a16="http://schemas.microsoft.com/office/drawing/2014/main" id="{7FB4F22B-0B8A-47A5-B8E3-0001D85400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31E0C27-8002-473E-B3CC-F57B744BA42E}" type="slidenum">
              <a:rPr lang="en-GB" altLang="en-US" smtClean="0">
                <a:latin typeface="Arial" panose="020B0604020202020204" pitchFamily="34" charset="0"/>
              </a:rPr>
              <a:pPr>
                <a:spcBef>
                  <a:spcPct val="0"/>
                </a:spcBef>
              </a:pPr>
              <a:t>34</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3814021E-1475-4C75-B24C-59F7234C9EA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8BACB3B-592E-40A9-B249-A9B52ABAB1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5300" name="Slide Number Placeholder 3">
            <a:extLst>
              <a:ext uri="{FF2B5EF4-FFF2-40B4-BE49-F238E27FC236}">
                <a16:creationId xmlns:a16="http://schemas.microsoft.com/office/drawing/2014/main" id="{3D2DE252-C7AC-472B-9288-304C9C01E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28F909-12D6-4E8A-8420-899DDC1B546D}" type="slidenum">
              <a:rPr lang="en-GB" altLang="en-US" smtClean="0">
                <a:latin typeface="Arial" panose="020B0604020202020204" pitchFamily="34" charset="0"/>
              </a:rPr>
              <a:pPr>
                <a:spcBef>
                  <a:spcPct val="0"/>
                </a:spcBef>
              </a:pPr>
              <a:t>35</a:t>
            </a:fld>
            <a:endParaRPr lang="en-GB" altLang="en-US">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A3F0CCEA-E88F-438F-A619-BEF52E495CC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058A8802-B08E-4F9E-9E96-03CA4C0A7F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81FFE5AE-12FE-45C6-A6E7-8EB977D5147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B9DC43F-FA8D-4BC6-9167-6DE966E3D164}" type="slidenum">
              <a:rPr lang="en-GB" altLang="en-US" smtClean="0">
                <a:latin typeface="Arial" panose="020B0604020202020204" pitchFamily="34" charset="0"/>
              </a:rPr>
              <a:pPr>
                <a:spcBef>
                  <a:spcPct val="0"/>
                </a:spcBef>
              </a:pPr>
              <a:t>37</a:t>
            </a:fld>
            <a:endParaRPr lang="en-GB" altLang="en-US">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FFA4645C-7032-48ED-B7A7-32FBAC18EC1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1913DAA6-ADD0-4472-9035-347078A2B5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3492" name="Slide Number Placeholder 3">
            <a:extLst>
              <a:ext uri="{FF2B5EF4-FFF2-40B4-BE49-F238E27FC236}">
                <a16:creationId xmlns:a16="http://schemas.microsoft.com/office/drawing/2014/main" id="{5EC78618-A391-4B82-B439-CF44DEBDDF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828D47D-071D-4240-AE99-9AECA07FCEEA}" type="slidenum">
              <a:rPr lang="en-GB" altLang="en-US" smtClean="0">
                <a:latin typeface="Arial" panose="020B0604020202020204" pitchFamily="34" charset="0"/>
              </a:rPr>
              <a:pPr>
                <a:spcBef>
                  <a:spcPct val="0"/>
                </a:spcBef>
              </a:pPr>
              <a:t>38</a:t>
            </a:fld>
            <a:endParaRPr lang="en-GB" altLang="en-US">
              <a:latin typeface="Arial" panose="020B0604020202020204" pitchFamily="34" charset="0"/>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C637483-1F6A-47D9-8B66-11498EAD35E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83D4C4D3-6067-48F2-8A4E-25B56E4446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5540" name="Slide Number Placeholder 3">
            <a:extLst>
              <a:ext uri="{FF2B5EF4-FFF2-40B4-BE49-F238E27FC236}">
                <a16:creationId xmlns:a16="http://schemas.microsoft.com/office/drawing/2014/main" id="{3272E8DD-818B-4BE4-89C5-471B9DDD9E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9B947B-A78B-4186-B9B7-2A0F4DAFBE7B}" type="slidenum">
              <a:rPr lang="en-GB" altLang="en-US" smtClean="0">
                <a:latin typeface="Arial" panose="020B0604020202020204" pitchFamily="34" charset="0"/>
              </a:rPr>
              <a:pPr>
                <a:spcBef>
                  <a:spcPct val="0"/>
                </a:spcBef>
              </a:pPr>
              <a:t>39</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E7CB7-F025-4778-99D1-88D864EDC9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89C24CE-6505-410E-9437-996CA3837F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46AAD5-E31C-4E39-BE66-9ED036D3B54B}"/>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5" name="Footer Placeholder 4">
            <a:extLst>
              <a:ext uri="{FF2B5EF4-FFF2-40B4-BE49-F238E27FC236}">
                <a16:creationId xmlns:a16="http://schemas.microsoft.com/office/drawing/2014/main" id="{F1EA1AC3-7D2A-44A2-84A6-CAC8B6DFE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E45528-F3F5-4FA9-8A5D-61A83297512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599181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AB78C-C297-4719-89F5-77234C6CD8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499CE8-B457-427D-9161-94B16A01AE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275C1-407B-479D-8718-CE56BB23AD95}"/>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5" name="Footer Placeholder 4">
            <a:extLst>
              <a:ext uri="{FF2B5EF4-FFF2-40B4-BE49-F238E27FC236}">
                <a16:creationId xmlns:a16="http://schemas.microsoft.com/office/drawing/2014/main" id="{42281166-7B34-4D5F-9E1A-BABCAFBB38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24FA79-B73C-42FC-BED5-3A97B4D17E91}"/>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4882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1E090-915C-4917-A19E-DE27C2DA01F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33330F-BEBA-401F-8652-E66A7EEA97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3F63D9-8091-4A3C-9B9B-A6963E8A5F05}"/>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5" name="Footer Placeholder 4">
            <a:extLst>
              <a:ext uri="{FF2B5EF4-FFF2-40B4-BE49-F238E27FC236}">
                <a16:creationId xmlns:a16="http://schemas.microsoft.com/office/drawing/2014/main" id="{C1FAA53A-887C-43DB-A20D-2777296F9B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B9AAE-F629-4131-B4D0-A10191750FBB}"/>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2658079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4E569-C284-427B-9F9B-A25FDBE702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057D12-5CD7-416E-8239-57236F3C41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61C8B7-6386-490F-9DAE-598F56A3C7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3AA2AE-FBAF-4C63-9D04-A0B9ECCFF0E0}"/>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6" name="Footer Placeholder 5">
            <a:extLst>
              <a:ext uri="{FF2B5EF4-FFF2-40B4-BE49-F238E27FC236}">
                <a16:creationId xmlns:a16="http://schemas.microsoft.com/office/drawing/2014/main" id="{55F66F8D-E054-47C7-B363-5722418C8F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343572-90AB-42B5-B01D-D047E4201F95}"/>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87313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1423A-293B-451D-ACFD-ECC7372E17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730907-7D73-4FFB-AA82-97FE98F915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44C59F-5330-4BE9-A81C-31BFEAA629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0C3447-1F36-43C0-9BA7-EBEA2F2809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33EAC4-A34B-4FDB-B3E2-647C8E0B9A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8982FA-A4D9-452B-BDE0-942BB36EE2BA}"/>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8" name="Footer Placeholder 7">
            <a:extLst>
              <a:ext uri="{FF2B5EF4-FFF2-40B4-BE49-F238E27FC236}">
                <a16:creationId xmlns:a16="http://schemas.microsoft.com/office/drawing/2014/main" id="{FB3DC092-4716-4D2F-A585-C76E22E7A6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0BA851-B487-46D8-AE3E-8D996CA358D4}"/>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90955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FBAB9-FAA9-4070-9B75-2ACE45A730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D3CC47-B772-4119-BA0F-C31CD4534912}"/>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4" name="Footer Placeholder 3">
            <a:extLst>
              <a:ext uri="{FF2B5EF4-FFF2-40B4-BE49-F238E27FC236}">
                <a16:creationId xmlns:a16="http://schemas.microsoft.com/office/drawing/2014/main" id="{074A9C76-C737-417C-AF74-4DA349D3EA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724C2B-415C-499A-8076-8F1378B616B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3472300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6A4568-858E-4A6A-B483-20AA94F85C19}"/>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3" name="Footer Placeholder 2">
            <a:extLst>
              <a:ext uri="{FF2B5EF4-FFF2-40B4-BE49-F238E27FC236}">
                <a16:creationId xmlns:a16="http://schemas.microsoft.com/office/drawing/2014/main" id="{7B5E0599-9CA6-4F7D-8FF2-900078D7E6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5989D7-5B6F-4F69-8AF7-DB61C3639FBE}"/>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799091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ABE85-8515-4D16-8022-9289723E4E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F92EF4-8214-49DD-BC3E-F6CF5DADC2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AB304B-D050-4FCC-879B-B3D3E9EEA8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0AD2DD-8071-4F54-A8DD-D34DFDAAF747}"/>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6" name="Footer Placeholder 5">
            <a:extLst>
              <a:ext uri="{FF2B5EF4-FFF2-40B4-BE49-F238E27FC236}">
                <a16:creationId xmlns:a16="http://schemas.microsoft.com/office/drawing/2014/main" id="{78315349-EA42-46C8-A017-CD736B923E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4C803B-DA7F-462C-9370-55D81BD99B74}"/>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133988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02BC5-78E0-4209-A3DB-66934ACD98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71B364-8B5A-442E-A120-EB16D1F353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74A454-641D-4C62-9FFE-22E393A9E2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A86940-2B3C-4C8F-98E8-7B2B8FEC5BF7}"/>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6" name="Footer Placeholder 5">
            <a:extLst>
              <a:ext uri="{FF2B5EF4-FFF2-40B4-BE49-F238E27FC236}">
                <a16:creationId xmlns:a16="http://schemas.microsoft.com/office/drawing/2014/main" id="{98A0B1DC-E9DA-4928-8870-6AD59E4E15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9931E1-6D42-48BD-98F8-F86A188C41AD}"/>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2985839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72BD8-28C4-4F4A-A2AA-E545632806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86D6EB-C0BD-40F8-8B2F-E5A6A0F8EE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B600A1-9217-4891-AC53-437D1D019117}"/>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5" name="Footer Placeholder 4">
            <a:extLst>
              <a:ext uri="{FF2B5EF4-FFF2-40B4-BE49-F238E27FC236}">
                <a16:creationId xmlns:a16="http://schemas.microsoft.com/office/drawing/2014/main" id="{A252E701-070E-4128-BBCB-DD7BA726C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81744-09F4-4FB0-94C6-A4FBEC7AABA1}"/>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1094268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54807A-2F3F-40E1-B5DD-25AC09DA0A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E68218-07CF-46F2-80D5-D638B0861E4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E9EA1-4C23-4307-A9AB-29DF5259C50E}"/>
              </a:ext>
            </a:extLst>
          </p:cNvPr>
          <p:cNvSpPr>
            <a:spLocks noGrp="1"/>
          </p:cNvSpPr>
          <p:nvPr>
            <p:ph type="dt" sz="half" idx="10"/>
          </p:nvPr>
        </p:nvSpPr>
        <p:spPr/>
        <p:txBody>
          <a:bodyPr/>
          <a:lstStyle/>
          <a:p>
            <a:fld id="{9B3D8E1F-EF06-4A93-9CF4-B37336AFA45A}" type="datetimeFigureOut">
              <a:rPr lang="en-GB" smtClean="0"/>
              <a:t>21/03/2023</a:t>
            </a:fld>
            <a:endParaRPr lang="en-GB"/>
          </a:p>
        </p:txBody>
      </p:sp>
      <p:sp>
        <p:nvSpPr>
          <p:cNvPr id="5" name="Footer Placeholder 4">
            <a:extLst>
              <a:ext uri="{FF2B5EF4-FFF2-40B4-BE49-F238E27FC236}">
                <a16:creationId xmlns:a16="http://schemas.microsoft.com/office/drawing/2014/main" id="{0A9545F4-B116-424B-B598-3546D96CEF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908785-6A60-43BF-A7A4-E31CA7223B7A}"/>
              </a:ext>
            </a:extLst>
          </p:cNvPr>
          <p:cNvSpPr>
            <a:spLocks noGrp="1"/>
          </p:cNvSpPr>
          <p:nvPr>
            <p:ph type="sldNum" sz="quarter" idx="12"/>
          </p:nvPr>
        </p:nvSpPr>
        <p:spPr/>
        <p:txBody>
          <a:bodyPr/>
          <a:lstStyle/>
          <a:p>
            <a:fld id="{2ACE619D-0833-4751-9AC1-4B9CC68CC7B8}" type="slidenum">
              <a:rPr lang="en-GB" smtClean="0"/>
              <a:t>‹#›</a:t>
            </a:fld>
            <a:endParaRPr lang="en-GB"/>
          </a:p>
        </p:txBody>
      </p:sp>
    </p:spTree>
    <p:extLst>
      <p:ext uri="{BB962C8B-B14F-4D97-AF65-F5344CB8AC3E}">
        <p14:creationId xmlns:p14="http://schemas.microsoft.com/office/powerpoint/2010/main" val="42014124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8448411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826B5-6229-42A2-AC86-6ED9A2066A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DFFDE1-E9D5-4DCB-89AA-7FB6BD358D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44B9FA-FFA1-4A0B-A7E5-135E8F1CA2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3D8E1F-EF06-4A93-9CF4-B37336AFA45A}" type="datetimeFigureOut">
              <a:rPr lang="en-GB" smtClean="0"/>
              <a:t>21/03/2023</a:t>
            </a:fld>
            <a:endParaRPr lang="en-GB"/>
          </a:p>
        </p:txBody>
      </p:sp>
      <p:sp>
        <p:nvSpPr>
          <p:cNvPr id="5" name="Footer Placeholder 4">
            <a:extLst>
              <a:ext uri="{FF2B5EF4-FFF2-40B4-BE49-F238E27FC236}">
                <a16:creationId xmlns:a16="http://schemas.microsoft.com/office/drawing/2014/main" id="{83479C2F-61F2-43BF-A2CE-418E83B98F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BBB1D0-4BC9-44FE-A963-DD5A410718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CE619D-0833-4751-9AC1-4B9CC68CC7B8}" type="slidenum">
              <a:rPr lang="en-GB" smtClean="0"/>
              <a:t>‹#›</a:t>
            </a:fld>
            <a:endParaRPr lang="en-GB"/>
          </a:p>
        </p:txBody>
      </p:sp>
    </p:spTree>
    <p:extLst>
      <p:ext uri="{BB962C8B-B14F-4D97-AF65-F5344CB8AC3E}">
        <p14:creationId xmlns:p14="http://schemas.microsoft.com/office/powerpoint/2010/main" val="173416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jpe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3.jpe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0.jpe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WzuWMf3WPPc?feature=oembed" TargetMode="External"/><Relationship Id="rId1" Type="http://schemas.openxmlformats.org/officeDocument/2006/relationships/tags" Target="../tags/tag2.xml"/><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48.svg"/></Relationships>
</file>

<file path=ppt/slides/_rels/slide36.xml.rels><?xml version="1.0" encoding="UTF-8" standalone="yes"?>
<Relationships xmlns="http://schemas.openxmlformats.org/package/2006/relationships"><Relationship Id="rId3" Type="http://schemas.openxmlformats.org/officeDocument/2006/relationships/hyperlink" Target="https://www.bbc.co.uk/news/uk-england-beds-bucks-herts-30210199" TargetMode="External"/><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ideo" Target="https://www.youtube.com/embed/J_GWy82olhw?feature=oembed" TargetMode="External"/><Relationship Id="rId4" Type="http://schemas.openxmlformats.org/officeDocument/2006/relationships/image" Target="../media/image53.png"/></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54.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41.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EA89A6-8312-478E-985D-F85AE8D76030}"/>
              </a:ext>
            </a:extLst>
          </p:cNvPr>
          <p:cNvSpPr>
            <a:spLocks noGrp="1"/>
          </p:cNvSpPr>
          <p:nvPr>
            <p:ph type="ctrTitle"/>
          </p:nvPr>
        </p:nvSpPr>
        <p:spPr>
          <a:xfrm>
            <a:off x="1285241" y="1008993"/>
            <a:ext cx="9231410" cy="3542045"/>
          </a:xfrm>
        </p:spPr>
        <p:txBody>
          <a:bodyPr anchor="b">
            <a:normAutofit/>
          </a:bodyPr>
          <a:lstStyle/>
          <a:p>
            <a:pPr algn="l"/>
            <a:r>
              <a:rPr lang="en-GB" sz="11500" dirty="0"/>
              <a:t>Week 6</a:t>
            </a:r>
          </a:p>
        </p:txBody>
      </p:sp>
      <p:sp>
        <p:nvSpPr>
          <p:cNvPr id="3" name="Subtitle 2">
            <a:extLst>
              <a:ext uri="{FF2B5EF4-FFF2-40B4-BE49-F238E27FC236}">
                <a16:creationId xmlns:a16="http://schemas.microsoft.com/office/drawing/2014/main" id="{74254FBA-7712-422F-A439-1D4B8B39DFFC}"/>
              </a:ext>
            </a:extLst>
          </p:cNvPr>
          <p:cNvSpPr>
            <a:spLocks noGrp="1"/>
          </p:cNvSpPr>
          <p:nvPr>
            <p:ph type="subTitle" idx="1"/>
          </p:nvPr>
        </p:nvSpPr>
        <p:spPr>
          <a:xfrm>
            <a:off x="1285241" y="4582814"/>
            <a:ext cx="7132335" cy="1312657"/>
          </a:xfrm>
        </p:spPr>
        <p:txBody>
          <a:bodyPr anchor="t">
            <a:normAutofit/>
          </a:bodyPr>
          <a:lstStyle/>
          <a:p>
            <a:pPr algn="l"/>
            <a:r>
              <a:rPr lang="en-GB"/>
              <a:t>Cop culture</a:t>
            </a:r>
          </a:p>
        </p:txBody>
      </p:sp>
    </p:spTree>
    <p:extLst>
      <p:ext uri="{BB962C8B-B14F-4D97-AF65-F5344CB8AC3E}">
        <p14:creationId xmlns:p14="http://schemas.microsoft.com/office/powerpoint/2010/main" val="2704000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B80291-6024-06EE-1B7B-C761FBC43AB7}"/>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Task from last week</a:t>
            </a:r>
          </a:p>
        </p:txBody>
      </p:sp>
      <p:graphicFrame>
        <p:nvGraphicFramePr>
          <p:cNvPr id="5" name="Content Placeholder 2">
            <a:extLst>
              <a:ext uri="{FF2B5EF4-FFF2-40B4-BE49-F238E27FC236}">
                <a16:creationId xmlns:a16="http://schemas.microsoft.com/office/drawing/2014/main" id="{FDB3DA01-257B-23A7-279F-A863A574BC41}"/>
              </a:ext>
            </a:extLst>
          </p:cNvPr>
          <p:cNvGraphicFramePr>
            <a:graphicFrameLocks noGrp="1"/>
          </p:cNvGraphicFramePr>
          <p:nvPr>
            <p:ph idx="1"/>
            <p:extLst>
              <p:ext uri="{D42A27DB-BD31-4B8C-83A1-F6EECF244321}">
                <p14:modId xmlns:p14="http://schemas.microsoft.com/office/powerpoint/2010/main" val="40079259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055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8448" name="Rectangle 1844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50" name="Rectangle: Rounded Corners 1844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1">
            <a:extLst>
              <a:ext uri="{FF2B5EF4-FFF2-40B4-BE49-F238E27FC236}">
                <a16:creationId xmlns:a16="http://schemas.microsoft.com/office/drawing/2014/main" id="{825207AC-4A20-4B77-BA79-E6CB7C502104}"/>
              </a:ext>
            </a:extLst>
          </p:cNvPr>
          <p:cNvSpPr>
            <a:spLocks noGrp="1"/>
          </p:cNvSpPr>
          <p:nvPr>
            <p:ph type="title"/>
          </p:nvPr>
        </p:nvSpPr>
        <p:spPr>
          <a:xfrm>
            <a:off x="956826" y="1112969"/>
            <a:ext cx="3937298" cy="4166010"/>
          </a:xfrm>
        </p:spPr>
        <p:txBody>
          <a:bodyPr>
            <a:normAutofit/>
          </a:bodyPr>
          <a:lstStyle/>
          <a:p>
            <a:pPr eaLnBrk="1" hangingPunct="1"/>
            <a:r>
              <a:rPr lang="en-US" altLang="en-US">
                <a:solidFill>
                  <a:srgbClr val="FFFFFF"/>
                </a:solidFill>
              </a:rPr>
              <a:t>Objectives of the Lecture / Tutorial </a:t>
            </a:r>
          </a:p>
        </p:txBody>
      </p:sp>
      <p:sp>
        <p:nvSpPr>
          <p:cNvPr id="18452" name="Freeform: Shape 1845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454" name="Freeform: Shape 1845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8456" name="Freeform: Shape 1845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434" name="Rectangle 2">
            <a:extLst>
              <a:ext uri="{FF2B5EF4-FFF2-40B4-BE49-F238E27FC236}">
                <a16:creationId xmlns:a16="http://schemas.microsoft.com/office/drawing/2014/main" id="{F0E2C19E-F542-4F7B-98D1-4509321FA8BB}"/>
              </a:ext>
            </a:extLst>
          </p:cNvPr>
          <p:cNvSpPr>
            <a:spLocks noGrp="1" noChangeArrowheads="1"/>
          </p:cNvSpPr>
          <p:nvPr>
            <p:ph idx="1"/>
          </p:nvPr>
        </p:nvSpPr>
        <p:spPr>
          <a:xfrm>
            <a:off x="6096000" y="820880"/>
            <a:ext cx="5257799" cy="4889350"/>
          </a:xfrm>
        </p:spPr>
        <p:txBody>
          <a:bodyPr anchor="t">
            <a:normAutofit/>
          </a:bodyPr>
          <a:lstStyle/>
          <a:p>
            <a:pPr marL="187325" indent="0">
              <a:buSzPct val="99000"/>
              <a:buNone/>
              <a:defRPr/>
            </a:pPr>
            <a:r>
              <a:rPr lang="en-GB" altLang="en-US" dirty="0">
                <a:ea typeface="ヒラギノ角ゴ ProN W6"/>
                <a:cs typeface="ヒラギノ角ゴ ProN W6"/>
              </a:rPr>
              <a:t>Introduce ‘Police  (Cop) Culture’</a:t>
            </a:r>
          </a:p>
          <a:p>
            <a:pPr marL="187325" indent="0">
              <a:buSzPct val="99000"/>
              <a:buNone/>
              <a:defRPr/>
            </a:pPr>
            <a:endParaRPr lang="en-GB" altLang="en-US" dirty="0"/>
          </a:p>
          <a:p>
            <a:pPr marL="187325" indent="0">
              <a:buSzPct val="99000"/>
              <a:buNone/>
              <a:defRPr/>
            </a:pPr>
            <a:r>
              <a:rPr lang="en-GB" altLang="en-US" dirty="0"/>
              <a:t>Examine what the police do as an organisation to improve the service it provides to diverse groups in society and how it seeks to counter ‘police culture’. </a:t>
            </a:r>
          </a:p>
          <a:p>
            <a:pPr marL="187325" indent="0">
              <a:spcBef>
                <a:spcPts val="1350"/>
              </a:spcBef>
              <a:buSzPct val="99000"/>
              <a:buNone/>
              <a:defRPr/>
            </a:pPr>
            <a:endParaRPr lang="en-GB" altLang="en-US" dirty="0"/>
          </a:p>
          <a:p>
            <a:pPr marL="187325" indent="0">
              <a:spcBef>
                <a:spcPts val="1350"/>
              </a:spcBef>
              <a:buSzPct val="99000"/>
              <a:buNone/>
              <a:defRPr/>
            </a:pPr>
            <a:r>
              <a:rPr lang="en-GB" altLang="en-US" b="1"/>
              <a:t>Guest speaker- PC Shelley</a:t>
            </a:r>
            <a:endParaRPr lang="en-GB" altLang="en-US" b="1" dirty="0"/>
          </a:p>
          <a:p>
            <a:pPr marL="355600" indent="-168275">
              <a:spcBef>
                <a:spcPts val="1350"/>
              </a:spcBef>
              <a:buSzPct val="99000"/>
              <a:buFontTx/>
              <a:buAutoNum type="arabicPeriod"/>
              <a:defRPr/>
            </a:pPr>
            <a:endParaRPr lang="en-GB" altLang="en-US" b="1" dirty="0"/>
          </a:p>
          <a:p>
            <a:pPr marL="355600" indent="-168275">
              <a:spcBef>
                <a:spcPts val="1350"/>
              </a:spcBef>
              <a:buSzPct val="99000"/>
              <a:buFontTx/>
              <a:buAutoNum type="arabicPeriod"/>
              <a:defRPr/>
            </a:pPr>
            <a:endParaRPr lang="en-US" altLang="en-US" b="1" dirty="0"/>
          </a:p>
          <a:p>
            <a:pPr marL="355600" indent="-168275">
              <a:spcBef>
                <a:spcPts val="1350"/>
              </a:spcBef>
              <a:buSzPct val="99000"/>
              <a:buNone/>
              <a:defRPr/>
            </a:pPr>
            <a:endParaRPr lang="en-US" altLang="en-US" b="1" dirty="0">
              <a:ea typeface="ヒラギノ角ゴ ProN W6"/>
              <a:cs typeface="ヒラギノ角ゴ ProN W6"/>
            </a:endParaRPr>
          </a:p>
        </p:txBody>
      </p:sp>
      <p:sp>
        <p:nvSpPr>
          <p:cNvPr id="18458" name="Freeform: Shape 1845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8460" name="Freeform: Shape 1845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8462" name="Freeform: Shape 1846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ustDataLst>
      <p:tags r:id="rId1"/>
    </p:custDataLst>
  </p:cSld>
  <p:clrMapOvr>
    <a:masterClrMapping/>
  </p:clrMapOvr>
  <p:transition spd="slow">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bldLvl="5"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B0263F7-3357-4F18-BBAF-E474AD5A2C33}"/>
              </a:ext>
            </a:extLst>
          </p:cNvPr>
          <p:cNvSpPr>
            <a:spLocks noGrp="1"/>
          </p:cNvSpPr>
          <p:nvPr>
            <p:ph type="title"/>
          </p:nvPr>
        </p:nvSpPr>
        <p:spPr>
          <a:xfrm>
            <a:off x="838200" y="365125"/>
            <a:ext cx="5393361" cy="1325563"/>
          </a:xfrm>
        </p:spPr>
        <p:txBody>
          <a:bodyPr>
            <a:normAutofit/>
          </a:bodyPr>
          <a:lstStyle/>
          <a:p>
            <a:r>
              <a:rPr lang="en-GB"/>
              <a:t>Cop Culture – What is it?</a:t>
            </a:r>
          </a:p>
        </p:txBody>
      </p:sp>
      <p:pic>
        <p:nvPicPr>
          <p:cNvPr id="6" name="Picture 5" descr="Police car on the street">
            <a:extLst>
              <a:ext uri="{FF2B5EF4-FFF2-40B4-BE49-F238E27FC236}">
                <a16:creationId xmlns:a16="http://schemas.microsoft.com/office/drawing/2014/main" id="{5221857F-2750-2475-0B3F-532FBE8D8836}"/>
              </a:ext>
            </a:extLst>
          </p:cNvPr>
          <p:cNvPicPr>
            <a:picLocks noChangeAspect="1"/>
          </p:cNvPicPr>
          <p:nvPr/>
        </p:nvPicPr>
        <p:blipFill rotWithShape="1">
          <a:blip r:embed="rId3">
            <a:extLst>
              <a:ext uri="{28A0092B-C50C-407E-A947-70E740481C1C}">
                <a14:useLocalDpi xmlns:a14="http://schemas.microsoft.com/office/drawing/2010/main" val="0"/>
              </a:ext>
            </a:extLst>
          </a:blip>
          <a:srcRect l="6038" r="27211"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9A5EAEB-F0EE-4EF0-A489-5400A77625BD}"/>
              </a:ext>
            </a:extLst>
          </p:cNvPr>
          <p:cNvGraphicFramePr>
            <a:graphicFrameLocks noGrp="1"/>
          </p:cNvGraphicFramePr>
          <p:nvPr>
            <p:ph idx="1"/>
            <p:extLst>
              <p:ext uri="{D42A27DB-BD31-4B8C-83A1-F6EECF244321}">
                <p14:modId xmlns:p14="http://schemas.microsoft.com/office/powerpoint/2010/main" val="2310641055"/>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6323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F8A8069-6977-EF6F-A12C-C9F3B6592E5F}"/>
              </a:ext>
            </a:extLst>
          </p:cNvPr>
          <p:cNvPicPr>
            <a:picLocks noChangeAspect="1"/>
          </p:cNvPicPr>
          <p:nvPr/>
        </p:nvPicPr>
        <p:blipFill rotWithShape="1">
          <a:blip r:embed="rId3">
            <a:duotone>
              <a:prstClr val="black"/>
              <a:schemeClr val="tx2">
                <a:tint val="45000"/>
                <a:satMod val="400000"/>
              </a:schemeClr>
            </a:duotone>
            <a:alphaModFix amt="35000"/>
          </a:blip>
          <a:srcRect t="7718" b="7720"/>
          <a:stretch/>
        </p:blipFill>
        <p:spPr>
          <a:xfrm>
            <a:off x="-19" y="10"/>
            <a:ext cx="12192000" cy="6855948"/>
          </a:xfrm>
          <a:prstGeom prst="rect">
            <a:avLst/>
          </a:prstGeom>
        </p:spPr>
      </p:pic>
      <p:sp>
        <p:nvSpPr>
          <p:cNvPr id="2" name="Title 1">
            <a:extLst>
              <a:ext uri="{FF2B5EF4-FFF2-40B4-BE49-F238E27FC236}">
                <a16:creationId xmlns:a16="http://schemas.microsoft.com/office/drawing/2014/main" id="{0AC4A8F4-E52A-4E7E-8EF5-944E3E3BBC7E}"/>
              </a:ext>
            </a:extLst>
          </p:cNvPr>
          <p:cNvSpPr>
            <a:spLocks noGrp="1"/>
          </p:cNvSpPr>
          <p:nvPr>
            <p:ph type="title"/>
          </p:nvPr>
        </p:nvSpPr>
        <p:spPr>
          <a:xfrm>
            <a:off x="801098" y="1396289"/>
            <a:ext cx="5277333" cy="1325563"/>
          </a:xfrm>
        </p:spPr>
        <p:txBody>
          <a:bodyPr>
            <a:normAutofit/>
          </a:bodyPr>
          <a:lstStyle/>
          <a:p>
            <a:br>
              <a:rPr lang="en-GB" sz="2800" b="1" i="0">
                <a:effectLst/>
                <a:latin typeface="ClearSans"/>
              </a:rPr>
            </a:br>
            <a:r>
              <a:rPr lang="en-GB" sz="2800" b="1" i="0">
                <a:effectLst/>
                <a:latin typeface="ClearSans"/>
              </a:rPr>
              <a:t>Canteen Culture</a:t>
            </a:r>
            <a:br>
              <a:rPr lang="en-GB" sz="2800" b="1" i="0">
                <a:effectLst/>
                <a:latin typeface="ClearSans"/>
              </a:rPr>
            </a:br>
            <a:endParaRPr lang="en-GB" sz="2800"/>
          </a:p>
        </p:txBody>
      </p:sp>
      <p:sp>
        <p:nvSpPr>
          <p:cNvPr id="1033"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9780571200795: Canteen Culture - Eze-anyika, Ike: 0571200796 - AbeBooks">
            <a:extLst>
              <a:ext uri="{FF2B5EF4-FFF2-40B4-BE49-F238E27FC236}">
                <a16:creationId xmlns:a16="http://schemas.microsoft.com/office/drawing/2014/main" id="{AB927A4C-183C-28D8-5607-0DDEE8C882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29805"/>
          <a:stretch/>
        </p:blipFill>
        <p:spPr bwMode="auto">
          <a:xfrm>
            <a:off x="6893344" y="760562"/>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8150C80E-9E66-CA5C-417F-8D87A1AFEAC3}"/>
              </a:ext>
            </a:extLst>
          </p:cNvPr>
          <p:cNvGraphicFramePr>
            <a:graphicFrameLocks noGrp="1"/>
          </p:cNvGraphicFramePr>
          <p:nvPr>
            <p:ph idx="1"/>
            <p:extLst>
              <p:ext uri="{D42A27DB-BD31-4B8C-83A1-F6EECF244321}">
                <p14:modId xmlns:p14="http://schemas.microsoft.com/office/powerpoint/2010/main" val="3512877433"/>
              </p:ext>
            </p:extLst>
          </p:nvPr>
        </p:nvGraphicFramePr>
        <p:xfrm>
          <a:off x="805543" y="2871982"/>
          <a:ext cx="5272888" cy="3181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1511765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4" name="Rectangle 24583">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6" name="Rectangle 24585">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36559B21-A8DC-45C9-B440-92C487586F7C}"/>
              </a:ext>
            </a:extLst>
          </p:cNvPr>
          <p:cNvSpPr>
            <a:spLocks noGrp="1"/>
          </p:cNvSpPr>
          <p:nvPr>
            <p:ph type="title"/>
          </p:nvPr>
        </p:nvSpPr>
        <p:spPr>
          <a:xfrm>
            <a:off x="686834" y="591344"/>
            <a:ext cx="3200400" cy="5585619"/>
          </a:xfrm>
        </p:spPr>
        <p:txBody>
          <a:bodyPr>
            <a:normAutofit/>
          </a:bodyPr>
          <a:lstStyle/>
          <a:p>
            <a:r>
              <a:rPr lang="en-GB" altLang="en-US" sz="3700">
                <a:solidFill>
                  <a:srgbClr val="FFFFFF"/>
                </a:solidFill>
              </a:rPr>
              <a:t>Characteristics of Police Officers</a:t>
            </a:r>
          </a:p>
        </p:txBody>
      </p:sp>
      <p:sp>
        <p:nvSpPr>
          <p:cNvPr id="24588" name="Arc 2458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579" name="Content Placeholder 2">
            <a:extLst>
              <a:ext uri="{FF2B5EF4-FFF2-40B4-BE49-F238E27FC236}">
                <a16:creationId xmlns:a16="http://schemas.microsoft.com/office/drawing/2014/main" id="{396273A3-E194-4212-96E3-5B35BD93999C}"/>
              </a:ext>
            </a:extLst>
          </p:cNvPr>
          <p:cNvSpPr>
            <a:spLocks noGrp="1"/>
          </p:cNvSpPr>
          <p:nvPr>
            <p:ph idx="1"/>
          </p:nvPr>
        </p:nvSpPr>
        <p:spPr>
          <a:xfrm>
            <a:off x="4447308" y="591344"/>
            <a:ext cx="6906491" cy="5585619"/>
          </a:xfrm>
        </p:spPr>
        <p:txBody>
          <a:bodyPr anchor="ctr">
            <a:normAutofit/>
          </a:bodyPr>
          <a:lstStyle/>
          <a:p>
            <a:r>
              <a:rPr lang="en-GB" altLang="en-US"/>
              <a:t>Traditionally male, white, working class, few qualifications.</a:t>
            </a:r>
          </a:p>
          <a:p>
            <a:endParaRPr lang="en-GB" altLang="en-US"/>
          </a:p>
          <a:p>
            <a:r>
              <a:rPr lang="en-GB" altLang="en-US"/>
              <a:t>Coleman and Adorno (1982) – police recruits had more illiberal and intolerance of issues such as migration and death penalty than a control group. </a:t>
            </a:r>
          </a:p>
          <a:p>
            <a:endParaRPr lang="en-GB" altLang="en-US"/>
          </a:p>
          <a:p>
            <a:r>
              <a:rPr lang="en-GB" altLang="en-US"/>
              <a:t>Police officers enter the organisation with regressive and insular attitudes.</a:t>
            </a:r>
          </a:p>
          <a:p>
            <a:endParaRPr lang="en-GB" altLang="en-US"/>
          </a:p>
          <a:p>
            <a:r>
              <a:rPr lang="en-GB" altLang="en-US"/>
              <a:t>Personality Type? </a:t>
            </a:r>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66">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olice officers | Lincolnshire Police">
            <a:extLst>
              <a:ext uri="{FF2B5EF4-FFF2-40B4-BE49-F238E27FC236}">
                <a16:creationId xmlns:a16="http://schemas.microsoft.com/office/drawing/2014/main" id="{A98D0A84-ED60-97AE-92E2-5CB56D7C6AF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46213" y="1844675"/>
            <a:ext cx="3530600" cy="2363788"/>
          </a:xfrm>
          <a:prstGeom prst="rect">
            <a:avLst/>
          </a:prstGeom>
          <a:extLst>
            <a:ext uri="{909E8E84-426E-40DD-AFC4-6F175D3DCCD1}">
              <a14:hiddenFill xmlns:a14="http://schemas.microsoft.com/office/drawing/2010/main">
                <a:solidFill>
                  <a:srgbClr val="FFFFFF"/>
                </a:solidFill>
              </a14:hiddenFill>
            </a:ext>
          </a:extLst>
        </p:spPr>
      </p:pic>
      <p:pic>
        <p:nvPicPr>
          <p:cNvPr id="2052" name="Picture 4" descr="Angry policeman Royalty Free Vector Image - VectorStock">
            <a:extLst>
              <a:ext uri="{FF2B5EF4-FFF2-40B4-BE49-F238E27FC236}">
                <a16:creationId xmlns:a16="http://schemas.microsoft.com/office/drawing/2014/main" id="{6C4FE294-8F60-B750-68FD-6D9FE16B07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40313" y="1844675"/>
            <a:ext cx="2463800" cy="2363788"/>
          </a:xfrm>
          <a:prstGeom prst="rect">
            <a:avLst/>
          </a:prstGeom>
          <a:extLst>
            <a:ext uri="{909E8E84-426E-40DD-AFC4-6F175D3DCCD1}">
              <a14:hiddenFill xmlns:a14="http://schemas.microsoft.com/office/drawing/2010/main">
                <a:solidFill>
                  <a:srgbClr val="FFFFFF"/>
                </a:solidFill>
              </a14:hiddenFill>
            </a:ext>
          </a:extLst>
        </p:spPr>
      </p:pic>
      <p:pic>
        <p:nvPicPr>
          <p:cNvPr id="2060" name="Picture 12" descr="Help Them Heal: Domestic Violence Survivor with 4 Children Needs Us Now |  LaunchGood">
            <a:extLst>
              <a:ext uri="{FF2B5EF4-FFF2-40B4-BE49-F238E27FC236}">
                <a16:creationId xmlns:a16="http://schemas.microsoft.com/office/drawing/2014/main" id="{3C189603-8F71-4D3F-CBA7-C6FE1A9BD5F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67613" y="1844675"/>
            <a:ext cx="3176588" cy="2363788"/>
          </a:xfrm>
          <a:prstGeom prst="rect">
            <a:avLst/>
          </a:prstGeom>
          <a:extLst>
            <a:ext uri="{909E8E84-426E-40DD-AFC4-6F175D3DCCD1}">
              <a14:hiddenFill xmlns:a14="http://schemas.microsoft.com/office/drawing/2010/main">
                <a:solidFill>
                  <a:srgbClr val="FFFFFF"/>
                </a:solidFill>
              </a14:hiddenFill>
            </a:ext>
          </a:extLst>
        </p:spPr>
      </p:pic>
      <p:pic>
        <p:nvPicPr>
          <p:cNvPr id="2056" name="Picture 8" descr="Things Only Moms Notice About Their Kids">
            <a:extLst>
              <a:ext uri="{FF2B5EF4-FFF2-40B4-BE49-F238E27FC236}">
                <a16:creationId xmlns:a16="http://schemas.microsoft.com/office/drawing/2014/main" id="{7D336970-F8FF-3A59-99FD-CA6038E0504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46213" y="4271963"/>
            <a:ext cx="3665538" cy="2022475"/>
          </a:xfrm>
          <a:prstGeom prst="rect">
            <a:avLst/>
          </a:prstGeom>
          <a:extLst>
            <a:ext uri="{909E8E84-426E-40DD-AFC4-6F175D3DCCD1}">
              <a14:hiddenFill xmlns:a14="http://schemas.microsoft.com/office/drawing/2010/main">
                <a:solidFill>
                  <a:srgbClr val="FFFFFF"/>
                </a:solidFill>
              </a14:hiddenFill>
            </a:ext>
          </a:extLst>
        </p:spPr>
      </p:pic>
      <p:pic>
        <p:nvPicPr>
          <p:cNvPr id="2062" name="Picture 14" descr="Meet brave West Midlands Police officer back at work with specially-adapted  stab and bulletproof colostomy bag - Birmingham Live">
            <a:extLst>
              <a:ext uri="{FF2B5EF4-FFF2-40B4-BE49-F238E27FC236}">
                <a16:creationId xmlns:a16="http://schemas.microsoft.com/office/drawing/2014/main" id="{868E63DC-FBB6-D496-FF16-61D29A54D3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73663" y="4271963"/>
            <a:ext cx="2720975" cy="2022475"/>
          </a:xfrm>
          <a:prstGeom prst="rect">
            <a:avLst/>
          </a:prstGeom>
          <a:extLst>
            <a:ext uri="{909E8E84-426E-40DD-AFC4-6F175D3DCCD1}">
              <a14:hiddenFill xmlns:a14="http://schemas.microsoft.com/office/drawing/2010/main">
                <a:solidFill>
                  <a:srgbClr val="FFFFFF"/>
                </a:solidFill>
              </a14:hiddenFill>
            </a:ext>
          </a:extLst>
        </p:spPr>
      </p:pic>
      <p:pic>
        <p:nvPicPr>
          <p:cNvPr id="2054" name="Picture 6" descr="4,115 Sad Officer Images, Stock Photos &amp; Vectors | Shutterstock">
            <a:extLst>
              <a:ext uri="{FF2B5EF4-FFF2-40B4-BE49-F238E27FC236}">
                <a16:creationId xmlns:a16="http://schemas.microsoft.com/office/drawing/2014/main" id="{12D9BEAB-FCDF-2133-13EE-A067179F32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58138" y="4271963"/>
            <a:ext cx="2784475" cy="2022475"/>
          </a:xfrm>
          <a:prstGeom prst="rect">
            <a:avLst/>
          </a:pr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25AD7B4-AE1C-AD17-60AC-E1E53DF95396}"/>
              </a:ext>
            </a:extLst>
          </p:cNvPr>
          <p:cNvSpPr>
            <a:spLocks noGrp="1"/>
          </p:cNvSpPr>
          <p:nvPr>
            <p:ph type="title"/>
          </p:nvPr>
        </p:nvSpPr>
        <p:spPr>
          <a:xfrm>
            <a:off x="838200" y="184805"/>
            <a:ext cx="10515600" cy="1505883"/>
          </a:xfrm>
        </p:spPr>
        <p:txBody>
          <a:bodyPr vert="horz" lIns="91440" tIns="45720" rIns="91440" bIns="45720" rtlCol="0" anchor="ctr">
            <a:normAutofit/>
          </a:bodyPr>
          <a:lstStyle/>
          <a:p>
            <a:r>
              <a:rPr lang="en-US" sz="4800" kern="1200">
                <a:solidFill>
                  <a:schemeClr val="tx1"/>
                </a:solidFill>
                <a:latin typeface="+mj-lt"/>
                <a:ea typeface="+mj-ea"/>
                <a:cs typeface="+mj-cs"/>
              </a:rPr>
              <a:t>When you think of a police officer, what identity do you perceive?</a:t>
            </a:r>
          </a:p>
        </p:txBody>
      </p:sp>
    </p:spTree>
    <p:extLst>
      <p:ext uri="{BB962C8B-B14F-4D97-AF65-F5344CB8AC3E}">
        <p14:creationId xmlns:p14="http://schemas.microsoft.com/office/powerpoint/2010/main" val="2459327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FFC4370-FE52-4B37-BDE1-8811D8EEB453}"/>
              </a:ext>
            </a:extLst>
          </p:cNvPr>
          <p:cNvSpPr>
            <a:spLocks noGrp="1"/>
          </p:cNvSpPr>
          <p:nvPr>
            <p:ph type="title"/>
          </p:nvPr>
        </p:nvSpPr>
        <p:spPr>
          <a:xfrm>
            <a:off x="4965430" y="629266"/>
            <a:ext cx="6586491" cy="1676603"/>
          </a:xfrm>
        </p:spPr>
        <p:txBody>
          <a:bodyPr vert="horz" lIns="91440" tIns="45720" rIns="91440" bIns="45720" rtlCol="0" anchor="ctr">
            <a:normAutofit/>
          </a:bodyPr>
          <a:lstStyle/>
          <a:p>
            <a:r>
              <a:rPr lang="en-US" altLang="en-US" sz="5400"/>
              <a:t>Social Identity Theory</a:t>
            </a:r>
          </a:p>
        </p:txBody>
      </p:sp>
      <p:sp>
        <p:nvSpPr>
          <p:cNvPr id="14340" name="Rectangle 3">
            <a:extLst>
              <a:ext uri="{FF2B5EF4-FFF2-40B4-BE49-F238E27FC236}">
                <a16:creationId xmlns:a16="http://schemas.microsoft.com/office/drawing/2014/main" id="{9F9DAC85-43C4-4252-8093-0D721D42EAD2}"/>
              </a:ext>
            </a:extLst>
          </p:cNvPr>
          <p:cNvSpPr>
            <a:spLocks noChangeArrowheads="1"/>
          </p:cNvSpPr>
          <p:nvPr/>
        </p:nvSpPr>
        <p:spPr bwMode="auto">
          <a:xfrm>
            <a:off x="7648543" y="791028"/>
            <a:ext cx="34639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spcAft>
                <a:spcPts val="600"/>
              </a:spcAft>
              <a:buFont typeface="Arial" panose="020B0604020202020204" pitchFamily="34" charset="0"/>
              <a:buNone/>
            </a:pPr>
            <a:r>
              <a:rPr lang="en-GB" altLang="en-US" sz="1800" dirty="0">
                <a:latin typeface="Arial" panose="020B0604020202020204" pitchFamily="34" charset="0"/>
              </a:rPr>
              <a:t>- see also Tajfel &amp; Turner (1986)</a:t>
            </a:r>
          </a:p>
        </p:txBody>
      </p:sp>
      <p:pic>
        <p:nvPicPr>
          <p:cNvPr id="14364" name="Picture 14343">
            <a:extLst>
              <a:ext uri="{FF2B5EF4-FFF2-40B4-BE49-F238E27FC236}">
                <a16:creationId xmlns:a16="http://schemas.microsoft.com/office/drawing/2014/main" id="{5D871D4B-A9EC-929A-3B76-6750FBD1BD82}"/>
              </a:ext>
            </a:extLst>
          </p:cNvPr>
          <p:cNvPicPr>
            <a:picLocks noChangeAspect="1"/>
          </p:cNvPicPr>
          <p:nvPr/>
        </p:nvPicPr>
        <p:blipFill rotWithShape="1">
          <a:blip r:embed="rId3"/>
          <a:srcRect l="19108" r="35773" b="-1"/>
          <a:stretch/>
        </p:blipFill>
        <p:spPr>
          <a:xfrm>
            <a:off x="20" y="10"/>
            <a:ext cx="4635571" cy="6857990"/>
          </a:xfrm>
          <a:prstGeom prst="rect">
            <a:avLst/>
          </a:prstGeom>
          <a:effectLst/>
        </p:spPr>
      </p:pic>
      <p:graphicFrame>
        <p:nvGraphicFramePr>
          <p:cNvPr id="14342" name="Content Placeholder 2">
            <a:extLst>
              <a:ext uri="{FF2B5EF4-FFF2-40B4-BE49-F238E27FC236}">
                <a16:creationId xmlns:a16="http://schemas.microsoft.com/office/drawing/2014/main" id="{B9A959CB-4A37-4C4E-AECC-E82F2A506D74}"/>
              </a:ext>
            </a:extLst>
          </p:cNvPr>
          <p:cNvGraphicFramePr>
            <a:graphicFrameLocks noGrp="1"/>
          </p:cNvGraphicFramePr>
          <p:nvPr>
            <p:ph idx="1"/>
            <p:extLst>
              <p:ext uri="{D42A27DB-BD31-4B8C-83A1-F6EECF244321}">
                <p14:modId xmlns:p14="http://schemas.microsoft.com/office/powerpoint/2010/main" val="333981623"/>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33A73-C495-4DA4-ADAC-998748049E70}"/>
              </a:ext>
            </a:extLst>
          </p:cNvPr>
          <p:cNvSpPr>
            <a:spLocks noGrp="1"/>
          </p:cNvSpPr>
          <p:nvPr>
            <p:ph type="title"/>
          </p:nvPr>
        </p:nvSpPr>
        <p:spPr>
          <a:xfrm>
            <a:off x="4965430" y="629268"/>
            <a:ext cx="6586491" cy="1286160"/>
          </a:xfrm>
        </p:spPr>
        <p:txBody>
          <a:bodyPr anchor="b">
            <a:normAutofit/>
          </a:bodyPr>
          <a:lstStyle/>
          <a:p>
            <a:r>
              <a:rPr lang="en-GB"/>
              <a:t>So how does it work? </a:t>
            </a:r>
          </a:p>
        </p:txBody>
      </p:sp>
      <p:sp>
        <p:nvSpPr>
          <p:cNvPr id="3" name="Content Placeholder 2">
            <a:extLst>
              <a:ext uri="{FF2B5EF4-FFF2-40B4-BE49-F238E27FC236}">
                <a16:creationId xmlns:a16="http://schemas.microsoft.com/office/drawing/2014/main" id="{1C539D27-2223-4652-9F98-3E74C2A42D4B}"/>
              </a:ext>
            </a:extLst>
          </p:cNvPr>
          <p:cNvSpPr>
            <a:spLocks noGrp="1"/>
          </p:cNvSpPr>
          <p:nvPr>
            <p:ph idx="1"/>
          </p:nvPr>
        </p:nvSpPr>
        <p:spPr>
          <a:xfrm>
            <a:off x="4965431" y="2438400"/>
            <a:ext cx="6586489" cy="3785419"/>
          </a:xfrm>
        </p:spPr>
        <p:txBody>
          <a:bodyPr>
            <a:normAutofit/>
          </a:bodyPr>
          <a:lstStyle/>
          <a:p>
            <a:r>
              <a:rPr lang="en-GB" sz="1700" dirty="0"/>
              <a:t>There are three processes that create this ingroup/outgroup mentality:</a:t>
            </a:r>
          </a:p>
          <a:p>
            <a:pPr lvl="1"/>
            <a:r>
              <a:rPr lang="en-GB" sz="1700" b="1" dirty="0"/>
              <a:t>Social Categorisation – </a:t>
            </a:r>
            <a:r>
              <a:rPr lang="en-GB" sz="1700" dirty="0"/>
              <a:t>We place people into groups. People can belong to more than one group at a time. </a:t>
            </a:r>
          </a:p>
          <a:p>
            <a:endParaRPr lang="en-GB" sz="1700" b="1" dirty="0"/>
          </a:p>
          <a:p>
            <a:pPr lvl="1"/>
            <a:r>
              <a:rPr lang="en-GB" sz="1700" b="1" dirty="0"/>
              <a:t>Social Identification - </a:t>
            </a:r>
            <a:r>
              <a:rPr lang="en-GB" sz="1700" dirty="0"/>
              <a:t>We adopt the identity of the group that we belong to, and we act in ways that we perceive members of that group act.</a:t>
            </a:r>
            <a:r>
              <a:rPr lang="en-GB" sz="1700" b="1" dirty="0"/>
              <a:t> </a:t>
            </a:r>
          </a:p>
          <a:p>
            <a:endParaRPr lang="en-GB" sz="1700" b="1" dirty="0"/>
          </a:p>
          <a:p>
            <a:pPr lvl="1"/>
            <a:r>
              <a:rPr lang="en-GB" sz="1700" b="1" dirty="0"/>
              <a:t>Social Comparison - </a:t>
            </a:r>
            <a:r>
              <a:rPr lang="en-GB" sz="1700" dirty="0"/>
              <a:t>After we categorise ourselves within a group and identify ourselves as being members of that group, we tend to compare our group (the ingroup) against another group (an outgroup). </a:t>
            </a:r>
          </a:p>
        </p:txBody>
      </p:sp>
      <p:pic>
        <p:nvPicPr>
          <p:cNvPr id="5" name="Picture 4" descr="One in a crowd">
            <a:extLst>
              <a:ext uri="{FF2B5EF4-FFF2-40B4-BE49-F238E27FC236}">
                <a16:creationId xmlns:a16="http://schemas.microsoft.com/office/drawing/2014/main" id="{170AA7AB-263E-5479-20C9-166A9DA59214}"/>
              </a:ext>
            </a:extLst>
          </p:cNvPr>
          <p:cNvPicPr>
            <a:picLocks noChangeAspect="1"/>
          </p:cNvPicPr>
          <p:nvPr/>
        </p:nvPicPr>
        <p:blipFill rotWithShape="1">
          <a:blip r:embed="rId3"/>
          <a:srcRect l="28748" r="2055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0073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47" name="Rectangle 22541">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A1E8896B-0772-4A1A-841A-98BF6E48E832}"/>
              </a:ext>
            </a:extLst>
          </p:cNvPr>
          <p:cNvSpPr>
            <a:spLocks noGrp="1"/>
          </p:cNvSpPr>
          <p:nvPr>
            <p:ph type="title"/>
          </p:nvPr>
        </p:nvSpPr>
        <p:spPr>
          <a:xfrm>
            <a:off x="838200" y="557188"/>
            <a:ext cx="10515600" cy="1133499"/>
          </a:xfrm>
        </p:spPr>
        <p:txBody>
          <a:bodyPr>
            <a:normAutofit/>
          </a:bodyPr>
          <a:lstStyle/>
          <a:p>
            <a:pPr algn="ctr"/>
            <a:r>
              <a:rPr lang="en-GB" altLang="en-US" sz="5200"/>
              <a:t>Defining Police Culture </a:t>
            </a:r>
          </a:p>
        </p:txBody>
      </p:sp>
      <p:graphicFrame>
        <p:nvGraphicFramePr>
          <p:cNvPr id="22537" name="Content Placeholder 2">
            <a:extLst>
              <a:ext uri="{FF2B5EF4-FFF2-40B4-BE49-F238E27FC236}">
                <a16:creationId xmlns:a16="http://schemas.microsoft.com/office/drawing/2014/main" id="{65C9A5EF-3E68-43A1-A9B7-FEC9376133B7}"/>
              </a:ext>
            </a:extLst>
          </p:cNvPr>
          <p:cNvGraphicFramePr>
            <a:graphicFrameLocks noGrp="1"/>
          </p:cNvGraphicFramePr>
          <p:nvPr>
            <p:ph idx="1"/>
            <p:extLst>
              <p:ext uri="{D42A27DB-BD31-4B8C-83A1-F6EECF244321}">
                <p14:modId xmlns:p14="http://schemas.microsoft.com/office/powerpoint/2010/main" val="2520527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3479C-7F07-4E97-B05B-2471309980CA}"/>
              </a:ext>
            </a:extLst>
          </p:cNvPr>
          <p:cNvSpPr>
            <a:spLocks noGrp="1"/>
          </p:cNvSpPr>
          <p:nvPr>
            <p:ph type="title"/>
          </p:nvPr>
        </p:nvSpPr>
        <p:spPr>
          <a:xfrm>
            <a:off x="793662" y="386930"/>
            <a:ext cx="10066122" cy="1298448"/>
          </a:xfrm>
        </p:spPr>
        <p:txBody>
          <a:bodyPr anchor="b">
            <a:normAutofit/>
          </a:bodyPr>
          <a:lstStyle/>
          <a:p>
            <a:r>
              <a:rPr lang="en-GB" sz="4800"/>
              <a:t>Code of Ethics </a:t>
            </a:r>
          </a:p>
        </p:txBody>
      </p:sp>
      <p:sp>
        <p:nvSpPr>
          <p:cNvPr id="7177" name="Rectangle 71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DF7028-E14C-48EB-AC5C-6BF14EDD1400}"/>
              </a:ext>
            </a:extLst>
          </p:cNvPr>
          <p:cNvSpPr>
            <a:spLocks noGrp="1"/>
          </p:cNvSpPr>
          <p:nvPr>
            <p:ph idx="1"/>
          </p:nvPr>
        </p:nvSpPr>
        <p:spPr>
          <a:xfrm>
            <a:off x="496919" y="2389218"/>
            <a:ext cx="10548862" cy="4035880"/>
          </a:xfrm>
        </p:spPr>
        <p:txBody>
          <a:bodyPr anchor="ctr">
            <a:normAutofit/>
          </a:bodyPr>
          <a:lstStyle/>
          <a:p>
            <a:r>
              <a:rPr lang="en-GB" sz="2400" dirty="0"/>
              <a:t>The aim of the Code of Ethics is to support each member of the policing profession to deliver the highest professional standards in their service to the public. </a:t>
            </a:r>
          </a:p>
          <a:p>
            <a:r>
              <a:rPr lang="en-GB" sz="2400" dirty="0"/>
              <a:t>College of Policing believe that Ethical behaviour comes from the values, beliefs, attitudes and knowledge that guide the judgements of each individual. </a:t>
            </a:r>
          </a:p>
          <a:p>
            <a:r>
              <a:rPr lang="en-GB" sz="2400" dirty="0"/>
              <a:t>Everyone in policing has to make difficult decisions and complex choices – good ethical behaviours guide good/correct decisions</a:t>
            </a:r>
          </a:p>
          <a:p>
            <a:r>
              <a:rPr lang="en-GB" sz="2400" dirty="0"/>
              <a:t>Police must be clear about what happens if those expectations are not met.</a:t>
            </a:r>
          </a:p>
          <a:p>
            <a:endParaRPr lang="en-GB" sz="1700" dirty="0"/>
          </a:p>
          <a:p>
            <a:endParaRPr lang="en-GB" sz="1700" dirty="0"/>
          </a:p>
        </p:txBody>
      </p:sp>
      <p:pic>
        <p:nvPicPr>
          <p:cNvPr id="7170" name="Picture 2" descr="College of Policing - Wikipedia">
            <a:extLst>
              <a:ext uri="{FF2B5EF4-FFF2-40B4-BE49-F238E27FC236}">
                <a16:creationId xmlns:a16="http://schemas.microsoft.com/office/drawing/2014/main" id="{64B7B28E-A870-BEDB-CD68-A5E7672665E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7086" y="423493"/>
            <a:ext cx="3807028" cy="1284871"/>
          </a:xfrm>
          <a:prstGeom prst="rect">
            <a:avLst/>
          </a:prstGeom>
          <a:noFill/>
          <a:extLst>
            <a:ext uri="{909E8E84-426E-40DD-AFC4-6F175D3DCCD1}">
              <a14:hiddenFill xmlns:a14="http://schemas.microsoft.com/office/drawing/2010/main">
                <a:solidFill>
                  <a:srgbClr val="FFFFFF"/>
                </a:solidFill>
              </a14:hiddenFill>
            </a:ext>
          </a:extLst>
        </p:spPr>
      </p:pic>
      <p:sp>
        <p:nvSpPr>
          <p:cNvPr id="7181" name="Rectangle 71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77DF1D29-CA18-43E3-9415-261AC7E51627}"/>
              </a:ext>
            </a:extLst>
          </p:cNvPr>
          <p:cNvSpPr>
            <a:spLocks noGrp="1"/>
          </p:cNvSpPr>
          <p:nvPr>
            <p:ph type="sldNum" sz="quarter" idx="12"/>
          </p:nvPr>
        </p:nvSpPr>
        <p:spPr>
          <a:xfrm>
            <a:off x="8610600" y="6492240"/>
            <a:ext cx="2743200" cy="365125"/>
          </a:xfrm>
        </p:spPr>
        <p:txBody>
          <a:bodyPr>
            <a:normAutofit/>
          </a:bodyPr>
          <a:lstStyle/>
          <a:p>
            <a:pPr>
              <a:spcAft>
                <a:spcPts val="600"/>
              </a:spcAft>
            </a:pPr>
            <a:fld id="{5DFEDB64-84C3-4240-BCBA-134AE1D9082C}" type="slidenum">
              <a:rPr lang="en-GB" smtClean="0"/>
              <a:pPr>
                <a:spcAft>
                  <a:spcPts val="600"/>
                </a:spcAft>
              </a:pPr>
              <a:t>11</a:t>
            </a:fld>
            <a:endParaRPr lang="en-GB"/>
          </a:p>
        </p:txBody>
      </p:sp>
    </p:spTree>
    <p:extLst>
      <p:ext uri="{BB962C8B-B14F-4D97-AF65-F5344CB8AC3E}">
        <p14:creationId xmlns:p14="http://schemas.microsoft.com/office/powerpoint/2010/main" val="2406120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C4516-C3F5-4403-9C13-6B45E1203B00}"/>
              </a:ext>
            </a:extLst>
          </p:cNvPr>
          <p:cNvSpPr>
            <a:spLocks noGrp="1"/>
          </p:cNvSpPr>
          <p:nvPr>
            <p:ph type="title"/>
          </p:nvPr>
        </p:nvSpPr>
        <p:spPr>
          <a:xfrm>
            <a:off x="677334" y="609600"/>
            <a:ext cx="8596668" cy="947738"/>
          </a:xfrm>
        </p:spPr>
        <p:txBody>
          <a:bodyPr/>
          <a:lstStyle/>
          <a:p>
            <a:r>
              <a:rPr lang="en-GB" dirty="0"/>
              <a:t>Policing principles</a:t>
            </a:r>
          </a:p>
        </p:txBody>
      </p:sp>
      <p:sp>
        <p:nvSpPr>
          <p:cNvPr id="3" name="Content Placeholder 2">
            <a:extLst>
              <a:ext uri="{FF2B5EF4-FFF2-40B4-BE49-F238E27FC236}">
                <a16:creationId xmlns:a16="http://schemas.microsoft.com/office/drawing/2014/main" id="{2E569E7A-AE31-4B2F-8EC5-935B6B0D6CF5}"/>
              </a:ext>
            </a:extLst>
          </p:cNvPr>
          <p:cNvSpPr>
            <a:spLocks noGrp="1"/>
          </p:cNvSpPr>
          <p:nvPr>
            <p:ph idx="1"/>
          </p:nvPr>
        </p:nvSpPr>
        <p:spPr>
          <a:xfrm>
            <a:off x="677334" y="1557339"/>
            <a:ext cx="8596668" cy="4484024"/>
          </a:xfrm>
        </p:spPr>
        <p:txBody>
          <a:bodyPr>
            <a:normAutofit fontScale="92500" lnSpcReduction="20000"/>
          </a:bodyPr>
          <a:lstStyle/>
          <a:p>
            <a:r>
              <a:rPr lang="en-GB" b="1" dirty="0"/>
              <a:t>Accountability</a:t>
            </a:r>
            <a:r>
              <a:rPr lang="en-GB" dirty="0"/>
              <a:t> You are answerable for your decisions, actions and omissions.</a:t>
            </a:r>
          </a:p>
          <a:p>
            <a:r>
              <a:rPr lang="en-GB" b="1" dirty="0"/>
              <a:t> Fairness </a:t>
            </a:r>
            <a:r>
              <a:rPr lang="en-GB" dirty="0"/>
              <a:t>You treat people fairly. </a:t>
            </a:r>
          </a:p>
          <a:p>
            <a:r>
              <a:rPr lang="en-GB" b="1" dirty="0"/>
              <a:t>Honesty</a:t>
            </a:r>
            <a:r>
              <a:rPr lang="en-GB" dirty="0"/>
              <a:t> You are truthful and trustworthy. </a:t>
            </a:r>
          </a:p>
          <a:p>
            <a:r>
              <a:rPr lang="en-GB" b="1" dirty="0"/>
              <a:t>Integrity</a:t>
            </a:r>
            <a:r>
              <a:rPr lang="en-GB" dirty="0"/>
              <a:t> You always do the right thing. </a:t>
            </a:r>
          </a:p>
          <a:p>
            <a:r>
              <a:rPr lang="en-GB" b="1" dirty="0"/>
              <a:t>Leadership</a:t>
            </a:r>
            <a:r>
              <a:rPr lang="en-GB" dirty="0"/>
              <a:t> You lead by good example. </a:t>
            </a:r>
          </a:p>
          <a:p>
            <a:r>
              <a:rPr lang="en-GB" b="1" dirty="0"/>
              <a:t>Objectivity</a:t>
            </a:r>
            <a:r>
              <a:rPr lang="en-GB" dirty="0"/>
              <a:t> You make choices on evidence and your best professional judgement. </a:t>
            </a:r>
          </a:p>
          <a:p>
            <a:r>
              <a:rPr lang="en-GB" b="1" dirty="0"/>
              <a:t>Openness </a:t>
            </a:r>
            <a:r>
              <a:rPr lang="en-GB" dirty="0"/>
              <a:t>You are open and transparent in your actions and decisions. </a:t>
            </a:r>
          </a:p>
          <a:p>
            <a:r>
              <a:rPr lang="en-GB" b="1" dirty="0"/>
              <a:t>Respect</a:t>
            </a:r>
            <a:r>
              <a:rPr lang="en-GB" dirty="0"/>
              <a:t> You treat everyone with respect.</a:t>
            </a:r>
          </a:p>
          <a:p>
            <a:r>
              <a:rPr lang="en-GB" b="1" dirty="0"/>
              <a:t>Selflessness </a:t>
            </a:r>
            <a:r>
              <a:rPr lang="en-GB" dirty="0"/>
              <a:t>You act in the public interest.</a:t>
            </a:r>
          </a:p>
        </p:txBody>
      </p:sp>
      <p:sp>
        <p:nvSpPr>
          <p:cNvPr id="4" name="Slide Number Placeholder 3">
            <a:extLst>
              <a:ext uri="{FF2B5EF4-FFF2-40B4-BE49-F238E27FC236}">
                <a16:creationId xmlns:a16="http://schemas.microsoft.com/office/drawing/2014/main" id="{4B24729B-2D51-49B4-82DB-7AFCE4202488}"/>
              </a:ext>
            </a:extLst>
          </p:cNvPr>
          <p:cNvSpPr>
            <a:spLocks noGrp="1"/>
          </p:cNvSpPr>
          <p:nvPr>
            <p:ph type="sldNum" sz="quarter" idx="12"/>
          </p:nvPr>
        </p:nvSpPr>
        <p:spPr/>
        <p:txBody>
          <a:bodyPr/>
          <a:lstStyle/>
          <a:p>
            <a:fld id="{5DFEDB64-84C3-4240-BCBA-134AE1D9082C}" type="slidenum">
              <a:rPr lang="en-GB" smtClean="0"/>
              <a:t>12</a:t>
            </a:fld>
            <a:endParaRPr lang="en-GB"/>
          </a:p>
        </p:txBody>
      </p:sp>
    </p:spTree>
    <p:extLst>
      <p:ext uri="{BB962C8B-B14F-4D97-AF65-F5344CB8AC3E}">
        <p14:creationId xmlns:p14="http://schemas.microsoft.com/office/powerpoint/2010/main" val="4080709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17775-22BF-4293-9226-1B991E540393}"/>
              </a:ext>
            </a:extLst>
          </p:cNvPr>
          <p:cNvSpPr>
            <a:spLocks noGrp="1"/>
          </p:cNvSpPr>
          <p:nvPr>
            <p:ph type="title"/>
          </p:nvPr>
        </p:nvSpPr>
        <p:spPr>
          <a:xfrm>
            <a:off x="795528" y="386930"/>
            <a:ext cx="10141799" cy="1300554"/>
          </a:xfrm>
        </p:spPr>
        <p:txBody>
          <a:bodyPr anchor="b">
            <a:normAutofit/>
          </a:bodyPr>
          <a:lstStyle/>
          <a:p>
            <a:r>
              <a:rPr lang="en-GB" sz="4800"/>
              <a:t>William Westley 1970</a:t>
            </a:r>
          </a:p>
        </p:txBody>
      </p:sp>
      <p:sp>
        <p:nvSpPr>
          <p:cNvPr id="4105" name="Rectangle 4104">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Us vs. Them Mentality: How Group Thinking Can Irrationally Divide Us">
            <a:extLst>
              <a:ext uri="{FF2B5EF4-FFF2-40B4-BE49-F238E27FC236}">
                <a16:creationId xmlns:a16="http://schemas.microsoft.com/office/drawing/2014/main" id="{C8E51623-3D9F-83DA-25B7-B1FC5D65C1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865" r="13712" b="2"/>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BD45B2-FE2F-418E-8076-DBEE63890E27}"/>
              </a:ext>
            </a:extLst>
          </p:cNvPr>
          <p:cNvSpPr>
            <a:spLocks noGrp="1"/>
          </p:cNvSpPr>
          <p:nvPr>
            <p:ph idx="1"/>
          </p:nvPr>
        </p:nvSpPr>
        <p:spPr>
          <a:xfrm>
            <a:off x="6406429" y="2599509"/>
            <a:ext cx="4530898" cy="3639450"/>
          </a:xfrm>
        </p:spPr>
        <p:txBody>
          <a:bodyPr anchor="ctr">
            <a:normAutofit/>
          </a:bodyPr>
          <a:lstStyle/>
          <a:p>
            <a:r>
              <a:rPr lang="en-GB" sz="2000"/>
              <a:t>studied police subculture</a:t>
            </a:r>
          </a:p>
          <a:p>
            <a:r>
              <a:rPr lang="en-GB" sz="2000"/>
              <a:t>This subculture is a crucial concept in the explanation of police behaviour and attitudes. </a:t>
            </a:r>
          </a:p>
          <a:p>
            <a:r>
              <a:rPr lang="en-GB" sz="2000"/>
              <a:t> Subculture characterises the public as hostile, not to be trusted, and potentially violent; this outlook requires secrecy, mutual support, and unity on the part of the police</a:t>
            </a:r>
          </a:p>
          <a:p>
            <a:endParaRPr lang="en-GB" sz="2000"/>
          </a:p>
        </p:txBody>
      </p:sp>
      <p:sp>
        <p:nvSpPr>
          <p:cNvPr id="4109" name="Rectangle 4108">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2450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2" name="Rectangle 3078">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01EEF-4C36-40FC-8901-B30EAD082007}"/>
              </a:ext>
            </a:extLst>
          </p:cNvPr>
          <p:cNvSpPr>
            <a:spLocks noGrp="1"/>
          </p:cNvSpPr>
          <p:nvPr>
            <p:ph type="title"/>
          </p:nvPr>
        </p:nvSpPr>
        <p:spPr>
          <a:xfrm>
            <a:off x="795528" y="386930"/>
            <a:ext cx="10141799" cy="1300554"/>
          </a:xfrm>
        </p:spPr>
        <p:txBody>
          <a:bodyPr anchor="b">
            <a:normAutofit/>
          </a:bodyPr>
          <a:lstStyle/>
          <a:p>
            <a:r>
              <a:rPr lang="en-GB" sz="4800"/>
              <a:t>Manning (1977)</a:t>
            </a:r>
          </a:p>
        </p:txBody>
      </p:sp>
      <p:sp>
        <p:nvSpPr>
          <p:cNvPr id="3081" name="Rectangle 308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Image result for rotting apple">
            <a:extLst>
              <a:ext uri="{FF2B5EF4-FFF2-40B4-BE49-F238E27FC236}">
                <a16:creationId xmlns:a16="http://schemas.microsoft.com/office/drawing/2014/main" id="{30F628CC-72A8-5968-B35E-AF9B2EE543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9" b="-1"/>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2041590-241F-4378-8FF8-E5C6901FE5D0}"/>
              </a:ext>
            </a:extLst>
          </p:cNvPr>
          <p:cNvSpPr>
            <a:spLocks noGrp="1"/>
          </p:cNvSpPr>
          <p:nvPr>
            <p:ph idx="1"/>
          </p:nvPr>
        </p:nvSpPr>
        <p:spPr>
          <a:xfrm>
            <a:off x="6406429" y="2599509"/>
            <a:ext cx="4530898" cy="3639450"/>
          </a:xfrm>
        </p:spPr>
        <p:txBody>
          <a:bodyPr anchor="ctr">
            <a:normAutofit/>
          </a:bodyPr>
          <a:lstStyle/>
          <a:p>
            <a:r>
              <a:rPr lang="en-GB" sz="2000"/>
              <a:t>Research suggested that the inherent uncertainty of police work, combined with the need for information control, leads to police teamwork, which in turn generates collective ties and mutual dependency. </a:t>
            </a:r>
          </a:p>
          <a:p>
            <a:r>
              <a:rPr lang="en-GB" sz="2000"/>
              <a:t>Traditional characterisations of the police culture have focused on describing the shared values, attitudes, and norms created within the occupational and organizational environments of policing </a:t>
            </a:r>
          </a:p>
        </p:txBody>
      </p:sp>
      <p:sp>
        <p:nvSpPr>
          <p:cNvPr id="3085" name="Rectangle 308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5268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8" name="Rectangle 5137">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D10822-E0CB-4DE4-B51E-984E5805ADCA}"/>
              </a:ext>
            </a:extLst>
          </p:cNvPr>
          <p:cNvSpPr>
            <a:spLocks noGrp="1"/>
          </p:cNvSpPr>
          <p:nvPr>
            <p:ph type="title"/>
          </p:nvPr>
        </p:nvSpPr>
        <p:spPr>
          <a:xfrm>
            <a:off x="630936" y="640080"/>
            <a:ext cx="4818888" cy="1481328"/>
          </a:xfrm>
        </p:spPr>
        <p:txBody>
          <a:bodyPr anchor="b">
            <a:normAutofit/>
          </a:bodyPr>
          <a:lstStyle/>
          <a:p>
            <a:r>
              <a:rPr lang="en-GB" sz="5400"/>
              <a:t>Paoline (2004)</a:t>
            </a:r>
          </a:p>
        </p:txBody>
      </p:sp>
      <p:sp>
        <p:nvSpPr>
          <p:cNvPr id="5140"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323BF6-9204-4A76-9364-E5B0CA07DE1A}"/>
              </a:ext>
            </a:extLst>
          </p:cNvPr>
          <p:cNvSpPr>
            <a:spLocks noGrp="1"/>
          </p:cNvSpPr>
          <p:nvPr>
            <p:ph idx="1"/>
          </p:nvPr>
        </p:nvSpPr>
        <p:spPr>
          <a:xfrm>
            <a:off x="630936" y="2660904"/>
            <a:ext cx="4818888" cy="3547872"/>
          </a:xfrm>
        </p:spPr>
        <p:txBody>
          <a:bodyPr anchor="t">
            <a:normAutofit/>
          </a:bodyPr>
          <a:lstStyle/>
          <a:p>
            <a:r>
              <a:rPr lang="en-GB" sz="2000"/>
              <a:t>Although some groups of police officers represent many of the negative attitudes of the traditional culture</a:t>
            </a:r>
          </a:p>
          <a:p>
            <a:r>
              <a:rPr lang="en-GB" sz="2000"/>
              <a:t>Others often possess attitudes that would be considered the opposite</a:t>
            </a:r>
          </a:p>
          <a:p>
            <a:r>
              <a:rPr lang="en-GB" sz="2000"/>
              <a:t>A single cohesive police culture will never change cultures</a:t>
            </a:r>
          </a:p>
          <a:p>
            <a:r>
              <a:rPr lang="en-GB" sz="2000"/>
              <a:t>Having a varied representation of our communities within our police should affect the way in which police interpret their communities around them</a:t>
            </a:r>
          </a:p>
          <a:p>
            <a:endParaRPr lang="en-GB" sz="2000"/>
          </a:p>
          <a:p>
            <a:endParaRPr lang="en-GB" sz="2000"/>
          </a:p>
        </p:txBody>
      </p:sp>
      <p:pic>
        <p:nvPicPr>
          <p:cNvPr id="5122" name="Picture 2" descr="Ethnic minority police paid less as gap with white officers widens, Met  figures show | Metropolitan police | The Guardian">
            <a:extLst>
              <a:ext uri="{FF2B5EF4-FFF2-40B4-BE49-F238E27FC236}">
                <a16:creationId xmlns:a16="http://schemas.microsoft.com/office/drawing/2014/main" id="{F728657A-17C2-A953-D770-CB20E764C1B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384522"/>
            <a:ext cx="5458968" cy="4088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68265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F06769A1-9BFC-45AF-8B2E-A6361A874A92}"/>
              </a:ext>
            </a:extLst>
          </p:cNvPr>
          <p:cNvSpPr>
            <a:spLocks noGrp="1"/>
          </p:cNvSpPr>
          <p:nvPr>
            <p:ph type="title"/>
          </p:nvPr>
        </p:nvSpPr>
        <p:spPr>
          <a:xfrm>
            <a:off x="652481" y="1382486"/>
            <a:ext cx="3547581" cy="4093028"/>
          </a:xfrm>
        </p:spPr>
        <p:txBody>
          <a:bodyPr anchor="ctr">
            <a:normAutofit/>
          </a:bodyPr>
          <a:lstStyle/>
          <a:p>
            <a:r>
              <a:rPr lang="en-GB" altLang="en-US" sz="4400"/>
              <a:t>Waddington (1999) </a:t>
            </a:r>
          </a:p>
        </p:txBody>
      </p:sp>
      <p:graphicFrame>
        <p:nvGraphicFramePr>
          <p:cNvPr id="32778" name="Content Placeholder 2">
            <a:extLst>
              <a:ext uri="{FF2B5EF4-FFF2-40B4-BE49-F238E27FC236}">
                <a16:creationId xmlns:a16="http://schemas.microsoft.com/office/drawing/2014/main" id="{F5F69272-802F-4F8F-AF45-392EA9AEB011}"/>
              </a:ext>
            </a:extLst>
          </p:cNvPr>
          <p:cNvGraphicFramePr>
            <a:graphicFrameLocks noGrp="1"/>
          </p:cNvGraphicFramePr>
          <p:nvPr>
            <p:ph idx="1"/>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90A6C-0B81-4A60-8EF6-3A37B96594D9}"/>
              </a:ext>
            </a:extLst>
          </p:cNvPr>
          <p:cNvSpPr>
            <a:spLocks noGrp="1"/>
          </p:cNvSpPr>
          <p:nvPr>
            <p:ph type="title"/>
          </p:nvPr>
        </p:nvSpPr>
        <p:spPr>
          <a:xfrm>
            <a:off x="838200" y="365125"/>
            <a:ext cx="10515600" cy="1325563"/>
          </a:xfrm>
        </p:spPr>
        <p:txBody>
          <a:bodyPr>
            <a:normAutofit/>
          </a:bodyPr>
          <a:lstStyle/>
          <a:p>
            <a:r>
              <a:rPr lang="en-GB" sz="5400"/>
              <a:t>Adcox, 2000</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BC5593-30DE-4167-A005-868F2DA12D9A}"/>
              </a:ext>
            </a:extLst>
          </p:cNvPr>
          <p:cNvSpPr>
            <a:spLocks noGrp="1"/>
          </p:cNvSpPr>
          <p:nvPr>
            <p:ph idx="1"/>
          </p:nvPr>
        </p:nvSpPr>
        <p:spPr>
          <a:xfrm>
            <a:off x="838200" y="1929384"/>
            <a:ext cx="10515600" cy="4251960"/>
          </a:xfrm>
        </p:spPr>
        <p:txBody>
          <a:bodyPr>
            <a:normAutofit/>
          </a:bodyPr>
          <a:lstStyle/>
          <a:p>
            <a:r>
              <a:rPr lang="en-GB" sz="2200" dirty="0"/>
              <a:t>In most cases, police officers are influenced by formal organisational structures and values.</a:t>
            </a:r>
          </a:p>
          <a:p>
            <a:pPr marL="0" indent="0">
              <a:buNone/>
            </a:pPr>
            <a:endParaRPr lang="en-GB" sz="2200" dirty="0"/>
          </a:p>
          <a:p>
            <a:r>
              <a:rPr lang="en-GB" sz="2200" dirty="0"/>
              <a:t>Informal beliefs, norms, rituals, and expectations of other police officers that are passed along through the organisational culture play a part in that development.</a:t>
            </a:r>
          </a:p>
          <a:p>
            <a:endParaRPr lang="en-GB" sz="2200" dirty="0"/>
          </a:p>
        </p:txBody>
      </p:sp>
    </p:spTree>
    <p:extLst>
      <p:ext uri="{BB962C8B-B14F-4D97-AF65-F5344CB8AC3E}">
        <p14:creationId xmlns:p14="http://schemas.microsoft.com/office/powerpoint/2010/main" val="32571898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6" name="Rectangle 615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36AC1-12DF-8B87-0180-2216B82848F1}"/>
              </a:ext>
            </a:extLst>
          </p:cNvPr>
          <p:cNvSpPr>
            <a:spLocks noGrp="1"/>
          </p:cNvSpPr>
          <p:nvPr>
            <p:ph type="title"/>
          </p:nvPr>
        </p:nvSpPr>
        <p:spPr>
          <a:xfrm>
            <a:off x="36576" y="640823"/>
            <a:ext cx="4248912" cy="5583148"/>
          </a:xfrm>
        </p:spPr>
        <p:txBody>
          <a:bodyPr anchor="ctr">
            <a:normAutofit/>
          </a:bodyPr>
          <a:lstStyle/>
          <a:p>
            <a:r>
              <a:rPr lang="en-GB" sz="5400" dirty="0"/>
              <a:t>“Locker room banter”?</a:t>
            </a:r>
          </a:p>
        </p:txBody>
      </p:sp>
      <p:sp>
        <p:nvSpPr>
          <p:cNvPr id="6155"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Wayne Couzens sacked by Met Police after conviction for Sarah Everard  murder | Metro News">
            <a:extLst>
              <a:ext uri="{FF2B5EF4-FFF2-40B4-BE49-F238E27FC236}">
                <a16:creationId xmlns:a16="http://schemas.microsoft.com/office/drawing/2014/main" id="{8A2F28C9-EBCD-5345-AC5C-CC5DF0A8DA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775146"/>
            <a:ext cx="6894576" cy="3625212"/>
          </a:xfrm>
          <a:prstGeom prst="rect">
            <a:avLst/>
          </a:prstGeom>
          <a:noFill/>
          <a:extLst>
            <a:ext uri="{909E8E84-426E-40DD-AFC4-6F175D3DCCD1}">
              <a14:hiddenFill xmlns:a14="http://schemas.microsoft.com/office/drawing/2010/main">
                <a:solidFill>
                  <a:srgbClr val="FFFFFF"/>
                </a:solidFill>
              </a14:hiddenFill>
            </a:ext>
          </a:extLst>
        </p:spPr>
      </p:pic>
      <p:sp>
        <p:nvSpPr>
          <p:cNvPr id="6150" name="Content Placeholder 6149">
            <a:extLst>
              <a:ext uri="{FF2B5EF4-FFF2-40B4-BE49-F238E27FC236}">
                <a16:creationId xmlns:a16="http://schemas.microsoft.com/office/drawing/2014/main" id="{C11DCFBE-75A1-E597-971A-4FC0E8D55015}"/>
              </a:ext>
            </a:extLst>
          </p:cNvPr>
          <p:cNvSpPr>
            <a:spLocks noGrp="1"/>
          </p:cNvSpPr>
          <p:nvPr>
            <p:ph idx="1"/>
          </p:nvPr>
        </p:nvSpPr>
        <p:spPr>
          <a:xfrm>
            <a:off x="4654296" y="4798577"/>
            <a:ext cx="6894576" cy="1428487"/>
          </a:xfrm>
        </p:spPr>
        <p:txBody>
          <a:bodyPr anchor="t">
            <a:normAutofit/>
          </a:bodyPr>
          <a:lstStyle/>
          <a:p>
            <a:r>
              <a:rPr lang="en-US" sz="2200" dirty="0"/>
              <a:t>Gallows Humor </a:t>
            </a:r>
          </a:p>
        </p:txBody>
      </p:sp>
    </p:spTree>
    <p:extLst>
      <p:ext uri="{BB962C8B-B14F-4D97-AF65-F5344CB8AC3E}">
        <p14:creationId xmlns:p14="http://schemas.microsoft.com/office/powerpoint/2010/main" val="87102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BF1811A-1A97-439A-871D-3E6CA83EC8A7}"/>
              </a:ext>
            </a:extLst>
          </p:cNvPr>
          <p:cNvSpPr>
            <a:spLocks noGrp="1"/>
          </p:cNvSpPr>
          <p:nvPr>
            <p:ph type="title"/>
          </p:nvPr>
        </p:nvSpPr>
        <p:spPr>
          <a:xfrm>
            <a:off x="1286933" y="609600"/>
            <a:ext cx="10197494" cy="1099457"/>
          </a:xfrm>
        </p:spPr>
        <p:txBody>
          <a:bodyPr>
            <a:normAutofit/>
          </a:bodyPr>
          <a:lstStyle/>
          <a:p>
            <a:r>
              <a:rPr lang="en-GB" altLang="en-US"/>
              <a:t>Implications of police culture </a:t>
            </a:r>
          </a:p>
        </p:txBody>
      </p:sp>
      <p:graphicFrame>
        <p:nvGraphicFramePr>
          <p:cNvPr id="28677" name="Content Placeholder 2">
            <a:extLst>
              <a:ext uri="{FF2B5EF4-FFF2-40B4-BE49-F238E27FC236}">
                <a16:creationId xmlns:a16="http://schemas.microsoft.com/office/drawing/2014/main" id="{93CE6846-7ECA-4F08-89FE-A93E2459C728}"/>
              </a:ext>
            </a:extLst>
          </p:cNvPr>
          <p:cNvGraphicFramePr>
            <a:graphicFrameLocks noGrp="1"/>
          </p:cNvGraphicFramePr>
          <p:nvPr>
            <p:ph idx="1"/>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a:extLst>
              <a:ext uri="{FF2B5EF4-FFF2-40B4-BE49-F238E27FC236}">
                <a16:creationId xmlns:a16="http://schemas.microsoft.com/office/drawing/2014/main" id="{1D552EF4-F235-493D-9EF8-AAD600464DAB}"/>
              </a:ext>
            </a:extLst>
          </p:cNvPr>
          <p:cNvSpPr/>
          <p:nvPr/>
        </p:nvSpPr>
        <p:spPr>
          <a:xfrm>
            <a:off x="1263660" y="4255577"/>
            <a:ext cx="9592877" cy="19992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Over policing of some communities</a:t>
            </a:r>
            <a:endParaRPr lang="en-US" sz="2800" dirty="0"/>
          </a:p>
        </p:txBody>
      </p:sp>
      <p:sp>
        <p:nvSpPr>
          <p:cNvPr id="9" name="Rectangle 8">
            <a:extLst>
              <a:ext uri="{FF2B5EF4-FFF2-40B4-BE49-F238E27FC236}">
                <a16:creationId xmlns:a16="http://schemas.microsoft.com/office/drawing/2014/main" id="{0DC94ADF-8938-4CEE-868B-53F63E1DB89A}"/>
              </a:ext>
            </a:extLst>
          </p:cNvPr>
          <p:cNvSpPr/>
          <p:nvPr/>
        </p:nvSpPr>
        <p:spPr>
          <a:xfrm>
            <a:off x="1416060" y="4407977"/>
            <a:ext cx="9592877" cy="19992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800" dirty="0"/>
              <a:t>Failure to provide an adequate response to victims of some types of crimes</a:t>
            </a:r>
            <a:endParaRPr lang="en-US" sz="2800" dirty="0"/>
          </a:p>
        </p:txBody>
      </p:sp>
      <p:sp>
        <p:nvSpPr>
          <p:cNvPr id="10" name="Rectangle 9">
            <a:extLst>
              <a:ext uri="{FF2B5EF4-FFF2-40B4-BE49-F238E27FC236}">
                <a16:creationId xmlns:a16="http://schemas.microsoft.com/office/drawing/2014/main" id="{02BBE0EA-6CDC-4D4E-80AC-27166041A0BC}"/>
              </a:ext>
            </a:extLst>
          </p:cNvPr>
          <p:cNvSpPr/>
          <p:nvPr/>
        </p:nvSpPr>
        <p:spPr>
          <a:xfrm>
            <a:off x="1568460" y="4560377"/>
            <a:ext cx="9592877" cy="19992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800" dirty="0"/>
              <a:t>Media exposures of police work have contributed to a ‘folkloric construction of  police deviance’ which has undermined the legitimacy of the police (Reiner, 2000)</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B46A1DD-83FB-4050-A6FA-75095E799AF3}"/>
              </a:ext>
            </a:extLst>
          </p:cNvPr>
          <p:cNvSpPr>
            <a:spLocks noGrp="1"/>
          </p:cNvSpPr>
          <p:nvPr>
            <p:ph type="title"/>
          </p:nvPr>
        </p:nvSpPr>
        <p:spPr>
          <a:xfrm>
            <a:off x="677334" y="609600"/>
            <a:ext cx="8596668" cy="1320800"/>
          </a:xfrm>
        </p:spPr>
        <p:txBody>
          <a:bodyPr anchor="t">
            <a:normAutofit/>
          </a:bodyPr>
          <a:lstStyle/>
          <a:p>
            <a:r>
              <a:rPr lang="en-GB" altLang="en-US"/>
              <a:t>Stereotypes</a:t>
            </a:r>
          </a:p>
        </p:txBody>
      </p:sp>
      <p:sp>
        <p:nvSpPr>
          <p:cNvPr id="39939" name="Content Placeholder 2">
            <a:extLst>
              <a:ext uri="{FF2B5EF4-FFF2-40B4-BE49-F238E27FC236}">
                <a16:creationId xmlns:a16="http://schemas.microsoft.com/office/drawing/2014/main" id="{AB15CE4A-4584-4297-906E-13741EDDAC45}"/>
              </a:ext>
            </a:extLst>
          </p:cNvPr>
          <p:cNvSpPr>
            <a:spLocks noGrp="1"/>
          </p:cNvSpPr>
          <p:nvPr>
            <p:ph idx="1"/>
          </p:nvPr>
        </p:nvSpPr>
        <p:spPr>
          <a:xfrm>
            <a:off x="677334" y="1930400"/>
            <a:ext cx="6637866" cy="4302203"/>
          </a:xfrm>
        </p:spPr>
        <p:txBody>
          <a:bodyPr>
            <a:normAutofit/>
          </a:bodyPr>
          <a:lstStyle/>
          <a:p>
            <a:r>
              <a:rPr lang="en-GB" altLang="en-US" sz="2400" dirty="0"/>
              <a:t>The ‘pictures in our heads’ (Lippman, 1922)</a:t>
            </a:r>
          </a:p>
          <a:p>
            <a:r>
              <a:rPr lang="en-GB" altLang="en-US" sz="2400" dirty="0"/>
              <a:t>They help us with everyday life</a:t>
            </a:r>
          </a:p>
          <a:p>
            <a:r>
              <a:rPr lang="en-GB" altLang="en-US" sz="2400" dirty="0"/>
              <a:t>The problem with stereotypes is they are stubbornly resistant to new information</a:t>
            </a:r>
          </a:p>
          <a:p>
            <a:r>
              <a:rPr lang="en-GB" altLang="en-US" sz="2400" dirty="0"/>
              <a:t>“...an over-simplified, biased and above all inflexible conception of a social group.”</a:t>
            </a:r>
          </a:p>
          <a:p>
            <a:pPr>
              <a:buFont typeface="Arial" panose="020B0604020202020204" pitchFamily="34" charset="0"/>
              <a:buNone/>
            </a:pPr>
            <a:endParaRPr lang="en-GB" altLang="en-US" sz="2400" dirty="0"/>
          </a:p>
          <a:p>
            <a:pPr>
              <a:buFont typeface="Arial" panose="020B0604020202020204" pitchFamily="34" charset="0"/>
              <a:buNone/>
            </a:pPr>
            <a:r>
              <a:rPr lang="en-GB" altLang="en-US" sz="2400" dirty="0"/>
              <a:t>Argyle &amp; Colman (1995: 104)</a:t>
            </a:r>
          </a:p>
        </p:txBody>
      </p:sp>
      <p:pic>
        <p:nvPicPr>
          <p:cNvPr id="39940" name="Picture 5" descr="https://encrypted-tbn1.gstatic.com/images?q=tbn:ANd9GcTE67Pj-YPVyMmCzDidZ11vILtQ3_GTdX90iDIYu1A4RWhYyJqG">
            <a:extLst>
              <a:ext uri="{FF2B5EF4-FFF2-40B4-BE49-F238E27FC236}">
                <a16:creationId xmlns:a16="http://schemas.microsoft.com/office/drawing/2014/main" id="{9AD018C3-B58D-4931-9994-E89AB85BFE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3258"/>
            <a:ext cx="12192000" cy="92209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940"/>
                                        </p:tgtEl>
                                        <p:attrNameLst>
                                          <p:attrName>style.visibility</p:attrName>
                                        </p:attrNameLst>
                                      </p:cBhvr>
                                      <p:to>
                                        <p:strVal val="visible"/>
                                      </p:to>
                                    </p:set>
                                    <p:animEffect transition="in" filter="fade">
                                      <p:cBhvr>
                                        <p:cTn id="7" dur="5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F90DC672-877E-4B4D-9A25-6BB25F7B372B}"/>
              </a:ext>
            </a:extLst>
          </p:cNvPr>
          <p:cNvSpPr>
            <a:spLocks noGrp="1"/>
          </p:cNvSpPr>
          <p:nvPr>
            <p:ph type="title"/>
          </p:nvPr>
        </p:nvSpPr>
        <p:spPr>
          <a:xfrm>
            <a:off x="808638" y="386930"/>
            <a:ext cx="9236700" cy="1188950"/>
          </a:xfrm>
        </p:spPr>
        <p:txBody>
          <a:bodyPr anchor="b">
            <a:normAutofit/>
          </a:bodyPr>
          <a:lstStyle/>
          <a:p>
            <a:r>
              <a:rPr lang="en-GB" altLang="en-US" sz="5400"/>
              <a:t>Police Culture </a:t>
            </a:r>
          </a:p>
        </p:txBody>
      </p:sp>
      <p:grpSp>
        <p:nvGrpSpPr>
          <p:cNvPr id="20490" name="Group 2048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0491" name="Rectangle 2049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2" name="Rectangle 2049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4" name="Rectangle 2049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Content Placeholder 2">
            <a:extLst>
              <a:ext uri="{FF2B5EF4-FFF2-40B4-BE49-F238E27FC236}">
                <a16:creationId xmlns:a16="http://schemas.microsoft.com/office/drawing/2014/main" id="{2B58A0A3-6639-473E-997D-98DD47AAD6A0}"/>
              </a:ext>
            </a:extLst>
          </p:cNvPr>
          <p:cNvSpPr>
            <a:spLocks noGrp="1"/>
          </p:cNvSpPr>
          <p:nvPr>
            <p:ph idx="1"/>
          </p:nvPr>
        </p:nvSpPr>
        <p:spPr>
          <a:xfrm>
            <a:off x="793660" y="2599509"/>
            <a:ext cx="10143668" cy="3435531"/>
          </a:xfrm>
        </p:spPr>
        <p:txBody>
          <a:bodyPr anchor="ctr">
            <a:normAutofit/>
          </a:bodyPr>
          <a:lstStyle/>
          <a:p>
            <a:r>
              <a:rPr lang="en-GB" altLang="en-US" sz="2400"/>
              <a:t>‘Working personality’ recurring theme in sociological studies of Policing – personality traits – based on being socialised into a police sub-culture. </a:t>
            </a:r>
          </a:p>
          <a:p>
            <a:pPr lvl="1"/>
            <a:r>
              <a:rPr lang="en-GB" altLang="en-US"/>
              <a:t>But difficult thing to define- subcultural groups – ‘patrol culture, canteen culture, cardigan squad’</a:t>
            </a:r>
          </a:p>
          <a:p>
            <a:endParaRPr lang="en-GB" altLang="en-US" sz="2400"/>
          </a:p>
          <a:p>
            <a:r>
              <a:rPr lang="en-GB" altLang="en-US" sz="2400"/>
              <a:t>Are Police officers born or made?</a:t>
            </a:r>
          </a:p>
          <a:p>
            <a:pPr lvl="1"/>
            <a:r>
              <a:rPr lang="en-GB" altLang="en-US"/>
              <a:t>Presumption that a certain type of person joins the police – Ideas of their characteristics?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8" name="Rectangle 3072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Title 1">
            <a:extLst>
              <a:ext uri="{FF2B5EF4-FFF2-40B4-BE49-F238E27FC236}">
                <a16:creationId xmlns:a16="http://schemas.microsoft.com/office/drawing/2014/main" id="{BC5595AA-090A-4C65-BB88-D6A43A2DE7DB}"/>
              </a:ext>
            </a:extLst>
          </p:cNvPr>
          <p:cNvSpPr>
            <a:spLocks noGrp="1"/>
          </p:cNvSpPr>
          <p:nvPr>
            <p:ph type="title"/>
          </p:nvPr>
        </p:nvSpPr>
        <p:spPr>
          <a:xfrm>
            <a:off x="808638" y="386930"/>
            <a:ext cx="9236700" cy="1188950"/>
          </a:xfrm>
        </p:spPr>
        <p:txBody>
          <a:bodyPr anchor="b">
            <a:normAutofit/>
          </a:bodyPr>
          <a:lstStyle/>
          <a:p>
            <a:r>
              <a:rPr lang="en-GB" altLang="en-US" sz="5400"/>
              <a:t>But...</a:t>
            </a:r>
          </a:p>
        </p:txBody>
      </p:sp>
      <p:grpSp>
        <p:nvGrpSpPr>
          <p:cNvPr id="30730" name="Group 3072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30731" name="Rectangle 3073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2" name="Rectangle 3073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734" name="Rectangle 3073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3" name="Content Placeholder 2">
            <a:extLst>
              <a:ext uri="{FF2B5EF4-FFF2-40B4-BE49-F238E27FC236}">
                <a16:creationId xmlns:a16="http://schemas.microsoft.com/office/drawing/2014/main" id="{6013B631-450A-4957-A27D-1129D78AD965}"/>
              </a:ext>
            </a:extLst>
          </p:cNvPr>
          <p:cNvSpPr>
            <a:spLocks noGrp="1"/>
          </p:cNvSpPr>
          <p:nvPr>
            <p:ph idx="1"/>
          </p:nvPr>
        </p:nvSpPr>
        <p:spPr>
          <a:xfrm>
            <a:off x="793660" y="2333297"/>
            <a:ext cx="10143668" cy="3701743"/>
          </a:xfrm>
        </p:spPr>
        <p:txBody>
          <a:bodyPr anchor="ctr">
            <a:normAutofit fontScale="92500" lnSpcReduction="10000"/>
          </a:bodyPr>
          <a:lstStyle/>
          <a:p>
            <a:r>
              <a:rPr lang="en-GB" altLang="en-US" sz="2400" dirty="0"/>
              <a:t>Police culture is not monolithic, unchanging or universal- it varies across the service &amp; cannot be assumed that all police officers have the same values and norms (Reiner, 2000).</a:t>
            </a:r>
          </a:p>
          <a:p>
            <a:endParaRPr lang="en-GB" altLang="en-US" sz="2400" dirty="0"/>
          </a:p>
          <a:p>
            <a:r>
              <a:rPr lang="en-GB" altLang="en-US" sz="2400" dirty="0"/>
              <a:t>Can be sub cultures within police CID vs Uniform officers  (Innes, 2003).</a:t>
            </a:r>
          </a:p>
          <a:p>
            <a:endParaRPr lang="en-GB" altLang="en-US" sz="2400" dirty="0"/>
          </a:p>
          <a:p>
            <a:r>
              <a:rPr lang="en-GB" altLang="en-US" sz="2400" dirty="0"/>
              <a:t>Police culture does not provide an absolute guide to officer behaviour – discretion is a key feature of policing.</a:t>
            </a:r>
          </a:p>
          <a:p>
            <a:endParaRPr lang="en-GB" altLang="en-US" sz="2400" dirty="0"/>
          </a:p>
          <a:p>
            <a:r>
              <a:rPr lang="en-GB" altLang="en-US" sz="2400" dirty="0"/>
              <a:t>Culture can be resisted – LGBT, women, BME officers etc.</a:t>
            </a:r>
          </a:p>
          <a:p>
            <a:pPr>
              <a:buFont typeface="Arial" panose="020B0604020202020204" pitchFamily="34" charset="0"/>
              <a:buNone/>
            </a:pPr>
            <a:endParaRPr lang="en-GB" altLang="en-US" sz="2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9FD42FD-7C4B-4AA0-BF8E-361B3018A8EB}"/>
              </a:ext>
            </a:extLst>
          </p:cNvPr>
          <p:cNvSpPr>
            <a:spLocks noGrp="1"/>
          </p:cNvSpPr>
          <p:nvPr>
            <p:ph type="title"/>
          </p:nvPr>
        </p:nvSpPr>
        <p:spPr>
          <a:xfrm>
            <a:off x="1286933" y="609600"/>
            <a:ext cx="10197494" cy="1099457"/>
          </a:xfrm>
        </p:spPr>
        <p:txBody>
          <a:bodyPr>
            <a:normAutofit/>
          </a:bodyPr>
          <a:lstStyle/>
          <a:p>
            <a:r>
              <a:rPr lang="en-GB" altLang="en-US"/>
              <a:t>But what about the nature of the job?</a:t>
            </a:r>
          </a:p>
        </p:txBody>
      </p:sp>
      <p:graphicFrame>
        <p:nvGraphicFramePr>
          <p:cNvPr id="26629" name="Content Placeholder 2">
            <a:extLst>
              <a:ext uri="{FF2B5EF4-FFF2-40B4-BE49-F238E27FC236}">
                <a16:creationId xmlns:a16="http://schemas.microsoft.com/office/drawing/2014/main" id="{264EEB97-973A-45B1-929F-89AD94C032A8}"/>
              </a:ext>
            </a:extLst>
          </p:cNvPr>
          <p:cNvGraphicFramePr>
            <a:graphicFrameLocks noGrp="1"/>
          </p:cNvGraphicFramePr>
          <p:nvPr>
            <p:ph idx="1"/>
          </p:nvPr>
        </p:nvGraphicFramePr>
        <p:xfrm>
          <a:off x="976393" y="1709057"/>
          <a:ext cx="10508034" cy="4846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4DC6-D979-420A-9E7D-9BC4E932D73B}"/>
              </a:ext>
            </a:extLst>
          </p:cNvPr>
          <p:cNvSpPr>
            <a:spLocks noGrp="1"/>
          </p:cNvSpPr>
          <p:nvPr>
            <p:ph type="title"/>
          </p:nvPr>
        </p:nvSpPr>
        <p:spPr>
          <a:xfrm>
            <a:off x="838199" y="365126"/>
            <a:ext cx="10806953" cy="589616"/>
          </a:xfrm>
        </p:spPr>
        <p:txBody>
          <a:bodyPr>
            <a:normAutofit/>
          </a:bodyPr>
          <a:lstStyle/>
          <a:p>
            <a:r>
              <a:rPr lang="en-GB" sz="3200" dirty="0"/>
              <a:t>Mindfulness and Policing an American Example </a:t>
            </a:r>
          </a:p>
        </p:txBody>
      </p:sp>
      <p:pic>
        <p:nvPicPr>
          <p:cNvPr id="6" name="Online Media 5" title="Transforming Police Culture | Lt. Richard Goerling | TEDxWashingtonSquare">
            <a:hlinkClick r:id="" action="ppaction://media"/>
            <a:extLst>
              <a:ext uri="{FF2B5EF4-FFF2-40B4-BE49-F238E27FC236}">
                <a16:creationId xmlns:a16="http://schemas.microsoft.com/office/drawing/2014/main" id="{9A092A5D-3AAD-45C5-8831-5BE6C3EDBE80}"/>
              </a:ext>
            </a:extLst>
          </p:cNvPr>
          <p:cNvPicPr>
            <a:picLocks noGrp="1" noRot="1" noChangeAspect="1"/>
          </p:cNvPicPr>
          <p:nvPr>
            <p:ph idx="1"/>
            <a:videoFile r:link="rId2"/>
          </p:nvPr>
        </p:nvPicPr>
        <p:blipFill>
          <a:blip r:embed="rId4"/>
          <a:stretch>
            <a:fillRect/>
          </a:stretch>
        </p:blipFill>
        <p:spPr>
          <a:xfrm>
            <a:off x="1628116" y="1341505"/>
            <a:ext cx="8935768" cy="5025984"/>
          </a:xfrm>
          <a:prstGeom prst="rect">
            <a:avLst/>
          </a:prstGeom>
        </p:spPr>
      </p:pic>
    </p:spTree>
    <p:custDataLst>
      <p:tags r:id="rId1"/>
    </p:custDataLst>
    <p:extLst>
      <p:ext uri="{BB962C8B-B14F-4D97-AF65-F5344CB8AC3E}">
        <p14:creationId xmlns:p14="http://schemas.microsoft.com/office/powerpoint/2010/main" val="70256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AFFA7-8E48-4953-8191-5A24307F2076}"/>
              </a:ext>
            </a:extLst>
          </p:cNvPr>
          <p:cNvSpPr>
            <a:spLocks noGrp="1"/>
          </p:cNvSpPr>
          <p:nvPr>
            <p:ph type="title"/>
          </p:nvPr>
        </p:nvSpPr>
        <p:spPr>
          <a:xfrm>
            <a:off x="808638" y="386930"/>
            <a:ext cx="9236700" cy="1188950"/>
          </a:xfrm>
        </p:spPr>
        <p:txBody>
          <a:bodyPr anchor="b">
            <a:normAutofit/>
          </a:bodyPr>
          <a:lstStyle/>
          <a:p>
            <a:r>
              <a:rPr lang="en-GB" sz="5400"/>
              <a:t>Task…..</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601794-EB0F-4CAE-881A-9B71B3D693F7}"/>
              </a:ext>
            </a:extLst>
          </p:cNvPr>
          <p:cNvSpPr>
            <a:spLocks noGrp="1"/>
          </p:cNvSpPr>
          <p:nvPr>
            <p:ph idx="1"/>
          </p:nvPr>
        </p:nvSpPr>
        <p:spPr>
          <a:xfrm>
            <a:off x="793660" y="2599509"/>
            <a:ext cx="10143668" cy="3435531"/>
          </a:xfrm>
        </p:spPr>
        <p:txBody>
          <a:bodyPr anchor="ctr">
            <a:normAutofit/>
          </a:bodyPr>
          <a:lstStyle/>
          <a:p>
            <a:r>
              <a:rPr lang="en-GB" sz="4400" dirty="0"/>
              <a:t>Most agree that police officers experience high levels of stress. </a:t>
            </a:r>
          </a:p>
          <a:p>
            <a:pPr marL="0" indent="0">
              <a:buNone/>
            </a:pPr>
            <a:r>
              <a:rPr lang="en-GB" sz="4400" dirty="0"/>
              <a:t>Search for information about police stress and the effects it has on either the service, the public and their families.</a:t>
            </a:r>
            <a:endParaRPr lang="en-GB" sz="4400" dirty="0">
              <a:cs typeface="Calibri"/>
            </a:endParaRPr>
          </a:p>
        </p:txBody>
      </p:sp>
    </p:spTree>
    <p:extLst>
      <p:ext uri="{BB962C8B-B14F-4D97-AF65-F5344CB8AC3E}">
        <p14:creationId xmlns:p14="http://schemas.microsoft.com/office/powerpoint/2010/main" val="30956606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666E-E0F0-4600-A264-A4116697E41A}"/>
              </a:ext>
            </a:extLst>
          </p:cNvPr>
          <p:cNvSpPr>
            <a:spLocks noGrp="1"/>
          </p:cNvSpPr>
          <p:nvPr>
            <p:ph type="title"/>
          </p:nvPr>
        </p:nvSpPr>
        <p:spPr>
          <a:xfrm>
            <a:off x="649224" y="629266"/>
            <a:ext cx="5102351" cy="1676603"/>
          </a:xfrm>
        </p:spPr>
        <p:txBody>
          <a:bodyPr vert="horz" lIns="91440" tIns="45720" rIns="91440" bIns="45720" rtlCol="0" anchor="ctr">
            <a:normAutofit fontScale="90000"/>
          </a:bodyPr>
          <a:lstStyle/>
          <a:p>
            <a:r>
              <a:rPr lang="en-US" sz="3100" dirty="0"/>
              <a:t>Police and Stress – </a:t>
            </a:r>
            <a:br>
              <a:rPr lang="en-US" sz="3100" dirty="0"/>
            </a:br>
            <a:r>
              <a:rPr lang="en-US" sz="3100" i="1" dirty="0"/>
              <a:t>“8 in 10 officers stressed” </a:t>
            </a:r>
            <a:br>
              <a:rPr lang="en-US" sz="3100" i="1" dirty="0"/>
            </a:br>
            <a:r>
              <a:rPr lang="en-US" sz="3100" dirty="0"/>
              <a:t>(MIND, 2019)</a:t>
            </a:r>
            <a:br>
              <a:rPr lang="en-US" sz="3100" dirty="0"/>
            </a:br>
            <a:endParaRPr lang="en-US" sz="3100" dirty="0"/>
          </a:p>
        </p:txBody>
      </p:sp>
      <p:sp>
        <p:nvSpPr>
          <p:cNvPr id="10" name="TextBox 9">
            <a:extLst>
              <a:ext uri="{FF2B5EF4-FFF2-40B4-BE49-F238E27FC236}">
                <a16:creationId xmlns:a16="http://schemas.microsoft.com/office/drawing/2014/main" id="{F513A27A-2C58-41DB-AFFE-D17A26142141}"/>
              </a:ext>
            </a:extLst>
          </p:cNvPr>
          <p:cNvSpPr txBox="1"/>
          <p:nvPr/>
        </p:nvSpPr>
        <p:spPr>
          <a:xfrm>
            <a:off x="649224" y="2438400"/>
            <a:ext cx="5102351" cy="37854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i="0">
                <a:effectLst/>
              </a:rPr>
              <a:t>October and December 2018, 18,175 officers and staff across UK were asked about stress and the job.</a:t>
            </a:r>
          </a:p>
          <a:p>
            <a:pPr indent="-228600">
              <a:lnSpc>
                <a:spcPct val="90000"/>
              </a:lnSpc>
              <a:spcAft>
                <a:spcPts val="600"/>
              </a:spcAft>
              <a:buFont typeface="Arial" panose="020B0604020202020204" pitchFamily="34" charset="0"/>
              <a:buChar char="•"/>
            </a:pPr>
            <a:r>
              <a:rPr lang="en-US" sz="2000" b="1" i="0">
                <a:effectLst/>
              </a:rPr>
              <a:t>Post-Traumatic Stress Disorder (PTSD) prevalence rate in policing at 1 in 5 and the world’s first Complex PTSD rate in a working population (12%). </a:t>
            </a:r>
            <a:endParaRPr lang="en-US" sz="2000"/>
          </a:p>
        </p:txBody>
      </p:sp>
      <p:sp>
        <p:nvSpPr>
          <p:cNvPr id="15" name="Rectangle 14">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30112" y="0"/>
            <a:ext cx="59618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9984" y="484633"/>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E9B11EE-E82F-4277-B4B2-F9565E1B2715}"/>
              </a:ext>
            </a:extLst>
          </p:cNvPr>
          <p:cNvPicPr>
            <a:picLocks noChangeAspect="1"/>
          </p:cNvPicPr>
          <p:nvPr/>
        </p:nvPicPr>
        <p:blipFill>
          <a:blip r:embed="rId3"/>
          <a:stretch>
            <a:fillRect/>
          </a:stretch>
        </p:blipFill>
        <p:spPr>
          <a:xfrm>
            <a:off x="7059168" y="860628"/>
            <a:ext cx="4206240" cy="1991210"/>
          </a:xfrm>
          <a:prstGeom prst="rect">
            <a:avLst/>
          </a:prstGeom>
        </p:spPr>
      </p:pic>
      <p:sp>
        <p:nvSpPr>
          <p:cNvPr id="19" name="Rounded Rectangle 9">
            <a:extLst>
              <a:ext uri="{FF2B5EF4-FFF2-40B4-BE49-F238E27FC236}">
                <a16:creationId xmlns:a16="http://schemas.microsoft.com/office/drawing/2014/main" id="{39D6C490-0229-4573-9696-B73E5B3A9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9984" y="3511296"/>
            <a:ext cx="4846320" cy="274320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144DF692-6733-4A2C-8210-A02437E09E55}"/>
              </a:ext>
            </a:extLst>
          </p:cNvPr>
          <p:cNvPicPr>
            <a:picLocks noGrp="1" noChangeAspect="1"/>
          </p:cNvPicPr>
          <p:nvPr>
            <p:ph idx="1"/>
          </p:nvPr>
        </p:nvPicPr>
        <p:blipFill>
          <a:blip r:embed="rId4"/>
          <a:stretch>
            <a:fillRect/>
          </a:stretch>
        </p:blipFill>
        <p:spPr>
          <a:xfrm>
            <a:off x="7059168" y="4060111"/>
            <a:ext cx="4206240" cy="1645570"/>
          </a:xfrm>
          <a:prstGeom prst="rect">
            <a:avLst/>
          </a:prstGeom>
          <a:effectLst/>
        </p:spPr>
      </p:pic>
      <p:sp>
        <p:nvSpPr>
          <p:cNvPr id="4" name="Slide Number Placeholder 3">
            <a:extLst>
              <a:ext uri="{FF2B5EF4-FFF2-40B4-BE49-F238E27FC236}">
                <a16:creationId xmlns:a16="http://schemas.microsoft.com/office/drawing/2014/main" id="{E77294B9-47DE-40F0-A9F1-DCFF79FC1BD2}"/>
              </a:ext>
            </a:extLst>
          </p:cNvPr>
          <p:cNvSpPr>
            <a:spLocks noGrp="1"/>
          </p:cNvSpPr>
          <p:nvPr>
            <p:ph type="sldNum" sz="quarter" idx="12"/>
          </p:nvPr>
        </p:nvSpPr>
        <p:spPr>
          <a:xfrm>
            <a:off x="6729984" y="6355080"/>
            <a:ext cx="685800" cy="365125"/>
          </a:xfrm>
        </p:spPr>
        <p:txBody>
          <a:bodyPr vert="horz" lIns="91440" tIns="45720" rIns="91440" bIns="45720" rtlCol="0" anchor="ctr">
            <a:normAutofit/>
          </a:bodyPr>
          <a:lstStyle/>
          <a:p>
            <a:pPr algn="l">
              <a:spcAft>
                <a:spcPts val="600"/>
              </a:spcAft>
            </a:pPr>
            <a:fld id="{5DFEDB64-84C3-4240-BCBA-134AE1D9082C}" type="slidenum">
              <a:rPr lang="en-US">
                <a:solidFill>
                  <a:srgbClr val="404040"/>
                </a:solidFill>
              </a:rPr>
              <a:pPr algn="l">
                <a:spcAft>
                  <a:spcPts val="600"/>
                </a:spcAft>
              </a:pPr>
              <a:t>26</a:t>
            </a:fld>
            <a:endParaRPr lang="en-US">
              <a:solidFill>
                <a:srgbClr val="404040"/>
              </a:solidFill>
            </a:endParaRPr>
          </a:p>
        </p:txBody>
      </p:sp>
    </p:spTree>
    <p:extLst>
      <p:ext uri="{BB962C8B-B14F-4D97-AF65-F5344CB8AC3E}">
        <p14:creationId xmlns:p14="http://schemas.microsoft.com/office/powerpoint/2010/main" val="27289426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33799" name="Rectangle 3379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1" name="Freeform: Shape 3380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1">
            <a:extLst>
              <a:ext uri="{FF2B5EF4-FFF2-40B4-BE49-F238E27FC236}">
                <a16:creationId xmlns:a16="http://schemas.microsoft.com/office/drawing/2014/main" id="{794E007E-ACC1-4B6A-9751-14318E1A2C3A}"/>
              </a:ext>
            </a:extLst>
          </p:cNvPr>
          <p:cNvSpPr>
            <a:spLocks noGrp="1"/>
          </p:cNvSpPr>
          <p:nvPr>
            <p:ph type="title"/>
          </p:nvPr>
        </p:nvSpPr>
        <p:spPr>
          <a:xfrm>
            <a:off x="686834" y="1153572"/>
            <a:ext cx="3200400" cy="4461163"/>
          </a:xfrm>
        </p:spPr>
        <p:txBody>
          <a:bodyPr>
            <a:normAutofit/>
          </a:bodyPr>
          <a:lstStyle/>
          <a:p>
            <a:pPr eaLnBrk="1" hangingPunct="1"/>
            <a:r>
              <a:rPr lang="en-US" altLang="en-US" b="1">
                <a:solidFill>
                  <a:srgbClr val="FFFFFF"/>
                </a:solidFill>
              </a:rPr>
              <a:t>What is Diversity and Equality?</a:t>
            </a:r>
            <a:endParaRPr lang="en-US" altLang="en-US" b="1">
              <a:solidFill>
                <a:srgbClr val="FFFFFF"/>
              </a:solidFill>
              <a:ea typeface="ヒラギノ角ゴ ProN W6"/>
              <a:cs typeface="ヒラギノ角ゴ ProN W6"/>
            </a:endParaRPr>
          </a:p>
        </p:txBody>
      </p:sp>
      <p:sp>
        <p:nvSpPr>
          <p:cNvPr id="33803" name="Arc 3380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458" name="Rectangle 2">
            <a:extLst>
              <a:ext uri="{FF2B5EF4-FFF2-40B4-BE49-F238E27FC236}">
                <a16:creationId xmlns:a16="http://schemas.microsoft.com/office/drawing/2014/main" id="{CA999FEC-4FC3-47BF-827F-999BD86761A3}"/>
              </a:ext>
            </a:extLst>
          </p:cNvPr>
          <p:cNvSpPr>
            <a:spLocks noGrp="1"/>
          </p:cNvSpPr>
          <p:nvPr>
            <p:ph type="body" idx="1"/>
          </p:nvPr>
        </p:nvSpPr>
        <p:spPr>
          <a:xfrm>
            <a:off x="4447308" y="591344"/>
            <a:ext cx="6906491" cy="5585619"/>
          </a:xfrm>
        </p:spPr>
        <p:txBody>
          <a:bodyPr anchor="ctr">
            <a:normAutofit/>
          </a:bodyPr>
          <a:lstStyle/>
          <a:p>
            <a:pPr marL="266700" indent="-79375"/>
            <a:r>
              <a:rPr lang="en-US" altLang="en-US" sz="2400" b="1" dirty="0"/>
              <a:t> There is no single agreed definition of Diversity or Equality</a:t>
            </a:r>
            <a:endParaRPr lang="en-US" altLang="en-US" sz="2400" b="1" dirty="0">
              <a:ea typeface="ヒラギノ角ゴ ProN W6"/>
              <a:cs typeface="ヒラギノ角ゴ ProN W6"/>
            </a:endParaRPr>
          </a:p>
          <a:p>
            <a:pPr marL="187325" indent="0">
              <a:spcBef>
                <a:spcPts val="1013"/>
              </a:spcBef>
              <a:buNone/>
            </a:pPr>
            <a:r>
              <a:rPr lang="en-GB" altLang="en-US" sz="2400" dirty="0"/>
              <a:t>	Equality  = treating people fairly and equally. </a:t>
            </a:r>
          </a:p>
          <a:p>
            <a:pPr marL="187325" indent="0">
              <a:spcBef>
                <a:spcPts val="1013"/>
              </a:spcBef>
              <a:buNone/>
            </a:pPr>
            <a:r>
              <a:rPr lang="en-US" altLang="en-US" sz="2400" dirty="0"/>
              <a:t>	Diversity = refers to </a:t>
            </a:r>
            <a:r>
              <a:rPr lang="en-US" altLang="en-US" sz="2400" dirty="0" err="1"/>
              <a:t>recognising</a:t>
            </a:r>
            <a:r>
              <a:rPr lang="en-US" altLang="en-US" sz="2400" dirty="0"/>
              <a:t> the differences between 	people and taking 	this into account when we relate to them.  </a:t>
            </a:r>
            <a:endParaRPr lang="en-US" altLang="en-US" sz="2400" dirty="0">
              <a:ea typeface="ヒラギノ角ゴ ProN W6"/>
              <a:cs typeface="ヒラギノ角ゴ ProN W6"/>
            </a:endParaRPr>
          </a:p>
          <a:p>
            <a:pPr marL="266700" indent="-79375">
              <a:spcBef>
                <a:spcPts val="1013"/>
              </a:spcBef>
            </a:pPr>
            <a:endParaRPr lang="en-US" altLang="en-US" sz="2400" b="1" dirty="0"/>
          </a:p>
          <a:p>
            <a:pPr marL="266700" indent="-79375">
              <a:spcBef>
                <a:spcPts val="1013"/>
              </a:spcBef>
            </a:pPr>
            <a:r>
              <a:rPr lang="en-US" altLang="en-US" sz="2400" b="1" dirty="0"/>
              <a:t> Diversity is ‘otherness’ - (University of Maryland, 1995)</a:t>
            </a:r>
            <a:endParaRPr lang="en-US" altLang="en-US" sz="2400" b="1" dirty="0">
              <a:ea typeface="ヒラギノ角ゴ ProN W6"/>
              <a:cs typeface="ヒラギノ角ゴ ProN W6"/>
            </a:endParaRPr>
          </a:p>
          <a:p>
            <a:pPr marL="187325" indent="0">
              <a:spcBef>
                <a:spcPts val="1013"/>
              </a:spcBef>
              <a:buNone/>
            </a:pPr>
            <a:r>
              <a:rPr lang="en-US" altLang="en-US" sz="2400" dirty="0"/>
              <a:t>	Diversity and Equality is about challenging responses:</a:t>
            </a:r>
            <a:endParaRPr lang="en-US" altLang="en-US" sz="2400" dirty="0">
              <a:ea typeface="ヒラギノ角ゴ ProN W6"/>
              <a:cs typeface="ヒラギノ角ゴ ProN W6"/>
            </a:endParaRPr>
          </a:p>
          <a:p>
            <a:pPr marL="534988" lvl="1" indent="-266700">
              <a:spcBef>
                <a:spcPts val="1013"/>
              </a:spcBef>
            </a:pPr>
            <a:r>
              <a:rPr lang="en-US" altLang="en-US" dirty="0"/>
              <a:t>INSIDE the police </a:t>
            </a:r>
            <a:r>
              <a:rPr lang="en-GB" altLang="en-US" dirty="0"/>
              <a:t>organisation</a:t>
            </a:r>
            <a:r>
              <a:rPr lang="en-US" altLang="en-US" dirty="0"/>
              <a:t> and….</a:t>
            </a:r>
            <a:endParaRPr lang="en-US" altLang="en-US" dirty="0">
              <a:ea typeface="ヒラギノ角ゴ ProN W6"/>
              <a:cs typeface="ヒラギノ角ゴ ProN W6"/>
            </a:endParaRPr>
          </a:p>
          <a:p>
            <a:pPr marL="534988" lvl="1" indent="-266700">
              <a:spcBef>
                <a:spcPts val="1013"/>
              </a:spcBef>
            </a:pPr>
            <a:r>
              <a:rPr lang="en-US" altLang="en-US" dirty="0"/>
              <a:t>OUTSIDE in terms of service delivery to the public</a:t>
            </a:r>
          </a:p>
          <a:p>
            <a:pPr marL="534988" lvl="1" indent="-266700">
              <a:spcBef>
                <a:spcPts val="1013"/>
              </a:spcBef>
              <a:buNone/>
            </a:pPr>
            <a:endParaRPr lang="en-US" altLang="en-US" sz="1500" b="1" dirty="0">
              <a:ea typeface="ヒラギノ角ゴ ProN W6"/>
              <a:cs typeface="ヒラギノ角ゴ ProN W6"/>
            </a:endParaRPr>
          </a:p>
        </p:txBody>
      </p:sp>
    </p:spTree>
  </p:cSld>
  <p:clrMapOvr>
    <a:masterClrMapping/>
  </p:clrMapOvr>
  <p:transition spd="slow">
    <p:pu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945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8">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458">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9458">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458">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45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build="p" bldLvl="5"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963A82D-9BE4-4DC2-B69B-AA7439AE3F49}"/>
              </a:ext>
            </a:extLst>
          </p:cNvPr>
          <p:cNvSpPr>
            <a:spLocks noGrp="1"/>
          </p:cNvSpPr>
          <p:nvPr>
            <p:ph type="title"/>
          </p:nvPr>
        </p:nvSpPr>
        <p:spPr>
          <a:xfrm>
            <a:off x="4965430" y="629268"/>
            <a:ext cx="6586491" cy="1286160"/>
          </a:xfrm>
        </p:spPr>
        <p:txBody>
          <a:bodyPr anchor="b">
            <a:normAutofit/>
          </a:bodyPr>
          <a:lstStyle/>
          <a:p>
            <a:r>
              <a:rPr lang="en-GB" altLang="en-US" sz="3400"/>
              <a:t>Prejudice, discrimination and extreme violence are nothing new</a:t>
            </a:r>
          </a:p>
        </p:txBody>
      </p:sp>
      <p:sp>
        <p:nvSpPr>
          <p:cNvPr id="35843" name="Content Placeholder 2">
            <a:extLst>
              <a:ext uri="{FF2B5EF4-FFF2-40B4-BE49-F238E27FC236}">
                <a16:creationId xmlns:a16="http://schemas.microsoft.com/office/drawing/2014/main" id="{6EC42E30-76D4-4051-8F99-B228503C2B3B}"/>
              </a:ext>
            </a:extLst>
          </p:cNvPr>
          <p:cNvSpPr>
            <a:spLocks noGrp="1"/>
          </p:cNvSpPr>
          <p:nvPr>
            <p:ph idx="1"/>
          </p:nvPr>
        </p:nvSpPr>
        <p:spPr>
          <a:xfrm>
            <a:off x="4965431" y="2438400"/>
            <a:ext cx="6586489" cy="3785419"/>
          </a:xfrm>
        </p:spPr>
        <p:txBody>
          <a:bodyPr>
            <a:normAutofit/>
          </a:bodyPr>
          <a:lstStyle/>
          <a:p>
            <a:r>
              <a:rPr lang="en-GB" altLang="en-US" sz="2000"/>
              <a:t>Eugenics Movement - Started in Britain 1800s-1900s and spread.</a:t>
            </a:r>
          </a:p>
          <a:p>
            <a:r>
              <a:rPr lang="en-GB" altLang="en-US" sz="2000"/>
              <a:t>Nazi Germany (Jewish people, gay people, gypsies and disabled – ‘social cleansing’)</a:t>
            </a:r>
          </a:p>
          <a:p>
            <a:r>
              <a:rPr lang="en-GB" altLang="en-US" sz="2000"/>
              <a:t>Stephen Lawrence (racist murder 1993) numerous other hate crime victims </a:t>
            </a:r>
          </a:p>
          <a:p>
            <a:pPr>
              <a:buFont typeface="Arial" panose="020B0604020202020204" pitchFamily="34" charset="0"/>
              <a:buNone/>
            </a:pPr>
            <a:r>
              <a:rPr lang="en-GB" altLang="en-US" sz="2000"/>
              <a:t>				Quarmby, 2011</a:t>
            </a:r>
          </a:p>
        </p:txBody>
      </p:sp>
      <p:pic>
        <p:nvPicPr>
          <p:cNvPr id="35844" name="Picture 5" descr="http://upload.wikimedia.org/wikipedia/en/f/fc/Stephen_Lawrence.jpg">
            <a:extLst>
              <a:ext uri="{FF2B5EF4-FFF2-40B4-BE49-F238E27FC236}">
                <a16:creationId xmlns:a16="http://schemas.microsoft.com/office/drawing/2014/main" id="{897392D1-E72A-4F02-A140-B3265CC2EE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54" r="2" b="2"/>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5849" name="Straight Connector 3584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C8A1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23A67-38E0-4D22-82AB-569A644F4B6D}"/>
              </a:ext>
            </a:extLst>
          </p:cNvPr>
          <p:cNvSpPr>
            <a:spLocks noGrp="1"/>
          </p:cNvSpPr>
          <p:nvPr>
            <p:ph type="title"/>
          </p:nvPr>
        </p:nvSpPr>
        <p:spPr>
          <a:xfrm>
            <a:off x="928602" y="609600"/>
            <a:ext cx="8094134" cy="3022600"/>
          </a:xfrm>
        </p:spPr>
        <p:txBody>
          <a:bodyPr>
            <a:noAutofit/>
          </a:bodyPr>
          <a:lstStyle/>
          <a:p>
            <a:pPr algn="ctr"/>
            <a:r>
              <a:rPr lang="en-GB" sz="2400" dirty="0"/>
              <a:t>The </a:t>
            </a:r>
            <a:r>
              <a:rPr lang="en-GB" sz="2400" b="1" dirty="0"/>
              <a:t>collective failure </a:t>
            </a:r>
            <a:r>
              <a:rPr lang="en-GB" sz="2400" dirty="0"/>
              <a:t>of an organisation to provide an </a:t>
            </a:r>
            <a:r>
              <a:rPr lang="en-GB" sz="2400" b="1" dirty="0"/>
              <a:t>appropriate and professional </a:t>
            </a:r>
            <a:r>
              <a:rPr lang="en-GB" sz="2400" dirty="0"/>
              <a:t>service to people because of their colour, culture or ethnic group. It can be seen or detected in </a:t>
            </a:r>
            <a:r>
              <a:rPr lang="en-GB" sz="2400" b="1" dirty="0"/>
              <a:t>processes, attitudes and behaviour </a:t>
            </a:r>
            <a:r>
              <a:rPr lang="en-GB" sz="2400" dirty="0"/>
              <a:t>which amounts to discrimination through </a:t>
            </a:r>
            <a:r>
              <a:rPr lang="en-GB" sz="2400" b="1" dirty="0"/>
              <a:t>unwitting prejudice, ignorance, thoughtlessness and racist stereotyping </a:t>
            </a:r>
            <a:r>
              <a:rPr lang="en-GB" sz="2400" dirty="0"/>
              <a:t>which disadvantages minority ethic groups</a:t>
            </a:r>
          </a:p>
        </p:txBody>
      </p:sp>
      <p:sp>
        <p:nvSpPr>
          <p:cNvPr id="4" name="Text Placeholder 3">
            <a:extLst>
              <a:ext uri="{FF2B5EF4-FFF2-40B4-BE49-F238E27FC236}">
                <a16:creationId xmlns:a16="http://schemas.microsoft.com/office/drawing/2014/main" id="{94C2E3A3-31D1-4932-A910-5F3CBD4E255C}"/>
              </a:ext>
            </a:extLst>
          </p:cNvPr>
          <p:cNvSpPr>
            <a:spLocks noGrp="1"/>
          </p:cNvSpPr>
          <p:nvPr>
            <p:ph type="body" sz="quarter" idx="13"/>
          </p:nvPr>
        </p:nvSpPr>
        <p:spPr/>
        <p:txBody>
          <a:bodyPr/>
          <a:lstStyle/>
          <a:p>
            <a:pPr algn="ctr"/>
            <a:r>
              <a:rPr lang="en-GB" dirty="0"/>
              <a:t>Scarman</a:t>
            </a:r>
          </a:p>
        </p:txBody>
      </p:sp>
      <p:sp>
        <p:nvSpPr>
          <p:cNvPr id="3" name="Content Placeholder 2">
            <a:extLst>
              <a:ext uri="{FF2B5EF4-FFF2-40B4-BE49-F238E27FC236}">
                <a16:creationId xmlns:a16="http://schemas.microsoft.com/office/drawing/2014/main" id="{789CBF92-A75D-4FC5-B0E3-2CD5A36EFCCD}"/>
              </a:ext>
            </a:extLst>
          </p:cNvPr>
          <p:cNvSpPr>
            <a:spLocks noGrp="1"/>
          </p:cNvSpPr>
          <p:nvPr>
            <p:ph type="body" idx="1"/>
          </p:nvPr>
        </p:nvSpPr>
        <p:spPr/>
        <p:txBody>
          <a:bodyPr>
            <a:normAutofit/>
          </a:bodyPr>
          <a:lstStyle/>
          <a:p>
            <a:pPr algn="ctr"/>
            <a:r>
              <a:rPr lang="en-GB" sz="2400" dirty="0"/>
              <a:t>Institutional racism</a:t>
            </a:r>
          </a:p>
        </p:txBody>
      </p:sp>
    </p:spTree>
    <p:extLst>
      <p:ext uri="{BB962C8B-B14F-4D97-AF65-F5344CB8AC3E}">
        <p14:creationId xmlns:p14="http://schemas.microsoft.com/office/powerpoint/2010/main" val="42480699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4D780-3DA2-4049-A9C9-3972EB14F00D}"/>
              </a:ext>
            </a:extLst>
          </p:cNvPr>
          <p:cNvSpPr>
            <a:spLocks noGrp="1"/>
          </p:cNvSpPr>
          <p:nvPr>
            <p:ph type="title"/>
          </p:nvPr>
        </p:nvSpPr>
        <p:spPr>
          <a:xfrm>
            <a:off x="648929" y="629266"/>
            <a:ext cx="3667039" cy="5506358"/>
          </a:xfrm>
        </p:spPr>
        <p:txBody>
          <a:bodyPr>
            <a:normAutofit/>
          </a:bodyPr>
          <a:lstStyle/>
          <a:p>
            <a:r>
              <a:rPr lang="en-GB" sz="4000"/>
              <a:t>MacPherson</a:t>
            </a:r>
          </a:p>
        </p:txBody>
      </p:sp>
      <p:sp>
        <p:nvSpPr>
          <p:cNvPr id="10" name="Rectangle 9">
            <a:extLst>
              <a:ext uri="{FF2B5EF4-FFF2-40B4-BE49-F238E27FC236}">
                <a16:creationId xmlns:a16="http://schemas.microsoft.com/office/drawing/2014/main" id="{577D1452-F0B7-431E-9A24-D3F7103D8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0">
            <a:extLst>
              <a:ext uri="{FF2B5EF4-FFF2-40B4-BE49-F238E27FC236}">
                <a16:creationId xmlns:a16="http://schemas.microsoft.com/office/drawing/2014/main" id="{A660F4F9-5DF5-4F15-BE6A-CD8648BB1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8267" y="559407"/>
            <a:ext cx="6594522"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7F4DEA-B275-45EA-B231-3E0D0AB99C79}"/>
              </a:ext>
            </a:extLst>
          </p:cNvPr>
          <p:cNvGraphicFramePr>
            <a:graphicFrameLocks noGrp="1"/>
          </p:cNvGraphicFramePr>
          <p:nvPr>
            <p:ph idx="1"/>
            <p:extLst>
              <p:ext uri="{D42A27DB-BD31-4B8C-83A1-F6EECF244321}">
                <p14:modId xmlns:p14="http://schemas.microsoft.com/office/powerpoint/2010/main" val="3811651142"/>
              </p:ext>
            </p:extLst>
          </p:nvPr>
        </p:nvGraphicFramePr>
        <p:xfrm>
          <a:off x="5285232" y="722376"/>
          <a:ext cx="6263640" cy="5413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3649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5" name="Rectangle 3789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7" name="Freeform: Shape 3789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Title 1">
            <a:extLst>
              <a:ext uri="{FF2B5EF4-FFF2-40B4-BE49-F238E27FC236}">
                <a16:creationId xmlns:a16="http://schemas.microsoft.com/office/drawing/2014/main" id="{B684AC55-DB44-4E39-9151-21C784EA1CA0}"/>
              </a:ext>
            </a:extLst>
          </p:cNvPr>
          <p:cNvSpPr>
            <a:spLocks noGrp="1"/>
          </p:cNvSpPr>
          <p:nvPr>
            <p:ph type="title"/>
          </p:nvPr>
        </p:nvSpPr>
        <p:spPr>
          <a:xfrm>
            <a:off x="686834" y="1153572"/>
            <a:ext cx="3200400" cy="4461163"/>
          </a:xfrm>
        </p:spPr>
        <p:txBody>
          <a:bodyPr>
            <a:normAutofit/>
          </a:bodyPr>
          <a:lstStyle/>
          <a:p>
            <a:r>
              <a:rPr lang="en-GB" altLang="en-US" sz="4100">
                <a:solidFill>
                  <a:srgbClr val="FFFFFF"/>
                </a:solidFill>
              </a:rPr>
              <a:t>Many forms of ‘negativity’ or ‘-isms’ or ‘phobias’ are built into society and cultures</a:t>
            </a:r>
          </a:p>
        </p:txBody>
      </p:sp>
      <p:sp>
        <p:nvSpPr>
          <p:cNvPr id="37899" name="Arc 3789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147" name="Content Placeholder 2">
            <a:extLst>
              <a:ext uri="{FF2B5EF4-FFF2-40B4-BE49-F238E27FC236}">
                <a16:creationId xmlns:a16="http://schemas.microsoft.com/office/drawing/2014/main" id="{A5EE261A-7D55-4D47-AC70-4E658D8A24A9}"/>
              </a:ext>
            </a:extLst>
          </p:cNvPr>
          <p:cNvSpPr>
            <a:spLocks noGrp="1"/>
          </p:cNvSpPr>
          <p:nvPr>
            <p:ph idx="1"/>
          </p:nvPr>
        </p:nvSpPr>
        <p:spPr>
          <a:xfrm>
            <a:off x="4447308" y="591344"/>
            <a:ext cx="6906491" cy="5585619"/>
          </a:xfrm>
        </p:spPr>
        <p:txBody>
          <a:bodyPr anchor="ctr">
            <a:normAutofit/>
          </a:bodyPr>
          <a:lstStyle/>
          <a:p>
            <a:r>
              <a:rPr lang="en-GB" altLang="en-US"/>
              <a:t>Racism</a:t>
            </a:r>
          </a:p>
          <a:p>
            <a:r>
              <a:rPr lang="en-GB" altLang="en-US"/>
              <a:t>Ageism</a:t>
            </a:r>
          </a:p>
          <a:p>
            <a:r>
              <a:rPr lang="en-GB" altLang="en-US"/>
              <a:t>Sexism</a:t>
            </a:r>
          </a:p>
          <a:p>
            <a:r>
              <a:rPr lang="en-GB" altLang="en-US" err="1"/>
              <a:t>Disablism</a:t>
            </a:r>
            <a:endParaRPr lang="en-GB" altLang="en-US"/>
          </a:p>
          <a:p>
            <a:r>
              <a:rPr lang="en-GB" altLang="en-US"/>
              <a:t>Homophobia</a:t>
            </a:r>
          </a:p>
          <a:p>
            <a:r>
              <a:rPr lang="en-GB" altLang="en-US"/>
              <a:t>Islamophobia</a:t>
            </a:r>
          </a:p>
          <a:p>
            <a:r>
              <a:rPr lang="en-GB" altLang="en-US"/>
              <a:t>Xenophobia (fear or hatred of foreigners/strangers or their cultures)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992" name="Rectangle 4199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94" name="Freeform: Shape 4199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B9A4F4B5-A9C0-435B-A76E-226D331A558B}"/>
              </a:ext>
            </a:extLst>
          </p:cNvPr>
          <p:cNvSpPr>
            <a:spLocks noGrp="1"/>
          </p:cNvSpPr>
          <p:nvPr>
            <p:ph type="title"/>
          </p:nvPr>
        </p:nvSpPr>
        <p:spPr>
          <a:xfrm>
            <a:off x="686834" y="1153572"/>
            <a:ext cx="3200400" cy="4461163"/>
          </a:xfrm>
        </p:spPr>
        <p:txBody>
          <a:bodyPr>
            <a:normAutofit/>
          </a:bodyPr>
          <a:lstStyle/>
          <a:p>
            <a:r>
              <a:rPr lang="en-GB" altLang="en-US">
                <a:solidFill>
                  <a:srgbClr val="FFFFFF"/>
                </a:solidFill>
              </a:rPr>
              <a:t>Stigma</a:t>
            </a:r>
          </a:p>
        </p:txBody>
      </p:sp>
      <p:sp>
        <p:nvSpPr>
          <p:cNvPr id="41996" name="Arc 4199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987" name="Content Placeholder 2">
            <a:extLst>
              <a:ext uri="{FF2B5EF4-FFF2-40B4-BE49-F238E27FC236}">
                <a16:creationId xmlns:a16="http://schemas.microsoft.com/office/drawing/2014/main" id="{5BB1FB37-4892-4259-90B2-25E057EB01F1}"/>
              </a:ext>
            </a:extLst>
          </p:cNvPr>
          <p:cNvSpPr>
            <a:spLocks noGrp="1"/>
          </p:cNvSpPr>
          <p:nvPr>
            <p:ph idx="1"/>
          </p:nvPr>
        </p:nvSpPr>
        <p:spPr>
          <a:xfrm>
            <a:off x="4447308" y="591344"/>
            <a:ext cx="6906491" cy="5585619"/>
          </a:xfrm>
        </p:spPr>
        <p:txBody>
          <a:bodyPr anchor="ctr">
            <a:normAutofit/>
          </a:bodyPr>
          <a:lstStyle/>
          <a:p>
            <a:r>
              <a:rPr lang="en-GB" altLang="en-US"/>
              <a:t>“Stigma – the situation of the individual who is disqualified from full social acceptance” (Goffman, 1990: 9)</a:t>
            </a:r>
          </a:p>
          <a:p>
            <a:endParaRPr lang="en-GB" altLang="en-US"/>
          </a:p>
          <a:p>
            <a:r>
              <a:rPr lang="en-GB" altLang="en-US"/>
              <a:t>Term/concept dates back to Ancient times</a:t>
            </a:r>
          </a:p>
          <a:p>
            <a:endParaRPr lang="en-GB" altLang="en-US"/>
          </a:p>
          <a:p>
            <a:r>
              <a:rPr lang="en-GB" altLang="en-US"/>
              <a:t>Linked to idea of ‘scapegoat’ – someone ‘we’ can attach our fears and blames to in respect of everyday problems</a:t>
            </a:r>
          </a:p>
          <a:p>
            <a:endParaRPr lang="en-GB"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040" name="Rectangle 4403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42" name="Freeform: Shape 4404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Title 1">
            <a:extLst>
              <a:ext uri="{FF2B5EF4-FFF2-40B4-BE49-F238E27FC236}">
                <a16:creationId xmlns:a16="http://schemas.microsoft.com/office/drawing/2014/main" id="{AD4CD250-CC43-419A-B88F-39FE9A14BAA0}"/>
              </a:ext>
            </a:extLst>
          </p:cNvPr>
          <p:cNvSpPr>
            <a:spLocks noGrp="1"/>
          </p:cNvSpPr>
          <p:nvPr>
            <p:ph type="title"/>
          </p:nvPr>
        </p:nvSpPr>
        <p:spPr>
          <a:xfrm>
            <a:off x="686834" y="1153572"/>
            <a:ext cx="3200400" cy="4461163"/>
          </a:xfrm>
        </p:spPr>
        <p:txBody>
          <a:bodyPr>
            <a:normAutofit/>
          </a:bodyPr>
          <a:lstStyle/>
          <a:p>
            <a:pPr eaLnBrk="1" hangingPunct="1"/>
            <a:r>
              <a:rPr lang="en-GB" altLang="en-US" sz="4100">
                <a:solidFill>
                  <a:srgbClr val="FFFFFF"/>
                </a:solidFill>
              </a:rPr>
              <a:t>Discrimination</a:t>
            </a:r>
          </a:p>
        </p:txBody>
      </p:sp>
      <p:sp>
        <p:nvSpPr>
          <p:cNvPr id="44044" name="Arc 4404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4035" name="Content Placeholder 2">
            <a:extLst>
              <a:ext uri="{FF2B5EF4-FFF2-40B4-BE49-F238E27FC236}">
                <a16:creationId xmlns:a16="http://schemas.microsoft.com/office/drawing/2014/main" id="{19201ECE-70A1-46A4-80C2-4996F712BC78}"/>
              </a:ext>
            </a:extLst>
          </p:cNvPr>
          <p:cNvSpPr>
            <a:spLocks noGrp="1"/>
          </p:cNvSpPr>
          <p:nvPr>
            <p:ph idx="1"/>
          </p:nvPr>
        </p:nvSpPr>
        <p:spPr>
          <a:xfrm>
            <a:off x="4447308" y="591344"/>
            <a:ext cx="6906491" cy="5585619"/>
          </a:xfrm>
        </p:spPr>
        <p:txBody>
          <a:bodyPr anchor="ctr">
            <a:normAutofit/>
          </a:bodyPr>
          <a:lstStyle/>
          <a:p>
            <a:pPr eaLnBrk="1" hangingPunct="1"/>
            <a:r>
              <a:rPr lang="en-GB" altLang="en-US"/>
              <a:t>Thompson (2012: 47) defines discrimination as ‘unfair or unequal treatment of individuals or groups based on an actual or perceived difference...’.  </a:t>
            </a:r>
          </a:p>
          <a:p>
            <a:pPr marL="0" indent="0" eaLnBrk="1" hangingPunct="1">
              <a:buNone/>
            </a:pPr>
            <a:r>
              <a:rPr lang="en-GB" altLang="en-US"/>
              <a:t>(see Barron and Byrne, 1994, cited in Hall, 2005: 23).</a:t>
            </a:r>
          </a:p>
          <a:p>
            <a:pPr marL="0" indent="0" eaLnBrk="1" hangingPunct="1">
              <a:buNone/>
            </a:pPr>
            <a:endParaRPr lang="en-GB" altLang="en-US"/>
          </a:p>
          <a:p>
            <a:pPr marL="0" indent="0">
              <a:buNone/>
            </a:pPr>
            <a:r>
              <a:rPr lang="en-GB" altLang="en-US" b="1"/>
              <a:t>Equality Act 2010 </a:t>
            </a:r>
            <a:r>
              <a:rPr lang="en-GB" altLang="en-US"/>
              <a:t> brings together  these previous ‘equality’ laws</a:t>
            </a:r>
          </a:p>
          <a:p>
            <a:pPr marL="0" indent="0" eaLnBrk="1" hangingPunct="1">
              <a:buNone/>
            </a:pPr>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183" name="Rectangle 50182">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185" name="Group 5018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50186" name="Rectangle 5018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7" name="Rectangle 5018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188" name="Rectangle 5018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190" name="Rectangle 5018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3812D-A95D-403F-B151-87A66753153C}"/>
              </a:ext>
            </a:extLst>
          </p:cNvPr>
          <p:cNvSpPr>
            <a:spLocks noGrp="1"/>
          </p:cNvSpPr>
          <p:nvPr>
            <p:ph type="title"/>
          </p:nvPr>
        </p:nvSpPr>
        <p:spPr>
          <a:xfrm>
            <a:off x="1043631" y="873940"/>
            <a:ext cx="5052369" cy="1035781"/>
          </a:xfrm>
        </p:spPr>
        <p:txBody>
          <a:bodyPr anchor="ctr">
            <a:normAutofit/>
          </a:bodyPr>
          <a:lstStyle/>
          <a:p>
            <a:r>
              <a:rPr lang="en-GB" altLang="en-US" sz="2000" b="1">
                <a:latin typeface="Arial" panose="020B0604020202020204" pitchFamily="34" charset="0"/>
              </a:rPr>
              <a:t>The 9 ‘Protected Characteristics’ </a:t>
            </a:r>
            <a:br>
              <a:rPr lang="en-GB" altLang="en-US" sz="2000" b="1">
                <a:latin typeface="Arial" panose="020B0604020202020204" pitchFamily="34" charset="0"/>
              </a:rPr>
            </a:br>
            <a:r>
              <a:rPr lang="en-GB" altLang="en-US" sz="2000" b="1">
                <a:latin typeface="Arial" panose="020B0604020202020204" pitchFamily="34" charset="0"/>
              </a:rPr>
              <a:t>(s.4 Equality Act 2010)</a:t>
            </a:r>
            <a:br>
              <a:rPr lang="en-GB" altLang="en-US" sz="2000">
                <a:latin typeface="Arial" panose="020B0604020202020204" pitchFamily="34" charset="0"/>
              </a:rPr>
            </a:br>
            <a:endParaRPr lang="en-GB" sz="2000"/>
          </a:p>
        </p:txBody>
      </p:sp>
      <p:sp>
        <p:nvSpPr>
          <p:cNvPr id="3" name="Content Placeholder 2">
            <a:extLst>
              <a:ext uri="{FF2B5EF4-FFF2-40B4-BE49-F238E27FC236}">
                <a16:creationId xmlns:a16="http://schemas.microsoft.com/office/drawing/2014/main" id="{07FF7E2D-6256-4F83-A9EB-74B6861B0719}"/>
              </a:ext>
            </a:extLst>
          </p:cNvPr>
          <p:cNvSpPr>
            <a:spLocks noGrp="1"/>
          </p:cNvSpPr>
          <p:nvPr>
            <p:ph idx="1"/>
          </p:nvPr>
        </p:nvSpPr>
        <p:spPr>
          <a:xfrm>
            <a:off x="1045029" y="2524721"/>
            <a:ext cx="4991629" cy="3677123"/>
          </a:xfrm>
        </p:spPr>
        <p:txBody>
          <a:bodyPr anchor="ctr">
            <a:normAutofit/>
          </a:bodyPr>
          <a:lstStyle/>
          <a:p>
            <a:pPr>
              <a:spcBef>
                <a:spcPct val="0"/>
              </a:spcBef>
              <a:buNone/>
            </a:pPr>
            <a:r>
              <a:rPr lang="en-GB" altLang="en-US" sz="1800" dirty="0">
                <a:latin typeface="Arial" panose="020B0604020202020204" pitchFamily="34" charset="0"/>
              </a:rPr>
              <a:t>You’re protected from discrimination if:</a:t>
            </a:r>
          </a:p>
          <a:p>
            <a:pPr>
              <a:spcBef>
                <a:spcPct val="0"/>
              </a:spcBef>
              <a:buNone/>
            </a:pPr>
            <a:r>
              <a:rPr lang="en-GB" altLang="en-US" sz="1800" dirty="0">
                <a:latin typeface="Arial" panose="020B0604020202020204" pitchFamily="34" charset="0"/>
              </a:rPr>
              <a:t>you’re associated with someone who has a protected characteristic, </a:t>
            </a:r>
            <a:r>
              <a:rPr lang="en-GB" altLang="en-US" sz="1800" dirty="0" err="1">
                <a:latin typeface="Arial" panose="020B0604020202020204" pitchFamily="34" charset="0"/>
              </a:rPr>
              <a:t>eg</a:t>
            </a:r>
            <a:r>
              <a:rPr lang="en-GB" altLang="en-US" sz="1800" dirty="0">
                <a:latin typeface="Arial" panose="020B0604020202020204" pitchFamily="34" charset="0"/>
              </a:rPr>
              <a:t> a family member or friend or you’ve complained about discrimination or supported someone else’s claim</a:t>
            </a:r>
          </a:p>
          <a:p>
            <a:endParaRPr lang="en-GB" sz="1800" dirty="0"/>
          </a:p>
        </p:txBody>
      </p:sp>
      <p:sp>
        <p:nvSpPr>
          <p:cNvPr id="50192" name="Rectangle 50191">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178" name="Picture 2" descr="http://www.healthequalitynortheast.nhs.uk/files/backup/protected_charast(1).png">
            <a:extLst>
              <a:ext uri="{FF2B5EF4-FFF2-40B4-BE49-F238E27FC236}">
                <a16:creationId xmlns:a16="http://schemas.microsoft.com/office/drawing/2014/main" id="{5D05BE9C-7D7D-45F2-957A-16EE78CCC36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30493" y="2049632"/>
            <a:ext cx="4223252" cy="281902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0194" name="Straight Connector 50193">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54286" name="Rectangle 5428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4" name="Rectangle 1">
            <a:extLst>
              <a:ext uri="{FF2B5EF4-FFF2-40B4-BE49-F238E27FC236}">
                <a16:creationId xmlns:a16="http://schemas.microsoft.com/office/drawing/2014/main" id="{80DB1BA5-C66E-4669-9E4F-4AA2565D6F7F}"/>
              </a:ext>
            </a:extLst>
          </p:cNvPr>
          <p:cNvSpPr>
            <a:spLocks noGrp="1"/>
          </p:cNvSpPr>
          <p:nvPr>
            <p:ph type="title"/>
          </p:nvPr>
        </p:nvSpPr>
        <p:spPr>
          <a:xfrm>
            <a:off x="5596501" y="489508"/>
            <a:ext cx="5754896" cy="1667569"/>
          </a:xfrm>
        </p:spPr>
        <p:txBody>
          <a:bodyPr anchor="b">
            <a:normAutofit/>
          </a:bodyPr>
          <a:lstStyle/>
          <a:p>
            <a:pPr eaLnBrk="1" hangingPunct="1"/>
            <a:r>
              <a:rPr lang="en-US" altLang="en-US" sz="4000"/>
              <a:t>Disability- Outside the Organisation </a:t>
            </a:r>
          </a:p>
        </p:txBody>
      </p:sp>
      <p:pic>
        <p:nvPicPr>
          <p:cNvPr id="70" name="Graphic 69" descr="Scales of Justice">
            <a:extLst>
              <a:ext uri="{FF2B5EF4-FFF2-40B4-BE49-F238E27FC236}">
                <a16:creationId xmlns:a16="http://schemas.microsoft.com/office/drawing/2014/main" id="{CA2F43DF-6115-4659-8CBD-4E88854FE1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0" y="1275070"/>
            <a:ext cx="3876165" cy="3876165"/>
          </a:xfrm>
          <a:prstGeom prst="rect">
            <a:avLst/>
          </a:prstGeom>
        </p:spPr>
      </p:pic>
      <p:sp>
        <p:nvSpPr>
          <p:cNvPr id="2" name="Rectangle 2">
            <a:extLst>
              <a:ext uri="{FF2B5EF4-FFF2-40B4-BE49-F238E27FC236}">
                <a16:creationId xmlns:a16="http://schemas.microsoft.com/office/drawing/2014/main" id="{0BE49AB0-2379-4EC2-8E97-3A5570D7377F}"/>
              </a:ext>
            </a:extLst>
          </p:cNvPr>
          <p:cNvSpPr>
            <a:spLocks noGrp="1" noChangeArrowheads="1"/>
          </p:cNvSpPr>
          <p:nvPr>
            <p:ph idx="1"/>
          </p:nvPr>
        </p:nvSpPr>
        <p:spPr>
          <a:xfrm>
            <a:off x="4944295" y="2017986"/>
            <a:ext cx="6407103" cy="3585372"/>
          </a:xfrm>
        </p:spPr>
        <p:txBody>
          <a:bodyPr anchor="t">
            <a:noAutofit/>
          </a:bodyPr>
          <a:lstStyle/>
          <a:p>
            <a:pPr marL="267881" indent="-80364">
              <a:buNone/>
              <a:defRPr/>
            </a:pPr>
            <a:r>
              <a:rPr lang="en-GB" sz="2000" dirty="0"/>
              <a:t>Code C - </a:t>
            </a:r>
            <a:r>
              <a:rPr lang="en-US" altLang="en-US" sz="2000" dirty="0"/>
              <a:t>Police and Criminal Evidence Act (PACE) </a:t>
            </a:r>
            <a:r>
              <a:rPr lang="en-GB" sz="2000" dirty="0"/>
              <a:t>Code of Practice for the detention, treatment and questioning of persons by police officers</a:t>
            </a:r>
          </a:p>
          <a:p>
            <a:pPr marL="267881" indent="-80364">
              <a:buNone/>
              <a:defRPr/>
            </a:pPr>
            <a:r>
              <a:rPr lang="en-US" altLang="en-US" sz="2000" dirty="0"/>
              <a:t>People who have a learning disability – </a:t>
            </a:r>
            <a:endParaRPr lang="en-GB" sz="2000" dirty="0"/>
          </a:p>
          <a:p>
            <a:pPr eaLnBrk="1" hangingPunct="1">
              <a:buFont typeface="Arial" charset="0"/>
              <a:buChar char="•"/>
              <a:defRPr/>
            </a:pPr>
            <a:r>
              <a:rPr lang="en-US" altLang="en-US" sz="2000" dirty="0"/>
              <a:t>only interview when an “appropriate adult” is present,  except where</a:t>
            </a:r>
          </a:p>
          <a:p>
            <a:pPr marL="803643" lvl="2" indent="-267881">
              <a:spcBef>
                <a:spcPts val="1292"/>
              </a:spcBef>
              <a:buFont typeface="Arial" charset="0"/>
              <a:buChar char="•"/>
              <a:defRPr/>
            </a:pPr>
            <a:r>
              <a:rPr lang="en-US" altLang="en-US" dirty="0"/>
              <a:t>delay would result in a risk of harm to people, property, or evidence. </a:t>
            </a:r>
          </a:p>
          <a:p>
            <a:pPr marL="803643" lvl="2" indent="-267881">
              <a:spcBef>
                <a:spcPts val="1292"/>
              </a:spcBef>
              <a:buFont typeface="Arial" charset="0"/>
              <a:buChar char="•"/>
              <a:defRPr/>
            </a:pPr>
            <a:r>
              <a:rPr lang="en-US" altLang="en-US" dirty="0"/>
              <a:t>should not be employed by the police </a:t>
            </a:r>
          </a:p>
          <a:p>
            <a:pPr marL="803643" lvl="2" indent="-267881">
              <a:spcBef>
                <a:spcPts val="1292"/>
              </a:spcBef>
              <a:buFont typeface="Arial" charset="0"/>
              <a:buChar char="•"/>
              <a:defRPr/>
            </a:pPr>
            <a:r>
              <a:rPr lang="en-US" altLang="en-US" dirty="0"/>
              <a:t>should be experienced in dealing with people with learning disabilities e.g. a relative or someone responsible for their care.</a:t>
            </a:r>
          </a:p>
        </p:txBody>
      </p:sp>
      <p:sp>
        <p:nvSpPr>
          <p:cNvPr id="54288" name="Rectangle 5428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90" name="Rectangle 5428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5"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E93478C-2835-4C77-B896-9DEE4874D4D2}"/>
              </a:ext>
            </a:extLst>
          </p:cNvPr>
          <p:cNvPicPr>
            <a:picLocks noChangeAspect="1"/>
          </p:cNvPicPr>
          <p:nvPr/>
        </p:nvPicPr>
        <p:blipFill rotWithShape="1">
          <a:blip r:embed="rId2"/>
          <a:srcRect t="1288" r="-1" b="33786"/>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025DFAA-C5F7-48F1-B9C8-0C643DF28BA0}"/>
              </a:ext>
            </a:extLst>
          </p:cNvPr>
          <p:cNvSpPr>
            <a:spLocks noGrp="1"/>
          </p:cNvSpPr>
          <p:nvPr>
            <p:ph type="title"/>
          </p:nvPr>
        </p:nvSpPr>
        <p:spPr>
          <a:xfrm>
            <a:off x="677333" y="609600"/>
            <a:ext cx="3851123" cy="1320800"/>
          </a:xfrm>
        </p:spPr>
        <p:txBody>
          <a:bodyPr>
            <a:normAutofit/>
          </a:bodyPr>
          <a:lstStyle/>
          <a:p>
            <a:r>
              <a:rPr lang="en-GB" sz="3300"/>
              <a:t>But Police Culture is still Evident </a:t>
            </a:r>
          </a:p>
        </p:txBody>
      </p:sp>
      <p:sp>
        <p:nvSpPr>
          <p:cNvPr id="3" name="Content Placeholder 2">
            <a:extLst>
              <a:ext uri="{FF2B5EF4-FFF2-40B4-BE49-F238E27FC236}">
                <a16:creationId xmlns:a16="http://schemas.microsoft.com/office/drawing/2014/main" id="{A8E6EAC1-E8AA-41FD-8161-A478BFBABF48}"/>
              </a:ext>
            </a:extLst>
          </p:cNvPr>
          <p:cNvSpPr>
            <a:spLocks noGrp="1"/>
          </p:cNvSpPr>
          <p:nvPr>
            <p:ph idx="1"/>
          </p:nvPr>
        </p:nvSpPr>
        <p:spPr>
          <a:xfrm>
            <a:off x="677334" y="2160589"/>
            <a:ext cx="3851122" cy="3880773"/>
          </a:xfrm>
        </p:spPr>
        <p:txBody>
          <a:bodyPr>
            <a:normAutofit lnSpcReduction="10000"/>
          </a:bodyPr>
          <a:lstStyle/>
          <a:p>
            <a:pPr algn="ctr"/>
            <a:r>
              <a:rPr lang="en-GB" sz="2400" dirty="0"/>
              <a:t>2016 – two police officers from Luton dismissed from the force for chasing a 30 year old autistic man for fun! </a:t>
            </a:r>
          </a:p>
          <a:p>
            <a:endParaRPr lang="en-GB" dirty="0"/>
          </a:p>
          <a:p>
            <a:r>
              <a:rPr lang="en-GB" dirty="0">
                <a:hlinkClick r:id="rId3"/>
              </a:rPr>
              <a:t>https://www.bbc.co.uk/news/uk-england-beds-bucks-herts-30210199</a:t>
            </a:r>
            <a:endParaRPr lang="en-GB" dirty="0"/>
          </a:p>
          <a:p>
            <a:endParaRPr lang="en-GB" dirty="0"/>
          </a:p>
        </p:txBody>
      </p:sp>
    </p:spTree>
    <p:extLst>
      <p:ext uri="{BB962C8B-B14F-4D97-AF65-F5344CB8AC3E}">
        <p14:creationId xmlns:p14="http://schemas.microsoft.com/office/powerpoint/2010/main" val="11994002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96231-2963-4E3D-8968-A7B41C8534E1}"/>
              </a:ext>
            </a:extLst>
          </p:cNvPr>
          <p:cNvSpPr>
            <a:spLocks noGrp="1"/>
          </p:cNvSpPr>
          <p:nvPr>
            <p:ph type="title"/>
          </p:nvPr>
        </p:nvSpPr>
        <p:spPr>
          <a:xfrm>
            <a:off x="677334" y="609600"/>
            <a:ext cx="8596668" cy="1320800"/>
          </a:xfrm>
        </p:spPr>
        <p:txBody>
          <a:bodyPr rtlCol="0">
            <a:normAutofit/>
          </a:bodyPr>
          <a:lstStyle/>
          <a:p>
            <a:pPr>
              <a:defRPr/>
            </a:pPr>
            <a:r>
              <a:rPr lang="en-GB"/>
              <a:t>Example of due regard for the</a:t>
            </a:r>
            <a:br>
              <a:rPr lang="en-GB"/>
            </a:br>
            <a:r>
              <a:rPr lang="en-GB"/>
              <a:t>Equality Duty</a:t>
            </a:r>
          </a:p>
        </p:txBody>
      </p:sp>
      <p:graphicFrame>
        <p:nvGraphicFramePr>
          <p:cNvPr id="5" name="Content Placeholder 2">
            <a:extLst>
              <a:ext uri="{FF2B5EF4-FFF2-40B4-BE49-F238E27FC236}">
                <a16:creationId xmlns:a16="http://schemas.microsoft.com/office/drawing/2014/main" id="{9E4B2193-1310-41D4-B5EF-5C18BA923688}"/>
              </a:ext>
            </a:extLst>
          </p:cNvPr>
          <p:cNvGraphicFramePr>
            <a:graphicFrameLocks noGrp="1"/>
          </p:cNvGraphicFramePr>
          <p:nvPr>
            <p:ph idx="1"/>
          </p:nvPr>
        </p:nvGraphicFramePr>
        <p:xfrm>
          <a:off x="677690" y="1379350"/>
          <a:ext cx="8596312" cy="58583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1">
            <a:extLst>
              <a:ext uri="{FF2B5EF4-FFF2-40B4-BE49-F238E27FC236}">
                <a16:creationId xmlns:a16="http://schemas.microsoft.com/office/drawing/2014/main" id="{04868476-64F3-4467-A27E-C160ED641E9B}"/>
              </a:ext>
            </a:extLst>
          </p:cNvPr>
          <p:cNvSpPr>
            <a:spLocks noGrp="1"/>
          </p:cNvSpPr>
          <p:nvPr>
            <p:ph type="title"/>
          </p:nvPr>
        </p:nvSpPr>
        <p:spPr>
          <a:xfrm>
            <a:off x="2417763" y="179388"/>
            <a:ext cx="7358062" cy="811212"/>
          </a:xfrm>
        </p:spPr>
        <p:txBody>
          <a:bodyPr/>
          <a:lstStyle/>
          <a:p>
            <a:pPr eaLnBrk="1" hangingPunct="1"/>
            <a:r>
              <a:rPr lang="en-US" altLang="en-US" sz="4000" b="1">
                <a:solidFill>
                  <a:srgbClr val="98B7FE"/>
                </a:solidFill>
              </a:rPr>
              <a:t>Strip and Intimate Searches</a:t>
            </a:r>
            <a:endParaRPr lang="en-US" altLang="en-US" sz="4000" b="1">
              <a:solidFill>
                <a:srgbClr val="98B7FE"/>
              </a:solidFill>
              <a:ea typeface="ヒラギノ角ゴ ProN W6"/>
              <a:cs typeface="ヒラギノ角ゴ ProN W6"/>
            </a:endParaRPr>
          </a:p>
        </p:txBody>
      </p:sp>
      <p:sp>
        <p:nvSpPr>
          <p:cNvPr id="24578" name="Rectangle 2">
            <a:extLst>
              <a:ext uri="{FF2B5EF4-FFF2-40B4-BE49-F238E27FC236}">
                <a16:creationId xmlns:a16="http://schemas.microsoft.com/office/drawing/2014/main" id="{B4232F15-E3E0-4FB2-B548-F28EA8F1C933}"/>
              </a:ext>
            </a:extLst>
          </p:cNvPr>
          <p:cNvSpPr>
            <a:spLocks noGrp="1"/>
          </p:cNvSpPr>
          <p:nvPr>
            <p:ph type="body" idx="1"/>
          </p:nvPr>
        </p:nvSpPr>
        <p:spPr>
          <a:xfrm>
            <a:off x="4450976" y="1277471"/>
            <a:ext cx="6790765" cy="4616917"/>
          </a:xfrm>
        </p:spPr>
        <p:txBody>
          <a:bodyPr>
            <a:normAutofit/>
          </a:bodyPr>
          <a:lstStyle/>
          <a:p>
            <a:pPr marL="266700" indent="-79375"/>
            <a:r>
              <a:rPr lang="en-US" altLang="en-US" sz="2000" dirty="0"/>
              <a:t>The application of PACE - Code A and The Human Rights Act 1998 (HRA) - Article 8 (right to respect for private and family life) in their application to trans people can cause some confusion</a:t>
            </a:r>
          </a:p>
          <a:p>
            <a:pPr marL="266700" indent="-79375">
              <a:spcBef>
                <a:spcPts val="1675"/>
              </a:spcBef>
            </a:pPr>
            <a:r>
              <a:rPr lang="en-US" altLang="en-US" sz="2000" dirty="0"/>
              <a:t>Where a male to female (MTF, but exactly the same issues arise for FTM) transgender person asks to be searched by a female officer (or male in the case of FTM), then, depending upon where they are in the transitional process, the legal position regarding a person's biological sex at birth may create a technical infringement </a:t>
            </a:r>
          </a:p>
          <a:p>
            <a:pPr marL="266700" indent="-79375">
              <a:spcBef>
                <a:spcPts val="1675"/>
              </a:spcBef>
            </a:pPr>
            <a:r>
              <a:rPr lang="en-US" altLang="en-US" sz="2000" dirty="0"/>
              <a:t>Where a detainee has been granted a GRC they should be dealt with as a person of their acquired sex</a:t>
            </a:r>
          </a:p>
        </p:txBody>
      </p:sp>
      <p:pic>
        <p:nvPicPr>
          <p:cNvPr id="62468" name="Picture 3">
            <a:extLst>
              <a:ext uri="{FF2B5EF4-FFF2-40B4-BE49-F238E27FC236}">
                <a16:creationId xmlns:a16="http://schemas.microsoft.com/office/drawing/2014/main" id="{CC1B567F-E937-4E2A-9111-97797EFC13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563" y="1120495"/>
            <a:ext cx="3708400" cy="523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457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4578">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457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build="p" bldLvl="5"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519" name="Rectangle 64518">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4521" name="Arc 64520">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4514" name="Title 1">
            <a:extLst>
              <a:ext uri="{FF2B5EF4-FFF2-40B4-BE49-F238E27FC236}">
                <a16:creationId xmlns:a16="http://schemas.microsoft.com/office/drawing/2014/main" id="{A74FE2C0-E4DE-48DF-8573-FC715F196B7A}"/>
              </a:ext>
            </a:extLst>
          </p:cNvPr>
          <p:cNvSpPr>
            <a:spLocks noGrp="1"/>
          </p:cNvSpPr>
          <p:nvPr>
            <p:ph type="title"/>
          </p:nvPr>
        </p:nvSpPr>
        <p:spPr>
          <a:xfrm>
            <a:off x="838200" y="365125"/>
            <a:ext cx="10515599" cy="1325563"/>
          </a:xfrm>
        </p:spPr>
        <p:txBody>
          <a:bodyPr>
            <a:normAutofit/>
          </a:bodyPr>
          <a:lstStyle/>
          <a:p>
            <a:r>
              <a:rPr lang="en-GB" altLang="en-US" dirty="0"/>
              <a:t>Ethnicity and Policing </a:t>
            </a:r>
          </a:p>
        </p:txBody>
      </p:sp>
      <p:sp>
        <p:nvSpPr>
          <p:cNvPr id="47107" name="Content Placeholder 2">
            <a:extLst>
              <a:ext uri="{FF2B5EF4-FFF2-40B4-BE49-F238E27FC236}">
                <a16:creationId xmlns:a16="http://schemas.microsoft.com/office/drawing/2014/main" id="{69D68921-B8C2-445F-A5C4-92BA7831091A}"/>
              </a:ext>
            </a:extLst>
          </p:cNvPr>
          <p:cNvSpPr>
            <a:spLocks noGrp="1"/>
          </p:cNvSpPr>
          <p:nvPr>
            <p:ph idx="1"/>
          </p:nvPr>
        </p:nvSpPr>
        <p:spPr>
          <a:xfrm>
            <a:off x="838200" y="1825625"/>
            <a:ext cx="5393361" cy="4351338"/>
          </a:xfrm>
        </p:spPr>
        <p:txBody>
          <a:bodyPr>
            <a:normAutofit/>
          </a:bodyPr>
          <a:lstStyle/>
          <a:p>
            <a:pPr marL="0" indent="0">
              <a:buNone/>
              <a:defRPr/>
            </a:pPr>
            <a:r>
              <a:rPr lang="en-GB" altLang="en-US" dirty="0"/>
              <a:t>How can the police overcome racist attitudes?</a:t>
            </a:r>
          </a:p>
        </p:txBody>
      </p:sp>
      <p:sp>
        <p:nvSpPr>
          <p:cNvPr id="64523" name="Oval 6452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 name="Online Media 1" title="Racism In U K Police Force Pt1">
            <a:hlinkClick r:id="" action="ppaction://media"/>
            <a:extLst>
              <a:ext uri="{FF2B5EF4-FFF2-40B4-BE49-F238E27FC236}">
                <a16:creationId xmlns:a16="http://schemas.microsoft.com/office/drawing/2014/main" id="{02567F47-14C6-40DD-B1F0-79696FB161BE}"/>
              </a:ext>
            </a:extLst>
          </p:cNvPr>
          <p:cNvPicPr>
            <a:picLocks noRot="1" noChangeAspect="1"/>
          </p:cNvPicPr>
          <p:nvPr>
            <a:videoFile r:link="rId1"/>
          </p:nvPr>
        </p:nvPicPr>
        <p:blipFill>
          <a:blip r:embed="rId4"/>
          <a:stretch>
            <a:fillRect/>
          </a:stretch>
        </p:blipFill>
        <p:spPr>
          <a:xfrm>
            <a:off x="7109962" y="2985220"/>
            <a:ext cx="4221597" cy="31661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C76CF-81DB-FF61-C3F6-463235CA14D2}"/>
              </a:ext>
            </a:extLst>
          </p:cNvPr>
          <p:cNvSpPr>
            <a:spLocks noGrp="1"/>
          </p:cNvSpPr>
          <p:nvPr>
            <p:ph type="title"/>
          </p:nvPr>
        </p:nvSpPr>
        <p:spPr>
          <a:xfrm>
            <a:off x="4965430" y="629268"/>
            <a:ext cx="6586491" cy="1286160"/>
          </a:xfrm>
        </p:spPr>
        <p:txBody>
          <a:bodyPr anchor="b">
            <a:normAutofit/>
          </a:bodyPr>
          <a:lstStyle/>
          <a:p>
            <a:r>
              <a:rPr lang="en-GB" dirty="0"/>
              <a:t>To conclude…</a:t>
            </a:r>
          </a:p>
        </p:txBody>
      </p:sp>
      <p:pic>
        <p:nvPicPr>
          <p:cNvPr id="6" name="Picture 5">
            <a:extLst>
              <a:ext uri="{FF2B5EF4-FFF2-40B4-BE49-F238E27FC236}">
                <a16:creationId xmlns:a16="http://schemas.microsoft.com/office/drawing/2014/main" id="{EF1D2D38-3F93-6018-9C82-A80FC65AF658}"/>
              </a:ext>
            </a:extLst>
          </p:cNvPr>
          <p:cNvPicPr>
            <a:picLocks noChangeAspect="1"/>
          </p:cNvPicPr>
          <p:nvPr/>
        </p:nvPicPr>
        <p:blipFill rotWithShape="1">
          <a:blip r:embed="rId2"/>
          <a:srcRect l="24060" r="30821" b="-1"/>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A41B"/>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99DA618-8591-969D-F3B3-FE0AA6629165}"/>
              </a:ext>
            </a:extLst>
          </p:cNvPr>
          <p:cNvGraphicFramePr>
            <a:graphicFrameLocks noGrp="1"/>
          </p:cNvGraphicFramePr>
          <p:nvPr>
            <p:ph idx="1"/>
            <p:extLst>
              <p:ext uri="{D42A27DB-BD31-4B8C-83A1-F6EECF244321}">
                <p14:modId xmlns:p14="http://schemas.microsoft.com/office/powerpoint/2010/main" val="2507551035"/>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91768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03543-C9BD-EB5B-EEFF-F9D2B6C6B710}"/>
              </a:ext>
            </a:extLst>
          </p:cNvPr>
          <p:cNvSpPr>
            <a:spLocks noGrp="1"/>
          </p:cNvSpPr>
          <p:nvPr>
            <p:ph type="title"/>
          </p:nvPr>
        </p:nvSpPr>
        <p:spPr>
          <a:xfrm>
            <a:off x="4965430" y="629268"/>
            <a:ext cx="6586491" cy="1286160"/>
          </a:xfrm>
        </p:spPr>
        <p:txBody>
          <a:bodyPr anchor="b">
            <a:normAutofit/>
          </a:bodyPr>
          <a:lstStyle/>
          <a:p>
            <a:r>
              <a:rPr lang="en-GB"/>
              <a:t>Any questions…..</a:t>
            </a:r>
            <a:endParaRPr lang="en-GB" dirty="0"/>
          </a:p>
        </p:txBody>
      </p:sp>
      <p:sp>
        <p:nvSpPr>
          <p:cNvPr id="3" name="Content Placeholder 2">
            <a:extLst>
              <a:ext uri="{FF2B5EF4-FFF2-40B4-BE49-F238E27FC236}">
                <a16:creationId xmlns:a16="http://schemas.microsoft.com/office/drawing/2014/main" id="{348267CF-1A9E-4AC4-B5FA-F3BF07254FE1}"/>
              </a:ext>
            </a:extLst>
          </p:cNvPr>
          <p:cNvSpPr>
            <a:spLocks noGrp="1"/>
          </p:cNvSpPr>
          <p:nvPr>
            <p:ph idx="1"/>
          </p:nvPr>
        </p:nvSpPr>
        <p:spPr>
          <a:xfrm>
            <a:off x="4965431" y="2438400"/>
            <a:ext cx="6586489" cy="3785419"/>
          </a:xfrm>
        </p:spPr>
        <p:txBody>
          <a:bodyPr>
            <a:normAutofit/>
          </a:bodyPr>
          <a:lstStyle/>
          <a:p>
            <a:r>
              <a:rPr lang="en-GB" sz="2000" dirty="0"/>
              <a:t>Back w/c 20th March </a:t>
            </a:r>
          </a:p>
        </p:txBody>
      </p:sp>
      <p:pic>
        <p:nvPicPr>
          <p:cNvPr id="5" name="Picture 4" descr="Sticky notes with question marks">
            <a:extLst>
              <a:ext uri="{FF2B5EF4-FFF2-40B4-BE49-F238E27FC236}">
                <a16:creationId xmlns:a16="http://schemas.microsoft.com/office/drawing/2014/main" id="{404C058D-4668-992A-A866-6AE749B00074}"/>
              </a:ext>
            </a:extLst>
          </p:cNvPr>
          <p:cNvPicPr>
            <a:picLocks noChangeAspect="1"/>
          </p:cNvPicPr>
          <p:nvPr/>
        </p:nvPicPr>
        <p:blipFill rotWithShape="1">
          <a:blip r:embed="rId2"/>
          <a:srcRect l="28662" r="26219"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F40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00638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2FEAA-09BA-9976-304A-48708442C002}"/>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Employability Week</a:t>
            </a:r>
          </a:p>
        </p:txBody>
      </p:sp>
      <p:pic>
        <p:nvPicPr>
          <p:cNvPr id="3" name="Picture 4" descr="Table&#10;&#10;Description automatically generated">
            <a:extLst>
              <a:ext uri="{FF2B5EF4-FFF2-40B4-BE49-F238E27FC236}">
                <a16:creationId xmlns:a16="http://schemas.microsoft.com/office/drawing/2014/main" id="{B240030B-985A-16A4-B9FC-88F971901CBF}"/>
              </a:ext>
            </a:extLst>
          </p:cNvPr>
          <p:cNvPicPr>
            <a:picLocks noGrp="1" noChangeAspect="1"/>
          </p:cNvPicPr>
          <p:nvPr>
            <p:ph idx="1"/>
          </p:nvPr>
        </p:nvPicPr>
        <p:blipFill>
          <a:blip r:embed="rId2"/>
          <a:stretch>
            <a:fillRect/>
          </a:stretch>
        </p:blipFill>
        <p:spPr bwMode="auto">
          <a:xfrm>
            <a:off x="6350263" y="492573"/>
            <a:ext cx="4160662" cy="588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8242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759A3-21E5-C18B-3EEB-F1932E9DBB40}"/>
              </a:ext>
            </a:extLst>
          </p:cNvPr>
          <p:cNvSpPr>
            <a:spLocks noGrp="1"/>
          </p:cNvSpPr>
          <p:nvPr>
            <p:ph type="title"/>
          </p:nvPr>
        </p:nvSpPr>
        <p:spPr/>
        <p:txBody>
          <a:bodyPr/>
          <a:lstStyle/>
          <a:p>
            <a:r>
              <a:rPr lang="en-GB" dirty="0"/>
              <a:t>Presentations- 27</a:t>
            </a:r>
            <a:r>
              <a:rPr lang="en-GB" baseline="30000" dirty="0"/>
              <a:t>th</a:t>
            </a:r>
            <a:r>
              <a:rPr lang="en-GB" dirty="0"/>
              <a:t> April 2023</a:t>
            </a:r>
          </a:p>
        </p:txBody>
      </p:sp>
      <p:sp>
        <p:nvSpPr>
          <p:cNvPr id="3" name="Content Placeholder 2">
            <a:extLst>
              <a:ext uri="{FF2B5EF4-FFF2-40B4-BE49-F238E27FC236}">
                <a16:creationId xmlns:a16="http://schemas.microsoft.com/office/drawing/2014/main" id="{E62A42C1-EB89-823F-D792-91DA05F4973D}"/>
              </a:ext>
            </a:extLst>
          </p:cNvPr>
          <p:cNvSpPr>
            <a:spLocks noGrp="1"/>
          </p:cNvSpPr>
          <p:nvPr>
            <p:ph idx="1"/>
          </p:nvPr>
        </p:nvSpPr>
        <p:spPr/>
        <p:txBody>
          <a:bodyPr vert="horz" lIns="91440" tIns="45720" rIns="91440" bIns="45720" rtlCol="0" anchor="t">
            <a:normAutofit fontScale="62500" lnSpcReduction="20000"/>
          </a:bodyPr>
          <a:lstStyle/>
          <a:p>
            <a:pPr marL="0" indent="0">
              <a:buNone/>
            </a:pPr>
            <a:endParaRPr lang="en-GB" dirty="0"/>
          </a:p>
          <a:p>
            <a:r>
              <a:rPr lang="en-GB" dirty="0"/>
              <a:t>10am- Kirsty Jones- Higginson</a:t>
            </a:r>
            <a:endParaRPr lang="en-GB" dirty="0">
              <a:cs typeface="Calibri"/>
            </a:endParaRPr>
          </a:p>
          <a:p>
            <a:r>
              <a:rPr lang="en-GB" dirty="0"/>
              <a:t>10:30am- Charlotte Halls</a:t>
            </a:r>
            <a:endParaRPr lang="en-GB" dirty="0">
              <a:cs typeface="Calibri"/>
            </a:endParaRPr>
          </a:p>
          <a:p>
            <a:r>
              <a:rPr lang="en-GB" dirty="0"/>
              <a:t>11am-Tammy Morris- Puttock</a:t>
            </a:r>
            <a:endParaRPr lang="en-GB" dirty="0">
              <a:cs typeface="Calibri"/>
            </a:endParaRPr>
          </a:p>
          <a:p>
            <a:r>
              <a:rPr lang="en-GB" dirty="0"/>
              <a:t>11:30am-Olivia </a:t>
            </a:r>
            <a:r>
              <a:rPr lang="en-GB" dirty="0" err="1"/>
              <a:t>Hurlow</a:t>
            </a:r>
            <a:endParaRPr lang="en-GB" dirty="0">
              <a:cs typeface="Calibri"/>
            </a:endParaRPr>
          </a:p>
          <a:p>
            <a:r>
              <a:rPr lang="en-GB" dirty="0"/>
              <a:t>12pm- Jake Weeks</a:t>
            </a:r>
            <a:endParaRPr lang="en-GB" dirty="0">
              <a:cs typeface="Calibri"/>
            </a:endParaRPr>
          </a:p>
          <a:p>
            <a:r>
              <a:rPr lang="en-GB" dirty="0"/>
              <a:t>12:30pm- Jamie Parry</a:t>
            </a:r>
            <a:endParaRPr lang="en-GB" dirty="0">
              <a:cs typeface="Calibri"/>
            </a:endParaRPr>
          </a:p>
          <a:p>
            <a:r>
              <a:rPr lang="en-GB" dirty="0"/>
              <a:t>1pm- Morgan Sims</a:t>
            </a:r>
            <a:endParaRPr lang="en-GB" dirty="0">
              <a:cs typeface="Calibri"/>
            </a:endParaRPr>
          </a:p>
          <a:p>
            <a:r>
              <a:rPr lang="en-GB" dirty="0"/>
              <a:t>1:30pm- Emma </a:t>
            </a:r>
            <a:r>
              <a:rPr lang="en-GB" dirty="0" err="1"/>
              <a:t>Haggett</a:t>
            </a:r>
            <a:endParaRPr lang="en-GB" dirty="0">
              <a:cs typeface="Calibri"/>
            </a:endParaRPr>
          </a:p>
          <a:p>
            <a:r>
              <a:rPr lang="en-GB" dirty="0"/>
              <a:t>2:30pm- James Hudson</a:t>
            </a:r>
          </a:p>
          <a:p>
            <a:r>
              <a:rPr lang="en-GB" dirty="0"/>
              <a:t>3pm- Ella Smith</a:t>
            </a:r>
          </a:p>
          <a:p>
            <a:r>
              <a:rPr lang="en-GB" dirty="0"/>
              <a:t>3:30pm-Keeley Williams</a:t>
            </a:r>
          </a:p>
          <a:p>
            <a:r>
              <a:rPr lang="en-GB" dirty="0"/>
              <a:t>4pm- </a:t>
            </a:r>
            <a:r>
              <a:rPr lang="en-GB" dirty="0" err="1"/>
              <a:t>Nilupa</a:t>
            </a:r>
            <a:r>
              <a:rPr lang="en-GB" dirty="0"/>
              <a:t> Begum</a:t>
            </a:r>
          </a:p>
        </p:txBody>
      </p:sp>
    </p:spTree>
    <p:extLst>
      <p:ext uri="{BB962C8B-B14F-4D97-AF65-F5344CB8AC3E}">
        <p14:creationId xmlns:p14="http://schemas.microsoft.com/office/powerpoint/2010/main" val="79978645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1|2.4"/>
</p:tagLst>
</file>

<file path=ppt/tags/tag2.xml><?xml version="1.0" encoding="utf-8"?>
<p:tagLst xmlns:a="http://schemas.openxmlformats.org/drawingml/2006/main" xmlns:r="http://schemas.openxmlformats.org/officeDocument/2006/relationships" xmlns:p="http://schemas.openxmlformats.org/presentationml/2006/main">
  <p:tag name="TIMING" val="|50.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4" ma:contentTypeDescription="Create a new document." ma:contentTypeScope="" ma:versionID="83bc140f070454924693d42baf107190">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7af50e377b6d44cd38d50dbbbb04ed9e"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D2CF9A-AEA1-4ECD-9202-087FA53239F5}">
  <ds:schemaRefs>
    <ds:schemaRef ds:uri="http://purl.org/dc/elements/1.1/"/>
    <ds:schemaRef ds:uri="97e90ac9-f7c9-4ef0-b151-0ad37f9b04e3"/>
    <ds:schemaRef ds:uri="e89b0d28-101f-4150-bb20-b1c24cca2db8"/>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4589666-C759-40F2-BCD8-64AF4945B6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97e90ac9-f7c9-4ef0-b151-0ad37f9b0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A702E-A8E9-45E5-9ACC-17BE7ED8FB8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4191</Words>
  <Application>Microsoft Office PowerPoint</Application>
  <PresentationFormat>Widescreen</PresentationFormat>
  <Paragraphs>317</Paragraphs>
  <Slides>43</Slides>
  <Notes>31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ClearSans</vt:lpstr>
      <vt:lpstr>Arial</vt:lpstr>
      <vt:lpstr>Calibri</vt:lpstr>
      <vt:lpstr>Calibri Light</vt:lpstr>
      <vt:lpstr>Roboto</vt:lpstr>
      <vt:lpstr>Office Theme</vt:lpstr>
      <vt:lpstr>Week 6</vt:lpstr>
      <vt:lpstr>Task from last week</vt:lpstr>
      <vt:lpstr>Objectives of the Lecture / Tutorial </vt:lpstr>
      <vt:lpstr>Cop Culture – What is it?</vt:lpstr>
      <vt:lpstr> Canteen Culture </vt:lpstr>
      <vt:lpstr>Characteristics of Police Officers</vt:lpstr>
      <vt:lpstr>When you think of a police officer, what identity do you perceive?</vt:lpstr>
      <vt:lpstr>Social Identity Theory</vt:lpstr>
      <vt:lpstr>So how does it work? </vt:lpstr>
      <vt:lpstr>Defining Police Culture </vt:lpstr>
      <vt:lpstr>Code of Ethics </vt:lpstr>
      <vt:lpstr>Policing principles</vt:lpstr>
      <vt:lpstr>William Westley 1970</vt:lpstr>
      <vt:lpstr>Manning (1977)</vt:lpstr>
      <vt:lpstr>Paoline (2004)</vt:lpstr>
      <vt:lpstr>Waddington (1999) </vt:lpstr>
      <vt:lpstr>Adcox, 2000</vt:lpstr>
      <vt:lpstr>“Locker room banter”?</vt:lpstr>
      <vt:lpstr>Implications of police culture </vt:lpstr>
      <vt:lpstr>Stereotypes</vt:lpstr>
      <vt:lpstr>Police Culture </vt:lpstr>
      <vt:lpstr>But...</vt:lpstr>
      <vt:lpstr>But what about the nature of the job?</vt:lpstr>
      <vt:lpstr>Mindfulness and Policing an American Example </vt:lpstr>
      <vt:lpstr>Task…..</vt:lpstr>
      <vt:lpstr>Police and Stress –  “8 in 10 officers stressed”  (MIND, 2019) </vt:lpstr>
      <vt:lpstr>What is Diversity and Equality?</vt:lpstr>
      <vt:lpstr>Prejudice, discrimination and extreme violence are nothing new</vt:lpstr>
      <vt:lpstr>The collective failure of an organisation to provide an appropriate and professional service to people because of their colour, culture or ethnic group. It can be seen or detected in processes, attitudes and behaviour which amounts to discrimination through unwitting prejudice, ignorance, thoughtlessness and racist stereotyping which disadvantages minority ethic groups</vt:lpstr>
      <vt:lpstr>MacPherson</vt:lpstr>
      <vt:lpstr>Many forms of ‘negativity’ or ‘-isms’ or ‘phobias’ are built into society and cultures</vt:lpstr>
      <vt:lpstr>Stigma</vt:lpstr>
      <vt:lpstr>Discrimination</vt:lpstr>
      <vt:lpstr>The 9 ‘Protected Characteristics’  (s.4 Equality Act 2010) </vt:lpstr>
      <vt:lpstr>Disability- Outside the Organisation </vt:lpstr>
      <vt:lpstr>But Police Culture is still Evident </vt:lpstr>
      <vt:lpstr>Example of due regard for the Equality Duty</vt:lpstr>
      <vt:lpstr>Strip and Intimate Searches</vt:lpstr>
      <vt:lpstr>Ethnicity and Policing </vt:lpstr>
      <vt:lpstr>To conclude…</vt:lpstr>
      <vt:lpstr>Any questions…..</vt:lpstr>
      <vt:lpstr>Employability Week</vt:lpstr>
      <vt:lpstr>Presentations- 27th April 2023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5</dc:title>
  <dc:creator>Jane Thomas</dc:creator>
  <cp:lastModifiedBy>Sadie France</cp:lastModifiedBy>
  <cp:revision>62</cp:revision>
  <dcterms:created xsi:type="dcterms:W3CDTF">2022-02-20T21:48:46Z</dcterms:created>
  <dcterms:modified xsi:type="dcterms:W3CDTF">2023-03-21T11:04:38Z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