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20"/>
  </p:notesMasterIdLst>
  <p:sldIdLst>
    <p:sldId id="256" r:id="rId2"/>
    <p:sldId id="257" r:id="rId3"/>
    <p:sldId id="258" r:id="rId4"/>
    <p:sldId id="259" r:id="rId5"/>
    <p:sldId id="267" r:id="rId6"/>
    <p:sldId id="260" r:id="rId7"/>
    <p:sldId id="268" r:id="rId8"/>
    <p:sldId id="261" r:id="rId9"/>
    <p:sldId id="269" r:id="rId10"/>
    <p:sldId id="262" r:id="rId11"/>
    <p:sldId id="270" r:id="rId12"/>
    <p:sldId id="265" r:id="rId13"/>
    <p:sldId id="271" r:id="rId14"/>
    <p:sldId id="266" r:id="rId15"/>
    <p:sldId id="272" r:id="rId16"/>
    <p:sldId id="263" r:id="rId17"/>
    <p:sldId id="264"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3447" autoAdjust="0"/>
  </p:normalViewPr>
  <p:slideViewPr>
    <p:cSldViewPr snapToGrid="0">
      <p:cViewPr varScale="1">
        <p:scale>
          <a:sx n="63" d="100"/>
          <a:sy n="63" d="100"/>
        </p:scale>
        <p:origin x="29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8F1124-273F-471B-8CE1-1A0439625F5E}" type="datetimeFigureOut">
              <a:rPr lang="en-IN" smtClean="0"/>
              <a:t>04-04-2024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6C346B-F78F-4882-8858-E6A295197820}" type="slidenum">
              <a:rPr lang="en-IN" smtClean="0"/>
              <a:t>‹#›</a:t>
            </a:fld>
            <a:endParaRPr lang="en-IN"/>
          </a:p>
        </p:txBody>
      </p:sp>
    </p:spTree>
    <p:extLst>
      <p:ext uri="{BB962C8B-B14F-4D97-AF65-F5344CB8AC3E}">
        <p14:creationId xmlns:p14="http://schemas.microsoft.com/office/powerpoint/2010/main" val="1929099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2000"/>
              </a:spcBef>
              <a:spcAft>
                <a:spcPts val="800"/>
              </a:spcAft>
            </a:pPr>
            <a:r>
              <a:rPr lang="en-IN" sz="1800" b="1" kern="0" dirty="0">
                <a:effectLst/>
                <a:latin typeface="Times New Roman" panose="02020603050405020304" pitchFamily="18" charset="0"/>
              </a:rPr>
              <a:t>Introduction</a:t>
            </a:r>
          </a:p>
          <a:p>
            <a:pPr algn="just">
              <a:lnSpc>
                <a:spcPct val="200000"/>
              </a:lnSpc>
              <a:spcAft>
                <a:spcPts val="800"/>
              </a:spcAft>
            </a:pPr>
            <a:r>
              <a:rPr lang="en-GB" sz="1800" b="1" dirty="0">
                <a:effectLst/>
                <a:latin typeface="Times New Roman" panose="02020603050405020304" pitchFamily="18" charset="0"/>
                <a:ea typeface="Times New Roman" panose="02020603050405020304" pitchFamily="18" charset="0"/>
              </a:rPr>
              <a:t>Definitions of management</a:t>
            </a:r>
            <a:endParaRPr lang="en-IN" sz="1800" b="1" dirty="0">
              <a:effectLst/>
              <a:latin typeface="Times New Roman" panose="02020603050405020304" pitchFamily="18" charset="0"/>
              <a:ea typeface="Times New Roman" panose="02020603050405020304" pitchFamily="18" charset="0"/>
            </a:endParaRPr>
          </a:p>
          <a:p>
            <a:pPr algn="just">
              <a:lnSpc>
                <a:spcPct val="200000"/>
              </a:lnSpc>
              <a:spcAft>
                <a:spcPts val="800"/>
              </a:spcAft>
            </a:pPr>
            <a:r>
              <a:rPr lang="en-IN" sz="1800" dirty="0">
                <a:effectLst/>
                <a:latin typeface="Times New Roman" panose="02020603050405020304" pitchFamily="18" charset="0"/>
                <a:ea typeface="Calibri" panose="020F0502020204030204" pitchFamily="34" charset="0"/>
              </a:rPr>
              <a:t>Management includes the efficient and effective management and organisation of sources, people and procedures to accomplish organisational targets. Essentially, it is the manner of strategically arranging, coordinating, leading, and overseeing operations inside an employer to guarantee the maximum efficient use of resources and the achievement of set dreams. Management, from a holistic standpoint, entails directing people and organizations closer to a shared goal while taking into consideration problems inclusive of time, money, and human assets (</a:t>
            </a:r>
            <a:r>
              <a:rPr lang="en-GB" sz="1800" dirty="0">
                <a:solidFill>
                  <a:srgbClr val="000000"/>
                </a:solidFill>
                <a:effectLst/>
                <a:latin typeface="Times New Roman" panose="02020603050405020304" pitchFamily="18" charset="0"/>
                <a:ea typeface="Calibri" panose="020F0502020204030204" pitchFamily="34" charset="0"/>
              </a:rPr>
              <a:t>Hohenlohe et al., 2021)</a:t>
            </a:r>
            <a:r>
              <a:rPr lang="en-IN" sz="1800" dirty="0">
                <a:effectLst/>
                <a:latin typeface="Times New Roman" panose="02020603050405020304" pitchFamily="18" charset="0"/>
                <a:ea typeface="Calibri" panose="020F0502020204030204" pitchFamily="34" charset="0"/>
              </a:rPr>
              <a:t>. It includes the tactics of making choices, fixing problems, and leading, all with the aim of pushing the company in advance in a unified and strategic way. In addition, control encompasses no longer only the supervision of everyday activities, but also the ability to expect the future trajectory of the employer, alter external adjustments, and execute plans to maintain competitiveness. Navigating the intricacies of modern-day corporate settings calls for a mixture of technical proficiency, interpersonal skills, and conceptual comprehension (</a:t>
            </a:r>
            <a:r>
              <a:rPr lang="en-GB" sz="1800" dirty="0">
                <a:solidFill>
                  <a:srgbClr val="000000"/>
                </a:solidFill>
                <a:effectLst/>
                <a:latin typeface="Times New Roman" panose="02020603050405020304" pitchFamily="18" charset="0"/>
                <a:ea typeface="Calibri" panose="020F0502020204030204" pitchFamily="34" charset="0"/>
              </a:rPr>
              <a:t>Hohenlohe et al., 2021)</a:t>
            </a:r>
            <a:r>
              <a:rPr lang="en-IN" sz="1800" dirty="0">
                <a:effectLst/>
                <a:latin typeface="Times New Roman" panose="02020603050405020304" pitchFamily="18" charset="0"/>
                <a:ea typeface="Calibri" panose="020F0502020204030204" pitchFamily="34" charset="0"/>
              </a:rPr>
              <a:t>. Management performs an essential function in every agency, offering organisation, guidance, and goals for its operations. Effective management is vital for attaining sustained development and fulfilment, whether or not it be in a commercial enterprise environment, a non-income company, or an authority frame.</a:t>
            </a:r>
          </a:p>
          <a:p>
            <a:pPr algn="just">
              <a:lnSpc>
                <a:spcPct val="200000"/>
              </a:lnSpc>
              <a:spcBef>
                <a:spcPts val="2000"/>
              </a:spcBef>
              <a:spcAft>
                <a:spcPts val="800"/>
              </a:spcAft>
            </a:pPr>
            <a:r>
              <a:rPr lang="en-IN" sz="1800" b="1" kern="0" dirty="0">
                <a:effectLst/>
                <a:latin typeface="Times New Roman" panose="02020603050405020304" pitchFamily="18" charset="0"/>
              </a:rPr>
              <a:t>Overview of the presentation</a:t>
            </a:r>
          </a:p>
          <a:p>
            <a:r>
              <a:rPr lang="en-GB" sz="1800" kern="0" dirty="0">
                <a:effectLst/>
                <a:latin typeface="Times New Roman" panose="02020603050405020304" pitchFamily="18" charset="0"/>
                <a:ea typeface="Calibri" panose="020F0502020204030204" pitchFamily="34" charset="0"/>
              </a:rPr>
              <a:t>The importance of control in radical firms cannot be exaggerated. This presentation will explore the importance of management in the current, ever-changing corporate environment, clarifying its ideas, responsibilities, and obligations. This will also demonstrate the impact of green control strategies on the achievement of organisational desires through the use of sensible instances. In addition, the section will cover the necessary management behaviours needed to cultivate a friendly work environment and promote employee development. The importance of management in engaging in organisational desires and maintaining long-term competitiveness cannot be overstated.</a:t>
            </a:r>
            <a:endParaRPr lang="en-IN" dirty="0"/>
          </a:p>
        </p:txBody>
      </p:sp>
      <p:sp>
        <p:nvSpPr>
          <p:cNvPr id="4" name="Slide Number Placeholder 3"/>
          <p:cNvSpPr>
            <a:spLocks noGrp="1"/>
          </p:cNvSpPr>
          <p:nvPr>
            <p:ph type="sldNum" sz="quarter" idx="5"/>
          </p:nvPr>
        </p:nvSpPr>
        <p:spPr/>
        <p:txBody>
          <a:bodyPr/>
          <a:lstStyle/>
          <a:p>
            <a:fld id="{FF6C346B-F78F-4882-8858-E6A295197820}" type="slidenum">
              <a:rPr lang="en-IN" smtClean="0"/>
              <a:t>3</a:t>
            </a:fld>
            <a:endParaRPr lang="en-IN"/>
          </a:p>
        </p:txBody>
      </p:sp>
    </p:spTree>
    <p:extLst>
      <p:ext uri="{BB962C8B-B14F-4D97-AF65-F5344CB8AC3E}">
        <p14:creationId xmlns:p14="http://schemas.microsoft.com/office/powerpoint/2010/main" val="15187366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2000"/>
              </a:spcBef>
              <a:spcAft>
                <a:spcPts val="800"/>
              </a:spcAft>
            </a:pPr>
            <a:r>
              <a:rPr lang="en-IN" sz="1800" b="1" kern="0" dirty="0">
                <a:effectLst/>
                <a:latin typeface="Times New Roman" panose="02020603050405020304" pitchFamily="18" charset="0"/>
              </a:rPr>
              <a:t>Importance of management</a:t>
            </a:r>
          </a:p>
          <a:p>
            <a:pPr algn="just">
              <a:lnSpc>
                <a:spcPct val="200000"/>
              </a:lnSpc>
              <a:spcAft>
                <a:spcPts val="800"/>
              </a:spcAft>
            </a:pPr>
            <a:r>
              <a:rPr lang="en-GB" sz="1800" b="1" dirty="0">
                <a:effectLst/>
                <a:latin typeface="Times New Roman" panose="02020603050405020304" pitchFamily="18" charset="0"/>
                <a:ea typeface="Times New Roman" panose="02020603050405020304" pitchFamily="18" charset="0"/>
              </a:rPr>
              <a:t>The reason to management is important nowadays</a:t>
            </a:r>
            <a:endParaRPr lang="en-IN" sz="1800" b="1" dirty="0">
              <a:effectLst/>
              <a:latin typeface="Times New Roman" panose="02020603050405020304" pitchFamily="18" charset="0"/>
              <a:ea typeface="Times New Roman" panose="02020603050405020304" pitchFamily="18" charset="0"/>
            </a:endParaRPr>
          </a:p>
          <a:p>
            <a:pPr algn="just">
              <a:lnSpc>
                <a:spcPct val="200000"/>
              </a:lnSpc>
              <a:spcAft>
                <a:spcPts val="800"/>
              </a:spcAft>
            </a:pPr>
            <a:r>
              <a:rPr lang="en-IN" sz="1800" b="1" i="1" dirty="0">
                <a:effectLst/>
                <a:latin typeface="Times New Roman" panose="02020603050405020304" pitchFamily="18" charset="0"/>
                <a:ea typeface="Calibri" panose="020F0502020204030204" pitchFamily="34" charset="0"/>
              </a:rPr>
              <a:t>Resource Optimisation:</a:t>
            </a:r>
            <a:r>
              <a:rPr lang="en-IN" sz="1800" dirty="0">
                <a:effectLst/>
                <a:latin typeface="Times New Roman" panose="02020603050405020304" pitchFamily="18" charset="0"/>
                <a:ea typeface="Calibri" panose="020F0502020204030204" pitchFamily="34" charset="0"/>
              </a:rPr>
              <a:t> In contemporary fiercely competitive corporate international, green management is crucial to ensure that assets money, time, and labour are used as successfully and wastefully as possible. </a:t>
            </a:r>
          </a:p>
          <a:p>
            <a:pPr algn="just">
              <a:lnSpc>
                <a:spcPct val="200000"/>
              </a:lnSpc>
              <a:spcAft>
                <a:spcPts val="800"/>
              </a:spcAft>
            </a:pPr>
            <a:r>
              <a:rPr lang="en-IN" sz="1800" b="1" i="1" dirty="0">
                <a:effectLst/>
                <a:latin typeface="Times New Roman" panose="02020603050405020304" pitchFamily="18" charset="0"/>
                <a:ea typeface="Calibri" panose="020F0502020204030204" pitchFamily="34" charset="0"/>
              </a:rPr>
              <a:t>alternate:</a:t>
            </a:r>
            <a:r>
              <a:rPr lang="en-IN" sz="1800" dirty="0">
                <a:effectLst/>
                <a:latin typeface="Times New Roman" panose="02020603050405020304" pitchFamily="18" charset="0"/>
                <a:ea typeface="Calibri" panose="020F0502020204030204" pitchFamily="34" charset="0"/>
              </a:rPr>
              <a:t> The speedy pace of technical progress and market volatility want using adaptable management strategies. Competent </a:t>
            </a:r>
            <a:r>
              <a:rPr lang="en-IN" sz="1800" b="1" i="1" dirty="0">
                <a:effectLst/>
                <a:latin typeface="Times New Roman" panose="02020603050405020304" pitchFamily="18" charset="0"/>
                <a:ea typeface="Calibri" panose="020F0502020204030204" pitchFamily="34" charset="0"/>
              </a:rPr>
              <a:t>Strategic Planning:</a:t>
            </a:r>
            <a:r>
              <a:rPr lang="en-IN" sz="1800" dirty="0">
                <a:effectLst/>
                <a:latin typeface="Times New Roman" panose="02020603050405020304" pitchFamily="18" charset="0"/>
                <a:ea typeface="Calibri" panose="020F0502020204030204" pitchFamily="34" charset="0"/>
              </a:rPr>
              <a:t> Using approaches for strategic planning, control gives a framework for organising and undertaking organisational targets. The process consists of predicting market tendencies, recognising potential opportunities, and formulating plans to take advantage of them while minimizing risks (</a:t>
            </a:r>
            <a:r>
              <a:rPr lang="en-GB" sz="1800" dirty="0">
                <a:solidFill>
                  <a:srgbClr val="000000"/>
                </a:solidFill>
                <a:effectLst/>
                <a:latin typeface="Times New Roman" panose="02020603050405020304" pitchFamily="18" charset="0"/>
                <a:ea typeface="Calibri" panose="020F0502020204030204" pitchFamily="34" charset="0"/>
              </a:rPr>
              <a:t>Radu and </a:t>
            </a:r>
            <a:r>
              <a:rPr lang="en-GB" sz="1800" dirty="0" err="1">
                <a:solidFill>
                  <a:srgbClr val="000000"/>
                </a:solidFill>
                <a:effectLst/>
                <a:latin typeface="Times New Roman" panose="02020603050405020304" pitchFamily="18" charset="0"/>
                <a:ea typeface="Calibri" panose="020F0502020204030204" pitchFamily="34" charset="0"/>
              </a:rPr>
              <a:t>Bungau</a:t>
            </a:r>
            <a:r>
              <a:rPr lang="en-GB" sz="1800" dirty="0">
                <a:solidFill>
                  <a:srgbClr val="000000"/>
                </a:solidFill>
                <a:effectLst/>
                <a:latin typeface="Times New Roman" panose="02020603050405020304" pitchFamily="18" charset="0"/>
                <a:ea typeface="Calibri" panose="020F0502020204030204" pitchFamily="34" charset="0"/>
              </a:rPr>
              <a:t>, 2021)</a:t>
            </a:r>
            <a:r>
              <a:rPr lang="en-IN" sz="1800" dirty="0">
                <a:effectLst/>
                <a:latin typeface="Times New Roman" panose="02020603050405020304" pitchFamily="18" charset="0"/>
                <a:ea typeface="Calibri" panose="020F0502020204030204" pitchFamily="34" charset="0"/>
              </a:rPr>
              <a:t>.</a:t>
            </a:r>
          </a:p>
          <a:p>
            <a:pPr algn="just">
              <a:lnSpc>
                <a:spcPct val="200000"/>
              </a:lnSpc>
              <a:spcAft>
                <a:spcPts val="800"/>
              </a:spcAft>
            </a:pPr>
            <a:r>
              <a:rPr lang="en-IN" sz="1800" b="1" i="1" dirty="0">
                <a:effectLst/>
                <a:latin typeface="Times New Roman" panose="02020603050405020304" pitchFamily="18" charset="0"/>
                <a:ea typeface="Calibri" panose="020F0502020204030204" pitchFamily="34" charset="0"/>
              </a:rPr>
              <a:t>Flexibility in reaction to </a:t>
            </a:r>
            <a:r>
              <a:rPr lang="en-IN" sz="1800" dirty="0">
                <a:effectLst/>
                <a:latin typeface="Times New Roman" panose="02020603050405020304" pitchFamily="18" charset="0"/>
                <a:ea typeface="Calibri" panose="020F0502020204030204" pitchFamily="34" charset="0"/>
              </a:rPr>
              <a:t>managers have the capacity to adeptly deal with alternates, making certain that the organization maintains its capacity to evolve and get better in ever-changing instances. </a:t>
            </a:r>
          </a:p>
          <a:p>
            <a:pPr algn="just">
              <a:lnSpc>
                <a:spcPct val="200000"/>
              </a:lnSpc>
              <a:spcAft>
                <a:spcPts val="800"/>
              </a:spcAft>
            </a:pPr>
            <a:r>
              <a:rPr lang="en-IN" sz="1800" b="1" i="1" dirty="0">
                <a:effectLst/>
                <a:latin typeface="Times New Roman" panose="02020603050405020304" pitchFamily="18" charset="0"/>
                <a:ea typeface="Calibri" panose="020F0502020204030204" pitchFamily="34" charset="0"/>
              </a:rPr>
              <a:t>Employee Engagement and Development:</a:t>
            </a:r>
            <a:r>
              <a:rPr lang="en-IN" sz="1800" dirty="0">
                <a:effectLst/>
                <a:latin typeface="Times New Roman" panose="02020603050405020304" pitchFamily="18" charset="0"/>
                <a:ea typeface="Calibri" panose="020F0502020204030204" pitchFamily="34" charset="0"/>
              </a:rPr>
              <a:t> Management cultivates a nurturing environment that instils motivation, energetic involvement, and empowerment in workers, enabling them to offer their utmost contributions. Efficient managerial techniques foster ongoing training and increase, the number of workers abilities and contentment (</a:t>
            </a:r>
            <a:r>
              <a:rPr lang="en-GB" sz="1800" dirty="0">
                <a:solidFill>
                  <a:srgbClr val="000000"/>
                </a:solidFill>
                <a:effectLst/>
                <a:latin typeface="Times New Roman" panose="02020603050405020304" pitchFamily="18" charset="0"/>
                <a:ea typeface="Calibri" panose="020F0502020204030204" pitchFamily="34" charset="0"/>
              </a:rPr>
              <a:t>Radu and </a:t>
            </a:r>
            <a:r>
              <a:rPr lang="en-GB" sz="1800" dirty="0" err="1">
                <a:solidFill>
                  <a:srgbClr val="000000"/>
                </a:solidFill>
                <a:effectLst/>
                <a:latin typeface="Times New Roman" panose="02020603050405020304" pitchFamily="18" charset="0"/>
                <a:ea typeface="Calibri" panose="020F0502020204030204" pitchFamily="34" charset="0"/>
              </a:rPr>
              <a:t>Bungau</a:t>
            </a:r>
            <a:r>
              <a:rPr lang="en-GB" sz="1800" dirty="0">
                <a:solidFill>
                  <a:srgbClr val="000000"/>
                </a:solidFill>
                <a:effectLst/>
                <a:latin typeface="Times New Roman" panose="02020603050405020304" pitchFamily="18" charset="0"/>
                <a:ea typeface="Calibri" panose="020F0502020204030204" pitchFamily="34" charset="0"/>
              </a:rPr>
              <a:t>, 2021)</a:t>
            </a:r>
            <a:r>
              <a:rPr lang="en-IN" sz="1800" dirty="0">
                <a:effectLst/>
                <a:latin typeface="Times New Roman" panose="02020603050405020304" pitchFamily="18" charset="0"/>
                <a:ea typeface="Calibri" panose="020F0502020204030204" pitchFamily="34" charset="0"/>
              </a:rPr>
              <a:t>. </a:t>
            </a:r>
          </a:p>
          <a:p>
            <a:pPr algn="just">
              <a:lnSpc>
                <a:spcPct val="200000"/>
              </a:lnSpc>
              <a:spcAft>
                <a:spcPts val="800"/>
              </a:spcAft>
            </a:pPr>
            <a:r>
              <a:rPr lang="en-IN" sz="1800" b="1" i="1" dirty="0">
                <a:effectLst/>
                <a:latin typeface="Times New Roman" panose="02020603050405020304" pitchFamily="18" charset="0"/>
                <a:ea typeface="Calibri" panose="020F0502020204030204" pitchFamily="34" charset="0"/>
              </a:rPr>
              <a:t>Customer pride:</a:t>
            </a:r>
            <a:r>
              <a:rPr lang="en-IN" sz="1800" dirty="0">
                <a:effectLst/>
                <a:latin typeface="Times New Roman" panose="02020603050405020304" pitchFamily="18" charset="0"/>
                <a:ea typeface="Calibri" panose="020F0502020204030204" pitchFamily="34" charset="0"/>
              </a:rPr>
              <a:t> Businesses may also provide remarkable items and services that fulfil clients' necessities and expectations by way of dealing with operations and purchaser interactions effectively. Emphasising purchaser pleasure is vital for maintaining opposition and constructing enduring connections. </a:t>
            </a:r>
          </a:p>
          <a:p>
            <a:pPr algn="just">
              <a:lnSpc>
                <a:spcPct val="200000"/>
              </a:lnSpc>
              <a:spcAft>
                <a:spcPts val="800"/>
              </a:spcAft>
            </a:pPr>
            <a:r>
              <a:rPr lang="en-IN" sz="1800" b="1" i="1" dirty="0">
                <a:effectLst/>
                <a:latin typeface="Times New Roman" panose="02020603050405020304" pitchFamily="18" charset="0"/>
                <a:ea typeface="Calibri" panose="020F0502020204030204" pitchFamily="34" charset="0"/>
              </a:rPr>
              <a:t>Innovation and Creativity:</a:t>
            </a:r>
            <a:r>
              <a:rPr lang="en-IN" sz="1800" dirty="0">
                <a:effectLst/>
                <a:latin typeface="Times New Roman" panose="02020603050405020304" pitchFamily="18" charset="0"/>
                <a:ea typeface="Calibri" panose="020F0502020204030204" pitchFamily="34" charset="0"/>
              </a:rPr>
              <a:t> Management promotes innovation and creativity by cultivating a way of life that values experimentation and embraces risks. Giving a number of workers the authority to act creatively and pursue novel principles, corporations may also stimulate growth and have a competitive advantage (</a:t>
            </a:r>
            <a:r>
              <a:rPr lang="en-GB" sz="1800" dirty="0">
                <a:solidFill>
                  <a:srgbClr val="000000"/>
                </a:solidFill>
                <a:effectLst/>
                <a:latin typeface="Times New Roman" panose="02020603050405020304" pitchFamily="18" charset="0"/>
                <a:ea typeface="Calibri" panose="020F0502020204030204" pitchFamily="34" charset="0"/>
              </a:rPr>
              <a:t>Radu and </a:t>
            </a:r>
            <a:r>
              <a:rPr lang="en-GB" sz="1800" dirty="0" err="1">
                <a:solidFill>
                  <a:srgbClr val="000000"/>
                </a:solidFill>
                <a:effectLst/>
                <a:latin typeface="Times New Roman" panose="02020603050405020304" pitchFamily="18" charset="0"/>
                <a:ea typeface="Calibri" panose="020F0502020204030204" pitchFamily="34" charset="0"/>
              </a:rPr>
              <a:t>Bungau</a:t>
            </a:r>
            <a:r>
              <a:rPr lang="en-GB" sz="1800" dirty="0">
                <a:solidFill>
                  <a:srgbClr val="000000"/>
                </a:solidFill>
                <a:effectLst/>
                <a:latin typeface="Times New Roman" panose="02020603050405020304" pitchFamily="18" charset="0"/>
                <a:ea typeface="Calibri" panose="020F0502020204030204" pitchFamily="34" charset="0"/>
              </a:rPr>
              <a:t>, 2021)</a:t>
            </a:r>
            <a:r>
              <a:rPr lang="en-IN" sz="1800" dirty="0">
                <a:effectLst/>
                <a:latin typeface="Times New Roman" panose="02020603050405020304" pitchFamily="18" charset="0"/>
                <a:ea typeface="Calibri" panose="020F0502020204030204" pitchFamily="34" charset="0"/>
              </a:rPr>
              <a:t>. </a:t>
            </a:r>
          </a:p>
          <a:p>
            <a:pPr algn="just">
              <a:lnSpc>
                <a:spcPct val="200000"/>
              </a:lnSpc>
              <a:spcAft>
                <a:spcPts val="800"/>
              </a:spcAft>
            </a:pPr>
            <a:r>
              <a:rPr lang="en-IN" sz="1800" b="1" i="1" dirty="0">
                <a:effectLst/>
                <a:latin typeface="Times New Roman" panose="02020603050405020304" pitchFamily="18" charset="0"/>
                <a:ea typeface="Calibri" panose="020F0502020204030204" pitchFamily="34" charset="0"/>
              </a:rPr>
              <a:t>Financial Stability:</a:t>
            </a:r>
            <a:r>
              <a:rPr lang="en-IN" sz="1800" dirty="0">
                <a:effectLst/>
                <a:latin typeface="Times New Roman" panose="02020603050405020304" pitchFamily="18" charset="0"/>
                <a:ea typeface="Calibri" panose="020F0502020204030204" pitchFamily="34" charset="0"/>
              </a:rPr>
              <a:t> Any company's potential to continue to exist depends on its capacity to put into effect sound economic control processes. Efficient management ensures careful allocation of budget, strict tracking of prices, and the advent of income, thus preserving the economic balance of the organisation in the face of financial dangers.</a:t>
            </a:r>
          </a:p>
          <a:p>
            <a:pPr algn="just">
              <a:lnSpc>
                <a:spcPct val="200000"/>
              </a:lnSpc>
              <a:spcAft>
                <a:spcPts val="800"/>
              </a:spcAft>
            </a:pPr>
            <a:r>
              <a:rPr lang="en-GB" sz="1800" b="1" dirty="0">
                <a:effectLst/>
                <a:latin typeface="Times New Roman" panose="02020603050405020304" pitchFamily="18" charset="0"/>
                <a:ea typeface="Times New Roman" panose="02020603050405020304" pitchFamily="18" charset="0"/>
              </a:rPr>
              <a:t>Support the explanation with examples from organisations</a:t>
            </a:r>
            <a:endParaRPr lang="en-IN" sz="1800" b="1" dirty="0">
              <a:effectLst/>
              <a:latin typeface="Times New Roman" panose="02020603050405020304" pitchFamily="18" charset="0"/>
              <a:ea typeface="Times New Roman" panose="02020603050405020304" pitchFamily="18" charset="0"/>
            </a:endParaRPr>
          </a:p>
          <a:p>
            <a:pPr algn="just">
              <a:lnSpc>
                <a:spcPct val="200000"/>
              </a:lnSpc>
              <a:spcAft>
                <a:spcPts val="800"/>
              </a:spcAft>
            </a:pPr>
            <a:r>
              <a:rPr lang="en-IN" sz="1800" b="1" i="1" dirty="0">
                <a:effectLst/>
                <a:latin typeface="Times New Roman" panose="02020603050405020304" pitchFamily="18" charset="0"/>
                <a:ea typeface="Calibri" panose="020F0502020204030204" pitchFamily="34" charset="0"/>
              </a:rPr>
              <a:t>Resource Optimisation: </a:t>
            </a:r>
            <a:r>
              <a:rPr lang="en-IN" sz="1800" dirty="0">
                <a:effectLst/>
                <a:latin typeface="Times New Roman" panose="02020603050405020304" pitchFamily="18" charset="0"/>
                <a:ea typeface="Calibri" panose="020F0502020204030204" pitchFamily="34" charset="0"/>
              </a:rPr>
              <a:t>One of the top stores in the UK, Tesco, is a top instance of efficient aid optimisation management. Tesco complements profitability with the aid of minimising waste and maximising useful resource utilisation through simplified supply chain control and powerful stock management structures (</a:t>
            </a:r>
            <a:r>
              <a:rPr lang="en-GB" sz="1800" dirty="0">
                <a:solidFill>
                  <a:srgbClr val="000000"/>
                </a:solidFill>
                <a:effectLst/>
                <a:latin typeface="Times New Roman" panose="02020603050405020304" pitchFamily="18" charset="0"/>
                <a:ea typeface="Calibri" panose="020F0502020204030204" pitchFamily="34" charset="0"/>
              </a:rPr>
              <a:t>Worth, 2020)</a:t>
            </a:r>
            <a:r>
              <a:rPr lang="en-IN" sz="1800" dirty="0">
                <a:effectLst/>
                <a:latin typeface="Times New Roman" panose="02020603050405020304" pitchFamily="18" charset="0"/>
                <a:ea typeface="Calibri" panose="020F0502020204030204" pitchFamily="34" charset="0"/>
              </a:rPr>
              <a:t>. </a:t>
            </a:r>
          </a:p>
          <a:p>
            <a:pPr algn="just">
              <a:lnSpc>
                <a:spcPct val="200000"/>
              </a:lnSpc>
              <a:spcAft>
                <a:spcPts val="800"/>
              </a:spcAft>
            </a:pPr>
            <a:r>
              <a:rPr lang="en-IN" sz="1800" b="1" i="1" dirty="0">
                <a:effectLst/>
                <a:latin typeface="Times New Roman" panose="02020603050405020304" pitchFamily="18" charset="0"/>
                <a:ea typeface="Calibri" panose="020F0502020204030204" pitchFamily="34" charset="0"/>
              </a:rPr>
              <a:t>Strategic Planning: </a:t>
            </a:r>
            <a:r>
              <a:rPr lang="en-IN" sz="1800" dirty="0">
                <a:effectLst/>
                <a:latin typeface="Times New Roman" panose="02020603050405020304" pitchFamily="18" charset="0"/>
                <a:ea typeface="Calibri" panose="020F0502020204030204" pitchFamily="34" charset="0"/>
              </a:rPr>
              <a:t>The Sustainable Living Plan from worldwide client Items Unilever is a great example of the agency's mastery of strategic planning. Unilever has established a programme to achieve sizeable sustainability targets, making sure that its enterprise method is consistent with environmental and social goals on the way to reap long-term growth and maintain relevance in the marketplace.</a:t>
            </a:r>
          </a:p>
          <a:p>
            <a:pPr algn="just">
              <a:lnSpc>
                <a:spcPct val="200000"/>
              </a:lnSpc>
              <a:spcAft>
                <a:spcPts val="800"/>
              </a:spcAft>
            </a:pPr>
            <a:r>
              <a:rPr lang="en-IN" sz="1800" b="1" i="1" dirty="0">
                <a:effectLst/>
                <a:latin typeface="Times New Roman" panose="02020603050405020304" pitchFamily="18" charset="0"/>
                <a:ea typeface="Calibri" panose="020F0502020204030204" pitchFamily="34" charset="0"/>
              </a:rPr>
              <a:t>Adaptability to Change:</a:t>
            </a:r>
            <a:r>
              <a:rPr lang="en-IN" sz="1800" dirty="0">
                <a:effectLst/>
                <a:latin typeface="Times New Roman" panose="02020603050405020304" pitchFamily="18" charset="0"/>
                <a:ea typeface="Calibri" panose="020F0502020204030204" pitchFamily="34" charset="0"/>
              </a:rPr>
              <a:t> British Airways demonstrates its capability to modify and alternate by acting quickly in the face of industry modifications. British Airways' control suggests adaptability in navigating challenging intervals with the aid of modifying routes in response to moving journey patterns and making use of cutting-edge technology to enhance client experiences (</a:t>
            </a:r>
            <a:r>
              <a:rPr lang="en-GB" sz="1800" dirty="0">
                <a:solidFill>
                  <a:srgbClr val="000000"/>
                </a:solidFill>
                <a:effectLst/>
                <a:latin typeface="Times New Roman" panose="02020603050405020304" pitchFamily="18" charset="0"/>
                <a:ea typeface="Calibri" panose="020F0502020204030204" pitchFamily="34" charset="0"/>
              </a:rPr>
              <a:t>Worth, 2020)</a:t>
            </a:r>
            <a:r>
              <a:rPr lang="en-IN" sz="1800" dirty="0">
                <a:effectLst/>
                <a:latin typeface="Times New Roman" panose="02020603050405020304" pitchFamily="18" charset="0"/>
                <a:ea typeface="Calibri" panose="020F0502020204030204" pitchFamily="34" charset="0"/>
              </a:rPr>
              <a:t>. </a:t>
            </a:r>
          </a:p>
          <a:p>
            <a:endParaRPr lang="en-IN" dirty="0"/>
          </a:p>
        </p:txBody>
      </p:sp>
      <p:sp>
        <p:nvSpPr>
          <p:cNvPr id="4" name="Slide Number Placeholder 3"/>
          <p:cNvSpPr>
            <a:spLocks noGrp="1"/>
          </p:cNvSpPr>
          <p:nvPr>
            <p:ph type="sldNum" sz="quarter" idx="5"/>
          </p:nvPr>
        </p:nvSpPr>
        <p:spPr/>
        <p:txBody>
          <a:bodyPr/>
          <a:lstStyle/>
          <a:p>
            <a:fld id="{FF6C346B-F78F-4882-8858-E6A295197820}" type="slidenum">
              <a:rPr lang="en-IN" smtClean="0"/>
              <a:t>4</a:t>
            </a:fld>
            <a:endParaRPr lang="en-IN"/>
          </a:p>
        </p:txBody>
      </p:sp>
    </p:spTree>
    <p:extLst>
      <p:ext uri="{BB962C8B-B14F-4D97-AF65-F5344CB8AC3E}">
        <p14:creationId xmlns:p14="http://schemas.microsoft.com/office/powerpoint/2010/main" val="13620172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Aft>
                <a:spcPts val="800"/>
              </a:spcAft>
            </a:pPr>
            <a:r>
              <a:rPr lang="en-GB" sz="1800" b="1" dirty="0">
                <a:effectLst/>
                <a:latin typeface="Times New Roman" panose="02020603050405020304" pitchFamily="18" charset="0"/>
                <a:ea typeface="Times New Roman" panose="02020603050405020304" pitchFamily="18" charset="0"/>
              </a:rPr>
              <a:t>Explain management principles</a:t>
            </a:r>
            <a:endParaRPr lang="en-IN" sz="1800" b="1" dirty="0">
              <a:effectLst/>
              <a:latin typeface="Times New Roman" panose="02020603050405020304" pitchFamily="18" charset="0"/>
              <a:ea typeface="Times New Roman" panose="02020603050405020304" pitchFamily="18" charset="0"/>
            </a:endParaRPr>
          </a:p>
          <a:p>
            <a:pPr algn="just">
              <a:lnSpc>
                <a:spcPct val="200000"/>
              </a:lnSpc>
              <a:spcAft>
                <a:spcPts val="800"/>
              </a:spcAft>
            </a:pPr>
            <a:r>
              <a:rPr lang="en-IN" sz="1800" b="1" i="1" dirty="0">
                <a:effectLst/>
                <a:latin typeface="Times New Roman" panose="02020603050405020304" pitchFamily="18" charset="0"/>
                <a:ea typeface="Calibri" panose="020F0502020204030204" pitchFamily="34" charset="0"/>
              </a:rPr>
              <a:t>Unity of Command:</a:t>
            </a:r>
            <a:r>
              <a:rPr lang="en-IN" sz="1800" dirty="0">
                <a:effectLst/>
                <a:latin typeface="Times New Roman" panose="02020603050405020304" pitchFamily="18" charset="0"/>
                <a:ea typeface="Calibri" panose="020F0502020204030204" pitchFamily="34" charset="0"/>
              </a:rPr>
              <a:t> In order to keep away from misunderstanding and contradictory commands, it's far vital that each worker receives orders from simply one advanced. This guarantees that there are clear strains of authority and duty during the corporation. </a:t>
            </a:r>
          </a:p>
          <a:p>
            <a:pPr algn="just">
              <a:lnSpc>
                <a:spcPct val="200000"/>
              </a:lnSpc>
              <a:spcAft>
                <a:spcPts val="800"/>
              </a:spcAft>
            </a:pPr>
            <a:r>
              <a:rPr lang="en-IN" sz="1800" b="1" i="1" dirty="0">
                <a:effectLst/>
                <a:latin typeface="Times New Roman" panose="02020603050405020304" pitchFamily="18" charset="0"/>
                <a:ea typeface="Calibri" panose="020F0502020204030204" pitchFamily="34" charset="0"/>
              </a:rPr>
              <a:t>Task allocation:</a:t>
            </a:r>
            <a:r>
              <a:rPr lang="en-IN" sz="1800" dirty="0">
                <a:effectLst/>
                <a:latin typeface="Times New Roman" panose="02020603050405020304" pitchFamily="18" charset="0"/>
                <a:ea typeface="Calibri" panose="020F0502020204030204" pitchFamily="34" charset="0"/>
              </a:rPr>
              <a:t> Assigning duties to people or groups primarily based on their specialized talents and expertise, ensuing in advanced efficiency and productiveness as people focus on specialized responsibilities (</a:t>
            </a:r>
            <a:r>
              <a:rPr lang="en-GB" sz="1800" dirty="0">
                <a:solidFill>
                  <a:srgbClr val="000000"/>
                </a:solidFill>
                <a:effectLst/>
                <a:latin typeface="Times New Roman" panose="02020603050405020304" pitchFamily="18" charset="0"/>
                <a:ea typeface="Calibri" panose="020F0502020204030204" pitchFamily="34" charset="0"/>
              </a:rPr>
              <a:t>Worth, 2020)</a:t>
            </a:r>
            <a:r>
              <a:rPr lang="en-IN" sz="1800" dirty="0">
                <a:effectLst/>
                <a:latin typeface="Times New Roman" panose="02020603050405020304" pitchFamily="18" charset="0"/>
                <a:ea typeface="Calibri" panose="020F0502020204030204" pitchFamily="34" charset="0"/>
              </a:rPr>
              <a:t>. </a:t>
            </a:r>
            <a:r>
              <a:rPr lang="en-IN" sz="1800" dirty="0">
                <a:solidFill>
                  <a:srgbClr val="FF0000"/>
                </a:solidFill>
                <a:effectLst/>
                <a:latin typeface="Times New Roman" panose="02020603050405020304" pitchFamily="18" charset="0"/>
                <a:ea typeface="Calibri" panose="020F0502020204030204" pitchFamily="34" charset="0"/>
              </a:rPr>
              <a:t>The concept that each worker has to handiest acquire commands from a unmarried superior is called unity of command. This guarantees accountability and authority during the whole organisation. Employee confusion, inefficiency, and viable conflicts may end result from having numerous supervisors to report to or from receiving contradictory commands. Organisations create distinct channels of communication and responsibility once they follow the unity of command concept. Workers are privy to who's in charge in their work, to whom to document, and wherein to move for recommendation or explanation. This enables the agency characteristic extra smoothly and has greater coherent and orderly decision-making strategies.</a:t>
            </a:r>
            <a:endParaRPr lang="en-IN" sz="1800" dirty="0">
              <a:effectLst/>
              <a:latin typeface="Times New Roman" panose="02020603050405020304" pitchFamily="18" charset="0"/>
              <a:ea typeface="Calibri" panose="020F0502020204030204" pitchFamily="34" charset="0"/>
            </a:endParaRPr>
          </a:p>
          <a:p>
            <a:pPr algn="just">
              <a:lnSpc>
                <a:spcPct val="200000"/>
              </a:lnSpc>
              <a:spcAft>
                <a:spcPts val="800"/>
              </a:spcAft>
            </a:pPr>
            <a:r>
              <a:rPr lang="en-IN" sz="1800" b="1" i="1" dirty="0">
                <a:effectLst/>
                <a:latin typeface="Times New Roman" panose="02020603050405020304" pitchFamily="18" charset="0"/>
                <a:ea typeface="Calibri" panose="020F0502020204030204" pitchFamily="34" charset="0"/>
              </a:rPr>
              <a:t>Scalar Chain:</a:t>
            </a:r>
            <a:r>
              <a:rPr lang="en-IN" sz="1800" dirty="0">
                <a:effectLst/>
                <a:latin typeface="Times New Roman" panose="02020603050405020304" pitchFamily="18" charset="0"/>
                <a:ea typeface="Calibri" panose="020F0502020204030204" pitchFamily="34" charset="0"/>
              </a:rPr>
              <a:t> It is critical to have a awesome and dependent device of authority in the company, where there is a formal chain of command that starts off evolved from top control and extends to the bottom stages. This gadget facilitates to facilitate powerful communication and decision-making approaches.</a:t>
            </a:r>
            <a:r>
              <a:rPr lang="en-IN" sz="1800" dirty="0">
                <a:solidFill>
                  <a:srgbClr val="FF0000"/>
                </a:solidFill>
                <a:effectLst/>
                <a:latin typeface="Times New Roman" panose="02020603050405020304" pitchFamily="18" charset="0"/>
                <a:ea typeface="Calibri" panose="020F0502020204030204" pitchFamily="34" charset="0"/>
              </a:rPr>
              <a:t> Organisations can also maximise efficiency and productivity with the aid of assigning assignments that align with people' skills and skills. Employees are much more likely to perform higher and offer higher-excellent consequences after they focus on assignments that fall inside their regions of knowledge. Venture allocation additionally guarantees that every task is given to the most able person or group, subsequently lowering duplication and wasted attempt. As a result, usual performance and useful resource utilisation are enhanced. Careful planning and coordination are wished for effective challenge allocation with a purpose to assure that workloads are cut up similarly and that workers have get admission to the tools and assets they need to finish their allotted duties.</a:t>
            </a:r>
            <a:endParaRPr lang="en-IN" sz="1800" dirty="0">
              <a:effectLst/>
              <a:latin typeface="Times New Roman" panose="02020603050405020304" pitchFamily="18" charset="0"/>
              <a:ea typeface="Calibri" panose="020F0502020204030204" pitchFamily="34" charset="0"/>
            </a:endParaRPr>
          </a:p>
          <a:p>
            <a:pPr algn="just">
              <a:lnSpc>
                <a:spcPct val="200000"/>
              </a:lnSpc>
              <a:spcAft>
                <a:spcPts val="800"/>
              </a:spcAft>
            </a:pPr>
            <a:r>
              <a:rPr lang="en-IN" sz="1800" b="1" i="1" dirty="0">
                <a:effectLst/>
                <a:latin typeface="Times New Roman" panose="02020603050405020304" pitchFamily="18" charset="0"/>
                <a:ea typeface="Calibri" panose="020F0502020204030204" pitchFamily="34" charset="0"/>
              </a:rPr>
              <a:t>Span of Control:</a:t>
            </a:r>
            <a:r>
              <a:rPr lang="en-IN" sz="1800" dirty="0">
                <a:effectLst/>
                <a:latin typeface="Times New Roman" panose="02020603050405020304" pitchFamily="18" charset="0"/>
                <a:ea typeface="Calibri" panose="020F0502020204030204" pitchFamily="34" charset="0"/>
              </a:rPr>
              <a:t> Managers need to have a constrained quantity of subordinates below their supervision to be able to effectively coordinate and supervise, whilst additionally balancing the requirement for manage and green aid utilisation (</a:t>
            </a:r>
            <a:r>
              <a:rPr lang="en-GB" sz="1800" dirty="0">
                <a:solidFill>
                  <a:srgbClr val="000000"/>
                </a:solidFill>
                <a:effectLst/>
                <a:latin typeface="Times New Roman" panose="02020603050405020304" pitchFamily="18" charset="0"/>
                <a:ea typeface="Calibri" panose="020F0502020204030204" pitchFamily="34" charset="0"/>
              </a:rPr>
              <a:t>Worth, 2020)</a:t>
            </a:r>
            <a:r>
              <a:rPr lang="en-IN" sz="1800" dirty="0">
                <a:effectLst/>
                <a:latin typeface="Times New Roman" panose="02020603050405020304" pitchFamily="18" charset="0"/>
                <a:ea typeface="Calibri" panose="020F0502020204030204" pitchFamily="34" charset="0"/>
              </a:rPr>
              <a:t>. </a:t>
            </a:r>
            <a:r>
              <a:rPr lang="en-IN" sz="1800" dirty="0">
                <a:solidFill>
                  <a:srgbClr val="FF0000"/>
                </a:solidFill>
                <a:effectLst/>
                <a:latin typeface="Times New Roman" panose="02020603050405020304" pitchFamily="18" charset="0"/>
                <a:ea typeface="Calibri" panose="020F0502020204030204" pitchFamily="34" charset="0"/>
              </a:rPr>
              <a:t>A formal chain of command that runs from top control to decrease tiers of the employer is called the "scalar chain," which describes the hierarchical structure of strength within a business enterprise. This approach makes it less difficult to coordinate movements, make choices, and talk efficaciously. Organisations that comply with the scalar chain create wonderful reporting and authority chains, facilitating the seamless drift of data from highpoint to bottom and vice versa. This makes it possible to disseminate commands, grievance, and modifications directly which lowers the possibility of misunderstandings or delays. The scalar chain additionally offers a framework for choice-making, dispute resolution, and the software of organisational rules and procedures. All matters taken into consideration, a well-established scalar chain improves organisational effectiveness, consistency, and flexibility.</a:t>
            </a:r>
            <a:endParaRPr lang="en-IN" sz="1800" dirty="0">
              <a:effectLst/>
              <a:latin typeface="Times New Roman" panose="02020603050405020304" pitchFamily="18" charset="0"/>
              <a:ea typeface="Calibri" panose="020F0502020204030204" pitchFamily="34" charset="0"/>
            </a:endParaRPr>
          </a:p>
          <a:p>
            <a:pPr algn="just">
              <a:lnSpc>
                <a:spcPct val="200000"/>
              </a:lnSpc>
              <a:spcAft>
                <a:spcPts val="800"/>
              </a:spcAft>
            </a:pPr>
            <a:r>
              <a:rPr lang="en-IN" sz="1800" b="1" i="1" dirty="0">
                <a:effectLst/>
                <a:latin typeface="Times New Roman" panose="02020603050405020304" pitchFamily="18" charset="0"/>
                <a:ea typeface="Calibri" panose="020F0502020204030204" pitchFamily="34" charset="0"/>
              </a:rPr>
              <a:t>Unity of Direction:</a:t>
            </a:r>
            <a:r>
              <a:rPr lang="en-IN" sz="1800" dirty="0">
                <a:effectLst/>
                <a:latin typeface="Times New Roman" panose="02020603050405020304" pitchFamily="18" charset="0"/>
                <a:ea typeface="Calibri" panose="020F0502020204030204" pitchFamily="34" charset="0"/>
              </a:rPr>
              <a:t> All moves within the organization ought to be coordinated and directed towards the attainment of shared desires and goals, promoting harmony and collaboration throughout numerous departments and functions. </a:t>
            </a:r>
          </a:p>
          <a:p>
            <a:pPr algn="just">
              <a:lnSpc>
                <a:spcPct val="200000"/>
              </a:lnSpc>
              <a:spcAft>
                <a:spcPts val="800"/>
              </a:spcAft>
            </a:pPr>
            <a:r>
              <a:rPr lang="en-IN" sz="1800" b="1" i="1" dirty="0">
                <a:effectLst/>
                <a:latin typeface="Times New Roman" panose="02020603050405020304" pitchFamily="18" charset="0"/>
                <a:ea typeface="Calibri" panose="020F0502020204030204" pitchFamily="34" charset="0"/>
              </a:rPr>
              <a:t>Compensation:</a:t>
            </a:r>
            <a:r>
              <a:rPr lang="en-IN" sz="1800" dirty="0">
                <a:effectLst/>
                <a:latin typeface="Times New Roman" panose="02020603050405020304" pitchFamily="18" charset="0"/>
                <a:ea typeface="Calibri" panose="020F0502020204030204" pitchFamily="34" charset="0"/>
              </a:rPr>
              <a:t> It is essential to provide personnel with affordable remuneration for their contributions to the corporation. This will encourage them to work at their highest degree and promote job delight and loyalty </a:t>
            </a:r>
          </a:p>
          <a:p>
            <a:pPr algn="just">
              <a:lnSpc>
                <a:spcPct val="200000"/>
              </a:lnSpc>
              <a:spcAft>
                <a:spcPts val="800"/>
              </a:spcAft>
            </a:pPr>
            <a:r>
              <a:rPr lang="en-IN" sz="1800" b="1" i="1" dirty="0">
                <a:effectLst/>
                <a:latin typeface="Times New Roman" panose="02020603050405020304" pitchFamily="18" charset="0"/>
                <a:ea typeface="Calibri" panose="020F0502020204030204" pitchFamily="34" charset="0"/>
              </a:rPr>
              <a:t>Equity:</a:t>
            </a:r>
            <a:r>
              <a:rPr lang="en-IN" sz="1800" dirty="0">
                <a:effectLst/>
                <a:latin typeface="Times New Roman" panose="02020603050405020304" pitchFamily="18" charset="0"/>
                <a:ea typeface="Calibri" panose="020F0502020204030204" pitchFamily="34" charset="0"/>
              </a:rPr>
              <a:t> The distribution of incentives and penalties have to be based on overall performance and contribution, and equity and impartiality ought to be maintained whilst dealing with employees.</a:t>
            </a:r>
          </a:p>
          <a:p>
            <a:endParaRPr lang="en-IN" dirty="0"/>
          </a:p>
        </p:txBody>
      </p:sp>
      <p:sp>
        <p:nvSpPr>
          <p:cNvPr id="4" name="Slide Number Placeholder 3"/>
          <p:cNvSpPr>
            <a:spLocks noGrp="1"/>
          </p:cNvSpPr>
          <p:nvPr>
            <p:ph type="sldNum" sz="quarter" idx="5"/>
          </p:nvPr>
        </p:nvSpPr>
        <p:spPr/>
        <p:txBody>
          <a:bodyPr/>
          <a:lstStyle/>
          <a:p>
            <a:fld id="{FF6C346B-F78F-4882-8858-E6A295197820}" type="slidenum">
              <a:rPr lang="en-IN" smtClean="0"/>
              <a:t>6</a:t>
            </a:fld>
            <a:endParaRPr lang="en-IN"/>
          </a:p>
        </p:txBody>
      </p:sp>
    </p:spTree>
    <p:extLst>
      <p:ext uri="{BB962C8B-B14F-4D97-AF65-F5344CB8AC3E}">
        <p14:creationId xmlns:p14="http://schemas.microsoft.com/office/powerpoint/2010/main" val="41633679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2000"/>
              </a:spcBef>
              <a:spcAft>
                <a:spcPts val="800"/>
              </a:spcAft>
            </a:pPr>
            <a:r>
              <a:rPr lang="en-IN" sz="1800" b="1" kern="0" dirty="0">
                <a:effectLst/>
                <a:latin typeface="Times New Roman" panose="02020603050405020304" pitchFamily="18" charset="0"/>
              </a:rPr>
              <a:t>Management functions</a:t>
            </a:r>
          </a:p>
          <a:p>
            <a:pPr algn="just">
              <a:lnSpc>
                <a:spcPct val="200000"/>
              </a:lnSpc>
              <a:spcAft>
                <a:spcPts val="800"/>
              </a:spcAft>
            </a:pPr>
            <a:r>
              <a:rPr lang="en-GB" sz="1800" b="1" dirty="0">
                <a:effectLst/>
                <a:latin typeface="Times New Roman" panose="02020603050405020304" pitchFamily="18" charset="0"/>
                <a:ea typeface="Times New Roman" panose="02020603050405020304" pitchFamily="18" charset="0"/>
              </a:rPr>
              <a:t>Managerial functions and how are these applied in organisations</a:t>
            </a:r>
            <a:endParaRPr lang="en-IN" sz="1800" b="1" dirty="0">
              <a:effectLst/>
              <a:latin typeface="Times New Roman" panose="02020603050405020304" pitchFamily="18" charset="0"/>
              <a:ea typeface="Times New Roman" panose="02020603050405020304" pitchFamily="18" charset="0"/>
            </a:endParaRPr>
          </a:p>
          <a:p>
            <a:pPr algn="just">
              <a:lnSpc>
                <a:spcPct val="200000"/>
              </a:lnSpc>
              <a:spcAft>
                <a:spcPts val="800"/>
              </a:spcAft>
            </a:pPr>
            <a:r>
              <a:rPr lang="en-GB" sz="1800" b="1" i="1" dirty="0">
                <a:effectLst/>
                <a:latin typeface="Times New Roman" panose="02020603050405020304" pitchFamily="18" charset="0"/>
                <a:ea typeface="Calibri" panose="020F0502020204030204" pitchFamily="34" charset="0"/>
              </a:rPr>
              <a:t>Planning:</a:t>
            </a:r>
            <a:r>
              <a:rPr lang="en-GB" sz="1800" dirty="0">
                <a:effectLst/>
                <a:latin typeface="Times New Roman" panose="02020603050405020304" pitchFamily="18" charset="0"/>
                <a:ea typeface="Calibri" panose="020F0502020204030204" pitchFamily="34" charset="0"/>
              </a:rPr>
              <a:t> In order to acquire organisational desires, managers formulate plans of motion, techniques, and dreams. Managers at BP strategically plan exploration and production activities to maximize resource performance and guarantee the lengthy-term sustainability of strength output. </a:t>
            </a:r>
            <a:endParaRPr lang="en-IN" sz="1800" dirty="0">
              <a:effectLst/>
              <a:latin typeface="Times New Roman" panose="02020603050405020304" pitchFamily="18" charset="0"/>
              <a:ea typeface="Calibri" panose="020F0502020204030204" pitchFamily="34" charset="0"/>
            </a:endParaRPr>
          </a:p>
          <a:p>
            <a:pPr algn="just">
              <a:lnSpc>
                <a:spcPct val="200000"/>
              </a:lnSpc>
              <a:spcAft>
                <a:spcPts val="800"/>
              </a:spcAft>
            </a:pPr>
            <a:r>
              <a:rPr lang="en-GB" sz="1800" b="1" i="1" dirty="0">
                <a:effectLst/>
                <a:latin typeface="Times New Roman" panose="02020603050405020304" pitchFamily="18" charset="0"/>
                <a:ea typeface="Calibri" panose="020F0502020204030204" pitchFamily="34" charset="0"/>
              </a:rPr>
              <a:t>Organising:</a:t>
            </a:r>
            <a:r>
              <a:rPr lang="en-GB" sz="1800" dirty="0">
                <a:effectLst/>
                <a:latin typeface="Times New Roman" panose="02020603050405020304" pitchFamily="18" charset="0"/>
                <a:ea typeface="Calibri" panose="020F0502020204030204" pitchFamily="34" charset="0"/>
              </a:rPr>
              <a:t> Managers set up responsibilities, distribute sources, and build techniques to sell the achievement of goals. Managers at Unilever coordinate production techniques, logistics, and distribution networks as a good way to offer purchasers merchandise with efficiency and effectiveness (</a:t>
            </a:r>
            <a:r>
              <a:rPr lang="en-GB" sz="1800" dirty="0" err="1">
                <a:solidFill>
                  <a:srgbClr val="000000"/>
                </a:solidFill>
                <a:effectLst/>
                <a:latin typeface="Times New Roman" panose="02020603050405020304" pitchFamily="18" charset="0"/>
                <a:ea typeface="Calibri" panose="020F0502020204030204" pitchFamily="34" charset="0"/>
              </a:rPr>
              <a:t>Wellsn</a:t>
            </a:r>
            <a:r>
              <a:rPr lang="en-GB" sz="1800" dirty="0">
                <a:solidFill>
                  <a:srgbClr val="000000"/>
                </a:solidFill>
                <a:effectLst/>
                <a:latin typeface="Times New Roman" panose="02020603050405020304" pitchFamily="18" charset="0"/>
                <a:ea typeface="Calibri" panose="020F0502020204030204" pitchFamily="34" charset="0"/>
              </a:rPr>
              <a:t> et al., 2020)</a:t>
            </a:r>
            <a:r>
              <a:rPr lang="en-GB" sz="1800" dirty="0">
                <a:effectLst/>
                <a:latin typeface="Times New Roman" panose="02020603050405020304" pitchFamily="18" charset="0"/>
                <a:ea typeface="Calibri" panose="020F0502020204030204" pitchFamily="34" charset="0"/>
              </a:rPr>
              <a:t>.</a:t>
            </a:r>
            <a:endParaRPr lang="en-IN" sz="1800" dirty="0">
              <a:effectLst/>
              <a:latin typeface="Times New Roman" panose="02020603050405020304" pitchFamily="18" charset="0"/>
              <a:ea typeface="Calibri" panose="020F0502020204030204" pitchFamily="34" charset="0"/>
            </a:endParaRPr>
          </a:p>
          <a:p>
            <a:pPr algn="just">
              <a:lnSpc>
                <a:spcPct val="200000"/>
              </a:lnSpc>
              <a:spcAft>
                <a:spcPts val="800"/>
              </a:spcAft>
            </a:pPr>
            <a:r>
              <a:rPr lang="en-GB" sz="1800" b="1" i="1" dirty="0">
                <a:effectLst/>
                <a:latin typeface="Times New Roman" panose="02020603050405020304" pitchFamily="18" charset="0"/>
                <a:ea typeface="Calibri" panose="020F0502020204030204" pitchFamily="34" charset="0"/>
              </a:rPr>
              <a:t>Leading:</a:t>
            </a:r>
            <a:r>
              <a:rPr lang="en-GB" sz="1800" dirty="0">
                <a:effectLst/>
                <a:latin typeface="Times New Roman" panose="02020603050405020304" pitchFamily="18" charset="0"/>
                <a:ea typeface="Calibri" panose="020F0502020204030204" pitchFamily="34" charset="0"/>
              </a:rPr>
              <a:t> Managers Serve as catalysts, fostering concepts, motivation, and guidance amongst workers to collectively strive closer to shared objectives. Managers at GlaxoSmithKline oversee go-practical groups involved in drug improvement tasks, selling cooperation, and encouraging innovation. </a:t>
            </a:r>
            <a:endParaRPr lang="en-IN" sz="1800" dirty="0">
              <a:effectLst/>
              <a:latin typeface="Times New Roman" panose="02020603050405020304" pitchFamily="18" charset="0"/>
              <a:ea typeface="Calibri" panose="020F0502020204030204" pitchFamily="34" charset="0"/>
            </a:endParaRPr>
          </a:p>
          <a:p>
            <a:pPr algn="just">
              <a:lnSpc>
                <a:spcPct val="200000"/>
              </a:lnSpc>
              <a:spcAft>
                <a:spcPts val="800"/>
              </a:spcAft>
            </a:pPr>
            <a:r>
              <a:rPr lang="en-GB" sz="1800" kern="0" dirty="0">
                <a:effectLst/>
                <a:latin typeface="Times New Roman" panose="02020603050405020304" pitchFamily="18" charset="0"/>
                <a:ea typeface="Calibri" panose="020F0502020204030204" pitchFamily="34" charset="0"/>
              </a:rPr>
              <a:t>green management is essential for achieving long-term improvement, competitiveness and social responsibility in contemporary economic surroundings</a:t>
            </a:r>
            <a:endParaRPr lang="en-IN" sz="1800" dirty="0">
              <a:effectLst/>
              <a:latin typeface="Times New Roman" panose="02020603050405020304" pitchFamily="18" charset="0"/>
              <a:ea typeface="Calibri" panose="020F0502020204030204" pitchFamily="34" charset="0"/>
            </a:endParaRPr>
          </a:p>
          <a:p>
            <a:pPr algn="just">
              <a:lnSpc>
                <a:spcPct val="200000"/>
              </a:lnSpc>
              <a:spcAft>
                <a:spcPts val="800"/>
              </a:spcAft>
            </a:pPr>
            <a:r>
              <a:rPr lang="en-GB" sz="1800" b="1" dirty="0">
                <a:effectLst/>
                <a:latin typeface="Times New Roman" panose="02020603050405020304" pitchFamily="18" charset="0"/>
                <a:ea typeface="Times New Roman" panose="02020603050405020304" pitchFamily="18" charset="0"/>
              </a:rPr>
              <a:t>Support the explanation with examples from organisations</a:t>
            </a:r>
            <a:endParaRPr lang="en-IN" sz="1800" b="1" dirty="0">
              <a:effectLst/>
              <a:latin typeface="Times New Roman" panose="02020603050405020304" pitchFamily="18" charset="0"/>
              <a:ea typeface="Times New Roman" panose="02020603050405020304" pitchFamily="18" charset="0"/>
            </a:endParaRPr>
          </a:p>
          <a:p>
            <a:pPr algn="just">
              <a:lnSpc>
                <a:spcPct val="200000"/>
              </a:lnSpc>
              <a:spcAft>
                <a:spcPts val="800"/>
              </a:spcAft>
            </a:pPr>
            <a:r>
              <a:rPr lang="en-GB" sz="1800" b="1" i="1" dirty="0">
                <a:effectLst/>
                <a:latin typeface="Times New Roman" panose="02020603050405020304" pitchFamily="18" charset="0"/>
                <a:ea typeface="Calibri" panose="020F0502020204030204" pitchFamily="34" charset="0"/>
              </a:rPr>
              <a:t>Planning:</a:t>
            </a:r>
            <a:r>
              <a:rPr lang="en-GB" sz="1800" dirty="0">
                <a:effectLst/>
                <a:latin typeface="Times New Roman" panose="02020603050405020304" pitchFamily="18" charset="0"/>
                <a:ea typeface="Calibri" panose="020F0502020204030204" pitchFamily="34" charset="0"/>
              </a:rPr>
              <a:t> At the Rolls-Royce Group, control cautiously agendas R&amp;D tasks to create brand new aviation engines that might be in keeping with customer desires and rising technologies. </a:t>
            </a:r>
            <a:endParaRPr lang="en-IN" sz="1800" dirty="0">
              <a:effectLst/>
              <a:latin typeface="Times New Roman" panose="02020603050405020304" pitchFamily="18" charset="0"/>
              <a:ea typeface="Calibri" panose="020F0502020204030204" pitchFamily="34" charset="0"/>
            </a:endParaRPr>
          </a:p>
          <a:p>
            <a:pPr algn="just">
              <a:lnSpc>
                <a:spcPct val="200000"/>
              </a:lnSpc>
              <a:spcAft>
                <a:spcPts val="800"/>
              </a:spcAft>
            </a:pPr>
            <a:r>
              <a:rPr lang="en-GB" sz="1800" b="1" i="1" dirty="0">
                <a:effectLst/>
                <a:latin typeface="Times New Roman" panose="02020603050405020304" pitchFamily="18" charset="0"/>
                <a:ea typeface="Calibri" panose="020F0502020204030204" pitchFamily="34" charset="0"/>
              </a:rPr>
              <a:t>Organising:</a:t>
            </a:r>
            <a:r>
              <a:rPr lang="en-GB" sz="1800" dirty="0">
                <a:effectLst/>
                <a:latin typeface="Times New Roman" panose="02020603050405020304" pitchFamily="18" charset="0"/>
                <a:ea typeface="Calibri" panose="020F0502020204030204" pitchFamily="34" charset="0"/>
              </a:rPr>
              <a:t> The John Lewis Partnership arranges its retail activities in line with departments, with managers in charge of scheduling employees, putting in items, and coping with customer service to provide an easy buying experience.</a:t>
            </a:r>
            <a:endParaRPr lang="en-IN" sz="1800" dirty="0">
              <a:effectLst/>
              <a:latin typeface="Times New Roman" panose="02020603050405020304" pitchFamily="18" charset="0"/>
              <a:ea typeface="Calibri" panose="020F0502020204030204" pitchFamily="34" charset="0"/>
            </a:endParaRPr>
          </a:p>
          <a:p>
            <a:pPr algn="just">
              <a:lnSpc>
                <a:spcPct val="200000"/>
              </a:lnSpc>
              <a:spcAft>
                <a:spcPts val="800"/>
              </a:spcAft>
            </a:pPr>
            <a:r>
              <a:rPr lang="en-GB" sz="1800" b="1" i="1" dirty="0">
                <a:effectLst/>
                <a:latin typeface="Times New Roman" panose="02020603050405020304" pitchFamily="18" charset="0"/>
                <a:ea typeface="Calibri" panose="020F0502020204030204" pitchFamily="34" charset="0"/>
              </a:rPr>
              <a:t>Leading:</a:t>
            </a:r>
            <a:r>
              <a:rPr lang="en-GB" sz="1800" dirty="0">
                <a:effectLst/>
                <a:latin typeface="Times New Roman" panose="02020603050405020304" pitchFamily="18" charset="0"/>
                <a:ea typeface="Calibri" panose="020F0502020204030204" pitchFamily="34" charset="0"/>
              </a:rPr>
              <a:t> British Airways management sets an exemplary example for flight crews by encouraging a subculture of safety and superior customer service, which guarantees efficient operations and happy clients (</a:t>
            </a:r>
            <a:r>
              <a:rPr lang="en-GB" sz="1800" dirty="0" err="1">
                <a:solidFill>
                  <a:srgbClr val="000000"/>
                </a:solidFill>
                <a:effectLst/>
                <a:latin typeface="Times New Roman" panose="02020603050405020304" pitchFamily="18" charset="0"/>
                <a:ea typeface="Calibri" panose="020F0502020204030204" pitchFamily="34" charset="0"/>
              </a:rPr>
              <a:t>Yadati</a:t>
            </a:r>
            <a:r>
              <a:rPr lang="en-GB" sz="1800" dirty="0">
                <a:solidFill>
                  <a:srgbClr val="000000"/>
                </a:solidFill>
                <a:effectLst/>
                <a:latin typeface="Times New Roman" panose="02020603050405020304" pitchFamily="18" charset="0"/>
                <a:ea typeface="Calibri" panose="020F0502020204030204" pitchFamily="34" charset="0"/>
              </a:rPr>
              <a:t> et al., 2020)</a:t>
            </a:r>
            <a:r>
              <a:rPr lang="en-GB" sz="1800" dirty="0">
                <a:effectLst/>
                <a:latin typeface="Times New Roman" panose="02020603050405020304" pitchFamily="18" charset="0"/>
                <a:ea typeface="Calibri" panose="020F0502020204030204" pitchFamily="34" charset="0"/>
              </a:rPr>
              <a:t>. </a:t>
            </a:r>
            <a:endParaRPr lang="en-IN" sz="1800" dirty="0">
              <a:effectLst/>
              <a:latin typeface="Times New Roman" panose="02020603050405020304" pitchFamily="18" charset="0"/>
              <a:ea typeface="Calibri" panose="020F0502020204030204" pitchFamily="34" charset="0"/>
            </a:endParaRPr>
          </a:p>
          <a:p>
            <a:pPr algn="just">
              <a:lnSpc>
                <a:spcPct val="200000"/>
              </a:lnSpc>
              <a:spcAft>
                <a:spcPts val="800"/>
              </a:spcAft>
            </a:pPr>
            <a:r>
              <a:rPr lang="en-GB" sz="1800" b="1" i="1" dirty="0">
                <a:effectLst/>
                <a:latin typeface="Times New Roman" panose="02020603050405020304" pitchFamily="18" charset="0"/>
                <a:ea typeface="Calibri" panose="020F0502020204030204" pitchFamily="34" charset="0"/>
              </a:rPr>
              <a:t>Controlling:</a:t>
            </a:r>
            <a:r>
              <a:rPr lang="en-GB" sz="1800" dirty="0">
                <a:effectLst/>
                <a:latin typeface="Times New Roman" panose="02020603050405020304" pitchFamily="18" charset="0"/>
                <a:ea typeface="Calibri" panose="020F0502020204030204" pitchFamily="34" charset="0"/>
              </a:rPr>
              <a:t> Tesco managers display stock degrees, take a look at sales styles, and adjust ordering processes to reduce waste and maximise sales. They do this by means of the use of actual-time income statistics and stock tracking technology.</a:t>
            </a:r>
            <a:endParaRPr lang="en-IN" sz="18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FF6C346B-F78F-4882-8858-E6A295197820}" type="slidenum">
              <a:rPr lang="en-IN" smtClean="0"/>
              <a:t>8</a:t>
            </a:fld>
            <a:endParaRPr lang="en-IN"/>
          </a:p>
        </p:txBody>
      </p:sp>
    </p:spTree>
    <p:extLst>
      <p:ext uri="{BB962C8B-B14F-4D97-AF65-F5344CB8AC3E}">
        <p14:creationId xmlns:p14="http://schemas.microsoft.com/office/powerpoint/2010/main" val="23496979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2000"/>
              </a:spcBef>
              <a:spcAft>
                <a:spcPts val="800"/>
              </a:spcAft>
            </a:pPr>
            <a:r>
              <a:rPr lang="en-IN" sz="1800" b="1" kern="0" dirty="0">
                <a:effectLst/>
                <a:latin typeface="Times New Roman" panose="02020603050405020304" pitchFamily="18" charset="0"/>
              </a:rPr>
              <a:t>Managerial roles</a:t>
            </a:r>
          </a:p>
          <a:p>
            <a:pPr algn="just">
              <a:lnSpc>
                <a:spcPct val="200000"/>
              </a:lnSpc>
              <a:spcAft>
                <a:spcPts val="800"/>
              </a:spcAft>
            </a:pPr>
            <a:r>
              <a:rPr lang="en-GB" sz="1800" b="1" dirty="0">
                <a:effectLst/>
                <a:latin typeface="Times New Roman" panose="02020603050405020304" pitchFamily="18" charset="0"/>
                <a:ea typeface="Times New Roman" panose="02020603050405020304" pitchFamily="18" charset="0"/>
              </a:rPr>
              <a:t>Explain managerial roles</a:t>
            </a:r>
            <a:endParaRPr lang="en-IN" sz="1800" b="1" dirty="0">
              <a:effectLst/>
              <a:latin typeface="Times New Roman" panose="02020603050405020304" pitchFamily="18" charset="0"/>
              <a:ea typeface="Times New Roman" panose="02020603050405020304" pitchFamily="18" charset="0"/>
            </a:endParaRPr>
          </a:p>
          <a:p>
            <a:pPr algn="just">
              <a:lnSpc>
                <a:spcPct val="200000"/>
              </a:lnSpc>
              <a:spcAft>
                <a:spcPts val="800"/>
              </a:spcAft>
            </a:pPr>
            <a:r>
              <a:rPr lang="en-GB" sz="1800" b="1" i="1" dirty="0">
                <a:effectLst/>
                <a:latin typeface="Times New Roman" panose="02020603050405020304" pitchFamily="18" charset="0"/>
                <a:ea typeface="Calibri" panose="020F0502020204030204" pitchFamily="34" charset="0"/>
              </a:rPr>
              <a:t>Interpersonal Roles:</a:t>
            </a:r>
            <a:r>
              <a:rPr lang="en-GB" sz="1800" dirty="0">
                <a:effectLst/>
                <a:latin typeface="Times New Roman" panose="02020603050405020304" pitchFamily="18" charset="0"/>
                <a:ea typeface="Calibri" panose="020F0502020204030204" pitchFamily="34" charset="0"/>
              </a:rPr>
              <a:t> Managers count on the role of figureheads, symbolising the business enterprise, and work as intermediaries among numerous ranges and departments, selling communication and cooperation. </a:t>
            </a:r>
            <a:endParaRPr lang="en-IN" sz="1800" dirty="0">
              <a:effectLst/>
              <a:latin typeface="Times New Roman" panose="02020603050405020304" pitchFamily="18" charset="0"/>
              <a:ea typeface="Calibri" panose="020F0502020204030204" pitchFamily="34" charset="0"/>
            </a:endParaRPr>
          </a:p>
          <a:p>
            <a:pPr algn="just">
              <a:lnSpc>
                <a:spcPct val="200000"/>
              </a:lnSpc>
              <a:spcAft>
                <a:spcPts val="800"/>
              </a:spcAft>
            </a:pPr>
            <a:r>
              <a:rPr lang="en-GB" sz="1800" b="1" i="1" dirty="0">
                <a:effectLst/>
                <a:latin typeface="Times New Roman" panose="02020603050405020304" pitchFamily="18" charset="0"/>
                <a:ea typeface="Calibri" panose="020F0502020204030204" pitchFamily="34" charset="0"/>
              </a:rPr>
              <a:t>Informational Roles:</a:t>
            </a:r>
            <a:r>
              <a:rPr lang="en-GB" sz="1800" dirty="0">
                <a:effectLst/>
                <a:latin typeface="Times New Roman" panose="02020603050405020304" pitchFamily="18" charset="0"/>
                <a:ea typeface="Calibri" panose="020F0502020204030204" pitchFamily="34" charset="0"/>
              </a:rPr>
              <a:t> Managers acquire, take a look at, and percentage statistics in the organisation. They also act as spokesman, maintaining a watch on the internal and external environment, and assisting with decision-making (</a:t>
            </a:r>
            <a:r>
              <a:rPr lang="en-GB" sz="1800" dirty="0">
                <a:solidFill>
                  <a:srgbClr val="000000"/>
                </a:solidFill>
                <a:effectLst/>
                <a:latin typeface="Times New Roman" panose="02020603050405020304" pitchFamily="18" charset="0"/>
                <a:ea typeface="Calibri" panose="020F0502020204030204" pitchFamily="34" charset="0"/>
              </a:rPr>
              <a:t>Jacobson et al., 2020)</a:t>
            </a:r>
            <a:r>
              <a:rPr lang="en-GB" sz="1800" dirty="0">
                <a:effectLst/>
                <a:latin typeface="Times New Roman" panose="02020603050405020304" pitchFamily="18" charset="0"/>
                <a:ea typeface="Calibri" panose="020F0502020204030204" pitchFamily="34" charset="0"/>
              </a:rPr>
              <a:t>.</a:t>
            </a:r>
            <a:endParaRPr lang="en-IN" sz="1800" dirty="0">
              <a:effectLst/>
              <a:latin typeface="Times New Roman" panose="02020603050405020304" pitchFamily="18" charset="0"/>
              <a:ea typeface="Calibri" panose="020F0502020204030204" pitchFamily="34" charset="0"/>
            </a:endParaRPr>
          </a:p>
          <a:p>
            <a:pPr algn="just">
              <a:lnSpc>
                <a:spcPct val="200000"/>
              </a:lnSpc>
              <a:spcAft>
                <a:spcPts val="800"/>
              </a:spcAft>
            </a:pPr>
            <a:r>
              <a:rPr lang="en-GB" sz="1800" b="1" i="1" dirty="0">
                <a:effectLst/>
                <a:latin typeface="Times New Roman" panose="02020603050405020304" pitchFamily="18" charset="0"/>
                <a:ea typeface="Calibri" panose="020F0502020204030204" pitchFamily="34" charset="0"/>
              </a:rPr>
              <a:t>Decision-making Responsibilities:</a:t>
            </a:r>
            <a:r>
              <a:rPr lang="en-GB" sz="1800" dirty="0">
                <a:effectLst/>
                <a:latin typeface="Times New Roman" panose="02020603050405020304" pitchFamily="18" charset="0"/>
                <a:ea typeface="Calibri" panose="020F0502020204030204" pitchFamily="34" charset="0"/>
              </a:rPr>
              <a:t> Managers allocate resources, settle disputes, adjust to exchange, and make operational, tactical, and strategic choices that improve organisational effectiveness. These responsibilities guarantee efficient management, conversation, and decision-making inside the organization, so contributing to its usual fulfilment and long-time period viability.</a:t>
            </a:r>
            <a:endParaRPr lang="en-IN" sz="1800" dirty="0">
              <a:effectLst/>
              <a:latin typeface="Times New Roman" panose="02020603050405020304" pitchFamily="18" charset="0"/>
              <a:ea typeface="Calibri" panose="020F0502020204030204" pitchFamily="34" charset="0"/>
            </a:endParaRPr>
          </a:p>
          <a:p>
            <a:pPr algn="just">
              <a:lnSpc>
                <a:spcPct val="200000"/>
              </a:lnSpc>
              <a:spcAft>
                <a:spcPts val="800"/>
              </a:spcAft>
            </a:pPr>
            <a:r>
              <a:rPr lang="en-GB" sz="1800" b="1" dirty="0">
                <a:effectLst/>
                <a:latin typeface="Times New Roman" panose="02020603050405020304" pitchFamily="18" charset="0"/>
                <a:ea typeface="Times New Roman" panose="02020603050405020304" pitchFamily="18" charset="0"/>
              </a:rPr>
              <a:t>Support the explanation with examples from organisations</a:t>
            </a:r>
            <a:endParaRPr lang="en-IN" sz="1800" b="1" dirty="0">
              <a:effectLst/>
              <a:latin typeface="Times New Roman" panose="02020603050405020304" pitchFamily="18" charset="0"/>
              <a:ea typeface="Times New Roman" panose="02020603050405020304" pitchFamily="18" charset="0"/>
            </a:endParaRPr>
          </a:p>
          <a:p>
            <a:pPr algn="just">
              <a:lnSpc>
                <a:spcPct val="200000"/>
              </a:lnSpc>
              <a:spcAft>
                <a:spcPts val="800"/>
              </a:spcAft>
            </a:pPr>
            <a:r>
              <a:rPr lang="en-IN" sz="1800" b="1" i="1" dirty="0">
                <a:effectLst/>
                <a:latin typeface="Times New Roman" panose="02020603050405020304" pitchFamily="18" charset="0"/>
                <a:ea typeface="Calibri" panose="020F0502020204030204" pitchFamily="34" charset="0"/>
              </a:rPr>
              <a:t>Interpersonal Roles:</a:t>
            </a:r>
            <a:r>
              <a:rPr lang="en-IN" sz="1800" dirty="0">
                <a:effectLst/>
                <a:latin typeface="Times New Roman" panose="02020603050405020304" pitchFamily="18" charset="0"/>
                <a:ea typeface="Calibri" panose="020F0502020204030204" pitchFamily="34" charset="0"/>
              </a:rPr>
              <a:t> Tim Cook, in his capability because the CEO of Apple, fulfils the figurehead function by serving as the consultant of the organization at product releases and industry events. In addition, he acts as a middleman among Apple's management crew and its global body of workers, selling cohesion and synchronisation in pursuit of organisational objectives </a:t>
            </a:r>
            <a:r>
              <a:rPr lang="en-GB" sz="1800" dirty="0">
                <a:effectLst/>
                <a:latin typeface="Times New Roman" panose="02020603050405020304" pitchFamily="18" charset="0"/>
                <a:ea typeface="Calibri" panose="020F0502020204030204" pitchFamily="34" charset="0"/>
              </a:rPr>
              <a:t>(</a:t>
            </a:r>
            <a:r>
              <a:rPr lang="en-GB" sz="1800" dirty="0">
                <a:solidFill>
                  <a:srgbClr val="000000"/>
                </a:solidFill>
                <a:effectLst/>
                <a:latin typeface="Times New Roman" panose="02020603050405020304" pitchFamily="18" charset="0"/>
                <a:ea typeface="Calibri" panose="020F0502020204030204" pitchFamily="34" charset="0"/>
              </a:rPr>
              <a:t>Jacobson et al., 2020)</a:t>
            </a:r>
            <a:r>
              <a:rPr lang="en-IN" sz="1800" dirty="0">
                <a:effectLst/>
                <a:latin typeface="Times New Roman" panose="02020603050405020304" pitchFamily="18" charset="0"/>
                <a:ea typeface="Calibri" panose="020F0502020204030204" pitchFamily="34" charset="0"/>
              </a:rPr>
              <a:t>. </a:t>
            </a:r>
          </a:p>
          <a:p>
            <a:pPr algn="just">
              <a:lnSpc>
                <a:spcPct val="200000"/>
              </a:lnSpc>
              <a:spcAft>
                <a:spcPts val="800"/>
              </a:spcAft>
            </a:pPr>
            <a:r>
              <a:rPr lang="en-IN" sz="1800" b="1" i="1" dirty="0">
                <a:effectLst/>
                <a:latin typeface="Times New Roman" panose="02020603050405020304" pitchFamily="18" charset="0"/>
                <a:ea typeface="Calibri" panose="020F0502020204030204" pitchFamily="34" charset="0"/>
              </a:rPr>
              <a:t>Informational Roles:</a:t>
            </a:r>
            <a:r>
              <a:rPr lang="en-IN" sz="1800" dirty="0">
                <a:effectLst/>
                <a:latin typeface="Times New Roman" panose="02020603050405020304" pitchFamily="18" charset="0"/>
                <a:ea typeface="Calibri" panose="020F0502020204030204" pitchFamily="34" charset="0"/>
              </a:rPr>
              <a:t> Department managers at Tesco use surveys and market studies to get enter from customers. These insights are then shared with pinnacle management to help with product improvement and marketing plans. In addition, they oversee and music the movements of rival businesses, ensuring that Tesco keeps its capacity to conform and react correctly in a continuously changing retail surroundings.</a:t>
            </a:r>
          </a:p>
          <a:p>
            <a:pPr algn="just">
              <a:lnSpc>
                <a:spcPct val="200000"/>
              </a:lnSpc>
              <a:spcAft>
                <a:spcPts val="800"/>
              </a:spcAft>
            </a:pPr>
            <a:r>
              <a:rPr lang="en-IN" sz="1800" b="1" i="1" dirty="0">
                <a:effectLst/>
                <a:latin typeface="Times New Roman" panose="02020603050405020304" pitchFamily="18" charset="0"/>
                <a:ea typeface="Calibri" panose="020F0502020204030204" pitchFamily="34" charset="0"/>
              </a:rPr>
              <a:t>Decision-Making Responsibilities:</a:t>
            </a:r>
            <a:r>
              <a:rPr lang="en-IN" sz="1800" dirty="0">
                <a:effectLst/>
                <a:latin typeface="Times New Roman" panose="02020603050405020304" pitchFamily="18" charset="0"/>
                <a:ea typeface="Calibri" panose="020F0502020204030204" pitchFamily="34" charset="0"/>
              </a:rPr>
              <a:t> Senior executives at Rolls-Royce Group make strategic choices about investment R&amp;D to create novel aeronautical technology. Mid-level managers supervise operational picks, including figuring out production schedules and allocating sources, to make sure the engine manufacturing operations are efficient and of high best (</a:t>
            </a:r>
            <a:r>
              <a:rPr lang="en-GB" sz="1800" dirty="0" err="1">
                <a:solidFill>
                  <a:srgbClr val="000000"/>
                </a:solidFill>
                <a:effectLst/>
                <a:latin typeface="Times New Roman" panose="02020603050405020304" pitchFamily="18" charset="0"/>
                <a:ea typeface="Calibri" panose="020F0502020204030204" pitchFamily="34" charset="0"/>
              </a:rPr>
              <a:t>Benzaid</a:t>
            </a:r>
            <a:r>
              <a:rPr lang="en-GB" sz="1800" dirty="0">
                <a:solidFill>
                  <a:srgbClr val="000000"/>
                </a:solidFill>
                <a:effectLst/>
                <a:latin typeface="Times New Roman" panose="02020603050405020304" pitchFamily="18" charset="0"/>
                <a:ea typeface="Calibri" panose="020F0502020204030204" pitchFamily="34" charset="0"/>
              </a:rPr>
              <a:t> and </a:t>
            </a:r>
            <a:r>
              <a:rPr lang="en-GB" sz="1800" dirty="0" err="1">
                <a:solidFill>
                  <a:srgbClr val="000000"/>
                </a:solidFill>
                <a:effectLst/>
                <a:latin typeface="Times New Roman" panose="02020603050405020304" pitchFamily="18" charset="0"/>
                <a:ea typeface="Calibri" panose="020F0502020204030204" pitchFamily="34" charset="0"/>
              </a:rPr>
              <a:t>Taleb</a:t>
            </a:r>
            <a:r>
              <a:rPr lang="en-GB" sz="1800" dirty="0">
                <a:solidFill>
                  <a:srgbClr val="000000"/>
                </a:solidFill>
                <a:effectLst/>
                <a:latin typeface="Times New Roman" panose="02020603050405020304" pitchFamily="18" charset="0"/>
                <a:ea typeface="Calibri" panose="020F0502020204030204" pitchFamily="34" charset="0"/>
              </a:rPr>
              <a:t>, 2020)</a:t>
            </a:r>
            <a:r>
              <a:rPr lang="en-IN" sz="1800" dirty="0">
                <a:effectLst/>
                <a:latin typeface="Times New Roman" panose="02020603050405020304" pitchFamily="18" charset="0"/>
                <a:ea typeface="Calibri" panose="020F0502020204030204" pitchFamily="34" charset="0"/>
              </a:rPr>
              <a:t>.</a:t>
            </a:r>
          </a:p>
          <a:p>
            <a:endParaRPr lang="en-IN" dirty="0"/>
          </a:p>
        </p:txBody>
      </p:sp>
      <p:sp>
        <p:nvSpPr>
          <p:cNvPr id="4" name="Slide Number Placeholder 3"/>
          <p:cNvSpPr>
            <a:spLocks noGrp="1"/>
          </p:cNvSpPr>
          <p:nvPr>
            <p:ph type="sldNum" sz="quarter" idx="5"/>
          </p:nvPr>
        </p:nvSpPr>
        <p:spPr/>
        <p:txBody>
          <a:bodyPr/>
          <a:lstStyle/>
          <a:p>
            <a:fld id="{FF6C346B-F78F-4882-8858-E6A295197820}" type="slidenum">
              <a:rPr lang="en-IN" smtClean="0"/>
              <a:t>10</a:t>
            </a:fld>
            <a:endParaRPr lang="en-IN"/>
          </a:p>
        </p:txBody>
      </p:sp>
    </p:spTree>
    <p:extLst>
      <p:ext uri="{BB962C8B-B14F-4D97-AF65-F5344CB8AC3E}">
        <p14:creationId xmlns:p14="http://schemas.microsoft.com/office/powerpoint/2010/main" val="29910739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2000"/>
              </a:spcBef>
              <a:spcAft>
                <a:spcPts val="800"/>
              </a:spcAft>
            </a:pPr>
            <a:r>
              <a:rPr lang="en-IN" sz="1800" b="1" kern="0" dirty="0">
                <a:effectLst/>
                <a:latin typeface="Times New Roman" panose="02020603050405020304" pitchFamily="18" charset="0"/>
              </a:rPr>
              <a:t>Managers behaviours towards employees</a:t>
            </a:r>
          </a:p>
          <a:p>
            <a:pPr algn="just">
              <a:lnSpc>
                <a:spcPct val="200000"/>
              </a:lnSpc>
              <a:spcAft>
                <a:spcPts val="800"/>
              </a:spcAft>
            </a:pPr>
            <a:r>
              <a:rPr lang="en-GB" sz="1800" b="1" dirty="0">
                <a:effectLst/>
                <a:latin typeface="Times New Roman" panose="02020603050405020304" pitchFamily="18" charset="0"/>
                <a:ea typeface="Times New Roman" panose="02020603050405020304" pitchFamily="18" charset="0"/>
              </a:rPr>
              <a:t>Explain what skills managers should have to support employees to progress in their work</a:t>
            </a:r>
            <a:endParaRPr lang="en-IN" sz="1800" b="1" dirty="0">
              <a:effectLst/>
              <a:latin typeface="Times New Roman" panose="02020603050405020304" pitchFamily="18" charset="0"/>
              <a:ea typeface="Times New Roman" panose="02020603050405020304" pitchFamily="18" charset="0"/>
            </a:endParaRPr>
          </a:p>
          <a:p>
            <a:pPr algn="just">
              <a:lnSpc>
                <a:spcPct val="200000"/>
              </a:lnSpc>
              <a:spcAft>
                <a:spcPts val="800"/>
              </a:spcAft>
            </a:pPr>
            <a:r>
              <a:rPr lang="en-GB" sz="1800" b="1" i="1" dirty="0">
                <a:effectLst/>
                <a:latin typeface="Times New Roman" panose="02020603050405020304" pitchFamily="18" charset="0"/>
                <a:ea typeface="Calibri" panose="020F0502020204030204" pitchFamily="34" charset="0"/>
              </a:rPr>
              <a:t>Communication Skills:</a:t>
            </a:r>
            <a:r>
              <a:rPr lang="en-GB" sz="1800" dirty="0">
                <a:effectLst/>
                <a:latin typeface="Times New Roman" panose="02020603050405020304" pitchFamily="18" charset="0"/>
                <a:ea typeface="Calibri" panose="020F0502020204030204" pitchFamily="34" charset="0"/>
              </a:rPr>
              <a:t> In order to establish clean requirements, give a team of workers constructive grievances, and provide assistance, effective managers want to have high-quality verbal exchange abilities. Effective communication promotes comprehension of assignments, goals, and anticipations, enabling personnel to improve with confidence in their duties. </a:t>
            </a:r>
            <a:endParaRPr lang="en-IN" sz="1800" dirty="0">
              <a:effectLst/>
              <a:latin typeface="Times New Roman" panose="02020603050405020304" pitchFamily="18" charset="0"/>
              <a:ea typeface="Calibri" panose="020F0502020204030204" pitchFamily="34" charset="0"/>
            </a:endParaRPr>
          </a:p>
          <a:p>
            <a:pPr algn="just">
              <a:lnSpc>
                <a:spcPct val="200000"/>
              </a:lnSpc>
              <a:spcAft>
                <a:spcPts val="800"/>
              </a:spcAft>
            </a:pPr>
            <a:r>
              <a:rPr lang="en-GB" sz="1800" b="1" i="1" dirty="0">
                <a:effectLst/>
                <a:latin typeface="Times New Roman" panose="02020603050405020304" pitchFamily="18" charset="0"/>
                <a:ea typeface="Calibri" panose="020F0502020204030204" pitchFamily="34" charset="0"/>
              </a:rPr>
              <a:t>Abilities in Coaching and Mentoring:</a:t>
            </a:r>
            <a:r>
              <a:rPr lang="en-GB" sz="1800" dirty="0">
                <a:effectLst/>
                <a:latin typeface="Times New Roman" panose="02020603050405020304" pitchFamily="18" charset="0"/>
                <a:ea typeface="Calibri" panose="020F0502020204030204" pitchFamily="34" charset="0"/>
              </a:rPr>
              <a:t> In order to help team members boost their competences, expertise, and talents, managers need to own these skills. Managers inspire human beings by offering non-stop help and advice, allowing them to triumph over boundaries, gather new competencies, and carry out extraordinarily well in their positions </a:t>
            </a:r>
            <a:r>
              <a:rPr lang="en-IN" sz="1800" dirty="0">
                <a:effectLst/>
                <a:latin typeface="Times New Roman" panose="02020603050405020304" pitchFamily="18" charset="0"/>
                <a:ea typeface="Calibri" panose="020F0502020204030204" pitchFamily="34" charset="0"/>
              </a:rPr>
              <a:t>(</a:t>
            </a:r>
            <a:r>
              <a:rPr lang="en-GB" sz="1800" dirty="0" err="1">
                <a:solidFill>
                  <a:srgbClr val="000000"/>
                </a:solidFill>
                <a:effectLst/>
                <a:latin typeface="Times New Roman" panose="02020603050405020304" pitchFamily="18" charset="0"/>
                <a:ea typeface="Calibri" panose="020F0502020204030204" pitchFamily="34" charset="0"/>
              </a:rPr>
              <a:t>Benzaid</a:t>
            </a:r>
            <a:r>
              <a:rPr lang="en-GB" sz="1800" dirty="0">
                <a:solidFill>
                  <a:srgbClr val="000000"/>
                </a:solidFill>
                <a:effectLst/>
                <a:latin typeface="Times New Roman" panose="02020603050405020304" pitchFamily="18" charset="0"/>
                <a:ea typeface="Calibri" panose="020F0502020204030204" pitchFamily="34" charset="0"/>
              </a:rPr>
              <a:t> and </a:t>
            </a:r>
            <a:r>
              <a:rPr lang="en-GB" sz="1800" dirty="0" err="1">
                <a:solidFill>
                  <a:srgbClr val="000000"/>
                </a:solidFill>
                <a:effectLst/>
                <a:latin typeface="Times New Roman" panose="02020603050405020304" pitchFamily="18" charset="0"/>
                <a:ea typeface="Calibri" panose="020F0502020204030204" pitchFamily="34" charset="0"/>
              </a:rPr>
              <a:t>Taleb</a:t>
            </a:r>
            <a:r>
              <a:rPr lang="en-GB" sz="1800" dirty="0">
                <a:solidFill>
                  <a:srgbClr val="000000"/>
                </a:solidFill>
                <a:effectLst/>
                <a:latin typeface="Times New Roman" panose="02020603050405020304" pitchFamily="18" charset="0"/>
                <a:ea typeface="Calibri" panose="020F0502020204030204" pitchFamily="34" charset="0"/>
              </a:rPr>
              <a:t>, 2020)</a:t>
            </a:r>
            <a:r>
              <a:rPr lang="en-GB" sz="1800" dirty="0">
                <a:effectLst/>
                <a:latin typeface="Times New Roman" panose="02020603050405020304" pitchFamily="18" charset="0"/>
                <a:ea typeface="Calibri" panose="020F0502020204030204" pitchFamily="34" charset="0"/>
              </a:rPr>
              <a:t>.</a:t>
            </a:r>
            <a:endParaRPr lang="en-IN" sz="1800" dirty="0">
              <a:effectLst/>
              <a:latin typeface="Times New Roman" panose="02020603050405020304" pitchFamily="18" charset="0"/>
              <a:ea typeface="Calibri" panose="020F0502020204030204" pitchFamily="34" charset="0"/>
            </a:endParaRPr>
          </a:p>
          <a:p>
            <a:pPr algn="just">
              <a:lnSpc>
                <a:spcPct val="200000"/>
              </a:lnSpc>
              <a:spcAft>
                <a:spcPts val="800"/>
              </a:spcAft>
            </a:pPr>
            <a:r>
              <a:rPr lang="en-GB" sz="1800" b="1" i="1" dirty="0">
                <a:effectLst/>
                <a:latin typeface="Times New Roman" panose="02020603050405020304" pitchFamily="18" charset="0"/>
                <a:ea typeface="Calibri" panose="020F0502020204030204" pitchFamily="34" charset="0"/>
              </a:rPr>
              <a:t>Empathy and emotional intelligence:</a:t>
            </a:r>
            <a:r>
              <a:rPr lang="en-GB" sz="1800" dirty="0">
                <a:effectLst/>
                <a:latin typeface="Times New Roman" panose="02020603050405020304" pitchFamily="18" charset="0"/>
                <a:ea typeface="Calibri" panose="020F0502020204030204" pitchFamily="34" charset="0"/>
              </a:rPr>
              <a:t> Supervisors who possess these traits are in a position to hook up with and realize the emotions and experiences of their team of workers. Managers provide a supportive work environment by displaying empathy, which enables employees to feel preferred, understood, and pushed to expand and gain. </a:t>
            </a:r>
            <a:endParaRPr lang="en-IN" sz="1800" dirty="0">
              <a:effectLst/>
              <a:latin typeface="Times New Roman" panose="02020603050405020304" pitchFamily="18" charset="0"/>
              <a:ea typeface="Calibri" panose="020F0502020204030204" pitchFamily="34" charset="0"/>
            </a:endParaRPr>
          </a:p>
          <a:p>
            <a:pPr algn="just">
              <a:lnSpc>
                <a:spcPct val="200000"/>
              </a:lnSpc>
              <a:spcAft>
                <a:spcPts val="800"/>
              </a:spcAft>
            </a:pPr>
            <a:r>
              <a:rPr lang="en-GB" sz="1800" b="1" i="1" dirty="0">
                <a:effectLst/>
                <a:latin typeface="Times New Roman" panose="02020603050405020304" pitchFamily="18" charset="0"/>
                <a:ea typeface="Calibri" panose="020F0502020204030204" pitchFamily="34" charset="0"/>
              </a:rPr>
              <a:t>Delegation Skills:</a:t>
            </a:r>
            <a:r>
              <a:rPr lang="en-GB" sz="1800" dirty="0">
                <a:effectLst/>
                <a:latin typeface="Times New Roman" panose="02020603050405020304" pitchFamily="18" charset="0"/>
                <a:ea typeface="Calibri" panose="020F0502020204030204" pitchFamily="34" charset="0"/>
              </a:rPr>
              <a:t> Managers may additionally correctly delegate tasks and obligations to workers by thinking about their skills, pursuits, and developmental necessities. Delegation enhances employee autonomy, fosters a sense of duty, and facilitates talent development, encouraging humans to include demanding situations and anticipate more obligations (</a:t>
            </a:r>
            <a:r>
              <a:rPr lang="en-GB" sz="1800" dirty="0">
                <a:solidFill>
                  <a:srgbClr val="000000"/>
                </a:solidFill>
                <a:effectLst/>
                <a:latin typeface="Times New Roman" panose="02020603050405020304" pitchFamily="18" charset="0"/>
                <a:ea typeface="Calibri" panose="020F0502020204030204" pitchFamily="34" charset="0"/>
              </a:rPr>
              <a:t>Wrede et al., 2020)</a:t>
            </a:r>
            <a:r>
              <a:rPr lang="en-GB" sz="1800" dirty="0">
                <a:effectLst/>
                <a:latin typeface="Times New Roman" panose="02020603050405020304" pitchFamily="18" charset="0"/>
                <a:ea typeface="Calibri" panose="020F0502020204030204" pitchFamily="34" charset="0"/>
              </a:rPr>
              <a:t>. </a:t>
            </a:r>
            <a:endParaRPr lang="en-IN" sz="1800" dirty="0">
              <a:effectLst/>
              <a:latin typeface="Times New Roman" panose="02020603050405020304" pitchFamily="18" charset="0"/>
              <a:ea typeface="Calibri" panose="020F0502020204030204" pitchFamily="34" charset="0"/>
            </a:endParaRPr>
          </a:p>
          <a:p>
            <a:pPr algn="just">
              <a:lnSpc>
                <a:spcPct val="200000"/>
              </a:lnSpc>
              <a:spcAft>
                <a:spcPts val="800"/>
              </a:spcAft>
            </a:pPr>
            <a:r>
              <a:rPr lang="en-GB" sz="1800" b="1" i="1" dirty="0">
                <a:effectLst/>
                <a:latin typeface="Times New Roman" panose="02020603050405020304" pitchFamily="18" charset="0"/>
                <a:ea typeface="Calibri" panose="020F0502020204030204" pitchFamily="34" charset="0"/>
              </a:rPr>
              <a:t>Acknowledgment and Incentives:</a:t>
            </a:r>
            <a:r>
              <a:rPr lang="en-GB" sz="1800" dirty="0">
                <a:effectLst/>
                <a:latin typeface="Times New Roman" panose="02020603050405020304" pitchFamily="18" charset="0"/>
                <a:ea typeface="Calibri" panose="020F0502020204030204" pitchFamily="34" charset="0"/>
              </a:rPr>
              <a:t> Managers need to recognize and incentivize employees for their contributions, accomplishments, and advancements in their tasks. Positive reinforcement complements morale, motivation, and work pleasure, therefore fostering employees' dedication to pursuing excellence and advancement. </a:t>
            </a:r>
            <a:endParaRPr lang="en-IN" sz="1800" dirty="0">
              <a:effectLst/>
              <a:latin typeface="Times New Roman" panose="02020603050405020304" pitchFamily="18" charset="0"/>
              <a:ea typeface="Calibri" panose="020F0502020204030204" pitchFamily="34" charset="0"/>
            </a:endParaRPr>
          </a:p>
          <a:p>
            <a:pPr algn="just">
              <a:lnSpc>
                <a:spcPct val="200000"/>
              </a:lnSpc>
              <a:spcAft>
                <a:spcPts val="800"/>
              </a:spcAft>
            </a:pPr>
            <a:r>
              <a:rPr lang="en-GB" sz="1800" b="1" i="1" dirty="0">
                <a:effectLst/>
                <a:latin typeface="Times New Roman" panose="02020603050405020304" pitchFamily="18" charset="0"/>
                <a:ea typeface="Calibri" panose="020F0502020204030204" pitchFamily="34" charset="0"/>
              </a:rPr>
              <a:t>Conflict Resolution Skills:</a:t>
            </a:r>
            <a:r>
              <a:rPr lang="en-GB" sz="1800" dirty="0">
                <a:effectLst/>
                <a:latin typeface="Times New Roman" panose="02020603050405020304" pitchFamily="18" charset="0"/>
                <a:ea typeface="Calibri" panose="020F0502020204030204" pitchFamily="34" charset="0"/>
              </a:rPr>
              <a:t> Managers need a good way to cope with interpersonal problems and remedy disagreements within the workplace. Managers establish a happy work ecosystem by promoting open communication and encouraging jointly beneficial answers, permitting workers to concentrate on their activity and professional growth (</a:t>
            </a:r>
            <a:r>
              <a:rPr lang="en-GB" sz="1800" dirty="0" err="1">
                <a:solidFill>
                  <a:srgbClr val="000000"/>
                </a:solidFill>
                <a:effectLst/>
                <a:latin typeface="Times New Roman" panose="02020603050405020304" pitchFamily="18" charset="0"/>
                <a:ea typeface="Calibri" panose="020F0502020204030204" pitchFamily="34" charset="0"/>
              </a:rPr>
              <a:t>Giousmpasoglou</a:t>
            </a:r>
            <a:r>
              <a:rPr lang="en-GB" sz="1800" dirty="0">
                <a:solidFill>
                  <a:srgbClr val="000000"/>
                </a:solidFill>
                <a:effectLst/>
                <a:latin typeface="Times New Roman" panose="02020603050405020304" pitchFamily="18" charset="0"/>
                <a:ea typeface="Calibri" panose="020F0502020204030204" pitchFamily="34" charset="0"/>
              </a:rPr>
              <a:t> et al., 2021)</a:t>
            </a:r>
            <a:r>
              <a:rPr lang="en-GB" sz="1800" dirty="0">
                <a:effectLst/>
                <a:latin typeface="Times New Roman" panose="02020603050405020304" pitchFamily="18" charset="0"/>
                <a:ea typeface="Calibri" panose="020F0502020204030204" pitchFamily="34" charset="0"/>
              </a:rPr>
              <a:t>. </a:t>
            </a:r>
            <a:endParaRPr lang="en-IN" sz="1800" dirty="0">
              <a:effectLst/>
              <a:latin typeface="Times New Roman" panose="02020603050405020304" pitchFamily="18" charset="0"/>
              <a:ea typeface="Calibri" panose="020F0502020204030204" pitchFamily="34" charset="0"/>
            </a:endParaRPr>
          </a:p>
          <a:p>
            <a:pPr algn="just">
              <a:lnSpc>
                <a:spcPct val="200000"/>
              </a:lnSpc>
              <a:spcAft>
                <a:spcPts val="800"/>
              </a:spcAft>
            </a:pPr>
            <a:r>
              <a:rPr lang="en-GB" sz="1800" b="1" i="1" dirty="0">
                <a:effectLst/>
                <a:latin typeface="Times New Roman" panose="02020603050405020304" pitchFamily="18" charset="0"/>
                <a:ea typeface="Calibri" panose="020F0502020204030204" pitchFamily="34" charset="0"/>
              </a:rPr>
              <a:t>Continuous Learning and Development:</a:t>
            </a:r>
            <a:r>
              <a:rPr lang="en-GB" sz="1800" dirty="0">
                <a:effectLst/>
                <a:latin typeface="Times New Roman" panose="02020603050405020304" pitchFamily="18" charset="0"/>
                <a:ea typeface="Calibri" panose="020F0502020204030204" pitchFamily="34" charset="0"/>
              </a:rPr>
              <a:t> Competent managers prioritise their own learning and development to remain knowledgeable about enterprise traits, finest techniques, and management techniques. Managers encourage humans to prioritise their own growth and improvement by demonstrating a willpower to ongoing get to know.</a:t>
            </a:r>
            <a:endParaRPr lang="en-IN" sz="18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FF6C346B-F78F-4882-8858-E6A295197820}" type="slidenum">
              <a:rPr lang="en-IN" smtClean="0"/>
              <a:t>12</a:t>
            </a:fld>
            <a:endParaRPr lang="en-IN"/>
          </a:p>
        </p:txBody>
      </p:sp>
    </p:spTree>
    <p:extLst>
      <p:ext uri="{BB962C8B-B14F-4D97-AF65-F5344CB8AC3E}">
        <p14:creationId xmlns:p14="http://schemas.microsoft.com/office/powerpoint/2010/main" val="42010836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2000"/>
              </a:spcBef>
              <a:spcAft>
                <a:spcPts val="800"/>
              </a:spcAft>
            </a:pPr>
            <a:r>
              <a:rPr lang="en-IN" sz="1800" b="1" kern="0" dirty="0">
                <a:effectLst/>
                <a:latin typeface="Times New Roman" panose="02020603050405020304" pitchFamily="18" charset="0"/>
              </a:rPr>
              <a:t>Managers behaviours towards employees</a:t>
            </a:r>
          </a:p>
          <a:p>
            <a:pPr algn="just">
              <a:lnSpc>
                <a:spcPct val="200000"/>
              </a:lnSpc>
              <a:spcAft>
                <a:spcPts val="800"/>
              </a:spcAft>
            </a:pPr>
            <a:r>
              <a:rPr lang="en-GB" sz="1800" b="1" dirty="0">
                <a:effectLst/>
                <a:latin typeface="Times New Roman" panose="02020603050405020304" pitchFamily="18" charset="0"/>
                <a:ea typeface="Times New Roman" panose="02020603050405020304" pitchFamily="18" charset="0"/>
              </a:rPr>
              <a:t>Explain why it is important to treat the employees decently at the workplace</a:t>
            </a:r>
            <a:endParaRPr lang="en-IN" sz="1800" b="1" dirty="0">
              <a:effectLst/>
              <a:latin typeface="Times New Roman" panose="02020603050405020304" pitchFamily="18" charset="0"/>
              <a:ea typeface="Times New Roman" panose="02020603050405020304" pitchFamily="18" charset="0"/>
            </a:endParaRPr>
          </a:p>
          <a:p>
            <a:pPr algn="just">
              <a:lnSpc>
                <a:spcPct val="200000"/>
              </a:lnSpc>
              <a:spcAft>
                <a:spcPts val="800"/>
              </a:spcAft>
            </a:pPr>
            <a:r>
              <a:rPr lang="en-IN" sz="1800" b="1" i="1" dirty="0">
                <a:effectLst/>
                <a:latin typeface="Times New Roman" panose="02020603050405020304" pitchFamily="18" charset="0"/>
                <a:ea typeface="Calibri" panose="020F0502020204030204" pitchFamily="34" charset="0"/>
              </a:rPr>
              <a:t>Employee Morale and Motivation:</a:t>
            </a:r>
            <a:r>
              <a:rPr lang="en-IN" sz="1800" dirty="0">
                <a:effectLst/>
                <a:latin typeface="Times New Roman" panose="02020603050405020304" pitchFamily="18" charset="0"/>
                <a:ea typeface="Calibri" panose="020F0502020204030204" pitchFamily="34" charset="0"/>
              </a:rPr>
              <a:t> Maintaining a deferential and fair treatment of workers cultivates fine surroundings of top morale and motivation inside the place of business. When workers experience a feel of respect, cost, and appreciation, they are more willing to actively participate in their activity and display determination towards reaching the targets of the enterprise (</a:t>
            </a:r>
            <a:r>
              <a:rPr lang="en-GB" sz="1800" dirty="0" err="1">
                <a:solidFill>
                  <a:srgbClr val="000000"/>
                </a:solidFill>
                <a:effectLst/>
                <a:latin typeface="Times New Roman" panose="02020603050405020304" pitchFamily="18" charset="0"/>
                <a:ea typeface="Calibri" panose="020F0502020204030204" pitchFamily="34" charset="0"/>
              </a:rPr>
              <a:t>Gjerde</a:t>
            </a:r>
            <a:r>
              <a:rPr lang="en-GB" sz="1800" dirty="0">
                <a:solidFill>
                  <a:srgbClr val="000000"/>
                </a:solidFill>
                <a:effectLst/>
                <a:latin typeface="Times New Roman" panose="02020603050405020304" pitchFamily="18" charset="0"/>
                <a:ea typeface="Calibri" panose="020F0502020204030204" pitchFamily="34" charset="0"/>
              </a:rPr>
              <a:t> and Alvesson, 2020)</a:t>
            </a:r>
            <a:r>
              <a:rPr lang="en-IN" sz="1800" dirty="0">
                <a:effectLst/>
                <a:latin typeface="Times New Roman" panose="02020603050405020304" pitchFamily="18" charset="0"/>
                <a:ea typeface="Calibri" panose="020F0502020204030204" pitchFamily="34" charset="0"/>
              </a:rPr>
              <a:t>. </a:t>
            </a:r>
          </a:p>
          <a:p>
            <a:pPr algn="just">
              <a:lnSpc>
                <a:spcPct val="200000"/>
              </a:lnSpc>
              <a:spcAft>
                <a:spcPts val="800"/>
              </a:spcAft>
            </a:pPr>
            <a:r>
              <a:rPr lang="en-IN" sz="1800" b="1" i="1" dirty="0">
                <a:effectLst/>
                <a:latin typeface="Times New Roman" panose="02020603050405020304" pitchFamily="18" charset="0"/>
                <a:ea typeface="Calibri" panose="020F0502020204030204" pitchFamily="34" charset="0"/>
              </a:rPr>
              <a:t>Retention and Loyalty:</a:t>
            </a:r>
            <a:r>
              <a:rPr lang="en-IN" sz="1800" dirty="0">
                <a:effectLst/>
                <a:latin typeface="Times New Roman" panose="02020603050405020304" pitchFamily="18" charset="0"/>
                <a:ea typeface="Calibri" panose="020F0502020204030204" pitchFamily="34" charset="0"/>
              </a:rPr>
              <a:t> Providing workers with honest treatment results in better quotes of employee retention and greater loyalty closer to the organisation. When employees see that they're being handled properly, they are less willing to look for other process opportunities, ensuing in decrease turnover expenses and ensuring balance in the personnel.</a:t>
            </a:r>
          </a:p>
          <a:p>
            <a:pPr algn="just">
              <a:lnSpc>
                <a:spcPct val="200000"/>
              </a:lnSpc>
              <a:spcAft>
                <a:spcPts val="800"/>
              </a:spcAft>
            </a:pPr>
            <a:r>
              <a:rPr lang="en-IN" sz="1800" b="1" i="1" dirty="0">
                <a:effectLst/>
                <a:latin typeface="Times New Roman" panose="02020603050405020304" pitchFamily="18" charset="0"/>
                <a:ea typeface="Calibri" panose="020F0502020204030204" pitchFamily="34" charset="0"/>
              </a:rPr>
              <a:t>Productivity and Performance:</a:t>
            </a:r>
            <a:r>
              <a:rPr lang="en-IN" sz="1800" dirty="0">
                <a:effectLst/>
                <a:latin typeface="Times New Roman" panose="02020603050405020304" pitchFamily="18" charset="0"/>
                <a:ea typeface="Calibri" panose="020F0502020204030204" pitchFamily="34" charset="0"/>
              </a:rPr>
              <a:t> Higher stages of productivity and performance have been related to treating team of workers well. When people are treated with respect and equity, they're extra inclined to experience pleasure with their work surroundings, resulting in heightened attention, productivity, and skill ability of their obligations (</a:t>
            </a:r>
            <a:r>
              <a:rPr lang="en-GB" sz="1800" dirty="0">
                <a:solidFill>
                  <a:srgbClr val="000000"/>
                </a:solidFill>
                <a:effectLst/>
                <a:latin typeface="Times New Roman" panose="02020603050405020304" pitchFamily="18" charset="0"/>
                <a:ea typeface="Calibri" panose="020F0502020204030204" pitchFamily="34" charset="0"/>
              </a:rPr>
              <a:t>Parker et al., 2020)</a:t>
            </a:r>
            <a:r>
              <a:rPr lang="en-IN" sz="1800" dirty="0">
                <a:effectLst/>
                <a:latin typeface="Times New Roman" panose="02020603050405020304" pitchFamily="18" charset="0"/>
                <a:ea typeface="Calibri" panose="020F0502020204030204" pitchFamily="34" charset="0"/>
              </a:rPr>
              <a:t>. </a:t>
            </a:r>
          </a:p>
          <a:p>
            <a:pPr algn="just">
              <a:lnSpc>
                <a:spcPct val="200000"/>
              </a:lnSpc>
              <a:spcAft>
                <a:spcPts val="800"/>
              </a:spcAft>
            </a:pPr>
            <a:r>
              <a:rPr lang="en-IN" sz="1800" b="1" i="1" dirty="0">
                <a:effectLst/>
                <a:latin typeface="Times New Roman" panose="02020603050405020304" pitchFamily="18" charset="0"/>
                <a:ea typeface="Calibri" panose="020F0502020204030204" pitchFamily="34" charset="0"/>
              </a:rPr>
              <a:t>Creativity and invention:</a:t>
            </a:r>
            <a:r>
              <a:rPr lang="en-IN" sz="1800" dirty="0">
                <a:effectLst/>
                <a:latin typeface="Times New Roman" panose="02020603050405020304" pitchFamily="18" charset="0"/>
                <a:ea typeface="Calibri" panose="020F0502020204030204" pitchFamily="34" charset="0"/>
              </a:rPr>
              <a:t> A surroundings at work wherein human beings are dealt with fairly fosters creativity and invention. Employees have a sense of empowerment to specific their thoughts, take calculated dangers, and actively participate in hassle-fixing endeavours after they see respect and support from their bosses and co-workers (</a:t>
            </a:r>
            <a:r>
              <a:rPr lang="en-GB" sz="1800" dirty="0">
                <a:solidFill>
                  <a:srgbClr val="000000"/>
                </a:solidFill>
                <a:effectLst/>
                <a:latin typeface="Times New Roman" panose="02020603050405020304" pitchFamily="18" charset="0"/>
                <a:ea typeface="Calibri" panose="020F0502020204030204" pitchFamily="34" charset="0"/>
              </a:rPr>
              <a:t>Franken et al., 2020)</a:t>
            </a:r>
            <a:r>
              <a:rPr lang="en-IN" sz="1800" dirty="0">
                <a:effectLst/>
                <a:latin typeface="Times New Roman" panose="02020603050405020304" pitchFamily="18" charset="0"/>
                <a:ea typeface="Calibri" panose="020F0502020204030204" pitchFamily="34" charset="0"/>
              </a:rPr>
              <a:t>. </a:t>
            </a:r>
          </a:p>
          <a:p>
            <a:pPr algn="just">
              <a:lnSpc>
                <a:spcPct val="200000"/>
              </a:lnSpc>
              <a:spcAft>
                <a:spcPts val="800"/>
              </a:spcAft>
            </a:pPr>
            <a:r>
              <a:rPr lang="en-IN" sz="1800" b="1" i="1" dirty="0">
                <a:effectLst/>
                <a:latin typeface="Times New Roman" panose="02020603050405020304" pitchFamily="18" charset="0"/>
                <a:ea typeface="Calibri" panose="020F0502020204030204" pitchFamily="34" charset="0"/>
              </a:rPr>
              <a:t>Health and Well-being:</a:t>
            </a:r>
            <a:r>
              <a:rPr lang="en-IN" sz="1800" dirty="0">
                <a:effectLst/>
                <a:latin typeface="Times New Roman" panose="02020603050405020304" pitchFamily="18" charset="0"/>
                <a:ea typeface="Calibri" panose="020F0502020204030204" pitchFamily="34" charset="0"/>
              </a:rPr>
              <a:t> Providing workers with fair treatment contributes to their ordinary bodily, intellectual, and emotional well-being. An atmosphere that offers aid to workers helps to relieve stress, anxiety, and burnout, as a result leading to stepped forward fitness consequences and a superior pleasant of existence for the workforce (</a:t>
            </a:r>
            <a:r>
              <a:rPr lang="en-GB" sz="1800" dirty="0">
                <a:solidFill>
                  <a:srgbClr val="000000"/>
                </a:solidFill>
                <a:effectLst/>
                <a:latin typeface="Times New Roman" panose="02020603050405020304" pitchFamily="18" charset="0"/>
                <a:ea typeface="Calibri" panose="020F0502020204030204" pitchFamily="34" charset="0"/>
              </a:rPr>
              <a:t>Riyanto et al., 2021)</a:t>
            </a:r>
            <a:r>
              <a:rPr lang="en-IN" sz="1800" dirty="0">
                <a:effectLst/>
                <a:latin typeface="Times New Roman" panose="02020603050405020304" pitchFamily="18" charset="0"/>
                <a:ea typeface="Calibri" panose="020F0502020204030204" pitchFamily="34" charset="0"/>
              </a:rPr>
              <a:t>. </a:t>
            </a:r>
          </a:p>
          <a:p>
            <a:pPr algn="just">
              <a:lnSpc>
                <a:spcPct val="200000"/>
              </a:lnSpc>
              <a:spcAft>
                <a:spcPts val="800"/>
              </a:spcAft>
            </a:pPr>
            <a:r>
              <a:rPr lang="en-IN" sz="1800" b="1" i="1" dirty="0">
                <a:effectLst/>
                <a:latin typeface="Times New Roman" panose="02020603050405020304" pitchFamily="18" charset="0"/>
                <a:ea typeface="Calibri" panose="020F0502020204030204" pitchFamily="34" charset="0"/>
              </a:rPr>
              <a:t>Positive Organisational Reputation: </a:t>
            </a:r>
            <a:r>
              <a:rPr lang="en-IN" sz="1800" dirty="0">
                <a:effectLst/>
                <a:latin typeface="Times New Roman" panose="02020603050405020304" pitchFamily="18" charset="0"/>
                <a:ea typeface="Calibri" panose="020F0502020204030204" pitchFamily="34" charset="0"/>
              </a:rPr>
              <a:t>Organisations that prioritise fair and respectful treatment of employees foster a beneficial popularity each within the organisation and within the public view. Positive endorsements from contented workers serve as a magnet for relatively professional individuals, while a recognition for equitable remedy bolsters the enterprise's emblem reputation and credibility inside the marketplace. </a:t>
            </a:r>
          </a:p>
          <a:p>
            <a:pPr algn="just">
              <a:lnSpc>
                <a:spcPct val="200000"/>
              </a:lnSpc>
              <a:spcAft>
                <a:spcPts val="800"/>
              </a:spcAft>
            </a:pPr>
            <a:r>
              <a:rPr lang="en-IN" sz="1800" b="1" i="1" dirty="0">
                <a:effectLst/>
                <a:latin typeface="Times New Roman" panose="02020603050405020304" pitchFamily="18" charset="0"/>
                <a:ea typeface="Calibri" panose="020F0502020204030204" pitchFamily="34" charset="0"/>
              </a:rPr>
              <a:t>Legal and Ethical Considerations:</a:t>
            </a:r>
            <a:r>
              <a:rPr lang="en-IN" sz="1800" dirty="0">
                <a:effectLst/>
                <a:latin typeface="Times New Roman" panose="02020603050405020304" pitchFamily="18" charset="0"/>
                <a:ea typeface="Calibri" panose="020F0502020204030204" pitchFamily="34" charset="0"/>
              </a:rPr>
              <a:t> Ensuring that people are handled in a fair and respectful way is in accordance with the legal guidelines and moral guidelines that modify place of work behavior. Neglecting to maintain right remedy can also cause criminal effects, damage to the organization's standing, and erosion of self-assurance amongst stakeholders (</a:t>
            </a:r>
            <a:r>
              <a:rPr lang="en-GB" sz="1800" dirty="0">
                <a:solidFill>
                  <a:srgbClr val="000000"/>
                </a:solidFill>
                <a:effectLst/>
                <a:latin typeface="Times New Roman" panose="02020603050405020304" pitchFamily="18" charset="0"/>
                <a:ea typeface="Calibri" panose="020F0502020204030204" pitchFamily="34" charset="0"/>
              </a:rPr>
              <a:t>López-</a:t>
            </a:r>
            <a:r>
              <a:rPr lang="en-GB" sz="1800" dirty="0" err="1">
                <a:solidFill>
                  <a:srgbClr val="000000"/>
                </a:solidFill>
                <a:effectLst/>
                <a:latin typeface="Times New Roman" panose="02020603050405020304" pitchFamily="18" charset="0"/>
                <a:ea typeface="Calibri" panose="020F0502020204030204" pitchFamily="34" charset="0"/>
              </a:rPr>
              <a:t>Cabarcos</a:t>
            </a:r>
            <a:r>
              <a:rPr lang="en-GB" sz="1800" dirty="0">
                <a:solidFill>
                  <a:srgbClr val="000000"/>
                </a:solidFill>
                <a:effectLst/>
                <a:latin typeface="Times New Roman" panose="02020603050405020304" pitchFamily="18" charset="0"/>
                <a:ea typeface="Calibri" panose="020F0502020204030204" pitchFamily="34" charset="0"/>
              </a:rPr>
              <a:t> et al., 2022)</a:t>
            </a:r>
            <a:r>
              <a:rPr lang="en-IN" sz="1800" dirty="0">
                <a:effectLst/>
                <a:latin typeface="Times New Roman" panose="02020603050405020304" pitchFamily="18" charset="0"/>
                <a:ea typeface="Calibri" panose="020F0502020204030204" pitchFamily="34" charset="0"/>
              </a:rPr>
              <a:t>. </a:t>
            </a:r>
          </a:p>
          <a:p>
            <a:pPr algn="just">
              <a:lnSpc>
                <a:spcPct val="200000"/>
              </a:lnSpc>
              <a:spcAft>
                <a:spcPts val="800"/>
              </a:spcAft>
            </a:pPr>
            <a:r>
              <a:rPr lang="en-IN" sz="1800" b="1" i="1" dirty="0">
                <a:effectLst/>
                <a:latin typeface="Times New Roman" panose="02020603050405020304" pitchFamily="18" charset="0"/>
                <a:ea typeface="Calibri" panose="020F0502020204030204" pitchFamily="34" charset="0"/>
              </a:rPr>
              <a:t>Sustainability and Social Responsibility:</a:t>
            </a:r>
            <a:r>
              <a:rPr lang="en-IN" sz="1800" dirty="0">
                <a:effectLst/>
                <a:latin typeface="Times New Roman" panose="02020603050405020304" pitchFamily="18" charset="0"/>
                <a:ea typeface="Calibri" panose="020F0502020204030204" pitchFamily="34" charset="0"/>
              </a:rPr>
              <a:t> An organization's determination to sustainability and social duty is pondered in its remedy of its workforce. Organisations that prioritise the properly-being and dignity of people not most effective make a contribution to a greater same and simply society, however additionally promote lengthy-time period organisational overall performance and resilience.</a:t>
            </a:r>
          </a:p>
          <a:p>
            <a:endParaRPr lang="en-IN" dirty="0"/>
          </a:p>
        </p:txBody>
      </p:sp>
      <p:sp>
        <p:nvSpPr>
          <p:cNvPr id="4" name="Slide Number Placeholder 3"/>
          <p:cNvSpPr>
            <a:spLocks noGrp="1"/>
          </p:cNvSpPr>
          <p:nvPr>
            <p:ph type="sldNum" sz="quarter" idx="5"/>
          </p:nvPr>
        </p:nvSpPr>
        <p:spPr/>
        <p:txBody>
          <a:bodyPr/>
          <a:lstStyle/>
          <a:p>
            <a:fld id="{FF6C346B-F78F-4882-8858-E6A295197820}" type="slidenum">
              <a:rPr lang="en-IN" smtClean="0"/>
              <a:t>14</a:t>
            </a:fld>
            <a:endParaRPr lang="en-IN"/>
          </a:p>
        </p:txBody>
      </p:sp>
    </p:spTree>
    <p:extLst>
      <p:ext uri="{BB962C8B-B14F-4D97-AF65-F5344CB8AC3E}">
        <p14:creationId xmlns:p14="http://schemas.microsoft.com/office/powerpoint/2010/main" val="30220117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2000"/>
              </a:spcBef>
              <a:spcAft>
                <a:spcPts val="800"/>
              </a:spcAft>
            </a:pPr>
            <a:r>
              <a:rPr lang="en-IN" sz="1800" b="1" kern="0" dirty="0">
                <a:effectLst/>
                <a:latin typeface="Times New Roman" panose="02020603050405020304" pitchFamily="18" charset="0"/>
              </a:rPr>
              <a:t>Conclusion</a:t>
            </a:r>
          </a:p>
          <a:p>
            <a:r>
              <a:rPr lang="en-GB" sz="1800" kern="0" dirty="0">
                <a:effectLst/>
                <a:latin typeface="Times New Roman" panose="02020603050405020304" pitchFamily="18" charset="0"/>
                <a:ea typeface="Calibri" panose="020F0502020204030204" pitchFamily="34" charset="0"/>
              </a:rPr>
              <a:t>The significance of management within modern-day company surroundings cannot be overstated. Effective management strategies are critical for organisational fulfilment, seeing that they include resource optimisation, supporting teamwork improvement, and maintaining a healthy work environment. Organisations may additionally improve productiveness, innovation, and normal performance through following management standards, finishing managerial duties, and showing supportive behaviours toward the body of workers. Providing people with truthful treatment now not only boosts their morale and well-being, but additionally leads to extended group worker retention rates and a beneficial organisational recognition. Essentially, green management is essential for achieving long-term improvement, competitiveness and social responsibility in contemporary economic surroundings.</a:t>
            </a:r>
            <a:endParaRPr lang="en-US" dirty="0"/>
          </a:p>
        </p:txBody>
      </p:sp>
      <p:sp>
        <p:nvSpPr>
          <p:cNvPr id="4" name="Slide Number Placeholder 3"/>
          <p:cNvSpPr>
            <a:spLocks noGrp="1"/>
          </p:cNvSpPr>
          <p:nvPr>
            <p:ph type="sldNum" sz="quarter" idx="5"/>
          </p:nvPr>
        </p:nvSpPr>
        <p:spPr/>
        <p:txBody>
          <a:bodyPr/>
          <a:lstStyle/>
          <a:p>
            <a:fld id="{FF6C346B-F78F-4882-8858-E6A295197820}" type="slidenum">
              <a:rPr lang="en-IN" smtClean="0"/>
              <a:t>16</a:t>
            </a:fld>
            <a:endParaRPr lang="en-IN"/>
          </a:p>
        </p:txBody>
      </p:sp>
    </p:spTree>
    <p:extLst>
      <p:ext uri="{BB962C8B-B14F-4D97-AF65-F5344CB8AC3E}">
        <p14:creationId xmlns:p14="http://schemas.microsoft.com/office/powerpoint/2010/main" val="20636590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800"/>
              </a:spcAft>
            </a:pPr>
            <a:r>
              <a:rPr lang="en-IN" sz="1800" b="1" kern="0" dirty="0">
                <a:effectLst/>
                <a:latin typeface="Times New Roman" panose="02020603050405020304" pitchFamily="18" charset="0"/>
              </a:rPr>
              <a:t>References</a:t>
            </a:r>
          </a:p>
          <a:p>
            <a:pPr algn="just">
              <a:lnSpc>
                <a:spcPct val="200000"/>
              </a:lnSpc>
              <a:spcAft>
                <a:spcPts val="800"/>
              </a:spcAft>
            </a:pPr>
            <a:r>
              <a:rPr lang="en-GB" sz="1800" dirty="0" err="1">
                <a:solidFill>
                  <a:srgbClr val="000000"/>
                </a:solidFill>
                <a:effectLst/>
                <a:latin typeface="Times New Roman" panose="02020603050405020304" pitchFamily="18" charset="0"/>
                <a:ea typeface="Calibri" panose="020F0502020204030204" pitchFamily="34" charset="0"/>
              </a:rPr>
              <a:t>Benzaid</a:t>
            </a:r>
            <a:r>
              <a:rPr lang="en-GB" sz="1800" dirty="0">
                <a:solidFill>
                  <a:srgbClr val="000000"/>
                </a:solidFill>
                <a:effectLst/>
                <a:latin typeface="Times New Roman" panose="02020603050405020304" pitchFamily="18" charset="0"/>
                <a:ea typeface="Calibri" panose="020F0502020204030204" pitchFamily="34" charset="0"/>
              </a:rPr>
              <a:t>, C. and </a:t>
            </a:r>
            <a:r>
              <a:rPr lang="en-GB" sz="1800" dirty="0" err="1">
                <a:solidFill>
                  <a:srgbClr val="000000"/>
                </a:solidFill>
                <a:effectLst/>
                <a:latin typeface="Times New Roman" panose="02020603050405020304" pitchFamily="18" charset="0"/>
                <a:ea typeface="Calibri" panose="020F0502020204030204" pitchFamily="34" charset="0"/>
              </a:rPr>
              <a:t>Taleb</a:t>
            </a:r>
            <a:r>
              <a:rPr lang="en-GB" sz="1800" dirty="0">
                <a:solidFill>
                  <a:srgbClr val="000000"/>
                </a:solidFill>
                <a:effectLst/>
                <a:latin typeface="Times New Roman" panose="02020603050405020304" pitchFamily="18" charset="0"/>
                <a:ea typeface="Calibri" panose="020F0502020204030204" pitchFamily="34" charset="0"/>
              </a:rPr>
              <a:t>, T., (2020). AI-driven zero touch network and service management in 5G and beyond: Challenges and research directions. </a:t>
            </a:r>
            <a:r>
              <a:rPr lang="en-IN" sz="1800" i="1" dirty="0" err="1">
                <a:effectLst/>
                <a:latin typeface="Times New Roman" panose="02020603050405020304" pitchFamily="18" charset="0"/>
                <a:ea typeface="Calibri" panose="020F0502020204030204" pitchFamily="34" charset="0"/>
              </a:rPr>
              <a:t>Ieee</a:t>
            </a:r>
            <a:r>
              <a:rPr lang="en-IN" sz="1800" i="1" dirty="0">
                <a:effectLst/>
                <a:latin typeface="Times New Roman" panose="02020603050405020304" pitchFamily="18" charset="0"/>
                <a:ea typeface="Calibri" panose="020F0502020204030204" pitchFamily="34" charset="0"/>
              </a:rPr>
              <a:t> Network</a:t>
            </a:r>
            <a:r>
              <a:rPr lang="en-IN" sz="1800" dirty="0">
                <a:effectLst/>
                <a:latin typeface="Times New Roman" panose="02020603050405020304" pitchFamily="18" charset="0"/>
                <a:ea typeface="Calibri" panose="020F0502020204030204" pitchFamily="34" charset="0"/>
              </a:rPr>
              <a:t>, </a:t>
            </a:r>
            <a:r>
              <a:rPr lang="en-IN" sz="1800" i="1" dirty="0">
                <a:effectLst/>
                <a:latin typeface="Times New Roman" panose="02020603050405020304" pitchFamily="18" charset="0"/>
                <a:ea typeface="Calibri" panose="020F0502020204030204" pitchFamily="34" charset="0"/>
              </a:rPr>
              <a:t>34</a:t>
            </a:r>
            <a:r>
              <a:rPr lang="en-IN" sz="1800" dirty="0">
                <a:effectLst/>
                <a:latin typeface="Times New Roman" panose="02020603050405020304" pitchFamily="18" charset="0"/>
                <a:ea typeface="Calibri" panose="020F0502020204030204" pitchFamily="34" charset="0"/>
              </a:rPr>
              <a:t>(2), pp.186-194.</a:t>
            </a: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rPr>
              <a:t>Franken, E., Plimmer, G. and </a:t>
            </a:r>
            <a:r>
              <a:rPr lang="en-GB" sz="1800" dirty="0" err="1">
                <a:solidFill>
                  <a:srgbClr val="000000"/>
                </a:solidFill>
                <a:effectLst/>
                <a:latin typeface="Times New Roman" panose="02020603050405020304" pitchFamily="18" charset="0"/>
                <a:ea typeface="Calibri" panose="020F0502020204030204" pitchFamily="34" charset="0"/>
              </a:rPr>
              <a:t>Malinen</a:t>
            </a:r>
            <a:r>
              <a:rPr lang="en-GB" sz="1800" dirty="0">
                <a:solidFill>
                  <a:srgbClr val="000000"/>
                </a:solidFill>
                <a:effectLst/>
                <a:latin typeface="Times New Roman" panose="02020603050405020304" pitchFamily="18" charset="0"/>
                <a:ea typeface="Calibri" panose="020F0502020204030204" pitchFamily="34" charset="0"/>
              </a:rPr>
              <a:t>, S., (2020). Paradoxical leadership in public sector organisations: Its role in fostering employee resilience. </a:t>
            </a:r>
            <a:r>
              <a:rPr lang="en-IN" sz="1800" i="1" dirty="0">
                <a:effectLst/>
                <a:latin typeface="Times New Roman" panose="02020603050405020304" pitchFamily="18" charset="0"/>
                <a:ea typeface="Calibri" panose="020F0502020204030204" pitchFamily="34" charset="0"/>
              </a:rPr>
              <a:t>Australian Journal of Public Administration</a:t>
            </a:r>
            <a:r>
              <a:rPr lang="en-IN" sz="1800" dirty="0">
                <a:effectLst/>
                <a:latin typeface="Times New Roman" panose="02020603050405020304" pitchFamily="18" charset="0"/>
                <a:ea typeface="Calibri" panose="020F0502020204030204" pitchFamily="34" charset="0"/>
              </a:rPr>
              <a:t>, </a:t>
            </a:r>
            <a:r>
              <a:rPr lang="en-IN" sz="1800" i="1" dirty="0">
                <a:effectLst/>
                <a:latin typeface="Times New Roman" panose="02020603050405020304" pitchFamily="18" charset="0"/>
                <a:ea typeface="Calibri" panose="020F0502020204030204" pitchFamily="34" charset="0"/>
              </a:rPr>
              <a:t>79</a:t>
            </a:r>
            <a:r>
              <a:rPr lang="en-IN" sz="1800" dirty="0">
                <a:effectLst/>
                <a:latin typeface="Times New Roman" panose="02020603050405020304" pitchFamily="18" charset="0"/>
                <a:ea typeface="Calibri" panose="020F0502020204030204" pitchFamily="34" charset="0"/>
              </a:rPr>
              <a:t>(1), pp.93-110.</a:t>
            </a:r>
          </a:p>
          <a:p>
            <a:pPr algn="just">
              <a:lnSpc>
                <a:spcPct val="200000"/>
              </a:lnSpc>
              <a:spcAft>
                <a:spcPts val="800"/>
              </a:spcAft>
            </a:pPr>
            <a:r>
              <a:rPr lang="en-GB" sz="1800" dirty="0" err="1">
                <a:solidFill>
                  <a:srgbClr val="000000"/>
                </a:solidFill>
                <a:effectLst/>
                <a:latin typeface="Times New Roman" panose="02020603050405020304" pitchFamily="18" charset="0"/>
                <a:ea typeface="Calibri" panose="020F0502020204030204" pitchFamily="34" charset="0"/>
              </a:rPr>
              <a:t>Giousmpasoglou</a:t>
            </a:r>
            <a:r>
              <a:rPr lang="en-GB" sz="1800" dirty="0">
                <a:solidFill>
                  <a:srgbClr val="000000"/>
                </a:solidFill>
                <a:effectLst/>
                <a:latin typeface="Times New Roman" panose="02020603050405020304" pitchFamily="18" charset="0"/>
                <a:ea typeface="Calibri" panose="020F0502020204030204" pitchFamily="34" charset="0"/>
              </a:rPr>
              <a:t>, C., </a:t>
            </a:r>
            <a:r>
              <a:rPr lang="en-GB" sz="1800" dirty="0" err="1">
                <a:solidFill>
                  <a:srgbClr val="000000"/>
                </a:solidFill>
                <a:effectLst/>
                <a:latin typeface="Times New Roman" panose="02020603050405020304" pitchFamily="18" charset="0"/>
                <a:ea typeface="Calibri" panose="020F0502020204030204" pitchFamily="34" charset="0"/>
              </a:rPr>
              <a:t>Marinakou</a:t>
            </a:r>
            <a:r>
              <a:rPr lang="en-GB" sz="1800" dirty="0">
                <a:solidFill>
                  <a:srgbClr val="000000"/>
                </a:solidFill>
                <a:effectLst/>
                <a:latin typeface="Times New Roman" panose="02020603050405020304" pitchFamily="18" charset="0"/>
                <a:ea typeface="Calibri" panose="020F0502020204030204" pitchFamily="34" charset="0"/>
              </a:rPr>
              <a:t>, E. and </a:t>
            </a:r>
            <a:r>
              <a:rPr lang="en-GB" sz="1800" dirty="0" err="1">
                <a:solidFill>
                  <a:srgbClr val="000000"/>
                </a:solidFill>
                <a:effectLst/>
                <a:latin typeface="Times New Roman" panose="02020603050405020304" pitchFamily="18" charset="0"/>
                <a:ea typeface="Calibri" panose="020F0502020204030204" pitchFamily="34" charset="0"/>
              </a:rPr>
              <a:t>Zopiatis</a:t>
            </a:r>
            <a:r>
              <a:rPr lang="en-GB" sz="1800" dirty="0">
                <a:solidFill>
                  <a:srgbClr val="000000"/>
                </a:solidFill>
                <a:effectLst/>
                <a:latin typeface="Times New Roman" panose="02020603050405020304" pitchFamily="18" charset="0"/>
                <a:ea typeface="Calibri" panose="020F0502020204030204" pitchFamily="34" charset="0"/>
              </a:rPr>
              <a:t>, A., (2021). Hospitality managers in turbulent times: the COVID-19 crisis. </a:t>
            </a:r>
            <a:r>
              <a:rPr lang="en-IN" sz="1800" i="1" dirty="0">
                <a:effectLst/>
                <a:latin typeface="Times New Roman" panose="02020603050405020304" pitchFamily="18" charset="0"/>
                <a:ea typeface="Calibri" panose="020F0502020204030204" pitchFamily="34" charset="0"/>
              </a:rPr>
              <a:t>International Journal of Contemporary Hospitality Management</a:t>
            </a:r>
            <a:r>
              <a:rPr lang="en-IN" sz="1800" dirty="0">
                <a:effectLst/>
                <a:latin typeface="Times New Roman" panose="02020603050405020304" pitchFamily="18" charset="0"/>
                <a:ea typeface="Calibri" panose="020F0502020204030204" pitchFamily="34" charset="0"/>
              </a:rPr>
              <a:t>, </a:t>
            </a:r>
            <a:r>
              <a:rPr lang="en-IN" sz="1800" i="1" dirty="0">
                <a:effectLst/>
                <a:latin typeface="Times New Roman" panose="02020603050405020304" pitchFamily="18" charset="0"/>
                <a:ea typeface="Calibri" panose="020F0502020204030204" pitchFamily="34" charset="0"/>
              </a:rPr>
              <a:t>33</a:t>
            </a:r>
            <a:r>
              <a:rPr lang="en-IN" sz="1800" dirty="0">
                <a:effectLst/>
                <a:latin typeface="Times New Roman" panose="02020603050405020304" pitchFamily="18" charset="0"/>
                <a:ea typeface="Calibri" panose="020F0502020204030204" pitchFamily="34" charset="0"/>
              </a:rPr>
              <a:t>(4), pp.1297-1318.</a:t>
            </a:r>
          </a:p>
          <a:p>
            <a:pPr algn="just">
              <a:lnSpc>
                <a:spcPct val="200000"/>
              </a:lnSpc>
              <a:spcAft>
                <a:spcPts val="800"/>
              </a:spcAft>
            </a:pPr>
            <a:r>
              <a:rPr lang="en-GB" sz="1800" dirty="0" err="1">
                <a:solidFill>
                  <a:srgbClr val="000000"/>
                </a:solidFill>
                <a:effectLst/>
                <a:latin typeface="Times New Roman" panose="02020603050405020304" pitchFamily="18" charset="0"/>
                <a:ea typeface="Calibri" panose="020F0502020204030204" pitchFamily="34" charset="0"/>
              </a:rPr>
              <a:t>Gjerde</a:t>
            </a:r>
            <a:r>
              <a:rPr lang="en-GB" sz="1800" dirty="0">
                <a:solidFill>
                  <a:srgbClr val="000000"/>
                </a:solidFill>
                <a:effectLst/>
                <a:latin typeface="Times New Roman" panose="02020603050405020304" pitchFamily="18" charset="0"/>
                <a:ea typeface="Calibri" panose="020F0502020204030204" pitchFamily="34" charset="0"/>
              </a:rPr>
              <a:t>, S. and Alvesson, M., (2020). Sandwiched: Exploring role and identity of middle managers in the genuine middle. </a:t>
            </a:r>
            <a:r>
              <a:rPr lang="en-IN" sz="1800" i="1" dirty="0">
                <a:effectLst/>
                <a:latin typeface="Times New Roman" panose="02020603050405020304" pitchFamily="18" charset="0"/>
                <a:ea typeface="Calibri" panose="020F0502020204030204" pitchFamily="34" charset="0"/>
              </a:rPr>
              <a:t>Human relations</a:t>
            </a:r>
            <a:r>
              <a:rPr lang="en-IN" sz="1800" dirty="0">
                <a:effectLst/>
                <a:latin typeface="Times New Roman" panose="02020603050405020304" pitchFamily="18" charset="0"/>
                <a:ea typeface="Calibri" panose="020F0502020204030204" pitchFamily="34" charset="0"/>
              </a:rPr>
              <a:t>, </a:t>
            </a:r>
            <a:r>
              <a:rPr lang="en-IN" sz="1800" i="1" dirty="0">
                <a:effectLst/>
                <a:latin typeface="Times New Roman" panose="02020603050405020304" pitchFamily="18" charset="0"/>
                <a:ea typeface="Calibri" panose="020F0502020204030204" pitchFamily="34" charset="0"/>
              </a:rPr>
              <a:t>73</a:t>
            </a:r>
            <a:r>
              <a:rPr lang="en-IN" sz="1800" dirty="0">
                <a:effectLst/>
                <a:latin typeface="Times New Roman" panose="02020603050405020304" pitchFamily="18" charset="0"/>
                <a:ea typeface="Calibri" panose="020F0502020204030204" pitchFamily="34" charset="0"/>
              </a:rPr>
              <a:t>(1), pp.124-151.</a:t>
            </a: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rPr>
              <a:t>Hohenlohe, P.A., Funk, W.C. and </a:t>
            </a:r>
            <a:r>
              <a:rPr lang="en-GB" sz="1800" dirty="0" err="1">
                <a:solidFill>
                  <a:srgbClr val="000000"/>
                </a:solidFill>
                <a:effectLst/>
                <a:latin typeface="Times New Roman" panose="02020603050405020304" pitchFamily="18" charset="0"/>
                <a:ea typeface="Calibri" panose="020F0502020204030204" pitchFamily="34" charset="0"/>
              </a:rPr>
              <a:t>Rajora</a:t>
            </a:r>
            <a:r>
              <a:rPr lang="en-GB" sz="1800" dirty="0">
                <a:solidFill>
                  <a:srgbClr val="000000"/>
                </a:solidFill>
                <a:effectLst/>
                <a:latin typeface="Times New Roman" panose="02020603050405020304" pitchFamily="18" charset="0"/>
                <a:ea typeface="Calibri" panose="020F0502020204030204" pitchFamily="34" charset="0"/>
              </a:rPr>
              <a:t>, O.P., (2021). Population genomics for wildlife conservation and management. </a:t>
            </a:r>
            <a:r>
              <a:rPr lang="en-IN" sz="1800" i="1" dirty="0">
                <a:effectLst/>
                <a:latin typeface="Times New Roman" panose="02020603050405020304" pitchFamily="18" charset="0"/>
                <a:ea typeface="Calibri" panose="020F0502020204030204" pitchFamily="34" charset="0"/>
              </a:rPr>
              <a:t>Molecular Ecology</a:t>
            </a:r>
            <a:r>
              <a:rPr lang="en-IN" sz="1800" dirty="0">
                <a:effectLst/>
                <a:latin typeface="Times New Roman" panose="02020603050405020304" pitchFamily="18" charset="0"/>
                <a:ea typeface="Calibri" panose="020F0502020204030204" pitchFamily="34" charset="0"/>
              </a:rPr>
              <a:t>, </a:t>
            </a:r>
            <a:r>
              <a:rPr lang="en-IN" sz="1800" i="1" dirty="0">
                <a:effectLst/>
                <a:latin typeface="Times New Roman" panose="02020603050405020304" pitchFamily="18" charset="0"/>
                <a:ea typeface="Calibri" panose="020F0502020204030204" pitchFamily="34" charset="0"/>
              </a:rPr>
              <a:t>30</a:t>
            </a:r>
            <a:r>
              <a:rPr lang="en-IN" sz="1800" dirty="0">
                <a:effectLst/>
                <a:latin typeface="Times New Roman" panose="02020603050405020304" pitchFamily="18" charset="0"/>
                <a:ea typeface="Calibri" panose="020F0502020204030204" pitchFamily="34" charset="0"/>
              </a:rPr>
              <a:t>(1), pp.62-82.</a:t>
            </a: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rPr>
              <a:t>Jacobson, G.P., Shepard, N.T., </a:t>
            </a:r>
            <a:r>
              <a:rPr lang="en-GB" sz="1800" dirty="0" err="1">
                <a:solidFill>
                  <a:srgbClr val="000000"/>
                </a:solidFill>
                <a:effectLst/>
                <a:latin typeface="Times New Roman" panose="02020603050405020304" pitchFamily="18" charset="0"/>
                <a:ea typeface="Calibri" panose="020F0502020204030204" pitchFamily="34" charset="0"/>
              </a:rPr>
              <a:t>Barin</a:t>
            </a:r>
            <a:r>
              <a:rPr lang="en-GB" sz="1800" dirty="0">
                <a:solidFill>
                  <a:srgbClr val="000000"/>
                </a:solidFill>
                <a:effectLst/>
                <a:latin typeface="Times New Roman" panose="02020603050405020304" pitchFamily="18" charset="0"/>
                <a:ea typeface="Calibri" panose="020F0502020204030204" pitchFamily="34" charset="0"/>
              </a:rPr>
              <a:t>, K., Janky, K. and McCaslin, D.L. eds., (2020). </a:t>
            </a:r>
            <a:r>
              <a:rPr lang="en-IN" sz="1800" i="1" dirty="0">
                <a:effectLst/>
                <a:latin typeface="Times New Roman" panose="02020603050405020304" pitchFamily="18" charset="0"/>
                <a:ea typeface="Calibri" panose="020F0502020204030204" pitchFamily="34" charset="0"/>
              </a:rPr>
              <a:t>Balance function assessment and management</a:t>
            </a:r>
            <a:r>
              <a:rPr lang="en-IN" sz="1800" dirty="0">
                <a:effectLst/>
                <a:latin typeface="Times New Roman" panose="02020603050405020304" pitchFamily="18" charset="0"/>
                <a:ea typeface="Calibri" panose="020F0502020204030204" pitchFamily="34" charset="0"/>
              </a:rPr>
              <a:t>. plural publishing.</a:t>
            </a: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rPr>
              <a:t>Lockhart, S.L., Duggan, L.V., Wax, R.S., Saad, S. and </a:t>
            </a:r>
            <a:r>
              <a:rPr lang="en-GB" sz="1800" dirty="0" err="1">
                <a:solidFill>
                  <a:srgbClr val="000000"/>
                </a:solidFill>
                <a:effectLst/>
                <a:latin typeface="Times New Roman" panose="02020603050405020304" pitchFamily="18" charset="0"/>
                <a:ea typeface="Calibri" panose="020F0502020204030204" pitchFamily="34" charset="0"/>
              </a:rPr>
              <a:t>Grocott</a:t>
            </a:r>
            <a:r>
              <a:rPr lang="en-GB" sz="1800" dirty="0">
                <a:solidFill>
                  <a:srgbClr val="000000"/>
                </a:solidFill>
                <a:effectLst/>
                <a:latin typeface="Times New Roman" panose="02020603050405020304" pitchFamily="18" charset="0"/>
                <a:ea typeface="Calibri" panose="020F0502020204030204" pitchFamily="34" charset="0"/>
              </a:rPr>
              <a:t>, H.P., (2020). Personal protective equipment (PPE) for both </a:t>
            </a:r>
            <a:r>
              <a:rPr lang="en-GB" sz="1800" dirty="0" err="1">
                <a:solidFill>
                  <a:srgbClr val="000000"/>
                </a:solidFill>
                <a:effectLst/>
                <a:latin typeface="Times New Roman" panose="02020603050405020304" pitchFamily="18" charset="0"/>
                <a:ea typeface="Calibri" panose="020F0502020204030204" pitchFamily="34" charset="0"/>
              </a:rPr>
              <a:t>anesthesiologists</a:t>
            </a:r>
            <a:r>
              <a:rPr lang="en-GB" sz="1800" dirty="0">
                <a:solidFill>
                  <a:srgbClr val="000000"/>
                </a:solidFill>
                <a:effectLst/>
                <a:latin typeface="Times New Roman" panose="02020603050405020304" pitchFamily="18" charset="0"/>
                <a:ea typeface="Calibri" panose="020F0502020204030204" pitchFamily="34" charset="0"/>
              </a:rPr>
              <a:t> and other airway managers: principles and practice during the COVID-19 pandemic. </a:t>
            </a:r>
            <a:r>
              <a:rPr lang="en-IN" sz="1800" i="1" dirty="0">
                <a:effectLst/>
                <a:latin typeface="Times New Roman" panose="02020603050405020304" pitchFamily="18" charset="0"/>
                <a:ea typeface="Calibri" panose="020F0502020204030204" pitchFamily="34" charset="0"/>
              </a:rPr>
              <a:t>Canadian journal of anaesthesia</a:t>
            </a:r>
            <a:r>
              <a:rPr lang="en-IN" sz="1800" dirty="0">
                <a:effectLst/>
                <a:latin typeface="Times New Roman" panose="02020603050405020304" pitchFamily="18" charset="0"/>
                <a:ea typeface="Calibri" panose="020F0502020204030204" pitchFamily="34" charset="0"/>
              </a:rPr>
              <a:t>, </a:t>
            </a:r>
            <a:r>
              <a:rPr lang="en-IN" sz="1800" i="1" dirty="0">
                <a:effectLst/>
                <a:latin typeface="Times New Roman" panose="02020603050405020304" pitchFamily="18" charset="0"/>
                <a:ea typeface="Calibri" panose="020F0502020204030204" pitchFamily="34" charset="0"/>
              </a:rPr>
              <a:t>67</a:t>
            </a:r>
            <a:r>
              <a:rPr lang="en-IN" sz="1800" dirty="0">
                <a:effectLst/>
                <a:latin typeface="Times New Roman" panose="02020603050405020304" pitchFamily="18" charset="0"/>
                <a:ea typeface="Calibri" panose="020F0502020204030204" pitchFamily="34" charset="0"/>
              </a:rPr>
              <a:t>(8), p.1005.</a:t>
            </a: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rPr>
              <a:t>López-</a:t>
            </a:r>
            <a:r>
              <a:rPr lang="en-GB" sz="1800" dirty="0" err="1">
                <a:solidFill>
                  <a:srgbClr val="000000"/>
                </a:solidFill>
                <a:effectLst/>
                <a:latin typeface="Times New Roman" panose="02020603050405020304" pitchFamily="18" charset="0"/>
                <a:ea typeface="Calibri" panose="020F0502020204030204" pitchFamily="34" charset="0"/>
              </a:rPr>
              <a:t>Cabarcos</a:t>
            </a:r>
            <a:r>
              <a:rPr lang="en-GB" sz="1800" dirty="0">
                <a:solidFill>
                  <a:srgbClr val="000000"/>
                </a:solidFill>
                <a:effectLst/>
                <a:latin typeface="Times New Roman" panose="02020603050405020304" pitchFamily="18" charset="0"/>
                <a:ea typeface="Calibri" panose="020F0502020204030204" pitchFamily="34" charset="0"/>
              </a:rPr>
              <a:t>, M.Á., Vázquez-Rodríguez, P. and </a:t>
            </a:r>
            <a:r>
              <a:rPr lang="en-GB" sz="1800" dirty="0" err="1">
                <a:solidFill>
                  <a:srgbClr val="000000"/>
                </a:solidFill>
                <a:effectLst/>
                <a:latin typeface="Times New Roman" panose="02020603050405020304" pitchFamily="18" charset="0"/>
                <a:ea typeface="Calibri" panose="020F0502020204030204" pitchFamily="34" charset="0"/>
              </a:rPr>
              <a:t>Quiñoá-Piñeiro</a:t>
            </a:r>
            <a:r>
              <a:rPr lang="en-GB" sz="1800" dirty="0">
                <a:solidFill>
                  <a:srgbClr val="000000"/>
                </a:solidFill>
                <a:effectLst/>
                <a:latin typeface="Times New Roman" panose="02020603050405020304" pitchFamily="18" charset="0"/>
                <a:ea typeface="Calibri" panose="020F0502020204030204" pitchFamily="34" charset="0"/>
              </a:rPr>
              <a:t>, L.M., (2022). An approach to employees’ job performance through work environmental variables and leadership behaviours. </a:t>
            </a:r>
            <a:r>
              <a:rPr lang="en-IN" sz="1800" i="1" dirty="0">
                <a:effectLst/>
                <a:latin typeface="Times New Roman" panose="02020603050405020304" pitchFamily="18" charset="0"/>
                <a:ea typeface="Calibri" panose="020F0502020204030204" pitchFamily="34" charset="0"/>
              </a:rPr>
              <a:t>Journal of Business Research</a:t>
            </a:r>
            <a:r>
              <a:rPr lang="en-IN" sz="1800" dirty="0">
                <a:effectLst/>
                <a:latin typeface="Times New Roman" panose="02020603050405020304" pitchFamily="18" charset="0"/>
                <a:ea typeface="Calibri" panose="020F0502020204030204" pitchFamily="34" charset="0"/>
              </a:rPr>
              <a:t>, </a:t>
            </a:r>
            <a:r>
              <a:rPr lang="en-IN" sz="1800" i="1" dirty="0">
                <a:effectLst/>
                <a:latin typeface="Times New Roman" panose="02020603050405020304" pitchFamily="18" charset="0"/>
                <a:ea typeface="Calibri" panose="020F0502020204030204" pitchFamily="34" charset="0"/>
              </a:rPr>
              <a:t>140</a:t>
            </a:r>
            <a:r>
              <a:rPr lang="en-IN" sz="1800" dirty="0">
                <a:effectLst/>
                <a:latin typeface="Times New Roman" panose="02020603050405020304" pitchFamily="18" charset="0"/>
                <a:ea typeface="Calibri" panose="020F0502020204030204" pitchFamily="34" charset="0"/>
              </a:rPr>
              <a:t>, pp.361-369.</a:t>
            </a: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rPr>
              <a:t>Parker, S.K., Knight, C. and Keller, A., (2020). Remote managers are having trust issues. </a:t>
            </a:r>
            <a:r>
              <a:rPr lang="en-IN" sz="1800" i="1" dirty="0">
                <a:effectLst/>
                <a:latin typeface="Times New Roman" panose="02020603050405020304" pitchFamily="18" charset="0"/>
                <a:ea typeface="Calibri" panose="020F0502020204030204" pitchFamily="34" charset="0"/>
              </a:rPr>
              <a:t>Harvard Business Review</a:t>
            </a:r>
            <a:r>
              <a:rPr lang="en-IN" sz="1800" dirty="0">
                <a:effectLst/>
                <a:latin typeface="Times New Roman" panose="02020603050405020304" pitchFamily="18" charset="0"/>
                <a:ea typeface="Calibri" panose="020F0502020204030204" pitchFamily="34" charset="0"/>
              </a:rPr>
              <a:t>, </a:t>
            </a:r>
            <a:r>
              <a:rPr lang="en-IN" sz="1800" i="1" dirty="0">
                <a:effectLst/>
                <a:latin typeface="Times New Roman" panose="02020603050405020304" pitchFamily="18" charset="0"/>
                <a:ea typeface="Calibri" panose="020F0502020204030204" pitchFamily="34" charset="0"/>
              </a:rPr>
              <a:t>30</a:t>
            </a:r>
            <a:r>
              <a:rPr lang="en-IN" sz="1800" dirty="0">
                <a:effectLst/>
                <a:latin typeface="Times New Roman" panose="02020603050405020304" pitchFamily="18" charset="0"/>
                <a:ea typeface="Calibri" panose="020F0502020204030204" pitchFamily="34" charset="0"/>
              </a:rPr>
              <a:t>, pp.6-20.</a:t>
            </a: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rPr>
              <a:t>Radu, A.F. and </a:t>
            </a:r>
            <a:r>
              <a:rPr lang="en-GB" sz="1800" dirty="0" err="1">
                <a:solidFill>
                  <a:srgbClr val="000000"/>
                </a:solidFill>
                <a:effectLst/>
                <a:latin typeface="Times New Roman" panose="02020603050405020304" pitchFamily="18" charset="0"/>
                <a:ea typeface="Calibri" panose="020F0502020204030204" pitchFamily="34" charset="0"/>
              </a:rPr>
              <a:t>Bungau</a:t>
            </a:r>
            <a:r>
              <a:rPr lang="en-GB" sz="1800" dirty="0">
                <a:solidFill>
                  <a:srgbClr val="000000"/>
                </a:solidFill>
                <a:effectLst/>
                <a:latin typeface="Times New Roman" panose="02020603050405020304" pitchFamily="18" charset="0"/>
                <a:ea typeface="Calibri" panose="020F0502020204030204" pitchFamily="34" charset="0"/>
              </a:rPr>
              <a:t>, S.G., (2021). Management of rheumatoid arthritis: an overview. </a:t>
            </a:r>
            <a:r>
              <a:rPr lang="en-IN" sz="1800" i="1" dirty="0">
                <a:effectLst/>
                <a:latin typeface="Times New Roman" panose="02020603050405020304" pitchFamily="18" charset="0"/>
                <a:ea typeface="Calibri" panose="020F0502020204030204" pitchFamily="34" charset="0"/>
              </a:rPr>
              <a:t>Cells</a:t>
            </a:r>
            <a:r>
              <a:rPr lang="en-IN" sz="1800" dirty="0">
                <a:effectLst/>
                <a:latin typeface="Times New Roman" panose="02020603050405020304" pitchFamily="18" charset="0"/>
                <a:ea typeface="Calibri" panose="020F0502020204030204" pitchFamily="34" charset="0"/>
              </a:rPr>
              <a:t>, </a:t>
            </a:r>
            <a:r>
              <a:rPr lang="en-IN" sz="1800" i="1" dirty="0">
                <a:effectLst/>
                <a:latin typeface="Times New Roman" panose="02020603050405020304" pitchFamily="18" charset="0"/>
                <a:ea typeface="Calibri" panose="020F0502020204030204" pitchFamily="34" charset="0"/>
              </a:rPr>
              <a:t>10</a:t>
            </a:r>
            <a:r>
              <a:rPr lang="en-IN" sz="1800" dirty="0">
                <a:effectLst/>
                <a:latin typeface="Times New Roman" panose="02020603050405020304" pitchFamily="18" charset="0"/>
                <a:ea typeface="Calibri" panose="020F0502020204030204" pitchFamily="34" charset="0"/>
              </a:rPr>
              <a:t>(11), p.2857.</a:t>
            </a: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rPr>
              <a:t>Riyanto, S., Endri, E. and </a:t>
            </a:r>
            <a:r>
              <a:rPr lang="en-GB" sz="1800" dirty="0" err="1">
                <a:solidFill>
                  <a:srgbClr val="000000"/>
                </a:solidFill>
                <a:effectLst/>
                <a:latin typeface="Times New Roman" panose="02020603050405020304" pitchFamily="18" charset="0"/>
                <a:ea typeface="Calibri" panose="020F0502020204030204" pitchFamily="34" charset="0"/>
              </a:rPr>
              <a:t>Herlisha</a:t>
            </a:r>
            <a:r>
              <a:rPr lang="en-GB" sz="1800" dirty="0">
                <a:solidFill>
                  <a:srgbClr val="000000"/>
                </a:solidFill>
                <a:effectLst/>
                <a:latin typeface="Times New Roman" panose="02020603050405020304" pitchFamily="18" charset="0"/>
                <a:ea typeface="Calibri" panose="020F0502020204030204" pitchFamily="34" charset="0"/>
              </a:rPr>
              <a:t>, N., (2021). Effect of work motivation and job satisfaction on employee performance: Mediating role of employee engagement. </a:t>
            </a:r>
            <a:r>
              <a:rPr lang="en-IN" sz="1800" i="1" dirty="0">
                <a:effectLst/>
                <a:latin typeface="Times New Roman" panose="02020603050405020304" pitchFamily="18" charset="0"/>
                <a:ea typeface="Calibri" panose="020F0502020204030204" pitchFamily="34" charset="0"/>
              </a:rPr>
              <a:t>Problems and Perspectives in Management</a:t>
            </a:r>
            <a:r>
              <a:rPr lang="en-IN" sz="1800" dirty="0">
                <a:effectLst/>
                <a:latin typeface="Times New Roman" panose="02020603050405020304" pitchFamily="18" charset="0"/>
                <a:ea typeface="Calibri" panose="020F0502020204030204" pitchFamily="34" charset="0"/>
              </a:rPr>
              <a:t>, </a:t>
            </a:r>
            <a:r>
              <a:rPr lang="en-IN" sz="1800" i="1" dirty="0">
                <a:effectLst/>
                <a:latin typeface="Times New Roman" panose="02020603050405020304" pitchFamily="18" charset="0"/>
                <a:ea typeface="Calibri" panose="020F0502020204030204" pitchFamily="34" charset="0"/>
              </a:rPr>
              <a:t>19</a:t>
            </a:r>
            <a:r>
              <a:rPr lang="en-IN" sz="1800" dirty="0">
                <a:effectLst/>
                <a:latin typeface="Times New Roman" panose="02020603050405020304" pitchFamily="18" charset="0"/>
                <a:ea typeface="Calibri" panose="020F0502020204030204" pitchFamily="34" charset="0"/>
              </a:rPr>
              <a:t>(3), p.162.</a:t>
            </a: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rPr>
              <a:t>Wells, B.K., Huff, D.D., Burke, B.J., Brodeur, R.D., Santora, J.A., Field, J.C., </a:t>
            </a:r>
            <a:r>
              <a:rPr lang="en-GB" sz="1800" dirty="0" err="1">
                <a:solidFill>
                  <a:srgbClr val="000000"/>
                </a:solidFill>
                <a:effectLst/>
                <a:latin typeface="Times New Roman" panose="02020603050405020304" pitchFamily="18" charset="0"/>
                <a:ea typeface="Calibri" panose="020F0502020204030204" pitchFamily="34" charset="0"/>
              </a:rPr>
              <a:t>Richerson</a:t>
            </a:r>
            <a:r>
              <a:rPr lang="en-GB" sz="1800" dirty="0">
                <a:solidFill>
                  <a:srgbClr val="000000"/>
                </a:solidFill>
                <a:effectLst/>
                <a:latin typeface="Times New Roman" panose="02020603050405020304" pitchFamily="18" charset="0"/>
                <a:ea typeface="Calibri" panose="020F0502020204030204" pitchFamily="34" charset="0"/>
              </a:rPr>
              <a:t>, K., Mantua, N.J., Fresh, K.L., McClure, M.M. and Satterthwaite, W.H., (2020). Implementing ecosystem-based management principles in the design of a salmon ocean ecology program. </a:t>
            </a:r>
            <a:r>
              <a:rPr lang="en-IN" sz="1800" i="1" dirty="0">
                <a:effectLst/>
                <a:latin typeface="Times New Roman" panose="02020603050405020304" pitchFamily="18" charset="0"/>
                <a:ea typeface="Calibri" panose="020F0502020204030204" pitchFamily="34" charset="0"/>
              </a:rPr>
              <a:t>Frontiers in Marine Science</a:t>
            </a:r>
            <a:r>
              <a:rPr lang="en-IN" sz="1800" dirty="0">
                <a:effectLst/>
                <a:latin typeface="Times New Roman" panose="02020603050405020304" pitchFamily="18" charset="0"/>
                <a:ea typeface="Calibri" panose="020F0502020204030204" pitchFamily="34" charset="0"/>
              </a:rPr>
              <a:t>, </a:t>
            </a:r>
            <a:r>
              <a:rPr lang="en-IN" sz="1800" i="1" dirty="0">
                <a:effectLst/>
                <a:latin typeface="Times New Roman" panose="02020603050405020304" pitchFamily="18" charset="0"/>
                <a:ea typeface="Calibri" panose="020F0502020204030204" pitchFamily="34" charset="0"/>
              </a:rPr>
              <a:t>7</a:t>
            </a:r>
            <a:r>
              <a:rPr lang="en-IN" sz="1800" dirty="0">
                <a:effectLst/>
                <a:latin typeface="Times New Roman" panose="02020603050405020304" pitchFamily="18" charset="0"/>
                <a:ea typeface="Calibri" panose="020F0502020204030204" pitchFamily="34" charset="0"/>
              </a:rPr>
              <a:t>, p.342.</a:t>
            </a: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rPr>
              <a:t>Worth, M.J., (2020). </a:t>
            </a:r>
            <a:r>
              <a:rPr lang="en-IN" sz="1800" i="1" dirty="0">
                <a:effectLst/>
                <a:latin typeface="Times New Roman" panose="02020603050405020304" pitchFamily="18" charset="0"/>
                <a:ea typeface="Calibri" panose="020F0502020204030204" pitchFamily="34" charset="0"/>
              </a:rPr>
              <a:t>Nonprofit management: Principles and practice</a:t>
            </a:r>
            <a:r>
              <a:rPr lang="en-IN" sz="1800" dirty="0">
                <a:effectLst/>
                <a:latin typeface="Times New Roman" panose="02020603050405020304" pitchFamily="18" charset="0"/>
                <a:ea typeface="Calibri" panose="020F0502020204030204" pitchFamily="34" charset="0"/>
              </a:rPr>
              <a:t>. CQ Press.</a:t>
            </a: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rPr>
              <a:t>Wrede, M., </a:t>
            </a:r>
            <a:r>
              <a:rPr lang="en-GB" sz="1800" dirty="0" err="1">
                <a:solidFill>
                  <a:srgbClr val="000000"/>
                </a:solidFill>
                <a:effectLst/>
                <a:latin typeface="Times New Roman" panose="02020603050405020304" pitchFamily="18" charset="0"/>
                <a:ea typeface="Calibri" panose="020F0502020204030204" pitchFamily="34" charset="0"/>
              </a:rPr>
              <a:t>Velamuri</a:t>
            </a:r>
            <a:r>
              <a:rPr lang="en-GB" sz="1800" dirty="0">
                <a:solidFill>
                  <a:srgbClr val="000000"/>
                </a:solidFill>
                <a:effectLst/>
                <a:latin typeface="Times New Roman" panose="02020603050405020304" pitchFamily="18" charset="0"/>
                <a:ea typeface="Calibri" panose="020F0502020204030204" pitchFamily="34" charset="0"/>
              </a:rPr>
              <a:t>, V.K. and </a:t>
            </a:r>
            <a:r>
              <a:rPr lang="en-GB" sz="1800" dirty="0" err="1">
                <a:solidFill>
                  <a:srgbClr val="000000"/>
                </a:solidFill>
                <a:effectLst/>
                <a:latin typeface="Times New Roman" panose="02020603050405020304" pitchFamily="18" charset="0"/>
                <a:ea typeface="Calibri" panose="020F0502020204030204" pitchFamily="34" charset="0"/>
              </a:rPr>
              <a:t>Dauth</a:t>
            </a:r>
            <a:r>
              <a:rPr lang="en-GB" sz="1800" dirty="0">
                <a:solidFill>
                  <a:srgbClr val="000000"/>
                </a:solidFill>
                <a:effectLst/>
                <a:latin typeface="Times New Roman" panose="02020603050405020304" pitchFamily="18" charset="0"/>
                <a:ea typeface="Calibri" panose="020F0502020204030204" pitchFamily="34" charset="0"/>
              </a:rPr>
              <a:t>, T., (2020). Top managers in the digital age: Exploring the role and practices of top managers in firms' digital transformation. </a:t>
            </a:r>
            <a:r>
              <a:rPr lang="en-IN" sz="1800" i="1" dirty="0">
                <a:effectLst/>
                <a:latin typeface="Times New Roman" panose="02020603050405020304" pitchFamily="18" charset="0"/>
                <a:ea typeface="Calibri" panose="020F0502020204030204" pitchFamily="34" charset="0"/>
              </a:rPr>
              <a:t>Managerial and Decision Economics</a:t>
            </a:r>
            <a:r>
              <a:rPr lang="en-IN" sz="1800" dirty="0">
                <a:effectLst/>
                <a:latin typeface="Times New Roman" panose="02020603050405020304" pitchFamily="18" charset="0"/>
                <a:ea typeface="Calibri" panose="020F0502020204030204" pitchFamily="34" charset="0"/>
              </a:rPr>
              <a:t>, </a:t>
            </a:r>
            <a:r>
              <a:rPr lang="en-IN" sz="1800" i="1" dirty="0">
                <a:effectLst/>
                <a:latin typeface="Times New Roman" panose="02020603050405020304" pitchFamily="18" charset="0"/>
                <a:ea typeface="Calibri" panose="020F0502020204030204" pitchFamily="34" charset="0"/>
              </a:rPr>
              <a:t>41</a:t>
            </a:r>
            <a:r>
              <a:rPr lang="en-IN" sz="1800" dirty="0">
                <a:effectLst/>
                <a:latin typeface="Times New Roman" panose="02020603050405020304" pitchFamily="18" charset="0"/>
                <a:ea typeface="Calibri" panose="020F0502020204030204" pitchFamily="34" charset="0"/>
              </a:rPr>
              <a:t>(8), pp.1549-1567.</a:t>
            </a:r>
          </a:p>
          <a:p>
            <a:pPr algn="just">
              <a:lnSpc>
                <a:spcPct val="200000"/>
              </a:lnSpc>
              <a:spcAft>
                <a:spcPts val="800"/>
              </a:spcAft>
            </a:pPr>
            <a:r>
              <a:rPr lang="en-GB" sz="1800" dirty="0" err="1">
                <a:solidFill>
                  <a:srgbClr val="000000"/>
                </a:solidFill>
                <a:effectLst/>
                <a:latin typeface="Times New Roman" panose="02020603050405020304" pitchFamily="18" charset="0"/>
                <a:ea typeface="Calibri" panose="020F0502020204030204" pitchFamily="34" charset="0"/>
              </a:rPr>
              <a:t>Yadati</a:t>
            </a:r>
            <a:r>
              <a:rPr lang="en-GB" sz="1800" dirty="0">
                <a:solidFill>
                  <a:srgbClr val="000000"/>
                </a:solidFill>
                <a:effectLst/>
                <a:latin typeface="Times New Roman" panose="02020603050405020304" pitchFamily="18" charset="0"/>
                <a:ea typeface="Calibri" panose="020F0502020204030204" pitchFamily="34" charset="0"/>
              </a:rPr>
              <a:t>, T., </a:t>
            </a:r>
            <a:r>
              <a:rPr lang="en-GB" sz="1800" dirty="0" err="1">
                <a:solidFill>
                  <a:srgbClr val="000000"/>
                </a:solidFill>
                <a:effectLst/>
                <a:latin typeface="Times New Roman" panose="02020603050405020304" pitchFamily="18" charset="0"/>
                <a:ea typeface="Calibri" panose="020F0502020204030204" pitchFamily="34" charset="0"/>
              </a:rPr>
              <a:t>Houben</a:t>
            </a:r>
            <a:r>
              <a:rPr lang="en-GB" sz="1800" dirty="0">
                <a:solidFill>
                  <a:srgbClr val="000000"/>
                </a:solidFill>
                <a:effectLst/>
                <a:latin typeface="Times New Roman" panose="02020603050405020304" pitchFamily="18" charset="0"/>
                <a:ea typeface="Calibri" panose="020F0502020204030204" pitchFamily="34" charset="0"/>
              </a:rPr>
              <a:t>, T., </a:t>
            </a:r>
            <a:r>
              <a:rPr lang="en-GB" sz="1800" dirty="0" err="1">
                <a:solidFill>
                  <a:srgbClr val="000000"/>
                </a:solidFill>
                <a:effectLst/>
                <a:latin typeface="Times New Roman" panose="02020603050405020304" pitchFamily="18" charset="0"/>
                <a:ea typeface="Calibri" panose="020F0502020204030204" pitchFamily="34" charset="0"/>
              </a:rPr>
              <a:t>Bitorina</a:t>
            </a:r>
            <a:r>
              <a:rPr lang="en-GB" sz="1800" dirty="0">
                <a:solidFill>
                  <a:srgbClr val="000000"/>
                </a:solidFill>
                <a:effectLst/>
                <a:latin typeface="Times New Roman" panose="02020603050405020304" pitchFamily="18" charset="0"/>
                <a:ea typeface="Calibri" panose="020F0502020204030204" pitchFamily="34" charset="0"/>
              </a:rPr>
              <a:t>, A. and Shiri-Sverdlov, R., (2020). The ins and outs of cathepsins: physiological function and role in disease management. </a:t>
            </a:r>
            <a:r>
              <a:rPr lang="en-IN" sz="1800" i="1" dirty="0">
                <a:effectLst/>
                <a:latin typeface="Times New Roman" panose="02020603050405020304" pitchFamily="18" charset="0"/>
                <a:ea typeface="Calibri" panose="020F0502020204030204" pitchFamily="34" charset="0"/>
              </a:rPr>
              <a:t>Cells</a:t>
            </a:r>
            <a:r>
              <a:rPr lang="en-IN" sz="1800" dirty="0">
                <a:effectLst/>
                <a:latin typeface="Times New Roman" panose="02020603050405020304" pitchFamily="18" charset="0"/>
                <a:ea typeface="Calibri" panose="020F0502020204030204" pitchFamily="34" charset="0"/>
              </a:rPr>
              <a:t>, </a:t>
            </a:r>
            <a:r>
              <a:rPr lang="en-IN" sz="1800" i="1" dirty="0">
                <a:effectLst/>
                <a:latin typeface="Times New Roman" panose="02020603050405020304" pitchFamily="18" charset="0"/>
                <a:ea typeface="Calibri" panose="020F0502020204030204" pitchFamily="34" charset="0"/>
              </a:rPr>
              <a:t>9</a:t>
            </a:r>
            <a:r>
              <a:rPr lang="en-IN" sz="1800" dirty="0">
                <a:effectLst/>
                <a:latin typeface="Times New Roman" panose="02020603050405020304" pitchFamily="18" charset="0"/>
                <a:ea typeface="Calibri" panose="020F0502020204030204" pitchFamily="34" charset="0"/>
              </a:rPr>
              <a:t>(7), p.1679.</a:t>
            </a:r>
          </a:p>
          <a:p>
            <a:endParaRPr lang="en-IN" dirty="0"/>
          </a:p>
        </p:txBody>
      </p:sp>
      <p:sp>
        <p:nvSpPr>
          <p:cNvPr id="4" name="Slide Number Placeholder 3"/>
          <p:cNvSpPr>
            <a:spLocks noGrp="1"/>
          </p:cNvSpPr>
          <p:nvPr>
            <p:ph type="sldNum" sz="quarter" idx="5"/>
          </p:nvPr>
        </p:nvSpPr>
        <p:spPr/>
        <p:txBody>
          <a:bodyPr/>
          <a:lstStyle/>
          <a:p>
            <a:fld id="{FF6C346B-F78F-4882-8858-E6A295197820}" type="slidenum">
              <a:rPr lang="en-IN" smtClean="0"/>
              <a:t>17</a:t>
            </a:fld>
            <a:endParaRPr lang="en-IN"/>
          </a:p>
        </p:txBody>
      </p:sp>
    </p:spTree>
    <p:extLst>
      <p:ext uri="{BB962C8B-B14F-4D97-AF65-F5344CB8AC3E}">
        <p14:creationId xmlns:p14="http://schemas.microsoft.com/office/powerpoint/2010/main" val="25778409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965A1-5339-EB6A-C29B-49CC84D8BD1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IN"/>
          </a:p>
        </p:txBody>
      </p:sp>
      <p:sp>
        <p:nvSpPr>
          <p:cNvPr id="3" name="Subtitle 2">
            <a:extLst>
              <a:ext uri="{FF2B5EF4-FFF2-40B4-BE49-F238E27FC236}">
                <a16:creationId xmlns:a16="http://schemas.microsoft.com/office/drawing/2014/main" id="{22811255-9FE1-46C4-8C23-C3FFDC3A28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IN"/>
          </a:p>
        </p:txBody>
      </p:sp>
      <p:sp>
        <p:nvSpPr>
          <p:cNvPr id="4" name="Date Placeholder 3">
            <a:extLst>
              <a:ext uri="{FF2B5EF4-FFF2-40B4-BE49-F238E27FC236}">
                <a16:creationId xmlns:a16="http://schemas.microsoft.com/office/drawing/2014/main" id="{030E5643-964E-89D0-B976-9A4C944681BF}"/>
              </a:ext>
            </a:extLst>
          </p:cNvPr>
          <p:cNvSpPr>
            <a:spLocks noGrp="1"/>
          </p:cNvSpPr>
          <p:nvPr>
            <p:ph type="dt" sz="half" idx="10"/>
          </p:nvPr>
        </p:nvSpPr>
        <p:spPr/>
        <p:txBody>
          <a:bodyPr/>
          <a:lstStyle/>
          <a:p>
            <a:fld id="{0D6EA5D0-A2FF-44DC-A39A-8F48FD950FA5}" type="datetimeFigureOut">
              <a:rPr lang="en-IN" smtClean="0"/>
              <a:t>04-04-2024</a:t>
            </a:fld>
            <a:endParaRPr lang="en-IN"/>
          </a:p>
        </p:txBody>
      </p:sp>
      <p:sp>
        <p:nvSpPr>
          <p:cNvPr id="5" name="Footer Placeholder 4">
            <a:extLst>
              <a:ext uri="{FF2B5EF4-FFF2-40B4-BE49-F238E27FC236}">
                <a16:creationId xmlns:a16="http://schemas.microsoft.com/office/drawing/2014/main" id="{95082DFB-4E66-FC1E-ACA7-44069D31C4E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F84E40C-BFF6-144F-50F8-3DC5220AC68D}"/>
              </a:ext>
            </a:extLst>
          </p:cNvPr>
          <p:cNvSpPr>
            <a:spLocks noGrp="1"/>
          </p:cNvSpPr>
          <p:nvPr>
            <p:ph type="sldNum" sz="quarter" idx="12"/>
          </p:nvPr>
        </p:nvSpPr>
        <p:spPr/>
        <p:txBody>
          <a:bodyPr/>
          <a:lstStyle/>
          <a:p>
            <a:fld id="{F2F8F84F-6A7B-416B-BAC5-F30738385E6A}" type="slidenum">
              <a:rPr lang="en-IN" smtClean="0"/>
              <a:t>‹#›</a:t>
            </a:fld>
            <a:endParaRPr lang="en-IN"/>
          </a:p>
        </p:txBody>
      </p:sp>
    </p:spTree>
    <p:extLst>
      <p:ext uri="{BB962C8B-B14F-4D97-AF65-F5344CB8AC3E}">
        <p14:creationId xmlns:p14="http://schemas.microsoft.com/office/powerpoint/2010/main" val="4499722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E9AC5-5F1E-FEAE-A957-BA9727779D4D}"/>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D6A257C2-B671-5339-2314-D563A344034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DA54A8C1-BA6E-B413-F0FA-3B5A949AFA30}"/>
              </a:ext>
            </a:extLst>
          </p:cNvPr>
          <p:cNvSpPr>
            <a:spLocks noGrp="1"/>
          </p:cNvSpPr>
          <p:nvPr>
            <p:ph type="dt" sz="half" idx="10"/>
          </p:nvPr>
        </p:nvSpPr>
        <p:spPr/>
        <p:txBody>
          <a:bodyPr/>
          <a:lstStyle/>
          <a:p>
            <a:fld id="{0D6EA5D0-A2FF-44DC-A39A-8F48FD950FA5}" type="datetimeFigureOut">
              <a:rPr lang="en-IN" smtClean="0"/>
              <a:t>04-04-2024</a:t>
            </a:fld>
            <a:endParaRPr lang="en-IN"/>
          </a:p>
        </p:txBody>
      </p:sp>
      <p:sp>
        <p:nvSpPr>
          <p:cNvPr id="5" name="Footer Placeholder 4">
            <a:extLst>
              <a:ext uri="{FF2B5EF4-FFF2-40B4-BE49-F238E27FC236}">
                <a16:creationId xmlns:a16="http://schemas.microsoft.com/office/drawing/2014/main" id="{4728BCCF-DBF8-2224-1211-01C3A0FDB63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BFBF009-3B37-33F9-C77C-3447766E8900}"/>
              </a:ext>
            </a:extLst>
          </p:cNvPr>
          <p:cNvSpPr>
            <a:spLocks noGrp="1"/>
          </p:cNvSpPr>
          <p:nvPr>
            <p:ph type="sldNum" sz="quarter" idx="12"/>
          </p:nvPr>
        </p:nvSpPr>
        <p:spPr/>
        <p:txBody>
          <a:bodyPr/>
          <a:lstStyle/>
          <a:p>
            <a:fld id="{F2F8F84F-6A7B-416B-BAC5-F30738385E6A}" type="slidenum">
              <a:rPr lang="en-IN" smtClean="0"/>
              <a:t>‹#›</a:t>
            </a:fld>
            <a:endParaRPr lang="en-IN"/>
          </a:p>
        </p:txBody>
      </p:sp>
    </p:spTree>
    <p:extLst>
      <p:ext uri="{BB962C8B-B14F-4D97-AF65-F5344CB8AC3E}">
        <p14:creationId xmlns:p14="http://schemas.microsoft.com/office/powerpoint/2010/main" val="34093278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50AF5-63C6-B538-E577-5459B17B2A3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IN"/>
          </a:p>
        </p:txBody>
      </p:sp>
      <p:sp>
        <p:nvSpPr>
          <p:cNvPr id="3" name="Text Placeholder 2">
            <a:extLst>
              <a:ext uri="{FF2B5EF4-FFF2-40B4-BE49-F238E27FC236}">
                <a16:creationId xmlns:a16="http://schemas.microsoft.com/office/drawing/2014/main" id="{79EEEF26-935C-64B8-3096-456EC5944D0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5F8BC29-8873-3046-E682-C18826BAB740}"/>
              </a:ext>
            </a:extLst>
          </p:cNvPr>
          <p:cNvSpPr>
            <a:spLocks noGrp="1"/>
          </p:cNvSpPr>
          <p:nvPr>
            <p:ph type="dt" sz="half" idx="10"/>
          </p:nvPr>
        </p:nvSpPr>
        <p:spPr/>
        <p:txBody>
          <a:bodyPr/>
          <a:lstStyle/>
          <a:p>
            <a:fld id="{0D6EA5D0-A2FF-44DC-A39A-8F48FD950FA5}" type="datetimeFigureOut">
              <a:rPr lang="en-IN" smtClean="0"/>
              <a:t>04-04-2024</a:t>
            </a:fld>
            <a:endParaRPr lang="en-IN"/>
          </a:p>
        </p:txBody>
      </p:sp>
      <p:sp>
        <p:nvSpPr>
          <p:cNvPr id="5" name="Footer Placeholder 4">
            <a:extLst>
              <a:ext uri="{FF2B5EF4-FFF2-40B4-BE49-F238E27FC236}">
                <a16:creationId xmlns:a16="http://schemas.microsoft.com/office/drawing/2014/main" id="{D5400B35-7DA9-6D07-9560-BBD03A87930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57263A4-FB99-4339-2325-55AA9ED3BB5A}"/>
              </a:ext>
            </a:extLst>
          </p:cNvPr>
          <p:cNvSpPr>
            <a:spLocks noGrp="1"/>
          </p:cNvSpPr>
          <p:nvPr>
            <p:ph type="sldNum" sz="quarter" idx="12"/>
          </p:nvPr>
        </p:nvSpPr>
        <p:spPr/>
        <p:txBody>
          <a:bodyPr/>
          <a:lstStyle/>
          <a:p>
            <a:fld id="{F2F8F84F-6A7B-416B-BAC5-F30738385E6A}" type="slidenum">
              <a:rPr lang="en-IN" smtClean="0"/>
              <a:t>‹#›</a:t>
            </a:fld>
            <a:endParaRPr lang="en-IN"/>
          </a:p>
        </p:txBody>
      </p:sp>
    </p:spTree>
    <p:extLst>
      <p:ext uri="{BB962C8B-B14F-4D97-AF65-F5344CB8AC3E}">
        <p14:creationId xmlns:p14="http://schemas.microsoft.com/office/powerpoint/2010/main" val="5118909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1EFA0-E6CD-10BA-EA56-6E33FB8DEDA1}"/>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BCAA96CB-99AC-500E-AB27-09D64EAE3BB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Content Placeholder 3">
            <a:extLst>
              <a:ext uri="{FF2B5EF4-FFF2-40B4-BE49-F238E27FC236}">
                <a16:creationId xmlns:a16="http://schemas.microsoft.com/office/drawing/2014/main" id="{FE7823DD-5791-87FA-D777-EE0EA65BDE2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5" name="Date Placeholder 4">
            <a:extLst>
              <a:ext uri="{FF2B5EF4-FFF2-40B4-BE49-F238E27FC236}">
                <a16:creationId xmlns:a16="http://schemas.microsoft.com/office/drawing/2014/main" id="{029F0D6D-A16B-7A4C-F236-B11C08EFC2BD}"/>
              </a:ext>
            </a:extLst>
          </p:cNvPr>
          <p:cNvSpPr>
            <a:spLocks noGrp="1"/>
          </p:cNvSpPr>
          <p:nvPr>
            <p:ph type="dt" sz="half" idx="10"/>
          </p:nvPr>
        </p:nvSpPr>
        <p:spPr/>
        <p:txBody>
          <a:bodyPr/>
          <a:lstStyle/>
          <a:p>
            <a:fld id="{0D6EA5D0-A2FF-44DC-A39A-8F48FD950FA5}" type="datetimeFigureOut">
              <a:rPr lang="en-IN" smtClean="0"/>
              <a:t>04-04-2024</a:t>
            </a:fld>
            <a:endParaRPr lang="en-IN"/>
          </a:p>
        </p:txBody>
      </p:sp>
      <p:sp>
        <p:nvSpPr>
          <p:cNvPr id="6" name="Footer Placeholder 5">
            <a:extLst>
              <a:ext uri="{FF2B5EF4-FFF2-40B4-BE49-F238E27FC236}">
                <a16:creationId xmlns:a16="http://schemas.microsoft.com/office/drawing/2014/main" id="{B9115E85-ACEC-C599-44A5-68E66D634711}"/>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D46606E-AC01-420B-1AB0-BDFCE9F18FEF}"/>
              </a:ext>
            </a:extLst>
          </p:cNvPr>
          <p:cNvSpPr>
            <a:spLocks noGrp="1"/>
          </p:cNvSpPr>
          <p:nvPr>
            <p:ph type="sldNum" sz="quarter" idx="12"/>
          </p:nvPr>
        </p:nvSpPr>
        <p:spPr/>
        <p:txBody>
          <a:bodyPr/>
          <a:lstStyle/>
          <a:p>
            <a:fld id="{F2F8F84F-6A7B-416B-BAC5-F30738385E6A}" type="slidenum">
              <a:rPr lang="en-IN" smtClean="0"/>
              <a:t>‹#›</a:t>
            </a:fld>
            <a:endParaRPr lang="en-IN"/>
          </a:p>
        </p:txBody>
      </p:sp>
    </p:spTree>
    <p:extLst>
      <p:ext uri="{BB962C8B-B14F-4D97-AF65-F5344CB8AC3E}">
        <p14:creationId xmlns:p14="http://schemas.microsoft.com/office/powerpoint/2010/main" val="12992094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A0285-E8D1-2834-A0EB-EC64A5B27B10}"/>
              </a:ext>
            </a:extLst>
          </p:cNvPr>
          <p:cNvSpPr>
            <a:spLocks noGrp="1"/>
          </p:cNvSpPr>
          <p:nvPr>
            <p:ph type="title"/>
          </p:nvPr>
        </p:nvSpPr>
        <p:spPr>
          <a:xfrm>
            <a:off x="839788" y="365125"/>
            <a:ext cx="10515600" cy="1325563"/>
          </a:xfrm>
        </p:spPr>
        <p:txBody>
          <a:bodyPr/>
          <a:lstStyle/>
          <a:p>
            <a:r>
              <a:rPr lang="en-GB"/>
              <a:t>Click to edit Master title style</a:t>
            </a:r>
            <a:endParaRPr lang="en-IN"/>
          </a:p>
        </p:txBody>
      </p:sp>
      <p:sp>
        <p:nvSpPr>
          <p:cNvPr id="3" name="Text Placeholder 2">
            <a:extLst>
              <a:ext uri="{FF2B5EF4-FFF2-40B4-BE49-F238E27FC236}">
                <a16:creationId xmlns:a16="http://schemas.microsoft.com/office/drawing/2014/main" id="{4B683A9E-1CEB-2FCC-A2FE-781230E6D2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2EDE6CD-6E22-8DC0-EBD0-3EF7AE5B787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5" name="Text Placeholder 4">
            <a:extLst>
              <a:ext uri="{FF2B5EF4-FFF2-40B4-BE49-F238E27FC236}">
                <a16:creationId xmlns:a16="http://schemas.microsoft.com/office/drawing/2014/main" id="{2D60F228-0DD3-E00A-685C-49A57B314E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3830387-7C8D-5CEC-C153-8385F24311C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7" name="Date Placeholder 6">
            <a:extLst>
              <a:ext uri="{FF2B5EF4-FFF2-40B4-BE49-F238E27FC236}">
                <a16:creationId xmlns:a16="http://schemas.microsoft.com/office/drawing/2014/main" id="{CFC66F2C-2AC1-ED8E-FFB5-F709F86FD651}"/>
              </a:ext>
            </a:extLst>
          </p:cNvPr>
          <p:cNvSpPr>
            <a:spLocks noGrp="1"/>
          </p:cNvSpPr>
          <p:nvPr>
            <p:ph type="dt" sz="half" idx="10"/>
          </p:nvPr>
        </p:nvSpPr>
        <p:spPr/>
        <p:txBody>
          <a:bodyPr/>
          <a:lstStyle/>
          <a:p>
            <a:fld id="{0D6EA5D0-A2FF-44DC-A39A-8F48FD950FA5}" type="datetimeFigureOut">
              <a:rPr lang="en-IN" smtClean="0"/>
              <a:t>04-04-2024</a:t>
            </a:fld>
            <a:endParaRPr lang="en-IN"/>
          </a:p>
        </p:txBody>
      </p:sp>
      <p:sp>
        <p:nvSpPr>
          <p:cNvPr id="8" name="Footer Placeholder 7">
            <a:extLst>
              <a:ext uri="{FF2B5EF4-FFF2-40B4-BE49-F238E27FC236}">
                <a16:creationId xmlns:a16="http://schemas.microsoft.com/office/drawing/2014/main" id="{4077846F-527F-2D57-A617-637709532340}"/>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608C84DF-0EA8-197E-E287-96346F8C1136}"/>
              </a:ext>
            </a:extLst>
          </p:cNvPr>
          <p:cNvSpPr>
            <a:spLocks noGrp="1"/>
          </p:cNvSpPr>
          <p:nvPr>
            <p:ph type="sldNum" sz="quarter" idx="12"/>
          </p:nvPr>
        </p:nvSpPr>
        <p:spPr/>
        <p:txBody>
          <a:bodyPr/>
          <a:lstStyle/>
          <a:p>
            <a:fld id="{F2F8F84F-6A7B-416B-BAC5-F30738385E6A}" type="slidenum">
              <a:rPr lang="en-IN" smtClean="0"/>
              <a:t>‹#›</a:t>
            </a:fld>
            <a:endParaRPr lang="en-IN"/>
          </a:p>
        </p:txBody>
      </p:sp>
    </p:spTree>
    <p:extLst>
      <p:ext uri="{BB962C8B-B14F-4D97-AF65-F5344CB8AC3E}">
        <p14:creationId xmlns:p14="http://schemas.microsoft.com/office/powerpoint/2010/main" val="3711916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4EADE-9FEE-E130-7FA9-FD059DD2D827}"/>
              </a:ext>
            </a:extLst>
          </p:cNvPr>
          <p:cNvSpPr>
            <a:spLocks noGrp="1"/>
          </p:cNvSpPr>
          <p:nvPr>
            <p:ph type="title"/>
          </p:nvPr>
        </p:nvSpPr>
        <p:spPr/>
        <p:txBody>
          <a:bodyPr/>
          <a:lstStyle/>
          <a:p>
            <a:r>
              <a:rPr lang="en-GB"/>
              <a:t>Click to edit Master title style</a:t>
            </a:r>
            <a:endParaRPr lang="en-IN"/>
          </a:p>
        </p:txBody>
      </p:sp>
      <p:sp>
        <p:nvSpPr>
          <p:cNvPr id="3" name="Date Placeholder 2">
            <a:extLst>
              <a:ext uri="{FF2B5EF4-FFF2-40B4-BE49-F238E27FC236}">
                <a16:creationId xmlns:a16="http://schemas.microsoft.com/office/drawing/2014/main" id="{8F15375B-52E5-E0B6-07B2-8787F7197ED6}"/>
              </a:ext>
            </a:extLst>
          </p:cNvPr>
          <p:cNvSpPr>
            <a:spLocks noGrp="1"/>
          </p:cNvSpPr>
          <p:nvPr>
            <p:ph type="dt" sz="half" idx="10"/>
          </p:nvPr>
        </p:nvSpPr>
        <p:spPr/>
        <p:txBody>
          <a:bodyPr/>
          <a:lstStyle/>
          <a:p>
            <a:fld id="{0D6EA5D0-A2FF-44DC-A39A-8F48FD950FA5}" type="datetimeFigureOut">
              <a:rPr lang="en-IN" smtClean="0"/>
              <a:t>04-04-2024</a:t>
            </a:fld>
            <a:endParaRPr lang="en-IN"/>
          </a:p>
        </p:txBody>
      </p:sp>
      <p:sp>
        <p:nvSpPr>
          <p:cNvPr id="4" name="Footer Placeholder 3">
            <a:extLst>
              <a:ext uri="{FF2B5EF4-FFF2-40B4-BE49-F238E27FC236}">
                <a16:creationId xmlns:a16="http://schemas.microsoft.com/office/drawing/2014/main" id="{C5BC7D0B-67CD-705F-6FB5-8BFE52A7C2BB}"/>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DE687C3F-AFCD-1349-EAC9-B48E4122A13B}"/>
              </a:ext>
            </a:extLst>
          </p:cNvPr>
          <p:cNvSpPr>
            <a:spLocks noGrp="1"/>
          </p:cNvSpPr>
          <p:nvPr>
            <p:ph type="sldNum" sz="quarter" idx="12"/>
          </p:nvPr>
        </p:nvSpPr>
        <p:spPr/>
        <p:txBody>
          <a:bodyPr/>
          <a:lstStyle/>
          <a:p>
            <a:fld id="{F2F8F84F-6A7B-416B-BAC5-F30738385E6A}" type="slidenum">
              <a:rPr lang="en-IN" smtClean="0"/>
              <a:t>‹#›</a:t>
            </a:fld>
            <a:endParaRPr lang="en-IN"/>
          </a:p>
        </p:txBody>
      </p:sp>
    </p:spTree>
    <p:extLst>
      <p:ext uri="{BB962C8B-B14F-4D97-AF65-F5344CB8AC3E}">
        <p14:creationId xmlns:p14="http://schemas.microsoft.com/office/powerpoint/2010/main" val="36905026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505D8E-6215-3A4C-E120-595181746EDD}"/>
              </a:ext>
            </a:extLst>
          </p:cNvPr>
          <p:cNvSpPr>
            <a:spLocks noGrp="1"/>
          </p:cNvSpPr>
          <p:nvPr>
            <p:ph type="dt" sz="half" idx="10"/>
          </p:nvPr>
        </p:nvSpPr>
        <p:spPr/>
        <p:txBody>
          <a:bodyPr/>
          <a:lstStyle/>
          <a:p>
            <a:fld id="{0D6EA5D0-A2FF-44DC-A39A-8F48FD950FA5}" type="datetimeFigureOut">
              <a:rPr lang="en-IN" smtClean="0"/>
              <a:t>04-04-2024</a:t>
            </a:fld>
            <a:endParaRPr lang="en-IN"/>
          </a:p>
        </p:txBody>
      </p:sp>
      <p:sp>
        <p:nvSpPr>
          <p:cNvPr id="3" name="Footer Placeholder 2">
            <a:extLst>
              <a:ext uri="{FF2B5EF4-FFF2-40B4-BE49-F238E27FC236}">
                <a16:creationId xmlns:a16="http://schemas.microsoft.com/office/drawing/2014/main" id="{4754C6B8-E30D-49B4-9EB6-1E8D8F11B6C2}"/>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1010E5AA-F61B-C243-C911-D5F344E8634D}"/>
              </a:ext>
            </a:extLst>
          </p:cNvPr>
          <p:cNvSpPr>
            <a:spLocks noGrp="1"/>
          </p:cNvSpPr>
          <p:nvPr>
            <p:ph type="sldNum" sz="quarter" idx="12"/>
          </p:nvPr>
        </p:nvSpPr>
        <p:spPr/>
        <p:txBody>
          <a:bodyPr/>
          <a:lstStyle/>
          <a:p>
            <a:fld id="{F2F8F84F-6A7B-416B-BAC5-F30738385E6A}" type="slidenum">
              <a:rPr lang="en-IN" smtClean="0"/>
              <a:t>‹#›</a:t>
            </a:fld>
            <a:endParaRPr lang="en-IN"/>
          </a:p>
        </p:txBody>
      </p:sp>
    </p:spTree>
    <p:extLst>
      <p:ext uri="{BB962C8B-B14F-4D97-AF65-F5344CB8AC3E}">
        <p14:creationId xmlns:p14="http://schemas.microsoft.com/office/powerpoint/2010/main" val="13000274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BCB07-36F0-7DB8-D4C2-5C10665EF2B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IN"/>
          </a:p>
        </p:txBody>
      </p:sp>
      <p:sp>
        <p:nvSpPr>
          <p:cNvPr id="3" name="Content Placeholder 2">
            <a:extLst>
              <a:ext uri="{FF2B5EF4-FFF2-40B4-BE49-F238E27FC236}">
                <a16:creationId xmlns:a16="http://schemas.microsoft.com/office/drawing/2014/main" id="{058D99C4-4873-8851-531D-4D376A7197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Text Placeholder 3">
            <a:extLst>
              <a:ext uri="{FF2B5EF4-FFF2-40B4-BE49-F238E27FC236}">
                <a16:creationId xmlns:a16="http://schemas.microsoft.com/office/drawing/2014/main" id="{3E8CBA24-F62A-01BD-DAD5-F5B3718550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C08FE23-F4DB-D01B-84B6-2D5E57D8EA6E}"/>
              </a:ext>
            </a:extLst>
          </p:cNvPr>
          <p:cNvSpPr>
            <a:spLocks noGrp="1"/>
          </p:cNvSpPr>
          <p:nvPr>
            <p:ph type="dt" sz="half" idx="10"/>
          </p:nvPr>
        </p:nvSpPr>
        <p:spPr/>
        <p:txBody>
          <a:bodyPr/>
          <a:lstStyle/>
          <a:p>
            <a:fld id="{0D6EA5D0-A2FF-44DC-A39A-8F48FD950FA5}" type="datetimeFigureOut">
              <a:rPr lang="en-IN" smtClean="0"/>
              <a:t>04-04-2024</a:t>
            </a:fld>
            <a:endParaRPr lang="en-IN"/>
          </a:p>
        </p:txBody>
      </p:sp>
      <p:sp>
        <p:nvSpPr>
          <p:cNvPr id="6" name="Footer Placeholder 5">
            <a:extLst>
              <a:ext uri="{FF2B5EF4-FFF2-40B4-BE49-F238E27FC236}">
                <a16:creationId xmlns:a16="http://schemas.microsoft.com/office/drawing/2014/main" id="{CEB16334-CDF4-6AF7-5C8C-484808E5C7E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1E70C4E-6AD8-331C-245A-D241F7FE49AD}"/>
              </a:ext>
            </a:extLst>
          </p:cNvPr>
          <p:cNvSpPr>
            <a:spLocks noGrp="1"/>
          </p:cNvSpPr>
          <p:nvPr>
            <p:ph type="sldNum" sz="quarter" idx="12"/>
          </p:nvPr>
        </p:nvSpPr>
        <p:spPr/>
        <p:txBody>
          <a:bodyPr/>
          <a:lstStyle/>
          <a:p>
            <a:fld id="{F2F8F84F-6A7B-416B-BAC5-F30738385E6A}" type="slidenum">
              <a:rPr lang="en-IN" smtClean="0"/>
              <a:t>‹#›</a:t>
            </a:fld>
            <a:endParaRPr lang="en-IN"/>
          </a:p>
        </p:txBody>
      </p:sp>
    </p:spTree>
    <p:extLst>
      <p:ext uri="{BB962C8B-B14F-4D97-AF65-F5344CB8AC3E}">
        <p14:creationId xmlns:p14="http://schemas.microsoft.com/office/powerpoint/2010/main" val="209325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DCA0A-3B5C-EF0B-B094-4637FB8089E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IN"/>
          </a:p>
        </p:txBody>
      </p:sp>
      <p:sp>
        <p:nvSpPr>
          <p:cNvPr id="3" name="Picture Placeholder 2">
            <a:extLst>
              <a:ext uri="{FF2B5EF4-FFF2-40B4-BE49-F238E27FC236}">
                <a16:creationId xmlns:a16="http://schemas.microsoft.com/office/drawing/2014/main" id="{E6507C0A-D67A-0435-C4F8-6381A0DB2B2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F3474DB9-B856-C259-F97B-495CA2CA84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276B6F8-8213-95EC-53C4-47746BFE36E6}"/>
              </a:ext>
            </a:extLst>
          </p:cNvPr>
          <p:cNvSpPr>
            <a:spLocks noGrp="1"/>
          </p:cNvSpPr>
          <p:nvPr>
            <p:ph type="dt" sz="half" idx="10"/>
          </p:nvPr>
        </p:nvSpPr>
        <p:spPr/>
        <p:txBody>
          <a:bodyPr/>
          <a:lstStyle/>
          <a:p>
            <a:fld id="{0D6EA5D0-A2FF-44DC-A39A-8F48FD950FA5}" type="datetimeFigureOut">
              <a:rPr lang="en-IN" smtClean="0"/>
              <a:t>04-04-2024</a:t>
            </a:fld>
            <a:endParaRPr lang="en-IN"/>
          </a:p>
        </p:txBody>
      </p:sp>
      <p:sp>
        <p:nvSpPr>
          <p:cNvPr id="6" name="Footer Placeholder 5">
            <a:extLst>
              <a:ext uri="{FF2B5EF4-FFF2-40B4-BE49-F238E27FC236}">
                <a16:creationId xmlns:a16="http://schemas.microsoft.com/office/drawing/2014/main" id="{2F629CC4-97C1-21BF-7ED9-2136B854974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F1D2048-1E69-AB78-1A7A-BB6CEF1CA105}"/>
              </a:ext>
            </a:extLst>
          </p:cNvPr>
          <p:cNvSpPr>
            <a:spLocks noGrp="1"/>
          </p:cNvSpPr>
          <p:nvPr>
            <p:ph type="sldNum" sz="quarter" idx="12"/>
          </p:nvPr>
        </p:nvSpPr>
        <p:spPr/>
        <p:txBody>
          <a:bodyPr/>
          <a:lstStyle/>
          <a:p>
            <a:fld id="{F2F8F84F-6A7B-416B-BAC5-F30738385E6A}" type="slidenum">
              <a:rPr lang="en-IN" smtClean="0"/>
              <a:t>‹#›</a:t>
            </a:fld>
            <a:endParaRPr lang="en-IN"/>
          </a:p>
        </p:txBody>
      </p:sp>
    </p:spTree>
    <p:extLst>
      <p:ext uri="{BB962C8B-B14F-4D97-AF65-F5344CB8AC3E}">
        <p14:creationId xmlns:p14="http://schemas.microsoft.com/office/powerpoint/2010/main" val="319065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ADE9E-81E9-ED4B-4C57-858AB208BE9D}"/>
              </a:ext>
            </a:extLst>
          </p:cNvPr>
          <p:cNvSpPr>
            <a:spLocks noGrp="1"/>
          </p:cNvSpPr>
          <p:nvPr>
            <p:ph type="title"/>
          </p:nvPr>
        </p:nvSpPr>
        <p:spPr/>
        <p:txBody>
          <a:bodyPr/>
          <a:lstStyle/>
          <a:p>
            <a:r>
              <a:rPr lang="en-GB"/>
              <a:t>Click to edit Master title style</a:t>
            </a:r>
            <a:endParaRPr lang="en-IN"/>
          </a:p>
        </p:txBody>
      </p:sp>
      <p:sp>
        <p:nvSpPr>
          <p:cNvPr id="3" name="Vertical Text Placeholder 2">
            <a:extLst>
              <a:ext uri="{FF2B5EF4-FFF2-40B4-BE49-F238E27FC236}">
                <a16:creationId xmlns:a16="http://schemas.microsoft.com/office/drawing/2014/main" id="{5E1F5FFD-CF6A-93B2-F316-9FA1AFA20CC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AFDEA15-09FC-4F73-9166-7F341C04CD94}"/>
              </a:ext>
            </a:extLst>
          </p:cNvPr>
          <p:cNvSpPr>
            <a:spLocks noGrp="1"/>
          </p:cNvSpPr>
          <p:nvPr>
            <p:ph type="dt" sz="half" idx="10"/>
          </p:nvPr>
        </p:nvSpPr>
        <p:spPr/>
        <p:txBody>
          <a:bodyPr/>
          <a:lstStyle/>
          <a:p>
            <a:fld id="{0D6EA5D0-A2FF-44DC-A39A-8F48FD950FA5}" type="datetimeFigureOut">
              <a:rPr lang="en-IN" smtClean="0"/>
              <a:t>04-04-2024</a:t>
            </a:fld>
            <a:endParaRPr lang="en-IN"/>
          </a:p>
        </p:txBody>
      </p:sp>
      <p:sp>
        <p:nvSpPr>
          <p:cNvPr id="5" name="Footer Placeholder 4">
            <a:extLst>
              <a:ext uri="{FF2B5EF4-FFF2-40B4-BE49-F238E27FC236}">
                <a16:creationId xmlns:a16="http://schemas.microsoft.com/office/drawing/2014/main" id="{1C20351F-6E9A-7A0D-F0E7-E07B71BF8E0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7702F9C-6B33-50DB-1A8A-E1E096190C21}"/>
              </a:ext>
            </a:extLst>
          </p:cNvPr>
          <p:cNvSpPr>
            <a:spLocks noGrp="1"/>
          </p:cNvSpPr>
          <p:nvPr>
            <p:ph type="sldNum" sz="quarter" idx="12"/>
          </p:nvPr>
        </p:nvSpPr>
        <p:spPr/>
        <p:txBody>
          <a:bodyPr/>
          <a:lstStyle/>
          <a:p>
            <a:fld id="{F2F8F84F-6A7B-416B-BAC5-F30738385E6A}" type="slidenum">
              <a:rPr lang="en-IN" smtClean="0"/>
              <a:t>‹#›</a:t>
            </a:fld>
            <a:endParaRPr lang="en-IN"/>
          </a:p>
        </p:txBody>
      </p:sp>
    </p:spTree>
    <p:extLst>
      <p:ext uri="{BB962C8B-B14F-4D97-AF65-F5344CB8AC3E}">
        <p14:creationId xmlns:p14="http://schemas.microsoft.com/office/powerpoint/2010/main" val="15242913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8C894D-2A0F-AB29-F788-B36123AB6EF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IN"/>
          </a:p>
        </p:txBody>
      </p:sp>
      <p:sp>
        <p:nvSpPr>
          <p:cNvPr id="3" name="Vertical Text Placeholder 2">
            <a:extLst>
              <a:ext uri="{FF2B5EF4-FFF2-40B4-BE49-F238E27FC236}">
                <a16:creationId xmlns:a16="http://schemas.microsoft.com/office/drawing/2014/main" id="{6450914E-24A0-B4BE-D854-390F1ED93E4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47D08709-F4EC-26DD-7E80-1DE2D2BCB0B2}"/>
              </a:ext>
            </a:extLst>
          </p:cNvPr>
          <p:cNvSpPr>
            <a:spLocks noGrp="1"/>
          </p:cNvSpPr>
          <p:nvPr>
            <p:ph type="dt" sz="half" idx="10"/>
          </p:nvPr>
        </p:nvSpPr>
        <p:spPr/>
        <p:txBody>
          <a:bodyPr/>
          <a:lstStyle/>
          <a:p>
            <a:fld id="{0D6EA5D0-A2FF-44DC-A39A-8F48FD950FA5}" type="datetimeFigureOut">
              <a:rPr lang="en-IN" smtClean="0"/>
              <a:t>04-04-2024</a:t>
            </a:fld>
            <a:endParaRPr lang="en-IN"/>
          </a:p>
        </p:txBody>
      </p:sp>
      <p:sp>
        <p:nvSpPr>
          <p:cNvPr id="5" name="Footer Placeholder 4">
            <a:extLst>
              <a:ext uri="{FF2B5EF4-FFF2-40B4-BE49-F238E27FC236}">
                <a16:creationId xmlns:a16="http://schemas.microsoft.com/office/drawing/2014/main" id="{34BB8735-2C9E-1A79-435A-5E16C7DCCCB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1B2D6F1-B006-A4E0-61E0-41584ED7F324}"/>
              </a:ext>
            </a:extLst>
          </p:cNvPr>
          <p:cNvSpPr>
            <a:spLocks noGrp="1"/>
          </p:cNvSpPr>
          <p:nvPr>
            <p:ph type="sldNum" sz="quarter" idx="12"/>
          </p:nvPr>
        </p:nvSpPr>
        <p:spPr/>
        <p:txBody>
          <a:bodyPr/>
          <a:lstStyle/>
          <a:p>
            <a:fld id="{F2F8F84F-6A7B-416B-BAC5-F30738385E6A}" type="slidenum">
              <a:rPr lang="en-IN" smtClean="0"/>
              <a:t>‹#›</a:t>
            </a:fld>
            <a:endParaRPr lang="en-IN"/>
          </a:p>
        </p:txBody>
      </p:sp>
    </p:spTree>
    <p:extLst>
      <p:ext uri="{BB962C8B-B14F-4D97-AF65-F5344CB8AC3E}">
        <p14:creationId xmlns:p14="http://schemas.microsoft.com/office/powerpoint/2010/main" val="40018743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6000"/>
            <a:lum/>
          </a:blip>
          <a:srcRect/>
          <a:stretch>
            <a:fillRect l="-4000" r="-4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6602CF-7D6B-752F-A8A5-3DF28BF56E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7C912AFD-5CBC-3A08-C172-54AA51D6163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11FCE06F-5676-381A-7C2C-E71540B27B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6EA5D0-A2FF-44DC-A39A-8F48FD950FA5}" type="datetimeFigureOut">
              <a:rPr lang="en-IN" smtClean="0"/>
              <a:t>04-04-2024</a:t>
            </a:fld>
            <a:endParaRPr lang="en-IN"/>
          </a:p>
        </p:txBody>
      </p:sp>
      <p:sp>
        <p:nvSpPr>
          <p:cNvPr id="5" name="Footer Placeholder 4">
            <a:extLst>
              <a:ext uri="{FF2B5EF4-FFF2-40B4-BE49-F238E27FC236}">
                <a16:creationId xmlns:a16="http://schemas.microsoft.com/office/drawing/2014/main" id="{3DA700EA-6F6F-BE39-25A2-A387455BC3F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540C6171-60C1-7C85-3C95-DBF08107EF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2F8F84F-6A7B-416B-BAC5-F30738385E6A}" type="slidenum">
              <a:rPr lang="en-IN" smtClean="0"/>
              <a:t>‹#›</a:t>
            </a:fld>
            <a:endParaRPr lang="en-IN"/>
          </a:p>
        </p:txBody>
      </p:sp>
    </p:spTree>
    <p:extLst>
      <p:ext uri="{BB962C8B-B14F-4D97-AF65-F5344CB8AC3E}">
        <p14:creationId xmlns:p14="http://schemas.microsoft.com/office/powerpoint/2010/main" val="29050918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B028E-DF34-DB8C-00A1-195ACCF29A39}"/>
              </a:ext>
            </a:extLst>
          </p:cNvPr>
          <p:cNvSpPr>
            <a:spLocks noGrp="1"/>
          </p:cNvSpPr>
          <p:nvPr>
            <p:ph type="ctrTitle"/>
          </p:nvPr>
        </p:nvSpPr>
        <p:spPr>
          <a:xfrm>
            <a:off x="1524000" y="2743199"/>
            <a:ext cx="9144000" cy="3461657"/>
          </a:xfrm>
        </p:spPr>
        <p:txBody>
          <a:bodyPr>
            <a:normAutofit fontScale="90000"/>
          </a:bodyPr>
          <a:lstStyle/>
          <a:p>
            <a:pPr algn="ctr">
              <a:lnSpc>
                <a:spcPct val="200000"/>
              </a:lnSpc>
              <a:spcAft>
                <a:spcPts val="800"/>
              </a:spcAft>
            </a:pPr>
            <a:br>
              <a:rPr lang="en-GB" sz="2000" b="1" dirty="0">
                <a:effectLst/>
                <a:latin typeface="Times New Roman" panose="02020603050405020304" pitchFamily="18" charset="0"/>
                <a:ea typeface="Calibri" panose="020F0502020204030204" pitchFamily="34" charset="0"/>
              </a:rPr>
            </a:br>
            <a:br>
              <a:rPr lang="en-GB" sz="1800" b="1" dirty="0">
                <a:effectLst/>
                <a:latin typeface="Times New Roman" panose="02020603050405020304" pitchFamily="18" charset="0"/>
                <a:ea typeface="Calibri" panose="020F0502020204030204" pitchFamily="34" charset="0"/>
              </a:rPr>
            </a:br>
            <a:r>
              <a:rPr lang="en-GB" sz="2200" b="1" dirty="0">
                <a:effectLst/>
                <a:latin typeface="Times New Roman" panose="02020603050405020304" pitchFamily="18" charset="0"/>
                <a:ea typeface="Calibri" panose="020F0502020204030204" pitchFamily="34" charset="0"/>
              </a:rPr>
              <a:t>INTRODUCTION TO LEADERSHIP AND MANAGEMENT – LCBB4008_LON</a:t>
            </a:r>
            <a:br>
              <a:rPr lang="en-GB" sz="1800" b="1" dirty="0">
                <a:effectLst/>
                <a:latin typeface="Times New Roman" panose="02020603050405020304" pitchFamily="18" charset="0"/>
                <a:ea typeface="Calibri" panose="020F0502020204030204" pitchFamily="34" charset="0"/>
              </a:rPr>
            </a:br>
            <a:r>
              <a:rPr lang="en-GB" sz="2000" b="1" dirty="0">
                <a:effectLst/>
                <a:latin typeface="Times New Roman" panose="02020603050405020304" pitchFamily="18" charset="0"/>
                <a:ea typeface="Calibri" panose="020F0502020204030204" pitchFamily="34" charset="0"/>
              </a:rPr>
              <a:t>Group nr. 4</a:t>
            </a:r>
            <a:r>
              <a:rPr lang="en-IN" sz="2000" b="1" dirty="0">
                <a:solidFill>
                  <a:schemeClr val="bg1"/>
                </a:solidFill>
                <a:latin typeface="Arial" panose="020B0604020202020204" pitchFamily="34" charset="0"/>
                <a:ea typeface="Inter V" panose="02000503000000020004" pitchFamily="2" charset="0"/>
                <a:cs typeface="Arial" panose="020B0604020202020204" pitchFamily="34" charset="0"/>
              </a:rPr>
              <a:t> </a:t>
            </a:r>
            <a:r>
              <a:rPr lang="en-IN" sz="2000" b="1" dirty="0">
                <a:latin typeface="Arial" panose="020B0604020202020204" pitchFamily="34" charset="0"/>
                <a:ea typeface="Inter V" panose="02000503000000020004" pitchFamily="2" charset="0"/>
                <a:cs typeface="Arial" panose="020B0604020202020204" pitchFamily="34" charset="0"/>
              </a:rPr>
              <a:t>: Group leader :Anca-Daniela Cruceru – 2316314</a:t>
            </a:r>
            <a:br>
              <a:rPr lang="en-IN" sz="2000" b="1" dirty="0">
                <a:latin typeface="Arial" panose="020B0604020202020204" pitchFamily="34" charset="0"/>
                <a:ea typeface="Inter V" panose="02000503000000020004" pitchFamily="2" charset="0"/>
                <a:cs typeface="Arial" panose="020B0604020202020204" pitchFamily="34" charset="0"/>
              </a:rPr>
            </a:br>
            <a:r>
              <a:rPr kumimoji="0" lang="en-IN" sz="2000" b="1" i="0" u="none" strike="noStrike" kern="1200" cap="none" spc="0" normalizeH="0" baseline="0" noProof="0" dirty="0">
                <a:ln>
                  <a:noFill/>
                </a:ln>
                <a:effectLst/>
                <a:uLnTx/>
                <a:uFillTx/>
                <a:latin typeface="Arial" panose="020B0604020202020204" pitchFamily="34" charset="0"/>
                <a:ea typeface="Inter V" panose="02000503000000020004" pitchFamily="2" charset="0"/>
                <a:cs typeface="Arial" panose="020B0604020202020204" pitchFamily="34" charset="0"/>
              </a:rPr>
              <a:t>Mihaela </a:t>
            </a:r>
            <a:r>
              <a:rPr kumimoji="0" lang="en-IN" sz="2000" b="1" i="0" u="none" strike="noStrike" kern="1200" cap="none" spc="0" normalizeH="0" baseline="0" noProof="0" dirty="0" err="1">
                <a:ln>
                  <a:noFill/>
                </a:ln>
                <a:effectLst/>
                <a:uLnTx/>
                <a:uFillTx/>
                <a:latin typeface="Arial" panose="020B0604020202020204" pitchFamily="34" charset="0"/>
                <a:ea typeface="Inter V" panose="02000503000000020004" pitchFamily="2" charset="0"/>
                <a:cs typeface="Arial" panose="020B0604020202020204" pitchFamily="34" charset="0"/>
              </a:rPr>
              <a:t>Danescu</a:t>
            </a:r>
            <a:r>
              <a:rPr kumimoji="0" lang="en-IN" sz="2000" b="1" i="0" u="none" strike="noStrike" kern="1200" cap="none" spc="0" normalizeH="0" baseline="0" noProof="0" dirty="0">
                <a:ln>
                  <a:noFill/>
                </a:ln>
                <a:effectLst/>
                <a:uLnTx/>
                <a:uFillTx/>
                <a:latin typeface="Arial" panose="020B0604020202020204" pitchFamily="34" charset="0"/>
                <a:ea typeface="Inter V" panose="02000503000000020004" pitchFamily="2" charset="0"/>
                <a:cs typeface="Arial" panose="020B0604020202020204" pitchFamily="34" charset="0"/>
              </a:rPr>
              <a:t> – 2315901</a:t>
            </a:r>
            <a:br>
              <a:rPr kumimoji="0" lang="en-IN" sz="2000" b="1" i="0" u="none" strike="noStrike" kern="1200" cap="none" spc="0" normalizeH="0" baseline="0" noProof="0" dirty="0">
                <a:ln>
                  <a:noFill/>
                </a:ln>
                <a:effectLst/>
                <a:uLnTx/>
                <a:uFillTx/>
                <a:latin typeface="Arial" panose="020B0604020202020204" pitchFamily="34" charset="0"/>
                <a:ea typeface="Inter V" panose="02000503000000020004" pitchFamily="2" charset="0"/>
                <a:cs typeface="Arial" panose="020B0604020202020204" pitchFamily="34" charset="0"/>
              </a:rPr>
            </a:br>
            <a:r>
              <a:rPr kumimoji="0" lang="en-IN" sz="2000" b="1" i="0" u="none" strike="noStrike" kern="1200" cap="none" spc="0" normalizeH="0" baseline="0" noProof="0" dirty="0" err="1">
                <a:ln>
                  <a:noFill/>
                </a:ln>
                <a:effectLst/>
                <a:uLnTx/>
                <a:uFillTx/>
                <a:latin typeface="Arial" panose="020B0604020202020204" pitchFamily="34" charset="0"/>
                <a:ea typeface="Inter V" panose="02000503000000020004" pitchFamily="2" charset="0"/>
                <a:cs typeface="Arial" panose="020B0604020202020204" pitchFamily="34" charset="0"/>
              </a:rPr>
              <a:t>Tefik</a:t>
            </a:r>
            <a:r>
              <a:rPr kumimoji="0" lang="en-IN" sz="2000" b="1" i="0" u="none" strike="noStrike" kern="1200" cap="none" spc="0" normalizeH="0" baseline="0" noProof="0" dirty="0">
                <a:ln>
                  <a:noFill/>
                </a:ln>
                <a:effectLst/>
                <a:uLnTx/>
                <a:uFillTx/>
                <a:latin typeface="Arial" panose="020B0604020202020204" pitchFamily="34" charset="0"/>
                <a:ea typeface="Inter V" panose="02000503000000020004" pitchFamily="2" charset="0"/>
                <a:cs typeface="Arial" panose="020B0604020202020204" pitchFamily="34" charset="0"/>
              </a:rPr>
              <a:t> </a:t>
            </a:r>
            <a:r>
              <a:rPr kumimoji="0" lang="en-IN" sz="2000" b="1" i="0" u="none" strike="noStrike" kern="1200" cap="none" spc="0" normalizeH="0" baseline="0" noProof="0" dirty="0" err="1">
                <a:ln>
                  <a:noFill/>
                </a:ln>
                <a:effectLst/>
                <a:uLnTx/>
                <a:uFillTx/>
                <a:latin typeface="Arial" panose="020B0604020202020204" pitchFamily="34" charset="0"/>
                <a:ea typeface="Inter V" panose="02000503000000020004" pitchFamily="2" charset="0"/>
                <a:cs typeface="Arial" panose="020B0604020202020204" pitchFamily="34" charset="0"/>
              </a:rPr>
              <a:t>Leshkov</a:t>
            </a:r>
            <a:r>
              <a:rPr kumimoji="0" lang="en-IN" sz="2000" b="1" i="0" u="none" strike="noStrike" kern="1200" cap="none" spc="0" normalizeH="0" baseline="0" noProof="0" dirty="0">
                <a:ln>
                  <a:noFill/>
                </a:ln>
                <a:effectLst/>
                <a:uLnTx/>
                <a:uFillTx/>
                <a:latin typeface="Arial" panose="020B0604020202020204" pitchFamily="34" charset="0"/>
                <a:ea typeface="Inter V" panose="02000503000000020004" pitchFamily="2" charset="0"/>
                <a:cs typeface="Arial" panose="020B0604020202020204" pitchFamily="34" charset="0"/>
              </a:rPr>
              <a:t> – 2316010</a:t>
            </a:r>
            <a:br>
              <a:rPr kumimoji="0" lang="en-IN" sz="2000" b="1" i="0" u="none" strike="noStrike" kern="1200" cap="none" spc="0" normalizeH="0" baseline="0" noProof="0" dirty="0">
                <a:ln>
                  <a:noFill/>
                </a:ln>
                <a:effectLst/>
                <a:uLnTx/>
                <a:uFillTx/>
                <a:latin typeface="Arial" panose="020B0604020202020204" pitchFamily="34" charset="0"/>
                <a:ea typeface="Inter V" panose="02000503000000020004" pitchFamily="2" charset="0"/>
                <a:cs typeface="Arial" panose="020B0604020202020204" pitchFamily="34" charset="0"/>
              </a:rPr>
            </a:br>
            <a:r>
              <a:rPr kumimoji="0" lang="en-IN" sz="2000" b="1" i="0" u="none" strike="noStrike" kern="1200" cap="none" spc="0" normalizeH="0" baseline="0" noProof="0" dirty="0">
                <a:ln>
                  <a:noFill/>
                </a:ln>
                <a:effectLst/>
                <a:uLnTx/>
                <a:uFillTx/>
                <a:latin typeface="Arial" panose="020B0604020202020204" pitchFamily="34" charset="0"/>
                <a:ea typeface="Inter V" panose="02000503000000020004" pitchFamily="2" charset="0"/>
                <a:cs typeface="Arial" panose="020B0604020202020204" pitchFamily="34" charset="0"/>
              </a:rPr>
              <a:t>Roxana Ana-Maria Olaru – 2213775</a:t>
            </a:r>
            <a:br>
              <a:rPr kumimoji="0" lang="en-IN" sz="2000" b="1" i="0" u="none" strike="noStrike" kern="1200" cap="none" spc="0" normalizeH="0" baseline="0" noProof="0" dirty="0">
                <a:ln>
                  <a:noFill/>
                </a:ln>
                <a:effectLst/>
                <a:uLnTx/>
                <a:uFillTx/>
                <a:latin typeface="Arial" panose="020B0604020202020204" pitchFamily="34" charset="0"/>
                <a:ea typeface="Inter V" panose="02000503000000020004" pitchFamily="2" charset="0"/>
                <a:cs typeface="Arial" panose="020B0604020202020204" pitchFamily="34" charset="0"/>
              </a:rPr>
            </a:br>
            <a:r>
              <a:rPr kumimoji="0" lang="en-IN" sz="2000" b="1" i="0" u="none" strike="noStrike" kern="1200" cap="none" spc="0" normalizeH="0" baseline="0" noProof="0" dirty="0">
                <a:ln>
                  <a:noFill/>
                </a:ln>
                <a:effectLst/>
                <a:uLnTx/>
                <a:uFillTx/>
                <a:latin typeface="Arial" panose="020B0604020202020204" pitchFamily="34" charset="0"/>
                <a:ea typeface="Inter V" panose="02000503000000020004" pitchFamily="2" charset="0"/>
                <a:cs typeface="Arial" panose="020B0604020202020204" pitchFamily="34" charset="0"/>
              </a:rPr>
              <a:t>Maria </a:t>
            </a:r>
            <a:r>
              <a:rPr kumimoji="0" lang="en-IN" sz="2000" b="1" i="0" u="none" strike="noStrike" kern="1200" cap="none" spc="0" normalizeH="0" baseline="0" noProof="0" dirty="0" err="1">
                <a:ln>
                  <a:noFill/>
                </a:ln>
                <a:effectLst/>
                <a:uLnTx/>
                <a:uFillTx/>
                <a:latin typeface="Arial" panose="020B0604020202020204" pitchFamily="34" charset="0"/>
                <a:ea typeface="Inter V" panose="02000503000000020004" pitchFamily="2" charset="0"/>
                <a:cs typeface="Arial" panose="020B0604020202020204" pitchFamily="34" charset="0"/>
              </a:rPr>
              <a:t>Dorina</a:t>
            </a:r>
            <a:r>
              <a:rPr kumimoji="0" lang="en-IN" sz="2000" b="1" i="0" u="none" strike="noStrike" kern="1200" cap="none" spc="0" normalizeH="0" baseline="0" noProof="0" dirty="0">
                <a:ln>
                  <a:noFill/>
                </a:ln>
                <a:effectLst/>
                <a:uLnTx/>
                <a:uFillTx/>
                <a:latin typeface="Arial" panose="020B0604020202020204" pitchFamily="34" charset="0"/>
                <a:ea typeface="Inter V" panose="02000503000000020004" pitchFamily="2" charset="0"/>
                <a:cs typeface="Arial" panose="020B0604020202020204" pitchFamily="34" charset="0"/>
              </a:rPr>
              <a:t> </a:t>
            </a:r>
            <a:r>
              <a:rPr kumimoji="0" lang="en-IN" sz="2000" b="1" i="0" u="none" strike="noStrike" kern="1200" cap="none" spc="0" normalizeH="0" baseline="0" noProof="0" dirty="0" err="1">
                <a:ln>
                  <a:noFill/>
                </a:ln>
                <a:effectLst/>
                <a:uLnTx/>
                <a:uFillTx/>
                <a:latin typeface="Arial" panose="020B0604020202020204" pitchFamily="34" charset="0"/>
                <a:ea typeface="Inter V" panose="02000503000000020004" pitchFamily="2" charset="0"/>
                <a:cs typeface="Arial" panose="020B0604020202020204" pitchFamily="34" charset="0"/>
              </a:rPr>
              <a:t>Matei</a:t>
            </a:r>
            <a:r>
              <a:rPr kumimoji="0" lang="en-IN" sz="2000" b="1" i="0" u="none" strike="noStrike" kern="1200" cap="none" spc="0" normalizeH="0" baseline="0" noProof="0" dirty="0">
                <a:ln>
                  <a:noFill/>
                </a:ln>
                <a:effectLst/>
                <a:uLnTx/>
                <a:uFillTx/>
                <a:latin typeface="Arial" panose="020B0604020202020204" pitchFamily="34" charset="0"/>
                <a:ea typeface="Inter V" panose="02000503000000020004" pitchFamily="2" charset="0"/>
                <a:cs typeface="Arial" panose="020B0604020202020204" pitchFamily="34" charset="0"/>
              </a:rPr>
              <a:t> - 2315746</a:t>
            </a:r>
            <a:endParaRPr lang="en-IN" sz="2000" dirty="0"/>
          </a:p>
        </p:txBody>
      </p:sp>
      <p:pic>
        <p:nvPicPr>
          <p:cNvPr id="3" name="Picture 2">
            <a:extLst>
              <a:ext uri="{FF2B5EF4-FFF2-40B4-BE49-F238E27FC236}">
                <a16:creationId xmlns:a16="http://schemas.microsoft.com/office/drawing/2014/main" id="{3EC27119-F053-4AFF-E9C0-088F5761D33B}"/>
              </a:ext>
            </a:extLst>
          </p:cNvPr>
          <p:cNvPicPr>
            <a:picLocks noChangeAspect="1"/>
          </p:cNvPicPr>
          <p:nvPr/>
        </p:nvPicPr>
        <p:blipFill>
          <a:blip r:embed="rId2"/>
          <a:stretch>
            <a:fillRect/>
          </a:stretch>
        </p:blipFill>
        <p:spPr>
          <a:xfrm>
            <a:off x="319596" y="0"/>
            <a:ext cx="4150126" cy="2008414"/>
          </a:xfrm>
          <a:prstGeom prst="rect">
            <a:avLst/>
          </a:prstGeom>
        </p:spPr>
      </p:pic>
    </p:spTree>
    <p:extLst>
      <p:ext uri="{BB962C8B-B14F-4D97-AF65-F5344CB8AC3E}">
        <p14:creationId xmlns:p14="http://schemas.microsoft.com/office/powerpoint/2010/main" val="1406627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5F98F-375A-4147-1BFB-FE55C9E10A59}"/>
              </a:ext>
            </a:extLst>
          </p:cNvPr>
          <p:cNvSpPr>
            <a:spLocks noGrp="1"/>
          </p:cNvSpPr>
          <p:nvPr>
            <p:ph type="title"/>
          </p:nvPr>
        </p:nvSpPr>
        <p:spPr/>
        <p:txBody>
          <a:bodyPr>
            <a:normAutofit/>
          </a:bodyPr>
          <a:lstStyle/>
          <a:p>
            <a:pPr algn="ctr"/>
            <a:r>
              <a:rPr lang="en-US" sz="3200" b="1" i="1" dirty="0">
                <a:latin typeface="Times New Roman" panose="02020603050405020304" pitchFamily="18" charset="0"/>
                <a:cs typeface="Times New Roman" panose="02020603050405020304" pitchFamily="18" charset="0"/>
              </a:rPr>
              <a:t>Table of Contents </a:t>
            </a:r>
            <a:endParaRPr lang="en-IN" sz="3200" b="1" i="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36DE260F-8B29-2ABB-475F-99072172341C}"/>
              </a:ext>
            </a:extLst>
          </p:cNvPr>
          <p:cNvSpPr txBox="1"/>
          <p:nvPr/>
        </p:nvSpPr>
        <p:spPr>
          <a:xfrm>
            <a:off x="838200" y="1948934"/>
            <a:ext cx="10881360" cy="4247317"/>
          </a:xfrm>
          <a:prstGeom prst="rect">
            <a:avLst/>
          </a:prstGeom>
          <a:noFill/>
        </p:spPr>
        <p:txBody>
          <a:bodyPr wrap="square">
            <a:spAutoFit/>
          </a:bodyPr>
          <a:lstStyle/>
          <a:p>
            <a:r>
              <a:rPr lang="en-GB" sz="1800" b="1" i="1" dirty="0">
                <a:effectLst/>
                <a:latin typeface="Times New Roman" panose="02020603050405020304" pitchFamily="18" charset="0"/>
                <a:ea typeface="Times New Roman" panose="02020603050405020304" pitchFamily="18" charset="0"/>
              </a:rPr>
              <a:t>Introduction……………………………………………………………………………………………..3</a:t>
            </a:r>
          </a:p>
          <a:p>
            <a:endParaRPr lang="en-GB" b="1" i="1" dirty="0">
              <a:latin typeface="Times New Roman" panose="02020603050405020304" pitchFamily="18" charset="0"/>
            </a:endParaRPr>
          </a:p>
          <a:p>
            <a:r>
              <a:rPr lang="en-IN" sz="1800" b="1" i="1" kern="0" dirty="0">
                <a:effectLst/>
                <a:latin typeface="Times New Roman" panose="02020603050405020304" pitchFamily="18" charset="0"/>
              </a:rPr>
              <a:t>Importance of management…………………………………………………………………………….4-5</a:t>
            </a:r>
          </a:p>
          <a:p>
            <a:endParaRPr lang="en-IN" b="1" i="1" kern="0" dirty="0">
              <a:latin typeface="Times New Roman" panose="02020603050405020304" pitchFamily="18" charset="0"/>
            </a:endParaRPr>
          </a:p>
          <a:p>
            <a:r>
              <a:rPr lang="en-IN" sz="1800" b="1" i="1" kern="0" dirty="0">
                <a:effectLst/>
                <a:latin typeface="Times New Roman" panose="02020603050405020304" pitchFamily="18" charset="0"/>
              </a:rPr>
              <a:t>Management principles…………………………………………………………………………………6-7</a:t>
            </a:r>
          </a:p>
          <a:p>
            <a:endParaRPr lang="en-IN" b="1" i="1" kern="0" dirty="0">
              <a:latin typeface="Times New Roman" panose="02020603050405020304" pitchFamily="18" charset="0"/>
            </a:endParaRPr>
          </a:p>
          <a:p>
            <a:r>
              <a:rPr lang="en-IN" sz="1800" b="1" i="1" kern="0" dirty="0">
                <a:effectLst/>
                <a:latin typeface="Times New Roman" panose="02020603050405020304" pitchFamily="18" charset="0"/>
              </a:rPr>
              <a:t>Management functions………………………………………………………………………………….8-9</a:t>
            </a:r>
          </a:p>
          <a:p>
            <a:endParaRPr lang="en-IN" b="1" i="1" kern="0" dirty="0">
              <a:latin typeface="Times New Roman" panose="02020603050405020304" pitchFamily="18" charset="0"/>
            </a:endParaRPr>
          </a:p>
          <a:p>
            <a:r>
              <a:rPr lang="en-IN" sz="1800" b="1" i="1" kern="0" dirty="0">
                <a:effectLst/>
                <a:latin typeface="Times New Roman" panose="02020603050405020304" pitchFamily="18" charset="0"/>
              </a:rPr>
              <a:t>Managerial roles………………………………………………………………………………………..10-11</a:t>
            </a:r>
          </a:p>
          <a:p>
            <a:endParaRPr lang="en-IN" b="1" i="1" kern="0" dirty="0">
              <a:latin typeface="Times New Roman" panose="02020603050405020304" pitchFamily="18" charset="0"/>
            </a:endParaRPr>
          </a:p>
          <a:p>
            <a:r>
              <a:rPr lang="en-IN" sz="1800" b="1" i="1" kern="0" dirty="0">
                <a:effectLst/>
                <a:latin typeface="Times New Roman" panose="02020603050405020304" pitchFamily="18" charset="0"/>
              </a:rPr>
              <a:t>Managers behaviours towards employees………………………………………………………….......</a:t>
            </a:r>
            <a:r>
              <a:rPr lang="en-IN" b="1" i="1" kern="0" dirty="0">
                <a:latin typeface="Times New Roman" panose="02020603050405020304" pitchFamily="18" charset="0"/>
              </a:rPr>
              <a:t>12-15</a:t>
            </a:r>
            <a:endParaRPr lang="en-IN" sz="1800" b="1" i="1" kern="0" dirty="0">
              <a:effectLst/>
              <a:latin typeface="Times New Roman" panose="02020603050405020304" pitchFamily="18" charset="0"/>
            </a:endParaRPr>
          </a:p>
          <a:p>
            <a:endParaRPr lang="en-IN" b="1" i="1" kern="0" dirty="0">
              <a:latin typeface="Times New Roman" panose="02020603050405020304" pitchFamily="18" charset="0"/>
            </a:endParaRPr>
          </a:p>
          <a:p>
            <a:r>
              <a:rPr lang="en-IN" sz="1800" b="1" i="1" kern="0" dirty="0">
                <a:effectLst/>
                <a:latin typeface="Times New Roman" panose="02020603050405020304" pitchFamily="18" charset="0"/>
              </a:rPr>
              <a:t>Conclusion……………………………………………………………………………………………..16</a:t>
            </a:r>
          </a:p>
          <a:p>
            <a:endParaRPr lang="en-IN" b="1" i="1" kern="0" dirty="0">
              <a:latin typeface="Times New Roman" panose="02020603050405020304" pitchFamily="18" charset="0"/>
            </a:endParaRPr>
          </a:p>
          <a:p>
            <a:r>
              <a:rPr lang="en-IN" b="1" i="1" kern="0" dirty="0">
                <a:latin typeface="Times New Roman" panose="02020603050405020304" pitchFamily="18" charset="0"/>
              </a:rPr>
              <a:t>References……………………………………………………………………………………………...17</a:t>
            </a:r>
            <a:endParaRPr lang="en-IN" dirty="0"/>
          </a:p>
        </p:txBody>
      </p:sp>
    </p:spTree>
    <p:extLst>
      <p:ext uri="{BB962C8B-B14F-4D97-AF65-F5344CB8AC3E}">
        <p14:creationId xmlns:p14="http://schemas.microsoft.com/office/powerpoint/2010/main" val="794123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7C6C7-B0A9-8042-8CD9-D7C8E5C45DC4}"/>
              </a:ext>
            </a:extLst>
          </p:cNvPr>
          <p:cNvSpPr>
            <a:spLocks noGrp="1"/>
          </p:cNvSpPr>
          <p:nvPr>
            <p:ph type="title"/>
          </p:nvPr>
        </p:nvSpPr>
        <p:spPr>
          <a:xfrm>
            <a:off x="838200" y="365125"/>
            <a:ext cx="10515600" cy="705069"/>
          </a:xfrm>
        </p:spPr>
        <p:txBody>
          <a:bodyPr>
            <a:normAutofit/>
          </a:bodyPr>
          <a:lstStyle/>
          <a:p>
            <a:pPr algn="ctr"/>
            <a:r>
              <a:rPr lang="en-GB" sz="3200" b="1" i="1" dirty="0">
                <a:effectLst/>
                <a:latin typeface="Times New Roman" panose="02020603050405020304" pitchFamily="18" charset="0"/>
                <a:ea typeface="Times New Roman" panose="02020603050405020304" pitchFamily="18" charset="0"/>
              </a:rPr>
              <a:t>Introduction</a:t>
            </a:r>
            <a:endParaRPr lang="en-IN" sz="3200" i="1" dirty="0"/>
          </a:p>
        </p:txBody>
      </p:sp>
      <p:sp>
        <p:nvSpPr>
          <p:cNvPr id="5" name="TextBox 4">
            <a:extLst>
              <a:ext uri="{FF2B5EF4-FFF2-40B4-BE49-F238E27FC236}">
                <a16:creationId xmlns:a16="http://schemas.microsoft.com/office/drawing/2014/main" id="{14239D53-9B32-99D9-2D3F-46210F8B35BB}"/>
              </a:ext>
            </a:extLst>
          </p:cNvPr>
          <p:cNvSpPr txBox="1"/>
          <p:nvPr/>
        </p:nvSpPr>
        <p:spPr>
          <a:xfrm>
            <a:off x="419100" y="1690688"/>
            <a:ext cx="6096000" cy="5355312"/>
          </a:xfrm>
          <a:prstGeom prst="rect">
            <a:avLst/>
          </a:prstGeom>
          <a:noFill/>
        </p:spPr>
        <p:txBody>
          <a:bodyPr wrap="square">
            <a:spAutoFit/>
          </a:bodyPr>
          <a:lstStyle/>
          <a:p>
            <a:pPr algn="just"/>
            <a:endParaRPr lang="en-GB" kern="0" dirty="0">
              <a:latin typeface="Times New Roman" panose="02020603050405020304" pitchFamily="18" charset="0"/>
              <a:ea typeface="Calibri" panose="020F0502020204030204" pitchFamily="34" charset="0"/>
            </a:endParaRPr>
          </a:p>
          <a:p>
            <a:pPr marL="285750" indent="-285750" algn="just">
              <a:buFont typeface="Arial" panose="020B0604020202020204" pitchFamily="34" charset="0"/>
              <a:buChar char="•"/>
            </a:pPr>
            <a:r>
              <a:rPr lang="en-GB" sz="1800" kern="0" dirty="0">
                <a:effectLst/>
                <a:latin typeface="Times New Roman" panose="02020603050405020304" pitchFamily="18" charset="0"/>
                <a:ea typeface="Calibri" panose="020F0502020204030204" pitchFamily="34" charset="0"/>
              </a:rPr>
              <a:t>This presentation will explore the importance of management in the current, ever-changing corporate environment, clarifying its ideas, responsibilities, and obligations. </a:t>
            </a:r>
          </a:p>
          <a:p>
            <a:pPr marL="285750" indent="-285750" algn="just">
              <a:buFont typeface="Arial" panose="020B0604020202020204" pitchFamily="34" charset="0"/>
              <a:buChar char="•"/>
            </a:pPr>
            <a:r>
              <a:rPr lang="en-GB" sz="1800" kern="0" dirty="0">
                <a:effectLst/>
                <a:latin typeface="Times New Roman" panose="02020603050405020304" pitchFamily="18" charset="0"/>
                <a:ea typeface="Calibri" panose="020F0502020204030204" pitchFamily="34" charset="0"/>
              </a:rPr>
              <a:t>Demonstrate the impact of green control strategies on the achievement of organisational desires using sensible instances.</a:t>
            </a:r>
          </a:p>
          <a:p>
            <a:pPr marL="285750" indent="-285750" algn="just">
              <a:buFont typeface="Arial" panose="020B0604020202020204" pitchFamily="34" charset="0"/>
              <a:buChar char="•"/>
            </a:pPr>
            <a:r>
              <a:rPr lang="en-GB" kern="0" dirty="0">
                <a:latin typeface="Times New Roman" panose="02020603050405020304" pitchFamily="18" charset="0"/>
                <a:ea typeface="Calibri" panose="020F0502020204030204" pitchFamily="34" charset="0"/>
              </a:rPr>
              <a:t>T</a:t>
            </a:r>
            <a:r>
              <a:rPr lang="en-GB" sz="1800" kern="0" dirty="0">
                <a:effectLst/>
                <a:latin typeface="Times New Roman" panose="02020603050405020304" pitchFamily="18" charset="0"/>
                <a:ea typeface="Calibri" panose="020F0502020204030204" pitchFamily="34" charset="0"/>
              </a:rPr>
              <a:t>he section will cover the necessary management behaviours needed to cultivate a friendly work environment and promote employee development.</a:t>
            </a:r>
          </a:p>
          <a:p>
            <a:pPr algn="just"/>
            <a:endParaRPr lang="en-GB" sz="1800" b="1" kern="0" dirty="0">
              <a:effectLst/>
              <a:latin typeface="Times New Roman" panose="02020603050405020304" pitchFamily="18" charset="0"/>
              <a:ea typeface="Calibri" panose="020F0502020204030204" pitchFamily="34" charset="0"/>
            </a:endParaRPr>
          </a:p>
          <a:p>
            <a:pPr algn="just"/>
            <a:r>
              <a:rPr lang="en-IN" sz="1800" b="1" dirty="0">
                <a:effectLst/>
                <a:latin typeface="Times New Roman" panose="02020603050405020304" pitchFamily="18" charset="0"/>
                <a:ea typeface="Calibri" panose="020F0502020204030204" pitchFamily="34" charset="0"/>
              </a:rPr>
              <a:t>Management </a:t>
            </a:r>
            <a:r>
              <a:rPr lang="en-IN" sz="1800" dirty="0">
                <a:effectLst/>
                <a:latin typeface="Times New Roman" panose="02020603050405020304" pitchFamily="18" charset="0"/>
                <a:ea typeface="Calibri" panose="020F0502020204030204" pitchFamily="34" charset="0"/>
              </a:rPr>
              <a:t>includes the efficient and effective management and organisation of sources, people and procedures to accomplish organisational targets.</a:t>
            </a:r>
          </a:p>
          <a:p>
            <a:pPr marL="285750" indent="-285750" algn="just">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It includes the tactics of making choices, fixing problems, and leading, all with the aim of pushing the company in advance in a unified and strategic way. </a:t>
            </a:r>
            <a:endParaRPr lang="en-IN" dirty="0">
              <a:latin typeface="Times New Roman" panose="02020603050405020304" pitchFamily="18" charset="0"/>
              <a:ea typeface="Calibri" panose="020F0502020204030204" pitchFamily="34" charset="0"/>
            </a:endParaRPr>
          </a:p>
          <a:p>
            <a:pPr algn="just"/>
            <a:r>
              <a:rPr lang="en-IN" dirty="0">
                <a:latin typeface="Times New Roman" panose="02020603050405020304" pitchFamily="18" charset="0"/>
                <a:ea typeface="Calibri" panose="020F0502020204030204" pitchFamily="34" charset="0"/>
              </a:rPr>
              <a:t>                   </a:t>
            </a:r>
            <a:endParaRPr lang="en-IN" dirty="0"/>
          </a:p>
        </p:txBody>
      </p:sp>
      <p:pic>
        <p:nvPicPr>
          <p:cNvPr id="3" name="Picture 2">
            <a:extLst>
              <a:ext uri="{FF2B5EF4-FFF2-40B4-BE49-F238E27FC236}">
                <a16:creationId xmlns:a16="http://schemas.microsoft.com/office/drawing/2014/main" id="{C54A44C4-B1D2-0C2F-DAD7-15622380AC67}"/>
              </a:ext>
            </a:extLst>
          </p:cNvPr>
          <p:cNvPicPr>
            <a:picLocks noChangeAspect="1"/>
          </p:cNvPicPr>
          <p:nvPr/>
        </p:nvPicPr>
        <p:blipFill>
          <a:blip r:embed="rId3"/>
          <a:stretch>
            <a:fillRect/>
          </a:stretch>
        </p:blipFill>
        <p:spPr>
          <a:xfrm>
            <a:off x="6515100" y="1566326"/>
            <a:ext cx="5501640" cy="4221480"/>
          </a:xfrm>
          <a:prstGeom prst="rect">
            <a:avLst/>
          </a:prstGeom>
        </p:spPr>
      </p:pic>
      <p:sp>
        <p:nvSpPr>
          <p:cNvPr id="6" name="TextBox 5">
            <a:extLst>
              <a:ext uri="{FF2B5EF4-FFF2-40B4-BE49-F238E27FC236}">
                <a16:creationId xmlns:a16="http://schemas.microsoft.com/office/drawing/2014/main" id="{B95DB53E-3334-CB90-F6C1-1927184CCDDF}"/>
              </a:ext>
            </a:extLst>
          </p:cNvPr>
          <p:cNvSpPr txBox="1"/>
          <p:nvPr/>
        </p:nvSpPr>
        <p:spPr>
          <a:xfrm>
            <a:off x="8275320" y="6123543"/>
            <a:ext cx="2438400" cy="369332"/>
          </a:xfrm>
          <a:prstGeom prst="rect">
            <a:avLst/>
          </a:prstGeom>
          <a:noFill/>
        </p:spPr>
        <p:txBody>
          <a:bodyPr wrap="square">
            <a:spAutoFit/>
          </a:bodyPr>
          <a:lstStyle/>
          <a:p>
            <a:r>
              <a:rPr lang="en-IN" sz="1800" kern="0" dirty="0">
                <a:effectLst/>
                <a:latin typeface="Times New Roman" panose="02020603050405020304" pitchFamily="18" charset="0"/>
                <a:ea typeface="Calibri" panose="020F0502020204030204" pitchFamily="34" charset="0"/>
              </a:rPr>
              <a:t>(</a:t>
            </a:r>
            <a:r>
              <a:rPr lang="en-GB" sz="1800" kern="0" dirty="0">
                <a:solidFill>
                  <a:srgbClr val="000000"/>
                </a:solidFill>
                <a:effectLst/>
                <a:latin typeface="Times New Roman" panose="02020603050405020304" pitchFamily="18" charset="0"/>
                <a:ea typeface="Calibri" panose="020F0502020204030204" pitchFamily="34" charset="0"/>
              </a:rPr>
              <a:t>Hohenlohe et al., 2021)</a:t>
            </a:r>
            <a:endParaRPr lang="en-IN" dirty="0"/>
          </a:p>
        </p:txBody>
      </p:sp>
    </p:spTree>
    <p:extLst>
      <p:ext uri="{BB962C8B-B14F-4D97-AF65-F5344CB8AC3E}">
        <p14:creationId xmlns:p14="http://schemas.microsoft.com/office/powerpoint/2010/main" val="1057045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C20C4-84FC-F143-28C9-BB4A2832B972}"/>
              </a:ext>
            </a:extLst>
          </p:cNvPr>
          <p:cNvSpPr>
            <a:spLocks noGrp="1"/>
          </p:cNvSpPr>
          <p:nvPr>
            <p:ph type="title"/>
          </p:nvPr>
        </p:nvSpPr>
        <p:spPr>
          <a:xfrm>
            <a:off x="838200" y="365126"/>
            <a:ext cx="10515600" cy="610236"/>
          </a:xfrm>
        </p:spPr>
        <p:txBody>
          <a:bodyPr>
            <a:normAutofit fontScale="90000"/>
          </a:bodyPr>
          <a:lstStyle/>
          <a:p>
            <a:pPr algn="ctr">
              <a:lnSpc>
                <a:spcPct val="200000"/>
              </a:lnSpc>
              <a:spcBef>
                <a:spcPts val="2000"/>
              </a:spcBef>
              <a:spcAft>
                <a:spcPts val="800"/>
              </a:spcAft>
            </a:pPr>
            <a:r>
              <a:rPr lang="en-IN" sz="3200" b="1" i="1" kern="0" dirty="0">
                <a:effectLst/>
                <a:latin typeface="Times New Roman" panose="02020603050405020304" pitchFamily="18" charset="0"/>
              </a:rPr>
              <a:t>Importance of management</a:t>
            </a:r>
          </a:p>
        </p:txBody>
      </p:sp>
      <p:sp>
        <p:nvSpPr>
          <p:cNvPr id="4" name="TextBox 3">
            <a:extLst>
              <a:ext uri="{FF2B5EF4-FFF2-40B4-BE49-F238E27FC236}">
                <a16:creationId xmlns:a16="http://schemas.microsoft.com/office/drawing/2014/main" id="{EFB4D6E3-2F25-451A-B27A-2111321050CF}"/>
              </a:ext>
            </a:extLst>
          </p:cNvPr>
          <p:cNvSpPr txBox="1"/>
          <p:nvPr/>
        </p:nvSpPr>
        <p:spPr>
          <a:xfrm>
            <a:off x="5715000" y="2424331"/>
            <a:ext cx="6096000" cy="5324535"/>
          </a:xfrm>
          <a:prstGeom prst="rect">
            <a:avLst/>
          </a:prstGeom>
          <a:noFill/>
        </p:spPr>
        <p:txBody>
          <a:bodyPr wrap="square">
            <a:spAutoFit/>
          </a:bodyPr>
          <a:lstStyle/>
          <a:p>
            <a:pPr marL="342900" indent="-342900" algn="just">
              <a:spcAft>
                <a:spcPts val="800"/>
              </a:spcAft>
              <a:buFont typeface="Arial" panose="020B0604020202020204" pitchFamily="34" charset="0"/>
              <a:buChar char="•"/>
            </a:pPr>
            <a:r>
              <a:rPr lang="en-GB" sz="2000" b="1" dirty="0">
                <a:effectLst/>
                <a:latin typeface="Times New Roman" panose="02020603050405020304" pitchFamily="18" charset="0"/>
                <a:ea typeface="Times New Roman" panose="02020603050405020304" pitchFamily="18" charset="0"/>
              </a:rPr>
              <a:t>The reason to management is important nowadays</a:t>
            </a:r>
            <a:endParaRPr lang="en-IN" sz="2000" b="1" dirty="0">
              <a:effectLst/>
              <a:latin typeface="Times New Roman" panose="02020603050405020304" pitchFamily="18" charset="0"/>
              <a:ea typeface="Times New Roman" panose="02020603050405020304" pitchFamily="18" charset="0"/>
            </a:endParaRPr>
          </a:p>
          <a:p>
            <a:pPr marL="285750" indent="-285750" algn="just">
              <a:spcAft>
                <a:spcPts val="800"/>
              </a:spcAft>
              <a:buFont typeface="Arial" panose="020B0604020202020204" pitchFamily="34" charset="0"/>
              <a:buChar char="•"/>
            </a:pPr>
            <a:r>
              <a:rPr lang="en-IN" sz="2000" b="1" i="1" dirty="0">
                <a:effectLst/>
                <a:latin typeface="Times New Roman" panose="02020603050405020304" pitchFamily="18" charset="0"/>
                <a:ea typeface="Calibri" panose="020F0502020204030204" pitchFamily="34" charset="0"/>
              </a:rPr>
              <a:t>Resource Optimisation:</a:t>
            </a:r>
            <a:r>
              <a:rPr lang="en-IN" sz="2000" dirty="0">
                <a:effectLst/>
                <a:latin typeface="Times New Roman" panose="02020603050405020304" pitchFamily="18" charset="0"/>
                <a:ea typeface="Calibri" panose="020F0502020204030204" pitchFamily="34" charset="0"/>
              </a:rPr>
              <a:t> In contemporary powerfully competitive corporate international, green management is crucial to ensure that assets money, time, and labour are used as successfully and wastefully as possible. </a:t>
            </a:r>
          </a:p>
          <a:p>
            <a:pPr algn="just">
              <a:spcAft>
                <a:spcPts val="800"/>
              </a:spcAft>
            </a:pPr>
            <a:r>
              <a:rPr lang="en-IN" sz="2000" dirty="0" err="1">
                <a:latin typeface="Times New Roman" panose="02020603050405020304" pitchFamily="18" charset="0"/>
                <a:ea typeface="Calibri" panose="020F0502020204030204" pitchFamily="34" charset="0"/>
              </a:rPr>
              <a:t>Example:</a:t>
            </a:r>
            <a:r>
              <a:rPr lang="en-IN" sz="2000" dirty="0" err="1">
                <a:effectLst/>
                <a:latin typeface="Times New Roman" panose="02020603050405020304" pitchFamily="18" charset="0"/>
                <a:ea typeface="Calibri" panose="020F0502020204030204" pitchFamily="34" charset="0"/>
              </a:rPr>
              <a:t>Tesco</a:t>
            </a:r>
            <a:r>
              <a:rPr lang="en-IN" sz="2000" dirty="0">
                <a:effectLst/>
                <a:latin typeface="Times New Roman" panose="02020603050405020304" pitchFamily="18" charset="0"/>
                <a:ea typeface="Calibri" panose="020F0502020204030204" pitchFamily="34" charset="0"/>
              </a:rPr>
              <a:t>, is a top instance of efficient aid optimisation management. Tesco complements profitability with the aid of minimising waste and maximising useful resource utilisation through simplified supply chain control and powerful stock management structures (</a:t>
            </a:r>
            <a:r>
              <a:rPr lang="en-GB" sz="2000" dirty="0">
                <a:solidFill>
                  <a:srgbClr val="000000"/>
                </a:solidFill>
                <a:effectLst/>
                <a:latin typeface="Times New Roman" panose="02020603050405020304" pitchFamily="18" charset="0"/>
                <a:ea typeface="Calibri" panose="020F0502020204030204" pitchFamily="34" charset="0"/>
              </a:rPr>
              <a:t>Worth, 2020).</a:t>
            </a:r>
            <a:endParaRPr lang="en-IN" sz="2000" dirty="0">
              <a:effectLst/>
              <a:latin typeface="Times New Roman" panose="02020603050405020304" pitchFamily="18" charset="0"/>
              <a:ea typeface="Calibri" panose="020F0502020204030204" pitchFamily="34" charset="0"/>
            </a:endParaRPr>
          </a:p>
          <a:p>
            <a:pPr marL="342900" indent="-342900" algn="just">
              <a:buFont typeface="Arial" panose="020B0604020202020204" pitchFamily="34" charset="0"/>
              <a:buChar char="•"/>
            </a:pPr>
            <a:r>
              <a:rPr lang="en-IN" sz="2000" b="1" i="1" kern="0" dirty="0">
                <a:effectLst/>
                <a:latin typeface="Times New Roman" panose="02020603050405020304" pitchFamily="18" charset="0"/>
                <a:ea typeface="Calibri" panose="020F0502020204030204" pitchFamily="34" charset="0"/>
              </a:rPr>
              <a:t>Strategic </a:t>
            </a:r>
            <a:r>
              <a:rPr lang="en-IN" sz="2000" b="1" i="1" kern="0" dirty="0" err="1">
                <a:effectLst/>
                <a:latin typeface="Times New Roman" panose="02020603050405020304" pitchFamily="18" charset="0"/>
                <a:ea typeface="Calibri" panose="020F0502020204030204" pitchFamily="34" charset="0"/>
              </a:rPr>
              <a:t>Planning:</a:t>
            </a:r>
            <a:r>
              <a:rPr lang="en-IN" sz="2000" dirty="0" err="1">
                <a:effectLst/>
                <a:latin typeface="Times New Roman" panose="02020603050405020304" pitchFamily="18" charset="0"/>
                <a:ea typeface="Calibri" panose="020F0502020204030204" pitchFamily="34" charset="0"/>
              </a:rPr>
              <a:t>The</a:t>
            </a:r>
            <a:r>
              <a:rPr lang="en-IN" sz="2000" dirty="0">
                <a:effectLst/>
                <a:latin typeface="Times New Roman" panose="02020603050405020304" pitchFamily="18" charset="0"/>
                <a:ea typeface="Calibri" panose="020F0502020204030204" pitchFamily="34" charset="0"/>
              </a:rPr>
              <a:t> process consists of predicting market tendencies, recognising potential opportunities, and formulating plans to take advantage of them while minimizing risks (</a:t>
            </a:r>
            <a:r>
              <a:rPr lang="en-GB" sz="2000" dirty="0">
                <a:solidFill>
                  <a:srgbClr val="000000"/>
                </a:solidFill>
                <a:effectLst/>
                <a:latin typeface="Times New Roman" panose="02020603050405020304" pitchFamily="18" charset="0"/>
                <a:ea typeface="Calibri" panose="020F0502020204030204" pitchFamily="34" charset="0"/>
              </a:rPr>
              <a:t>Radu and </a:t>
            </a:r>
            <a:r>
              <a:rPr lang="en-GB" sz="2000" dirty="0" err="1">
                <a:solidFill>
                  <a:srgbClr val="000000"/>
                </a:solidFill>
                <a:effectLst/>
                <a:latin typeface="Times New Roman" panose="02020603050405020304" pitchFamily="18" charset="0"/>
                <a:ea typeface="Calibri" panose="020F0502020204030204" pitchFamily="34" charset="0"/>
              </a:rPr>
              <a:t>Bungau</a:t>
            </a:r>
            <a:r>
              <a:rPr lang="en-GB" sz="2000" dirty="0">
                <a:solidFill>
                  <a:srgbClr val="000000"/>
                </a:solidFill>
                <a:effectLst/>
                <a:latin typeface="Times New Roman" panose="02020603050405020304" pitchFamily="18" charset="0"/>
                <a:ea typeface="Calibri" panose="020F0502020204030204" pitchFamily="34" charset="0"/>
              </a:rPr>
              <a:t>, 2021).</a:t>
            </a:r>
          </a:p>
          <a:p>
            <a:pPr marL="342900" indent="-342900" algn="just">
              <a:buFont typeface="Arial" panose="020B0604020202020204" pitchFamily="34" charset="0"/>
              <a:buChar char="•"/>
            </a:pPr>
            <a:endParaRPr lang="en-IN" sz="2000" dirty="0"/>
          </a:p>
        </p:txBody>
      </p:sp>
      <p:pic>
        <p:nvPicPr>
          <p:cNvPr id="6" name="Picture 5">
            <a:extLst>
              <a:ext uri="{FF2B5EF4-FFF2-40B4-BE49-F238E27FC236}">
                <a16:creationId xmlns:a16="http://schemas.microsoft.com/office/drawing/2014/main" id="{636A95E0-7260-18E4-4BAB-79A25586EA1F}"/>
              </a:ext>
            </a:extLst>
          </p:cNvPr>
          <p:cNvPicPr>
            <a:picLocks noChangeAspect="1"/>
          </p:cNvPicPr>
          <p:nvPr/>
        </p:nvPicPr>
        <p:blipFill>
          <a:blip r:embed="rId3"/>
          <a:stretch>
            <a:fillRect/>
          </a:stretch>
        </p:blipFill>
        <p:spPr>
          <a:xfrm>
            <a:off x="484632" y="1594217"/>
            <a:ext cx="5334000" cy="4529326"/>
          </a:xfrm>
          <a:prstGeom prst="rect">
            <a:avLst/>
          </a:prstGeom>
        </p:spPr>
      </p:pic>
      <p:sp>
        <p:nvSpPr>
          <p:cNvPr id="9" name="TextBox 8">
            <a:extLst>
              <a:ext uri="{FF2B5EF4-FFF2-40B4-BE49-F238E27FC236}">
                <a16:creationId xmlns:a16="http://schemas.microsoft.com/office/drawing/2014/main" id="{CCDA809A-C82F-25E8-C0C7-12F082AF2E00}"/>
              </a:ext>
            </a:extLst>
          </p:cNvPr>
          <p:cNvSpPr txBox="1"/>
          <p:nvPr/>
        </p:nvSpPr>
        <p:spPr>
          <a:xfrm>
            <a:off x="1889760" y="6123543"/>
            <a:ext cx="2667000" cy="369332"/>
          </a:xfrm>
          <a:prstGeom prst="rect">
            <a:avLst/>
          </a:prstGeom>
          <a:noFill/>
        </p:spPr>
        <p:txBody>
          <a:bodyPr wrap="square">
            <a:spAutoFit/>
          </a:bodyPr>
          <a:lstStyle/>
          <a:p>
            <a:r>
              <a:rPr lang="en-IN" sz="1800" kern="0" dirty="0">
                <a:effectLst/>
                <a:latin typeface="Times New Roman" panose="02020603050405020304" pitchFamily="18" charset="0"/>
                <a:ea typeface="Calibri" panose="020F0502020204030204" pitchFamily="34" charset="0"/>
              </a:rPr>
              <a:t>(</a:t>
            </a:r>
            <a:r>
              <a:rPr lang="en-GB" sz="1800" kern="0" dirty="0">
                <a:solidFill>
                  <a:srgbClr val="000000"/>
                </a:solidFill>
                <a:effectLst/>
                <a:latin typeface="Times New Roman" panose="02020603050405020304" pitchFamily="18" charset="0"/>
                <a:ea typeface="Calibri" panose="020F0502020204030204" pitchFamily="34" charset="0"/>
              </a:rPr>
              <a:t>Radu and </a:t>
            </a:r>
            <a:r>
              <a:rPr lang="en-GB" sz="1800" kern="0" dirty="0" err="1">
                <a:solidFill>
                  <a:srgbClr val="000000"/>
                </a:solidFill>
                <a:effectLst/>
                <a:latin typeface="Times New Roman" panose="02020603050405020304" pitchFamily="18" charset="0"/>
                <a:ea typeface="Calibri" panose="020F0502020204030204" pitchFamily="34" charset="0"/>
              </a:rPr>
              <a:t>Bungau</a:t>
            </a:r>
            <a:r>
              <a:rPr lang="en-GB" sz="1800" kern="0" dirty="0">
                <a:solidFill>
                  <a:srgbClr val="000000"/>
                </a:solidFill>
                <a:effectLst/>
                <a:latin typeface="Times New Roman" panose="02020603050405020304" pitchFamily="18" charset="0"/>
                <a:ea typeface="Calibri" panose="020F0502020204030204" pitchFamily="34" charset="0"/>
              </a:rPr>
              <a:t>, 2021)</a:t>
            </a:r>
            <a:endParaRPr lang="en-IN" dirty="0"/>
          </a:p>
        </p:txBody>
      </p:sp>
    </p:spTree>
    <p:extLst>
      <p:ext uri="{BB962C8B-B14F-4D97-AF65-F5344CB8AC3E}">
        <p14:creationId xmlns:p14="http://schemas.microsoft.com/office/powerpoint/2010/main" val="36572929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E890237-ED90-D9C8-7894-61EA5A28DD1E}"/>
              </a:ext>
            </a:extLst>
          </p:cNvPr>
          <p:cNvSpPr txBox="1"/>
          <p:nvPr/>
        </p:nvSpPr>
        <p:spPr>
          <a:xfrm>
            <a:off x="347472" y="0"/>
            <a:ext cx="11466576" cy="5355312"/>
          </a:xfrm>
          <a:prstGeom prst="rect">
            <a:avLst/>
          </a:prstGeom>
          <a:noFill/>
        </p:spPr>
        <p:txBody>
          <a:bodyPr wrap="square">
            <a:spAutoFit/>
          </a:bodyPr>
          <a:lstStyle/>
          <a:p>
            <a:r>
              <a:rPr lang="en-IN" sz="1800" dirty="0">
                <a:effectLst/>
                <a:latin typeface="Times New Roman" panose="02020603050405020304" pitchFamily="18" charset="0"/>
                <a:ea typeface="Calibri" panose="020F0502020204030204" pitchFamily="34" charset="0"/>
              </a:rPr>
              <a:t>The process consists of predicting market tendencies, recognising potential opportunities, and formulating plans to take advantage of them while minimizing risks (</a:t>
            </a:r>
            <a:r>
              <a:rPr lang="en-GB" sz="1800" dirty="0">
                <a:solidFill>
                  <a:srgbClr val="000000"/>
                </a:solidFill>
                <a:effectLst/>
                <a:latin typeface="Times New Roman" panose="02020603050405020304" pitchFamily="18" charset="0"/>
                <a:ea typeface="Calibri" panose="020F0502020204030204" pitchFamily="34" charset="0"/>
              </a:rPr>
              <a:t>Radu and </a:t>
            </a:r>
            <a:r>
              <a:rPr lang="en-GB" sz="1800" dirty="0" err="1">
                <a:solidFill>
                  <a:srgbClr val="000000"/>
                </a:solidFill>
                <a:effectLst/>
                <a:latin typeface="Times New Roman" panose="02020603050405020304" pitchFamily="18" charset="0"/>
                <a:ea typeface="Calibri" panose="020F0502020204030204" pitchFamily="34" charset="0"/>
              </a:rPr>
              <a:t>Bungau</a:t>
            </a:r>
            <a:r>
              <a:rPr lang="en-GB" sz="1800" dirty="0">
                <a:solidFill>
                  <a:srgbClr val="000000"/>
                </a:solidFill>
                <a:effectLst/>
                <a:latin typeface="Times New Roman" panose="02020603050405020304" pitchFamily="18" charset="0"/>
                <a:ea typeface="Calibri" panose="020F0502020204030204" pitchFamily="34" charset="0"/>
              </a:rPr>
              <a:t>, 2021).</a:t>
            </a:r>
          </a:p>
          <a:p>
            <a:r>
              <a:rPr lang="en-GB" b="1" kern="0" dirty="0">
                <a:solidFill>
                  <a:srgbClr val="000000"/>
                </a:solidFill>
                <a:latin typeface="Times New Roman" panose="02020603050405020304" pitchFamily="18" charset="0"/>
                <a:ea typeface="Calibri" panose="020F0502020204030204" pitchFamily="34" charset="0"/>
              </a:rPr>
              <a:t>Example</a:t>
            </a:r>
            <a:r>
              <a:rPr lang="en-GB" kern="0" dirty="0">
                <a:solidFill>
                  <a:srgbClr val="000000"/>
                </a:solidFill>
                <a:latin typeface="Times New Roman" panose="02020603050405020304" pitchFamily="18" charset="0"/>
                <a:ea typeface="Calibri" panose="020F0502020204030204" pitchFamily="34" charset="0"/>
              </a:rPr>
              <a:t>:</a:t>
            </a:r>
            <a:r>
              <a:rPr lang="en-IN" sz="1800" dirty="0">
                <a:effectLst/>
                <a:latin typeface="Times New Roman" panose="02020603050405020304" pitchFamily="18" charset="0"/>
                <a:ea typeface="Calibri" panose="020F0502020204030204" pitchFamily="34" charset="0"/>
              </a:rPr>
              <a:t>Unilever is a great example of the agency's mastery of strategic planning. Unilever has established a programme to achieve sizeable sustainability targets, making sure that its enterprise method is consistent with environmental and social goals on the way to reap long-term growth and maintain relevance in the marketplace.</a:t>
            </a:r>
            <a:endParaRPr lang="en-IN" sz="1800" kern="0" dirty="0">
              <a:effectLst/>
              <a:latin typeface="Times New Roman" panose="02020603050405020304" pitchFamily="18" charset="0"/>
              <a:ea typeface="Calibri" panose="020F0502020204030204" pitchFamily="34" charset="0"/>
            </a:endParaRPr>
          </a:p>
          <a:p>
            <a:pPr marL="285750" indent="-285750">
              <a:buFont typeface="Arial" panose="020B0604020202020204" pitchFamily="34" charset="0"/>
              <a:buChar char="•"/>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Flexibility in reaction </a:t>
            </a:r>
            <a:r>
              <a:rPr lang="en-IN" sz="1800" b="1" i="1" dirty="0">
                <a:effectLst/>
                <a:latin typeface="Times New Roman" panose="02020603050405020304" pitchFamily="18" charset="0"/>
                <a:ea typeface="Calibri" panose="020F0502020204030204" pitchFamily="34" charset="0"/>
                <a:cs typeface="Times New Roman" panose="02020603050405020304" pitchFamily="18" charset="0"/>
              </a:rPr>
              <a:t>to </a:t>
            </a:r>
            <a:r>
              <a:rPr lang="en-IN" sz="1800" b="1" i="1" dirty="0" err="1">
                <a:effectLst/>
                <a:latin typeface="Times New Roman" panose="02020603050405020304" pitchFamily="18" charset="0"/>
                <a:ea typeface="Calibri" panose="020F0502020204030204" pitchFamily="34" charset="0"/>
                <a:cs typeface="Times New Roman" panose="02020603050405020304" pitchFamily="18" charset="0"/>
              </a:rPr>
              <a:t>alternate</a:t>
            </a:r>
            <a:r>
              <a:rPr lang="en-IN" sz="1800" b="1" i="1" dirty="0" err="1">
                <a:effectLst/>
                <a:latin typeface="Times New Roman" panose="02020603050405020304" pitchFamily="18" charset="0"/>
                <a:ea typeface="Calibri" panose="020F0502020204030204" pitchFamily="34" charset="0"/>
              </a:rPr>
              <a:t>.</a:t>
            </a:r>
            <a:r>
              <a:rPr lang="en-IN" b="1" i="1" dirty="0" err="1">
                <a:latin typeface="Times New Roman" panose="02020603050405020304" pitchFamily="18" charset="0"/>
                <a:ea typeface="Calibri" panose="020F0502020204030204" pitchFamily="34" charset="0"/>
              </a:rPr>
              <a:t>M</a:t>
            </a:r>
            <a:r>
              <a:rPr lang="en-IN" sz="1800" dirty="0" err="1">
                <a:effectLst/>
                <a:latin typeface="Times New Roman" panose="02020603050405020304" pitchFamily="18" charset="0"/>
                <a:ea typeface="Calibri" panose="020F0502020204030204" pitchFamily="34" charset="0"/>
              </a:rPr>
              <a:t>anagers</a:t>
            </a:r>
            <a:r>
              <a:rPr lang="en-IN" sz="1800" dirty="0">
                <a:effectLst/>
                <a:latin typeface="Times New Roman" panose="02020603050405020304" pitchFamily="18" charset="0"/>
                <a:ea typeface="Calibri" panose="020F0502020204030204" pitchFamily="34" charset="0"/>
              </a:rPr>
              <a:t> have the capacity to adeptly deal with alternates, making certain that the organization maintains its capacity to evolve and get better in ever-changing instances.</a:t>
            </a:r>
          </a:p>
          <a:p>
            <a:pPr marL="285750" indent="-285750">
              <a:buFont typeface="Arial" panose="020B0604020202020204" pitchFamily="34" charset="0"/>
              <a:buChar char="•"/>
            </a:pPr>
            <a:r>
              <a:rPr lang="en-IN" sz="1800" b="1" i="1" dirty="0">
                <a:effectLst/>
                <a:latin typeface="Times New Roman" panose="02020603050405020304" pitchFamily="18" charset="0"/>
                <a:ea typeface="Calibri" panose="020F0502020204030204" pitchFamily="34" charset="0"/>
              </a:rPr>
              <a:t>Employee Engagement and Development:</a:t>
            </a:r>
            <a:r>
              <a:rPr lang="en-IN" sz="1800" dirty="0">
                <a:effectLst/>
                <a:latin typeface="Times New Roman" panose="02020603050405020304" pitchFamily="18" charset="0"/>
                <a:ea typeface="Calibri" panose="020F0502020204030204" pitchFamily="34" charset="0"/>
              </a:rPr>
              <a:t> Management cultivates a nurturing environment that encourages motivation, energetic involvement, and empowerment in workers, enabling them to offer their utmost contributions. (</a:t>
            </a:r>
            <a:r>
              <a:rPr lang="en-GB" sz="1800" dirty="0">
                <a:solidFill>
                  <a:srgbClr val="000000"/>
                </a:solidFill>
                <a:effectLst/>
                <a:latin typeface="Times New Roman" panose="02020603050405020304" pitchFamily="18" charset="0"/>
                <a:ea typeface="Calibri" panose="020F0502020204030204" pitchFamily="34" charset="0"/>
              </a:rPr>
              <a:t>Radu and </a:t>
            </a:r>
            <a:r>
              <a:rPr lang="en-GB" sz="1800" dirty="0" err="1">
                <a:solidFill>
                  <a:srgbClr val="000000"/>
                </a:solidFill>
                <a:effectLst/>
                <a:latin typeface="Times New Roman" panose="02020603050405020304" pitchFamily="18" charset="0"/>
                <a:ea typeface="Calibri" panose="020F0502020204030204" pitchFamily="34" charset="0"/>
              </a:rPr>
              <a:t>Bungau</a:t>
            </a:r>
            <a:r>
              <a:rPr lang="en-GB" sz="1800" dirty="0">
                <a:solidFill>
                  <a:srgbClr val="000000"/>
                </a:solidFill>
                <a:effectLst/>
                <a:latin typeface="Times New Roman" panose="02020603050405020304" pitchFamily="18" charset="0"/>
                <a:ea typeface="Calibri" panose="020F0502020204030204" pitchFamily="34" charset="0"/>
              </a:rPr>
              <a:t>, 2021).</a:t>
            </a:r>
          </a:p>
          <a:p>
            <a:pPr marL="285750" indent="-285750">
              <a:buFont typeface="Arial" panose="020B0604020202020204" pitchFamily="34" charset="0"/>
              <a:buChar char="•"/>
            </a:pPr>
            <a:r>
              <a:rPr lang="en-IN" sz="1800" b="1" i="1" dirty="0">
                <a:effectLst/>
                <a:latin typeface="Times New Roman" panose="02020603050405020304" pitchFamily="18" charset="0"/>
                <a:ea typeface="Calibri" panose="020F0502020204030204" pitchFamily="34" charset="0"/>
              </a:rPr>
              <a:t>Customer pride:</a:t>
            </a:r>
            <a:r>
              <a:rPr lang="en-IN" sz="1800" dirty="0">
                <a:effectLst/>
                <a:latin typeface="Times New Roman" panose="02020603050405020304" pitchFamily="18" charset="0"/>
                <a:ea typeface="Calibri" panose="020F0502020204030204" pitchFamily="34" charset="0"/>
              </a:rPr>
              <a:t> Businesses may also provide remarkable items and services that fulfil clients' necessities and expectations by way of dealing with operations and purchaser interactions effectively. </a:t>
            </a:r>
          </a:p>
          <a:p>
            <a:endParaRPr lang="en-IN" sz="1800" dirty="0">
              <a:effectLst/>
              <a:latin typeface="Times New Roman" panose="02020603050405020304" pitchFamily="18" charset="0"/>
              <a:ea typeface="Calibri" panose="020F0502020204030204" pitchFamily="34" charset="0"/>
            </a:endParaRPr>
          </a:p>
          <a:p>
            <a:pPr marL="285750" indent="-285750">
              <a:buFont typeface="Arial" panose="020B0604020202020204" pitchFamily="34" charset="0"/>
              <a:buChar char="•"/>
            </a:pPr>
            <a:r>
              <a:rPr lang="en-IN" sz="1800" b="1" i="1" dirty="0">
                <a:effectLst/>
                <a:latin typeface="Times New Roman" panose="02020603050405020304" pitchFamily="18" charset="0"/>
                <a:ea typeface="Calibri" panose="020F0502020204030204" pitchFamily="34" charset="0"/>
              </a:rPr>
              <a:t>Innovation and Creativity:</a:t>
            </a:r>
            <a:r>
              <a:rPr lang="en-IN" sz="1800" dirty="0">
                <a:effectLst/>
                <a:latin typeface="Times New Roman" panose="02020603050405020304" pitchFamily="18" charset="0"/>
                <a:ea typeface="Calibri" panose="020F0502020204030204" pitchFamily="34" charset="0"/>
              </a:rPr>
              <a:t> Management promotes innovation and creativity by cultivating a way of life that values experimentation and embraces risks. Giving to workers the authority to act creatively and pursue novel principles, corporations stimulate growth and have a competitive advantage (</a:t>
            </a:r>
            <a:r>
              <a:rPr lang="en-GB" sz="1800" dirty="0">
                <a:solidFill>
                  <a:srgbClr val="000000"/>
                </a:solidFill>
                <a:effectLst/>
                <a:latin typeface="Times New Roman" panose="02020603050405020304" pitchFamily="18" charset="0"/>
                <a:ea typeface="Calibri" panose="020F0502020204030204" pitchFamily="34" charset="0"/>
              </a:rPr>
              <a:t>Radu and </a:t>
            </a:r>
            <a:r>
              <a:rPr lang="en-GB" sz="1800" dirty="0" err="1">
                <a:solidFill>
                  <a:srgbClr val="000000"/>
                </a:solidFill>
                <a:effectLst/>
                <a:latin typeface="Times New Roman" panose="02020603050405020304" pitchFamily="18" charset="0"/>
                <a:ea typeface="Calibri" panose="020F0502020204030204" pitchFamily="34" charset="0"/>
              </a:rPr>
              <a:t>Bungau</a:t>
            </a:r>
            <a:r>
              <a:rPr lang="en-GB" sz="1800" dirty="0">
                <a:solidFill>
                  <a:srgbClr val="000000"/>
                </a:solidFill>
                <a:effectLst/>
                <a:latin typeface="Times New Roman" panose="02020603050405020304" pitchFamily="18" charset="0"/>
                <a:ea typeface="Calibri" panose="020F0502020204030204" pitchFamily="34" charset="0"/>
              </a:rPr>
              <a:t>, 2021).</a:t>
            </a:r>
          </a:p>
          <a:p>
            <a:endParaRPr lang="en-GB" sz="1800" dirty="0">
              <a:solidFill>
                <a:srgbClr val="000000"/>
              </a:solidFill>
              <a:effectLst/>
              <a:latin typeface="Times New Roman" panose="02020603050405020304" pitchFamily="18" charset="0"/>
              <a:ea typeface="Calibri" panose="020F0502020204030204" pitchFamily="34" charset="0"/>
            </a:endParaRPr>
          </a:p>
          <a:p>
            <a:pPr marL="285750" indent="-285750">
              <a:buFont typeface="Arial" panose="020B0604020202020204" pitchFamily="34" charset="0"/>
              <a:buChar char="•"/>
            </a:pPr>
            <a:r>
              <a:rPr lang="en-IN" sz="1800" b="1" i="1" dirty="0">
                <a:effectLst/>
                <a:latin typeface="Times New Roman" panose="02020603050405020304" pitchFamily="18" charset="0"/>
                <a:ea typeface="Calibri" panose="020F0502020204030204" pitchFamily="34" charset="0"/>
              </a:rPr>
              <a:t>Financial Stability:</a:t>
            </a:r>
            <a:r>
              <a:rPr lang="en-IN" sz="1800" dirty="0">
                <a:effectLst/>
                <a:latin typeface="Times New Roman" panose="02020603050405020304" pitchFamily="18" charset="0"/>
                <a:ea typeface="Calibri" panose="020F0502020204030204" pitchFamily="34" charset="0"/>
              </a:rPr>
              <a:t> Efficient management ensures careful allocation of budget, strict tracking of prices, and the advent of income, thus preserving the economic balance of the organisation in the face of financial dangers.</a:t>
            </a:r>
            <a:endParaRPr lang="en-GB" dirty="0"/>
          </a:p>
        </p:txBody>
      </p:sp>
    </p:spTree>
    <p:extLst>
      <p:ext uri="{BB962C8B-B14F-4D97-AF65-F5344CB8AC3E}">
        <p14:creationId xmlns:p14="http://schemas.microsoft.com/office/powerpoint/2010/main" val="880077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0AA26-5B74-2ACD-4AC3-09B82EF158C9}"/>
              </a:ext>
            </a:extLst>
          </p:cNvPr>
          <p:cNvSpPr>
            <a:spLocks noGrp="1"/>
          </p:cNvSpPr>
          <p:nvPr>
            <p:ph type="title"/>
          </p:nvPr>
        </p:nvSpPr>
        <p:spPr>
          <a:xfrm>
            <a:off x="838200" y="365126"/>
            <a:ext cx="10515600" cy="366394"/>
          </a:xfrm>
        </p:spPr>
        <p:txBody>
          <a:bodyPr>
            <a:normAutofit fontScale="90000"/>
          </a:bodyPr>
          <a:lstStyle/>
          <a:p>
            <a:pPr algn="ctr">
              <a:lnSpc>
                <a:spcPct val="200000"/>
              </a:lnSpc>
              <a:spcBef>
                <a:spcPts val="2000"/>
              </a:spcBef>
              <a:spcAft>
                <a:spcPts val="800"/>
              </a:spcAft>
            </a:pPr>
            <a:r>
              <a:rPr lang="en-IN" sz="3200" b="1" i="1" kern="0" dirty="0">
                <a:effectLst/>
                <a:latin typeface="Times New Roman" panose="02020603050405020304" pitchFamily="18" charset="0"/>
              </a:rPr>
              <a:t>Management principles</a:t>
            </a:r>
          </a:p>
        </p:txBody>
      </p:sp>
      <p:sp>
        <p:nvSpPr>
          <p:cNvPr id="6" name="TextBox 5">
            <a:extLst>
              <a:ext uri="{FF2B5EF4-FFF2-40B4-BE49-F238E27FC236}">
                <a16:creationId xmlns:a16="http://schemas.microsoft.com/office/drawing/2014/main" id="{BE233345-EDE6-0D35-5EFD-13D2EBF8E7D4}"/>
              </a:ext>
            </a:extLst>
          </p:cNvPr>
          <p:cNvSpPr txBox="1"/>
          <p:nvPr/>
        </p:nvSpPr>
        <p:spPr>
          <a:xfrm>
            <a:off x="182880" y="1325662"/>
            <a:ext cx="6096000" cy="4503797"/>
          </a:xfrm>
          <a:prstGeom prst="rect">
            <a:avLst/>
          </a:prstGeom>
          <a:noFill/>
        </p:spPr>
        <p:txBody>
          <a:bodyPr wrap="square">
            <a:spAutoFit/>
          </a:bodyPr>
          <a:lstStyle/>
          <a:p>
            <a:pPr algn="just">
              <a:lnSpc>
                <a:spcPct val="200000"/>
              </a:lnSpc>
              <a:spcAft>
                <a:spcPts val="800"/>
              </a:spcAft>
            </a:pPr>
            <a:r>
              <a:rPr lang="en-GB" sz="2000" b="1" dirty="0">
                <a:effectLst/>
                <a:latin typeface="Times New Roman" panose="02020603050405020304" pitchFamily="18" charset="0"/>
                <a:ea typeface="Times New Roman" panose="02020603050405020304" pitchFamily="18" charset="0"/>
              </a:rPr>
              <a:t>Explain management principles</a:t>
            </a:r>
            <a:endParaRPr lang="en-IN" sz="2000" b="1" dirty="0">
              <a:effectLst/>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r>
              <a:rPr lang="en-IN" sz="2000" b="1" i="1" kern="0" dirty="0">
                <a:effectLst/>
                <a:latin typeface="Times New Roman" panose="02020603050405020304" pitchFamily="18" charset="0"/>
                <a:ea typeface="Calibri" panose="020F0502020204030204" pitchFamily="34" charset="0"/>
              </a:rPr>
              <a:t>Unity of Command:</a:t>
            </a:r>
            <a:r>
              <a:rPr lang="en-IN" sz="2000" kern="0" dirty="0">
                <a:effectLst/>
                <a:latin typeface="Times New Roman" panose="02020603050405020304" pitchFamily="18" charset="0"/>
                <a:ea typeface="Calibri" panose="020F0502020204030204" pitchFamily="34" charset="0"/>
              </a:rPr>
              <a:t> The concept that each worker has to handiest acquire commands from a superior is called unity of command.</a:t>
            </a:r>
          </a:p>
          <a:p>
            <a:pPr marL="285750" indent="-285750" algn="just">
              <a:buFont typeface="Arial" panose="020B0604020202020204" pitchFamily="34" charset="0"/>
              <a:buChar char="•"/>
            </a:pPr>
            <a:r>
              <a:rPr lang="en-IN" sz="2000" dirty="0">
                <a:effectLst/>
                <a:latin typeface="Times New Roman" panose="02020603050405020304" pitchFamily="18" charset="0"/>
                <a:ea typeface="Calibri" panose="020F0502020204030204" pitchFamily="34" charset="0"/>
              </a:rPr>
              <a:t>Organisations create distinct channels of communication and responsibility once they follow the unity of command concept.</a:t>
            </a:r>
          </a:p>
          <a:p>
            <a:pPr algn="just"/>
            <a:r>
              <a:rPr lang="en-IN" sz="2000" kern="0" dirty="0">
                <a:latin typeface="Times New Roman" panose="02020603050405020304" pitchFamily="18" charset="0"/>
                <a:ea typeface="Calibri" panose="020F0502020204030204" pitchFamily="34" charset="0"/>
              </a:rPr>
              <a:t>Example:</a:t>
            </a:r>
            <a:r>
              <a:rPr lang="en-GB" sz="2000" dirty="0">
                <a:effectLst/>
                <a:latin typeface="Times New Roman" panose="02020603050405020304" pitchFamily="18" charset="0"/>
                <a:ea typeface="Calibri" panose="020F0502020204030204" pitchFamily="34" charset="0"/>
              </a:rPr>
              <a:t> British Airways has a device where in each flight group is directed via a single captain, making certain unambiguous verbal exchange and synchronisation at some point of flights, therefore enhancing safety and effectiveness (</a:t>
            </a:r>
            <a:r>
              <a:rPr lang="en-GB" sz="2000" dirty="0" err="1">
                <a:solidFill>
                  <a:srgbClr val="000000"/>
                </a:solidFill>
                <a:effectLst/>
                <a:latin typeface="Times New Roman" panose="02020603050405020304" pitchFamily="18" charset="0"/>
                <a:ea typeface="Calibri" panose="020F0502020204030204" pitchFamily="34" charset="0"/>
              </a:rPr>
              <a:t>Wellsn</a:t>
            </a:r>
            <a:r>
              <a:rPr lang="en-GB" sz="2000" dirty="0">
                <a:solidFill>
                  <a:srgbClr val="000000"/>
                </a:solidFill>
                <a:effectLst/>
                <a:latin typeface="Times New Roman" panose="02020603050405020304" pitchFamily="18" charset="0"/>
                <a:ea typeface="Calibri" panose="020F0502020204030204" pitchFamily="34" charset="0"/>
              </a:rPr>
              <a:t> et al., 2020)</a:t>
            </a:r>
            <a:r>
              <a:rPr lang="en-GB" sz="2000" dirty="0">
                <a:effectLst/>
                <a:latin typeface="Times New Roman" panose="02020603050405020304" pitchFamily="18" charset="0"/>
                <a:ea typeface="Calibri" panose="020F0502020204030204" pitchFamily="34" charset="0"/>
              </a:rPr>
              <a:t>. </a:t>
            </a:r>
            <a:endParaRPr lang="en-IN" sz="2000" kern="0" dirty="0">
              <a:effectLst/>
              <a:latin typeface="Times New Roman" panose="02020603050405020304" pitchFamily="18" charset="0"/>
              <a:ea typeface="Calibri" panose="020F0502020204030204" pitchFamily="34" charset="0"/>
            </a:endParaRPr>
          </a:p>
          <a:p>
            <a:pPr algn="just"/>
            <a:endParaRPr lang="en-GB" sz="2000" b="1" kern="0" dirty="0">
              <a:latin typeface="Times New Roman" panose="02020603050405020304" pitchFamily="18" charset="0"/>
              <a:ea typeface="Calibri" panose="020F0502020204030204" pitchFamily="34" charset="0"/>
            </a:endParaRPr>
          </a:p>
        </p:txBody>
      </p:sp>
      <p:pic>
        <p:nvPicPr>
          <p:cNvPr id="7" name="Picture 6">
            <a:extLst>
              <a:ext uri="{FF2B5EF4-FFF2-40B4-BE49-F238E27FC236}">
                <a16:creationId xmlns:a16="http://schemas.microsoft.com/office/drawing/2014/main" id="{3C7F7E1E-B17B-C94B-34C8-34044017628A}"/>
              </a:ext>
            </a:extLst>
          </p:cNvPr>
          <p:cNvPicPr>
            <a:picLocks noChangeAspect="1"/>
          </p:cNvPicPr>
          <p:nvPr/>
        </p:nvPicPr>
        <p:blipFill>
          <a:blip r:embed="rId3"/>
          <a:stretch>
            <a:fillRect/>
          </a:stretch>
        </p:blipFill>
        <p:spPr>
          <a:xfrm>
            <a:off x="6629400" y="1947079"/>
            <a:ext cx="5379720" cy="3981281"/>
          </a:xfrm>
          <a:prstGeom prst="rect">
            <a:avLst/>
          </a:prstGeom>
        </p:spPr>
      </p:pic>
      <p:sp>
        <p:nvSpPr>
          <p:cNvPr id="8" name="TextBox 7">
            <a:extLst>
              <a:ext uri="{FF2B5EF4-FFF2-40B4-BE49-F238E27FC236}">
                <a16:creationId xmlns:a16="http://schemas.microsoft.com/office/drawing/2014/main" id="{4D52402D-6786-0116-6907-ECB6872B87A8}"/>
              </a:ext>
            </a:extLst>
          </p:cNvPr>
          <p:cNvSpPr txBox="1"/>
          <p:nvPr/>
        </p:nvSpPr>
        <p:spPr>
          <a:xfrm>
            <a:off x="8275320" y="6123543"/>
            <a:ext cx="2438400" cy="369332"/>
          </a:xfrm>
          <a:prstGeom prst="rect">
            <a:avLst/>
          </a:prstGeom>
          <a:noFill/>
        </p:spPr>
        <p:txBody>
          <a:bodyPr wrap="square">
            <a:spAutoFit/>
          </a:bodyPr>
          <a:lstStyle/>
          <a:p>
            <a:r>
              <a:rPr lang="en-IN" sz="1800" kern="0" dirty="0">
                <a:effectLst/>
                <a:latin typeface="Times New Roman" panose="02020603050405020304" pitchFamily="18" charset="0"/>
                <a:ea typeface="Calibri" panose="020F0502020204030204" pitchFamily="34" charset="0"/>
              </a:rPr>
              <a:t>(</a:t>
            </a:r>
            <a:r>
              <a:rPr lang="en-GB" sz="1800" kern="0" dirty="0">
                <a:solidFill>
                  <a:srgbClr val="000000"/>
                </a:solidFill>
                <a:effectLst/>
                <a:latin typeface="Times New Roman" panose="02020603050405020304" pitchFamily="18" charset="0"/>
                <a:ea typeface="Calibri" panose="020F0502020204030204" pitchFamily="34" charset="0"/>
              </a:rPr>
              <a:t>Hohenlohe et al., 2021)</a:t>
            </a:r>
            <a:endParaRPr lang="en-IN" dirty="0"/>
          </a:p>
        </p:txBody>
      </p:sp>
    </p:spTree>
    <p:extLst>
      <p:ext uri="{BB962C8B-B14F-4D97-AF65-F5344CB8AC3E}">
        <p14:creationId xmlns:p14="http://schemas.microsoft.com/office/powerpoint/2010/main" val="35248359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C4079A3-B928-ECF0-36D5-9B0016FB6341}"/>
              </a:ext>
            </a:extLst>
          </p:cNvPr>
          <p:cNvSpPr txBox="1"/>
          <p:nvPr/>
        </p:nvSpPr>
        <p:spPr>
          <a:xfrm>
            <a:off x="457200" y="1"/>
            <a:ext cx="11448288" cy="6740307"/>
          </a:xfrm>
          <a:prstGeom prst="rect">
            <a:avLst/>
          </a:prstGeom>
          <a:noFill/>
        </p:spPr>
        <p:txBody>
          <a:bodyPr wrap="square">
            <a:spAutoFit/>
          </a:bodyPr>
          <a:lstStyle/>
          <a:p>
            <a:pPr marL="285750" indent="-285750">
              <a:buFont typeface="Arial" panose="020B0604020202020204" pitchFamily="34" charset="0"/>
              <a:buChar char="•"/>
            </a:pPr>
            <a:r>
              <a:rPr lang="en-IN" sz="1800" b="1" kern="0" dirty="0">
                <a:effectLst/>
                <a:latin typeface="Times New Roman" panose="02020603050405020304" pitchFamily="18" charset="0"/>
                <a:ea typeface="Calibri" panose="020F0502020204030204" pitchFamily="34" charset="0"/>
                <a:cs typeface="Times New Roman" panose="02020603050405020304" pitchFamily="18" charset="0"/>
              </a:rPr>
              <a:t>Task allocation </a:t>
            </a:r>
            <a:r>
              <a:rPr lang="en-IN" sz="1800" kern="0" dirty="0">
                <a:effectLst/>
                <a:latin typeface="Times New Roman" panose="02020603050405020304" pitchFamily="18" charset="0"/>
                <a:ea typeface="Calibri" panose="020F0502020204030204" pitchFamily="34" charset="0"/>
                <a:cs typeface="Times New Roman" panose="02020603050405020304" pitchFamily="18" charset="0"/>
              </a:rPr>
              <a:t>is the process of dividing up work among groups or human beings according to their regions of specialisation and competence.</a:t>
            </a:r>
          </a:p>
          <a:p>
            <a:pPr marL="285750" indent="-285750">
              <a:buFont typeface="Wingdings" panose="05000000000000000000" pitchFamily="2"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Employees are much more likely to perform higher and offer higher-excellent consequences after they focus on assignments that fall inside their regions of knowledge.</a:t>
            </a:r>
            <a:endParaRPr lang="en-IN" sz="18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IN" sz="1800" b="1" i="1" dirty="0">
                <a:effectLst/>
                <a:latin typeface="Times New Roman" panose="02020603050405020304" pitchFamily="18" charset="0"/>
                <a:ea typeface="Calibri" panose="020F0502020204030204" pitchFamily="34" charset="0"/>
                <a:cs typeface="Times New Roman" panose="02020603050405020304" pitchFamily="18" charset="0"/>
              </a:rPr>
              <a:t>Scalar Chain:</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It is critical to have dependent device of authority in the company, where there is a formal chain of command that starts evolved from top control and extends to the bottom stages. </a:t>
            </a:r>
          </a:p>
          <a:p>
            <a:r>
              <a:rPr lang="en-IN" dirty="0">
                <a:latin typeface="Times New Roman" panose="02020603050405020304" pitchFamily="18" charset="0"/>
                <a:ea typeface="Calibri" panose="020F0502020204030204" pitchFamily="34" charset="0"/>
                <a:cs typeface="Times New Roman" panose="02020603050405020304" pitchFamily="18" charset="0"/>
              </a:rPr>
              <a:t>Example:</a:t>
            </a:r>
            <a:r>
              <a:rPr lang="en-GB" sz="1800" dirty="0">
                <a:effectLst/>
                <a:latin typeface="Times New Roman" panose="02020603050405020304" pitchFamily="18" charset="0"/>
                <a:ea typeface="Calibri" panose="020F0502020204030204" pitchFamily="34" charset="0"/>
              </a:rPr>
              <a:t> Tesco continues a hierarchical machine in which selections are delegated from senior management to keep managers, making sure uniformity inside the execution of techniques and operational hints across its sizeable retail network</a:t>
            </a:r>
          </a:p>
          <a:p>
            <a:pPr marL="285750" indent="-285750">
              <a:buFont typeface="Arial" panose="020B0604020202020204" pitchFamily="34" charset="0"/>
              <a:buChar char="•"/>
            </a:pPr>
            <a:r>
              <a:rPr lang="en-IN" sz="1800" b="1" i="1" dirty="0">
                <a:effectLst/>
                <a:latin typeface="Times New Roman" panose="02020603050405020304" pitchFamily="18" charset="0"/>
                <a:ea typeface="Calibri" panose="020F0502020204030204" pitchFamily="34" charset="0"/>
              </a:rPr>
              <a:t>Span of Control:</a:t>
            </a:r>
            <a:r>
              <a:rPr lang="en-IN" sz="1800" dirty="0">
                <a:effectLst/>
                <a:latin typeface="Times New Roman" panose="02020603050405020304" pitchFamily="18" charset="0"/>
                <a:ea typeface="Calibri" panose="020F0502020204030204" pitchFamily="34" charset="0"/>
              </a:rPr>
              <a:t> Managers need to have a constrained quantity of subordinates below their supervision to be able to effectively coordinate and supervise, whilst additionally balancing the requirement for manage and green aid utilisation (</a:t>
            </a:r>
            <a:r>
              <a:rPr lang="en-GB" sz="1800" dirty="0">
                <a:solidFill>
                  <a:srgbClr val="000000"/>
                </a:solidFill>
                <a:effectLst/>
                <a:latin typeface="Times New Roman" panose="02020603050405020304" pitchFamily="18" charset="0"/>
                <a:ea typeface="Calibri" panose="020F0502020204030204" pitchFamily="34" charset="0"/>
              </a:rPr>
              <a:t>Worth, 2020)</a:t>
            </a:r>
            <a:r>
              <a:rPr lang="en-IN" sz="1800" dirty="0">
                <a:effectLst/>
                <a:latin typeface="Times New Roman" panose="02020603050405020304" pitchFamily="18" charset="0"/>
                <a:ea typeface="Calibri" panose="020F0502020204030204" pitchFamily="34" charset="0"/>
              </a:rPr>
              <a:t>. </a:t>
            </a:r>
          </a:p>
          <a:p>
            <a:r>
              <a:rPr lang="en-IN" sz="1800" dirty="0">
                <a:effectLst/>
                <a:latin typeface="Times New Roman" panose="02020603050405020304" pitchFamily="18" charset="0"/>
                <a:ea typeface="Calibri" panose="020F0502020204030204" pitchFamily="34" charset="0"/>
                <a:cs typeface="Times New Roman" panose="02020603050405020304" pitchFamily="18" charset="0"/>
              </a:rPr>
              <a:t>Example:</a:t>
            </a:r>
            <a:r>
              <a:rPr lang="en-GB" sz="1800" dirty="0">
                <a:effectLst/>
                <a:latin typeface="Times New Roman" panose="02020603050405020304" pitchFamily="18" charset="0"/>
                <a:ea typeface="Calibri" panose="020F0502020204030204" pitchFamily="34" charset="0"/>
              </a:rPr>
              <a:t> NHS trusts carefully reveal the range of patients allocated to every nurse, balancing workload (</a:t>
            </a:r>
            <a:r>
              <a:rPr lang="en-GB" sz="1800" dirty="0" err="1">
                <a:solidFill>
                  <a:srgbClr val="000000"/>
                </a:solidFill>
                <a:effectLst/>
                <a:latin typeface="Times New Roman" panose="02020603050405020304" pitchFamily="18" charset="0"/>
                <a:ea typeface="Calibri" panose="020F0502020204030204" pitchFamily="34" charset="0"/>
              </a:rPr>
              <a:t>Wellsn</a:t>
            </a:r>
            <a:r>
              <a:rPr lang="en-GB" sz="1800" dirty="0">
                <a:solidFill>
                  <a:srgbClr val="000000"/>
                </a:solidFill>
                <a:effectLst/>
                <a:latin typeface="Times New Roman" panose="02020603050405020304" pitchFamily="18" charset="0"/>
                <a:ea typeface="Calibri" panose="020F0502020204030204" pitchFamily="34" charset="0"/>
              </a:rPr>
              <a:t> et al., 2020).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IN" sz="1800" b="1" i="1" dirty="0">
                <a:effectLst/>
                <a:latin typeface="Times New Roman" panose="02020603050405020304" pitchFamily="18" charset="0"/>
                <a:ea typeface="Calibri" panose="020F0502020204030204" pitchFamily="34" charset="0"/>
                <a:cs typeface="Times New Roman" panose="02020603050405020304" pitchFamily="18" charset="0"/>
              </a:rPr>
              <a:t>Unity of Direction:</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All moves within the organization need to be coordinated and directed towards the attainment of shared desires and goals, promoting harmony and collaboration throughout numerous departments and functions.</a:t>
            </a:r>
          </a:p>
          <a:p>
            <a:r>
              <a:rPr lang="en-IN" dirty="0">
                <a:latin typeface="Times New Roman" panose="02020603050405020304" pitchFamily="18" charset="0"/>
                <a:ea typeface="Calibri" panose="020F0502020204030204" pitchFamily="34" charset="0"/>
                <a:cs typeface="Times New Roman" panose="02020603050405020304" pitchFamily="18" charset="0"/>
              </a:rPr>
              <a:t>Example:</a:t>
            </a:r>
            <a:r>
              <a:rPr lang="en-GB" sz="1800" dirty="0">
                <a:effectLst/>
                <a:latin typeface="Times New Roman" panose="02020603050405020304" pitchFamily="18" charset="0"/>
                <a:ea typeface="Calibri" panose="020F0502020204030204" pitchFamily="34" charset="0"/>
              </a:rPr>
              <a:t> Jaguar Land Rover unites all departments around the advent of cutting-edge and environmentally pleasant premium vehicles.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b="1" i="1" dirty="0">
                <a:effectLst/>
                <a:latin typeface="Times New Roman" panose="02020603050405020304" pitchFamily="18" charset="0"/>
                <a:ea typeface="Calibri" panose="020F0502020204030204" pitchFamily="34" charset="0"/>
                <a:cs typeface="Times New Roman" panose="02020603050405020304" pitchFamily="18" charset="0"/>
              </a:rPr>
              <a:t>Compensation:</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It is essential to provide personnel with affordable remuneration for their contributions to the corporation. This will encourage them to work at their highest degree and promote job delight and loyalty .</a:t>
            </a:r>
          </a:p>
          <a:p>
            <a:pPr marL="285750" indent="-285750">
              <a:buFont typeface="Arial" panose="020B0604020202020204" pitchFamily="34" charset="0"/>
              <a:buChar char="•"/>
            </a:pPr>
            <a:r>
              <a:rPr lang="en-IN" sz="1800" b="1" i="1" dirty="0">
                <a:effectLst/>
                <a:latin typeface="Times New Roman" panose="02020603050405020304" pitchFamily="18" charset="0"/>
                <a:ea typeface="Calibri" panose="020F0502020204030204" pitchFamily="34" charset="0"/>
                <a:cs typeface="Times New Roman" panose="02020603050405020304" pitchFamily="18" charset="0"/>
              </a:rPr>
              <a:t>Equity:</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The distribution of incentives and penalties have to be based on overall performance , contribution, equity and impartiality whilst dealing with employees.</a:t>
            </a:r>
          </a:p>
          <a:p>
            <a:pPr marL="285750" indent="-285750">
              <a:buFont typeface="Arial" panose="020B0604020202020204" pitchFamily="34" charset="0"/>
              <a:buChar char="•"/>
            </a:pPr>
            <a:endParaRPr lang="en-IN" sz="1800" dirty="0">
              <a:effectLst/>
              <a:latin typeface="Times New Roman" panose="02020603050405020304" pitchFamily="18" charset="0"/>
              <a:ea typeface="Calibri" panose="020F0502020204030204" pitchFamily="34" charset="0"/>
            </a:endParaRP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0466451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0E0D0-F835-0012-DBDF-24D6C5D3BE5F}"/>
              </a:ext>
            </a:extLst>
          </p:cNvPr>
          <p:cNvSpPr>
            <a:spLocks noGrp="1"/>
          </p:cNvSpPr>
          <p:nvPr>
            <p:ph type="title"/>
          </p:nvPr>
        </p:nvSpPr>
        <p:spPr/>
        <p:txBody>
          <a:bodyPr>
            <a:normAutofit/>
          </a:bodyPr>
          <a:lstStyle/>
          <a:p>
            <a:pPr algn="ctr">
              <a:lnSpc>
                <a:spcPct val="200000"/>
              </a:lnSpc>
              <a:spcBef>
                <a:spcPts val="2000"/>
              </a:spcBef>
              <a:spcAft>
                <a:spcPts val="800"/>
              </a:spcAft>
            </a:pPr>
            <a:r>
              <a:rPr lang="en-IN" sz="3200" b="1" i="1" kern="0" dirty="0">
                <a:effectLst/>
                <a:latin typeface="Times New Roman" panose="02020603050405020304" pitchFamily="18" charset="0"/>
              </a:rPr>
              <a:t>Management functions</a:t>
            </a:r>
          </a:p>
        </p:txBody>
      </p:sp>
      <p:sp>
        <p:nvSpPr>
          <p:cNvPr id="4" name="TextBox 3">
            <a:extLst>
              <a:ext uri="{FF2B5EF4-FFF2-40B4-BE49-F238E27FC236}">
                <a16:creationId xmlns:a16="http://schemas.microsoft.com/office/drawing/2014/main" id="{813320D6-04DA-4CCB-43B4-57120F6C2274}"/>
              </a:ext>
            </a:extLst>
          </p:cNvPr>
          <p:cNvSpPr txBox="1"/>
          <p:nvPr/>
        </p:nvSpPr>
        <p:spPr>
          <a:xfrm>
            <a:off x="5745480" y="2210386"/>
            <a:ext cx="6358288" cy="4616648"/>
          </a:xfrm>
          <a:prstGeom prst="rect">
            <a:avLst/>
          </a:prstGeom>
          <a:noFill/>
        </p:spPr>
        <p:txBody>
          <a:bodyPr wrap="square">
            <a:spAutoFit/>
          </a:bodyPr>
          <a:lstStyle/>
          <a:p>
            <a:pPr algn="just">
              <a:spcAft>
                <a:spcPts val="800"/>
              </a:spcAft>
            </a:pPr>
            <a:r>
              <a:rPr lang="en-GB" sz="2000" b="1" dirty="0">
                <a:effectLst/>
                <a:latin typeface="Times New Roman" panose="02020603050405020304" pitchFamily="18" charset="0"/>
                <a:ea typeface="Times New Roman" panose="02020603050405020304" pitchFamily="18" charset="0"/>
              </a:rPr>
              <a:t>Managerial functions and how are these applied in organisations</a:t>
            </a:r>
            <a:endParaRPr lang="en-IN" sz="2000" b="1" dirty="0">
              <a:effectLst/>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r>
              <a:rPr lang="en-GB" sz="1800" b="1" i="1" kern="0" dirty="0">
                <a:effectLst/>
                <a:latin typeface="Times New Roman" panose="02020603050405020304" pitchFamily="18" charset="0"/>
                <a:ea typeface="Calibri" panose="020F0502020204030204" pitchFamily="34" charset="0"/>
              </a:rPr>
              <a:t>Planning:</a:t>
            </a:r>
            <a:r>
              <a:rPr lang="en-GB" sz="1800" kern="0" dirty="0">
                <a:effectLst/>
                <a:latin typeface="Times New Roman" panose="02020603050405020304" pitchFamily="18" charset="0"/>
                <a:ea typeface="Calibri" panose="020F0502020204030204" pitchFamily="34" charset="0"/>
              </a:rPr>
              <a:t> In order to acquire organisational desires, managers formulate plans of motion, techniques, and dreams.</a:t>
            </a:r>
          </a:p>
          <a:p>
            <a:pPr algn="just"/>
            <a:r>
              <a:rPr lang="en-GB" kern="0" dirty="0">
                <a:latin typeface="Times New Roman" panose="02020603050405020304" pitchFamily="18" charset="0"/>
                <a:ea typeface="Calibri" panose="020F0502020204030204" pitchFamily="34" charset="0"/>
              </a:rPr>
              <a:t>Example:</a:t>
            </a:r>
            <a:r>
              <a:rPr lang="en-GB" sz="1800" kern="0" dirty="0">
                <a:effectLst/>
                <a:latin typeface="Times New Roman" panose="02020603050405020304" pitchFamily="18" charset="0"/>
                <a:ea typeface="Calibri" panose="020F0502020204030204" pitchFamily="34" charset="0"/>
              </a:rPr>
              <a:t> </a:t>
            </a:r>
            <a:r>
              <a:rPr lang="en-GB" sz="1800" dirty="0">
                <a:effectLst/>
                <a:latin typeface="Times New Roman" panose="02020603050405020304" pitchFamily="18" charset="0"/>
                <a:ea typeface="Calibri" panose="020F0502020204030204" pitchFamily="34" charset="0"/>
              </a:rPr>
              <a:t>At the Rolls-Royce Group, control </a:t>
            </a:r>
            <a:r>
              <a:rPr lang="en-GB" sz="1800" dirty="0" err="1">
                <a:effectLst/>
                <a:latin typeface="Times New Roman" panose="02020603050405020304" pitchFamily="18" charset="0"/>
                <a:ea typeface="Calibri" panose="020F0502020204030204" pitchFamily="34" charset="0"/>
              </a:rPr>
              <a:t>teamy</a:t>
            </a:r>
            <a:r>
              <a:rPr lang="en-GB" sz="1800" dirty="0">
                <a:effectLst/>
                <a:latin typeface="Times New Roman" panose="02020603050405020304" pitchFamily="18" charset="0"/>
                <a:ea typeface="Calibri" panose="020F0502020204030204" pitchFamily="34" charset="0"/>
              </a:rPr>
              <a:t> tasks is to create a brand-new aviation engines that might be in keeping with customer desires and rising technologies. </a:t>
            </a:r>
            <a:endParaRPr lang="en-GB" sz="1800" kern="0" dirty="0">
              <a:effectLst/>
              <a:latin typeface="Times New Roman" panose="02020603050405020304" pitchFamily="18" charset="0"/>
              <a:ea typeface="Calibri" panose="020F0502020204030204" pitchFamily="34" charset="0"/>
            </a:endParaRPr>
          </a:p>
          <a:p>
            <a:pPr marL="285750" indent="-285750" algn="just">
              <a:spcAft>
                <a:spcPts val="800"/>
              </a:spcAft>
              <a:buFont typeface="Arial" panose="020B0604020202020204" pitchFamily="34" charset="0"/>
              <a:buChar char="•"/>
            </a:pPr>
            <a:r>
              <a:rPr lang="en-GB" sz="1800" b="1" i="1" kern="0" dirty="0">
                <a:effectLst/>
                <a:latin typeface="Times New Roman" panose="02020603050405020304" pitchFamily="18" charset="0"/>
                <a:ea typeface="Calibri" panose="020F0502020204030204" pitchFamily="34" charset="0"/>
              </a:rPr>
              <a:t>Organising:</a:t>
            </a:r>
            <a:r>
              <a:rPr lang="en-GB" sz="1800" kern="0" dirty="0">
                <a:effectLst/>
                <a:latin typeface="Times New Roman" panose="02020603050405020304" pitchFamily="18" charset="0"/>
                <a:ea typeface="Calibri" panose="020F0502020204030204" pitchFamily="34" charset="0"/>
              </a:rPr>
              <a:t> Managers set up responsibilities, distribute sources, and build techniques to sell the achievement of goals.</a:t>
            </a:r>
            <a:endParaRPr lang="en-GB" kern="0" dirty="0">
              <a:latin typeface="Times New Roman" panose="02020603050405020304" pitchFamily="18" charset="0"/>
              <a:ea typeface="Calibri" panose="020F0502020204030204" pitchFamily="34" charset="0"/>
            </a:endParaRPr>
          </a:p>
          <a:p>
            <a:pPr algn="just">
              <a:spcAft>
                <a:spcPts val="800"/>
              </a:spcAft>
            </a:pPr>
            <a:r>
              <a:rPr lang="en-GB" kern="0" dirty="0">
                <a:latin typeface="Times New Roman" panose="02020603050405020304" pitchFamily="18" charset="0"/>
                <a:ea typeface="Calibri" panose="020F0502020204030204" pitchFamily="34" charset="0"/>
              </a:rPr>
              <a:t>Example:</a:t>
            </a:r>
            <a:r>
              <a:rPr lang="en-GB" sz="1800" dirty="0">
                <a:effectLst/>
                <a:latin typeface="Times New Roman" panose="02020603050405020304" pitchFamily="18" charset="0"/>
                <a:ea typeface="Calibri" panose="020F0502020204030204" pitchFamily="34" charset="0"/>
              </a:rPr>
              <a:t> The John Lewis Partnership arranges its retail activities in line with departments, with managers in charge of scheduling employees, putting in items, and coping with customer service to provide an easy buying experience.</a:t>
            </a:r>
            <a:endParaRPr lang="en-GB" sz="1800" kern="0" dirty="0">
              <a:effectLst/>
              <a:latin typeface="Times New Roman" panose="02020603050405020304" pitchFamily="18" charset="0"/>
              <a:ea typeface="Calibri" panose="020F0502020204030204" pitchFamily="34" charset="0"/>
            </a:endParaRPr>
          </a:p>
          <a:p>
            <a:pPr algn="just">
              <a:spcAft>
                <a:spcPts val="800"/>
              </a:spcAft>
            </a:pPr>
            <a:r>
              <a:rPr lang="en-GB" sz="1800" b="1" i="1" kern="0" dirty="0">
                <a:effectLst/>
                <a:latin typeface="Times New Roman" panose="02020603050405020304" pitchFamily="18" charset="0"/>
                <a:ea typeface="Calibri" panose="020F0502020204030204" pitchFamily="34" charset="0"/>
              </a:rPr>
              <a:t>Leading:</a:t>
            </a:r>
            <a:r>
              <a:rPr lang="en-GB" sz="1800" kern="0" dirty="0">
                <a:effectLst/>
                <a:latin typeface="Times New Roman" panose="02020603050405020304" pitchFamily="18" charset="0"/>
                <a:ea typeface="Calibri" panose="020F0502020204030204" pitchFamily="34" charset="0"/>
              </a:rPr>
              <a:t> Managers Serve as catalysts, motivation, and guidance amongst workers to collectively strive closer to shared objectives. </a:t>
            </a:r>
            <a:endParaRPr lang="en-GB" kern="0" dirty="0">
              <a:latin typeface="Times New Roman" panose="02020603050405020304" pitchFamily="18" charset="0"/>
              <a:ea typeface="Calibri" panose="020F0502020204030204" pitchFamily="34" charset="0"/>
            </a:endParaRPr>
          </a:p>
        </p:txBody>
      </p:sp>
      <p:pic>
        <p:nvPicPr>
          <p:cNvPr id="5" name="Picture 4">
            <a:extLst>
              <a:ext uri="{FF2B5EF4-FFF2-40B4-BE49-F238E27FC236}">
                <a16:creationId xmlns:a16="http://schemas.microsoft.com/office/drawing/2014/main" id="{EBC1FECD-0922-3530-BB2F-4BDB64174CB7}"/>
              </a:ext>
            </a:extLst>
          </p:cNvPr>
          <p:cNvPicPr>
            <a:picLocks noChangeAspect="1"/>
          </p:cNvPicPr>
          <p:nvPr/>
        </p:nvPicPr>
        <p:blipFill>
          <a:blip r:embed="rId3"/>
          <a:stretch>
            <a:fillRect/>
          </a:stretch>
        </p:blipFill>
        <p:spPr>
          <a:xfrm>
            <a:off x="350520" y="1690688"/>
            <a:ext cx="5135880" cy="4202758"/>
          </a:xfrm>
          <a:prstGeom prst="rect">
            <a:avLst/>
          </a:prstGeom>
        </p:spPr>
      </p:pic>
      <p:sp>
        <p:nvSpPr>
          <p:cNvPr id="6" name="TextBox 5">
            <a:extLst>
              <a:ext uri="{FF2B5EF4-FFF2-40B4-BE49-F238E27FC236}">
                <a16:creationId xmlns:a16="http://schemas.microsoft.com/office/drawing/2014/main" id="{31173358-B6AA-8C91-CD7D-FA166996A647}"/>
              </a:ext>
            </a:extLst>
          </p:cNvPr>
          <p:cNvSpPr txBox="1"/>
          <p:nvPr/>
        </p:nvSpPr>
        <p:spPr>
          <a:xfrm>
            <a:off x="1889760" y="6123543"/>
            <a:ext cx="2667000" cy="369332"/>
          </a:xfrm>
          <a:prstGeom prst="rect">
            <a:avLst/>
          </a:prstGeom>
          <a:noFill/>
        </p:spPr>
        <p:txBody>
          <a:bodyPr wrap="square">
            <a:spAutoFit/>
          </a:bodyPr>
          <a:lstStyle/>
          <a:p>
            <a:r>
              <a:rPr lang="en-IN" sz="1800" kern="0" dirty="0">
                <a:effectLst/>
                <a:latin typeface="Times New Roman" panose="02020603050405020304" pitchFamily="18" charset="0"/>
                <a:ea typeface="Calibri" panose="020F0502020204030204" pitchFamily="34" charset="0"/>
              </a:rPr>
              <a:t>(</a:t>
            </a:r>
            <a:r>
              <a:rPr lang="en-GB" sz="1800" kern="0" dirty="0">
                <a:solidFill>
                  <a:srgbClr val="000000"/>
                </a:solidFill>
                <a:effectLst/>
                <a:latin typeface="Times New Roman" panose="02020603050405020304" pitchFamily="18" charset="0"/>
                <a:ea typeface="Calibri" panose="020F0502020204030204" pitchFamily="34" charset="0"/>
              </a:rPr>
              <a:t>Radu and </a:t>
            </a:r>
            <a:r>
              <a:rPr lang="en-GB" sz="1800" kern="0" dirty="0" err="1">
                <a:solidFill>
                  <a:srgbClr val="000000"/>
                </a:solidFill>
                <a:effectLst/>
                <a:latin typeface="Times New Roman" panose="02020603050405020304" pitchFamily="18" charset="0"/>
                <a:ea typeface="Calibri" panose="020F0502020204030204" pitchFamily="34" charset="0"/>
              </a:rPr>
              <a:t>Bungau</a:t>
            </a:r>
            <a:r>
              <a:rPr lang="en-GB" sz="1800" kern="0" dirty="0">
                <a:solidFill>
                  <a:srgbClr val="000000"/>
                </a:solidFill>
                <a:effectLst/>
                <a:latin typeface="Times New Roman" panose="02020603050405020304" pitchFamily="18" charset="0"/>
                <a:ea typeface="Calibri" panose="020F0502020204030204" pitchFamily="34" charset="0"/>
              </a:rPr>
              <a:t>, 2021)</a:t>
            </a:r>
            <a:endParaRPr lang="en-IN" dirty="0"/>
          </a:p>
        </p:txBody>
      </p:sp>
    </p:spTree>
    <p:extLst>
      <p:ext uri="{BB962C8B-B14F-4D97-AF65-F5344CB8AC3E}">
        <p14:creationId xmlns:p14="http://schemas.microsoft.com/office/powerpoint/2010/main" val="11557760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FA46875-3655-35EA-793D-C2B97543075F}"/>
              </a:ext>
            </a:extLst>
          </p:cNvPr>
          <p:cNvSpPr txBox="1"/>
          <p:nvPr/>
        </p:nvSpPr>
        <p:spPr>
          <a:xfrm>
            <a:off x="146304" y="128016"/>
            <a:ext cx="11814048" cy="3537122"/>
          </a:xfrm>
          <a:prstGeom prst="rect">
            <a:avLst/>
          </a:prstGeom>
          <a:noFill/>
        </p:spPr>
        <p:txBody>
          <a:bodyPr wrap="square">
            <a:spAutoFit/>
          </a:bodyPr>
          <a:lstStyle/>
          <a:p>
            <a:pPr algn="just">
              <a:lnSpc>
                <a:spcPct val="200000"/>
              </a:lnSpc>
              <a:spcAft>
                <a:spcPts val="800"/>
              </a:spcAft>
            </a:pPr>
            <a:r>
              <a:rPr lang="en-GB" sz="1800" b="1" i="1" dirty="0">
                <a:effectLst/>
                <a:latin typeface="Times New Roman" panose="02020603050405020304" pitchFamily="18" charset="0"/>
                <a:ea typeface="Calibri" panose="020F0502020204030204" pitchFamily="34" charset="0"/>
              </a:rPr>
              <a:t>Example:</a:t>
            </a:r>
            <a:r>
              <a:rPr lang="en-GB" sz="1800" dirty="0">
                <a:effectLst/>
                <a:latin typeface="Times New Roman" panose="02020603050405020304" pitchFamily="18" charset="0"/>
                <a:ea typeface="Calibri" panose="020F0502020204030204" pitchFamily="34" charset="0"/>
              </a:rPr>
              <a:t> British Airways management sets an exemplary example for flight crews by encouraging a subculture of safety and superior customer service, which guarantees efficient operations and happy clients (</a:t>
            </a:r>
            <a:r>
              <a:rPr lang="en-GB" sz="1800" dirty="0" err="1">
                <a:solidFill>
                  <a:srgbClr val="000000"/>
                </a:solidFill>
                <a:effectLst/>
                <a:latin typeface="Times New Roman" panose="02020603050405020304" pitchFamily="18" charset="0"/>
                <a:ea typeface="Calibri" panose="020F0502020204030204" pitchFamily="34" charset="0"/>
              </a:rPr>
              <a:t>Yadati</a:t>
            </a:r>
            <a:r>
              <a:rPr lang="en-GB" sz="1800" dirty="0">
                <a:solidFill>
                  <a:srgbClr val="000000"/>
                </a:solidFill>
                <a:effectLst/>
                <a:latin typeface="Times New Roman" panose="02020603050405020304" pitchFamily="18" charset="0"/>
                <a:ea typeface="Calibri" panose="020F0502020204030204" pitchFamily="34" charset="0"/>
              </a:rPr>
              <a:t> et al., 2020)</a:t>
            </a:r>
            <a:r>
              <a:rPr lang="en-GB" sz="1800" dirty="0">
                <a:effectLst/>
                <a:latin typeface="Times New Roman" panose="02020603050405020304" pitchFamily="18" charset="0"/>
                <a:ea typeface="Calibri" panose="020F0502020204030204" pitchFamily="34" charset="0"/>
              </a:rPr>
              <a:t>. </a:t>
            </a:r>
            <a:endParaRPr lang="en-GB" b="1" i="1" dirty="0">
              <a:latin typeface="Times New Roman" panose="02020603050405020304" pitchFamily="18" charset="0"/>
              <a:ea typeface="Calibri" panose="020F0502020204030204" pitchFamily="34" charset="0"/>
            </a:endParaRPr>
          </a:p>
          <a:p>
            <a:pPr marL="285750" indent="-285750" algn="just">
              <a:lnSpc>
                <a:spcPct val="200000"/>
              </a:lnSpc>
              <a:spcAft>
                <a:spcPts val="800"/>
              </a:spcAft>
              <a:buFont typeface="Arial" panose="020B0604020202020204" pitchFamily="34" charset="0"/>
              <a:buChar char="•"/>
            </a:pPr>
            <a:r>
              <a:rPr lang="en-GB" sz="1800" b="1" i="1" dirty="0">
                <a:effectLst/>
                <a:latin typeface="Times New Roman" panose="02020603050405020304" pitchFamily="18" charset="0"/>
                <a:ea typeface="Calibri" panose="020F0502020204030204" pitchFamily="34" charset="0"/>
              </a:rPr>
              <a:t>Controlling:</a:t>
            </a:r>
            <a:r>
              <a:rPr lang="en-GB" sz="1800" dirty="0">
                <a:effectLst/>
                <a:latin typeface="Times New Roman" panose="02020603050405020304" pitchFamily="18" charset="0"/>
                <a:ea typeface="Calibri" panose="020F0502020204030204" pitchFamily="34" charset="0"/>
              </a:rPr>
              <a:t> Managers oversee overall performance, compare effects towards set goals, and implement vital remedial measures. </a:t>
            </a:r>
          </a:p>
          <a:p>
            <a:pPr algn="just">
              <a:lnSpc>
                <a:spcPct val="200000"/>
              </a:lnSpc>
              <a:spcAft>
                <a:spcPts val="800"/>
              </a:spcAft>
            </a:pPr>
            <a:r>
              <a:rPr lang="en-GB" dirty="0">
                <a:latin typeface="Times New Roman" panose="02020603050405020304" pitchFamily="18" charset="0"/>
                <a:ea typeface="Calibri" panose="020F0502020204030204" pitchFamily="34" charset="0"/>
              </a:rPr>
              <a:t>Example:</a:t>
            </a:r>
            <a:r>
              <a:rPr lang="en-GB" sz="1800" dirty="0">
                <a:effectLst/>
                <a:latin typeface="Times New Roman" panose="02020603050405020304" pitchFamily="18" charset="0"/>
                <a:ea typeface="Calibri" panose="020F0502020204030204" pitchFamily="34" charset="0"/>
              </a:rPr>
              <a:t> Tesco managers display stock degrees, take a look at sales styles, and adjust ordering processes to reduce waste and maximise sales. They do this by means of the use of actual-time income statistics and stock tracking technology.</a:t>
            </a:r>
            <a:endParaRPr lang="en-IN" sz="1800"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24613327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B02F6-C469-3C08-C626-9A414CE46666}"/>
              </a:ext>
            </a:extLst>
          </p:cNvPr>
          <p:cNvSpPr>
            <a:spLocks noGrp="1"/>
          </p:cNvSpPr>
          <p:nvPr>
            <p:ph type="title"/>
          </p:nvPr>
        </p:nvSpPr>
        <p:spPr>
          <a:xfrm>
            <a:off x="838200" y="365126"/>
            <a:ext cx="10515600" cy="353332"/>
          </a:xfrm>
        </p:spPr>
        <p:txBody>
          <a:bodyPr>
            <a:normAutofit fontScale="90000"/>
          </a:bodyPr>
          <a:lstStyle/>
          <a:p>
            <a:pPr algn="ctr">
              <a:lnSpc>
                <a:spcPct val="200000"/>
              </a:lnSpc>
              <a:spcBef>
                <a:spcPts val="2000"/>
              </a:spcBef>
              <a:spcAft>
                <a:spcPts val="800"/>
              </a:spcAft>
            </a:pPr>
            <a:r>
              <a:rPr lang="en-IN" sz="3200" b="1" i="1" kern="0" dirty="0">
                <a:effectLst/>
                <a:latin typeface="Times New Roman" panose="02020603050405020304" pitchFamily="18" charset="0"/>
              </a:rPr>
              <a:t>Managerial roles</a:t>
            </a:r>
          </a:p>
        </p:txBody>
      </p:sp>
      <p:sp>
        <p:nvSpPr>
          <p:cNvPr id="4" name="TextBox 3">
            <a:extLst>
              <a:ext uri="{FF2B5EF4-FFF2-40B4-BE49-F238E27FC236}">
                <a16:creationId xmlns:a16="http://schemas.microsoft.com/office/drawing/2014/main" id="{05E7BC35-E53A-A631-9C1D-67147BEC6C73}"/>
              </a:ext>
            </a:extLst>
          </p:cNvPr>
          <p:cNvSpPr txBox="1"/>
          <p:nvPr/>
        </p:nvSpPr>
        <p:spPr>
          <a:xfrm>
            <a:off x="320040" y="1949768"/>
            <a:ext cx="6096000" cy="4411464"/>
          </a:xfrm>
          <a:prstGeom prst="rect">
            <a:avLst/>
          </a:prstGeom>
          <a:noFill/>
        </p:spPr>
        <p:txBody>
          <a:bodyPr wrap="square">
            <a:spAutoFit/>
          </a:bodyPr>
          <a:lstStyle/>
          <a:p>
            <a:pPr marL="342900" indent="-342900" algn="just">
              <a:spcAft>
                <a:spcPts val="800"/>
              </a:spcAft>
              <a:buFont typeface="Arial" panose="020B0604020202020204" pitchFamily="34" charset="0"/>
              <a:buChar char="•"/>
            </a:pPr>
            <a:r>
              <a:rPr lang="en-GB" sz="2000" b="1" dirty="0">
                <a:effectLst/>
                <a:latin typeface="Times New Roman" panose="02020603050405020304" pitchFamily="18" charset="0"/>
                <a:ea typeface="Times New Roman" panose="02020603050405020304" pitchFamily="18" charset="0"/>
              </a:rPr>
              <a:t>Explain managerial roles</a:t>
            </a:r>
            <a:endParaRPr lang="en-IN" sz="2000" b="1" dirty="0">
              <a:effectLst/>
              <a:latin typeface="Times New Roman" panose="02020603050405020304" pitchFamily="18" charset="0"/>
              <a:ea typeface="Times New Roman" panose="02020603050405020304" pitchFamily="18" charset="0"/>
            </a:endParaRPr>
          </a:p>
          <a:p>
            <a:pPr marL="285750" indent="-285750" algn="just">
              <a:spcAft>
                <a:spcPts val="800"/>
              </a:spcAft>
              <a:buFont typeface="Arial" panose="020B0604020202020204" pitchFamily="34" charset="0"/>
              <a:buChar char="•"/>
            </a:pPr>
            <a:r>
              <a:rPr lang="en-GB" sz="1800" b="1" i="1" dirty="0">
                <a:effectLst/>
                <a:latin typeface="Times New Roman" panose="02020603050405020304" pitchFamily="18" charset="0"/>
                <a:ea typeface="Calibri" panose="020F0502020204030204" pitchFamily="34" charset="0"/>
              </a:rPr>
              <a:t>Interpersonal Roles:</a:t>
            </a:r>
            <a:r>
              <a:rPr lang="en-GB" sz="1800" dirty="0">
                <a:effectLst/>
                <a:latin typeface="Times New Roman" panose="02020603050405020304" pitchFamily="18" charset="0"/>
                <a:ea typeface="Calibri" panose="020F0502020204030204" pitchFamily="34" charset="0"/>
              </a:rPr>
              <a:t> Managers count on the role of figureheads, and work as intermediaries among numerous ranges and departments, selling communication and cooperation. </a:t>
            </a:r>
            <a:endParaRPr lang="en-GB" dirty="0">
              <a:latin typeface="Times New Roman" panose="02020603050405020304" pitchFamily="18" charset="0"/>
              <a:ea typeface="Calibri" panose="020F0502020204030204" pitchFamily="34" charset="0"/>
            </a:endParaRPr>
          </a:p>
          <a:p>
            <a:pPr algn="just">
              <a:spcAft>
                <a:spcPts val="800"/>
              </a:spcAft>
            </a:pPr>
            <a:r>
              <a:rPr lang="en-GB" sz="1800" dirty="0">
                <a:effectLst/>
                <a:latin typeface="Times New Roman" panose="02020603050405020304" pitchFamily="18" charset="0"/>
                <a:ea typeface="Calibri" panose="020F0502020204030204" pitchFamily="34" charset="0"/>
              </a:rPr>
              <a:t>Example</a:t>
            </a:r>
            <a:r>
              <a:rPr lang="en-GB" dirty="0">
                <a:latin typeface="Times New Roman" panose="02020603050405020304" pitchFamily="18" charset="0"/>
                <a:ea typeface="Calibri" panose="020F0502020204030204" pitchFamily="34" charset="0"/>
              </a:rPr>
              <a:t>:</a:t>
            </a:r>
            <a:r>
              <a:rPr lang="en-IN" sz="1800" dirty="0">
                <a:effectLst/>
                <a:latin typeface="Times New Roman" panose="02020603050405020304" pitchFamily="18" charset="0"/>
                <a:ea typeface="Calibri" panose="020F0502020204030204" pitchFamily="34" charset="0"/>
              </a:rPr>
              <a:t> Tim Cook, the CEO of Apple, fulfils the figurehead function by serving as the consultant of the organization at product releases and industry events. </a:t>
            </a:r>
            <a:endParaRPr lang="en-GB" dirty="0">
              <a:latin typeface="Times New Roman" panose="02020603050405020304" pitchFamily="18" charset="0"/>
              <a:ea typeface="Calibri" panose="020F0502020204030204" pitchFamily="34" charset="0"/>
            </a:endParaRPr>
          </a:p>
          <a:p>
            <a:pPr marL="285750" indent="-285750" algn="just">
              <a:spcAft>
                <a:spcPts val="800"/>
              </a:spcAft>
              <a:buFont typeface="Arial" panose="020B0604020202020204" pitchFamily="34" charset="0"/>
              <a:buChar char="•"/>
            </a:pPr>
            <a:r>
              <a:rPr lang="en-GB" sz="1800" b="1" i="1" kern="0" dirty="0">
                <a:effectLst/>
                <a:latin typeface="Times New Roman" panose="02020603050405020304" pitchFamily="18" charset="0"/>
                <a:ea typeface="Calibri" panose="020F0502020204030204" pitchFamily="34" charset="0"/>
              </a:rPr>
              <a:t>Informational Roles:</a:t>
            </a:r>
            <a:r>
              <a:rPr lang="en-GB" sz="1800" kern="0" dirty="0">
                <a:effectLst/>
                <a:latin typeface="Times New Roman" panose="02020603050405020304" pitchFamily="18" charset="0"/>
                <a:ea typeface="Calibri" panose="020F0502020204030204" pitchFamily="34" charset="0"/>
              </a:rPr>
              <a:t> Managers acquire, take a look at, and percentage statistics in the organisation. </a:t>
            </a:r>
          </a:p>
          <a:p>
            <a:pPr algn="just">
              <a:spcAft>
                <a:spcPts val="800"/>
              </a:spcAft>
            </a:pPr>
            <a:r>
              <a:rPr lang="en-GB" kern="0" dirty="0">
                <a:latin typeface="Times New Roman" panose="02020603050405020304" pitchFamily="18" charset="0"/>
                <a:ea typeface="Calibri" panose="020F0502020204030204" pitchFamily="34" charset="0"/>
              </a:rPr>
              <a:t>Example:</a:t>
            </a:r>
            <a:r>
              <a:rPr lang="en-IN" sz="1800" dirty="0">
                <a:effectLst/>
                <a:latin typeface="Times New Roman" panose="02020603050405020304" pitchFamily="18" charset="0"/>
                <a:ea typeface="Calibri" panose="020F0502020204030204" pitchFamily="34" charset="0"/>
              </a:rPr>
              <a:t> Department managers at Tesco use surveys and market studies to get enter from customers. These insights are then shared with top management to help with product improvement and marketing plans. </a:t>
            </a:r>
            <a:endParaRPr lang="en-GB" kern="0" dirty="0">
              <a:latin typeface="Times New Roman" panose="02020603050405020304" pitchFamily="18" charset="0"/>
              <a:ea typeface="Calibri" panose="020F0502020204030204" pitchFamily="34" charset="0"/>
            </a:endParaRPr>
          </a:p>
        </p:txBody>
      </p:sp>
      <p:pic>
        <p:nvPicPr>
          <p:cNvPr id="6" name="Picture 5">
            <a:extLst>
              <a:ext uri="{FF2B5EF4-FFF2-40B4-BE49-F238E27FC236}">
                <a16:creationId xmlns:a16="http://schemas.microsoft.com/office/drawing/2014/main" id="{354D1346-4F1F-5B15-0FB8-0C6EE18CD53D}"/>
              </a:ext>
            </a:extLst>
          </p:cNvPr>
          <p:cNvPicPr>
            <a:picLocks noChangeAspect="1"/>
          </p:cNvPicPr>
          <p:nvPr/>
        </p:nvPicPr>
        <p:blipFill>
          <a:blip r:embed="rId3"/>
          <a:stretch>
            <a:fillRect/>
          </a:stretch>
        </p:blipFill>
        <p:spPr>
          <a:xfrm>
            <a:off x="6647362" y="1758586"/>
            <a:ext cx="5353050" cy="4237057"/>
          </a:xfrm>
          <a:prstGeom prst="rect">
            <a:avLst/>
          </a:prstGeom>
        </p:spPr>
      </p:pic>
      <p:sp>
        <p:nvSpPr>
          <p:cNvPr id="9" name="TextBox 8">
            <a:extLst>
              <a:ext uri="{FF2B5EF4-FFF2-40B4-BE49-F238E27FC236}">
                <a16:creationId xmlns:a16="http://schemas.microsoft.com/office/drawing/2014/main" id="{BCB36819-2277-12D1-67B5-9DEDF6DB4029}"/>
              </a:ext>
            </a:extLst>
          </p:cNvPr>
          <p:cNvSpPr txBox="1"/>
          <p:nvPr/>
        </p:nvSpPr>
        <p:spPr>
          <a:xfrm>
            <a:off x="8275320" y="6123543"/>
            <a:ext cx="2438400" cy="369332"/>
          </a:xfrm>
          <a:prstGeom prst="rect">
            <a:avLst/>
          </a:prstGeom>
          <a:noFill/>
        </p:spPr>
        <p:txBody>
          <a:bodyPr wrap="square">
            <a:spAutoFit/>
          </a:bodyPr>
          <a:lstStyle/>
          <a:p>
            <a:r>
              <a:rPr lang="en-IN" sz="1800" kern="0" dirty="0">
                <a:effectLst/>
                <a:latin typeface="Times New Roman" panose="02020603050405020304" pitchFamily="18" charset="0"/>
                <a:ea typeface="Calibri" panose="020F0502020204030204" pitchFamily="34" charset="0"/>
              </a:rPr>
              <a:t>(</a:t>
            </a:r>
            <a:r>
              <a:rPr lang="en-GB" sz="1800" kern="0" dirty="0">
                <a:solidFill>
                  <a:srgbClr val="000000"/>
                </a:solidFill>
                <a:effectLst/>
                <a:latin typeface="Times New Roman" panose="02020603050405020304" pitchFamily="18" charset="0"/>
                <a:ea typeface="Calibri" panose="020F0502020204030204" pitchFamily="34" charset="0"/>
              </a:rPr>
              <a:t>Hohenlohe et al., 2021)</a:t>
            </a:r>
            <a:endParaRPr lang="en-IN" dirty="0"/>
          </a:p>
        </p:txBody>
      </p:sp>
    </p:spTree>
    <p:extLst>
      <p:ext uri="{BB962C8B-B14F-4D97-AF65-F5344CB8AC3E}">
        <p14:creationId xmlns:p14="http://schemas.microsoft.com/office/powerpoint/2010/main" val="36246607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D131A6-7E9B-397C-8C12-2093ACA532FA}"/>
              </a:ext>
            </a:extLst>
          </p:cNvPr>
          <p:cNvSpPr txBox="1"/>
          <p:nvPr/>
        </p:nvSpPr>
        <p:spPr>
          <a:xfrm>
            <a:off x="348343" y="315686"/>
            <a:ext cx="11517086" cy="1579920"/>
          </a:xfrm>
          <a:prstGeom prst="rect">
            <a:avLst/>
          </a:prstGeom>
          <a:noFill/>
        </p:spPr>
        <p:txBody>
          <a:bodyPr wrap="square">
            <a:spAutoFit/>
          </a:bodyPr>
          <a:lstStyle/>
          <a:p>
            <a:pPr marL="285750" indent="-285750" algn="just">
              <a:spcAft>
                <a:spcPts val="800"/>
              </a:spcAft>
              <a:buFont typeface="Arial" panose="020B0604020202020204" pitchFamily="34" charset="0"/>
              <a:buChar char="•"/>
            </a:pPr>
            <a:r>
              <a:rPr lang="en-GB" sz="1800" b="1" i="1" kern="0" dirty="0">
                <a:effectLst/>
                <a:latin typeface="Times New Roman" panose="02020603050405020304" pitchFamily="18" charset="0"/>
                <a:ea typeface="Calibri" panose="020F0502020204030204" pitchFamily="34" charset="0"/>
              </a:rPr>
              <a:t>Decision-making Responsibilities:</a:t>
            </a:r>
            <a:r>
              <a:rPr lang="en-GB" sz="1800" kern="0" dirty="0">
                <a:effectLst/>
                <a:latin typeface="Times New Roman" panose="02020603050405020304" pitchFamily="18" charset="0"/>
                <a:ea typeface="Calibri" panose="020F0502020204030204" pitchFamily="34" charset="0"/>
              </a:rPr>
              <a:t> Managers allocate resources, settle disputes, adjust to exchange, and make operational, tactical, and strategic choices that improve organisational effectiveness. </a:t>
            </a:r>
          </a:p>
          <a:p>
            <a:pPr algn="just">
              <a:spcAft>
                <a:spcPts val="800"/>
              </a:spcAft>
            </a:pPr>
            <a:r>
              <a:rPr lang="en-GB" kern="0" dirty="0">
                <a:latin typeface="Times New Roman" panose="02020603050405020304" pitchFamily="18" charset="0"/>
                <a:ea typeface="Calibri" panose="020F0502020204030204" pitchFamily="34" charset="0"/>
              </a:rPr>
              <a:t>Example:</a:t>
            </a:r>
            <a:r>
              <a:rPr lang="en-IN" sz="1800" dirty="0">
                <a:effectLst/>
                <a:latin typeface="Times New Roman" panose="02020603050405020304" pitchFamily="18" charset="0"/>
                <a:ea typeface="Calibri" panose="020F0502020204030204" pitchFamily="34" charset="0"/>
              </a:rPr>
              <a:t>Senior executives at Rolls-Royce Group make strategic choices about investment to create novel aeronautical technology. Mid-level managers supervise operational picks, including figuring out production schedules and allocating sources, to make sure the engine manufacturing operations are efficient and of high best (</a:t>
            </a:r>
            <a:r>
              <a:rPr lang="en-GB" sz="1800" dirty="0" err="1">
                <a:solidFill>
                  <a:srgbClr val="000000"/>
                </a:solidFill>
                <a:effectLst/>
                <a:latin typeface="Times New Roman" panose="02020603050405020304" pitchFamily="18" charset="0"/>
                <a:ea typeface="Calibri" panose="020F0502020204030204" pitchFamily="34" charset="0"/>
              </a:rPr>
              <a:t>Benzaid</a:t>
            </a:r>
            <a:r>
              <a:rPr lang="en-GB" sz="1800" dirty="0">
                <a:solidFill>
                  <a:srgbClr val="000000"/>
                </a:solidFill>
                <a:effectLst/>
                <a:latin typeface="Times New Roman" panose="02020603050405020304" pitchFamily="18" charset="0"/>
                <a:ea typeface="Calibri" panose="020F0502020204030204" pitchFamily="34" charset="0"/>
              </a:rPr>
              <a:t> and </a:t>
            </a:r>
            <a:r>
              <a:rPr lang="en-GB" sz="1800" dirty="0" err="1">
                <a:solidFill>
                  <a:srgbClr val="000000"/>
                </a:solidFill>
                <a:effectLst/>
                <a:latin typeface="Times New Roman" panose="02020603050405020304" pitchFamily="18" charset="0"/>
                <a:ea typeface="Calibri" panose="020F0502020204030204" pitchFamily="34" charset="0"/>
              </a:rPr>
              <a:t>Taleb</a:t>
            </a:r>
            <a:r>
              <a:rPr lang="en-GB" sz="1800" dirty="0">
                <a:solidFill>
                  <a:srgbClr val="000000"/>
                </a:solidFill>
                <a:effectLst/>
                <a:latin typeface="Times New Roman" panose="02020603050405020304" pitchFamily="18" charset="0"/>
                <a:ea typeface="Calibri" panose="020F0502020204030204" pitchFamily="34" charset="0"/>
              </a:rPr>
              <a:t>, 2020).</a:t>
            </a:r>
            <a:endParaRPr lang="en-IN" sz="1800"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23119543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99921-558C-0BF2-5D76-5A4964DB8C6F}"/>
              </a:ext>
            </a:extLst>
          </p:cNvPr>
          <p:cNvSpPr>
            <a:spLocks noGrp="1"/>
          </p:cNvSpPr>
          <p:nvPr>
            <p:ph type="title"/>
          </p:nvPr>
        </p:nvSpPr>
        <p:spPr/>
        <p:txBody>
          <a:bodyPr>
            <a:normAutofit/>
          </a:bodyPr>
          <a:lstStyle/>
          <a:p>
            <a:pPr algn="ctr"/>
            <a:r>
              <a:rPr lang="en-IN" sz="3200" b="1" i="1" kern="0" dirty="0">
                <a:effectLst/>
                <a:latin typeface="Times New Roman" panose="02020603050405020304" pitchFamily="18" charset="0"/>
              </a:rPr>
              <a:t>Managers behaviours towards employees</a:t>
            </a:r>
            <a:endParaRPr lang="en-IN" sz="3200" i="1" dirty="0"/>
          </a:p>
        </p:txBody>
      </p:sp>
      <p:sp>
        <p:nvSpPr>
          <p:cNvPr id="5" name="TextBox 4">
            <a:extLst>
              <a:ext uri="{FF2B5EF4-FFF2-40B4-BE49-F238E27FC236}">
                <a16:creationId xmlns:a16="http://schemas.microsoft.com/office/drawing/2014/main" id="{67B16370-044A-AC53-470B-D37E4773DA80}"/>
              </a:ext>
            </a:extLst>
          </p:cNvPr>
          <p:cNvSpPr txBox="1"/>
          <p:nvPr/>
        </p:nvSpPr>
        <p:spPr>
          <a:xfrm>
            <a:off x="5745480" y="2451547"/>
            <a:ext cx="6096000" cy="4134465"/>
          </a:xfrm>
          <a:prstGeom prst="rect">
            <a:avLst/>
          </a:prstGeom>
          <a:noFill/>
        </p:spPr>
        <p:txBody>
          <a:bodyPr wrap="square">
            <a:spAutoFit/>
          </a:bodyPr>
          <a:lstStyle/>
          <a:p>
            <a:pPr marL="342900" indent="-342900" algn="just">
              <a:spcAft>
                <a:spcPts val="800"/>
              </a:spcAft>
              <a:buFont typeface="Arial" panose="020B0604020202020204" pitchFamily="34" charset="0"/>
              <a:buChar char="•"/>
            </a:pPr>
            <a:r>
              <a:rPr lang="en-GB" sz="2000" b="1" dirty="0">
                <a:effectLst/>
                <a:latin typeface="Times New Roman" panose="02020603050405020304" pitchFamily="18" charset="0"/>
                <a:ea typeface="Times New Roman" panose="02020603050405020304" pitchFamily="18" charset="0"/>
              </a:rPr>
              <a:t>Explain what skills managers should have to support employees to progress in their work</a:t>
            </a:r>
            <a:endParaRPr lang="en-IN" sz="2000" b="1" dirty="0">
              <a:effectLst/>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r>
              <a:rPr lang="en-GB" sz="1800" b="1" i="1" kern="0" dirty="0">
                <a:effectLst/>
                <a:latin typeface="Times New Roman" panose="02020603050405020304" pitchFamily="18" charset="0"/>
                <a:ea typeface="Calibri" panose="020F0502020204030204" pitchFamily="34" charset="0"/>
              </a:rPr>
              <a:t>Communication Skills:</a:t>
            </a:r>
            <a:r>
              <a:rPr lang="en-GB" sz="1800" kern="0" dirty="0">
                <a:effectLst/>
                <a:latin typeface="Times New Roman" panose="02020603050405020304" pitchFamily="18" charset="0"/>
                <a:ea typeface="Calibri" panose="020F0502020204030204" pitchFamily="34" charset="0"/>
              </a:rPr>
              <a:t> In order to establish clean requirements, give a team of workers constructive grievances, and provide assistance, effective managers want to have high-quality verbal exchange abilities. </a:t>
            </a:r>
          </a:p>
          <a:p>
            <a:pPr marL="285750" indent="-285750" algn="just">
              <a:buFont typeface="Arial" panose="020B0604020202020204" pitchFamily="34" charset="0"/>
              <a:buChar char="•"/>
            </a:pPr>
            <a:endParaRPr lang="en-GB" kern="0" dirty="0">
              <a:latin typeface="Times New Roman" panose="02020603050405020304" pitchFamily="18" charset="0"/>
              <a:ea typeface="Calibri" panose="020F0502020204030204" pitchFamily="34" charset="0"/>
            </a:endParaRPr>
          </a:p>
          <a:p>
            <a:pPr marL="285750" indent="-285750" algn="just">
              <a:buFont typeface="Arial" panose="020B0604020202020204" pitchFamily="34" charset="0"/>
              <a:buChar char="•"/>
            </a:pPr>
            <a:endParaRPr lang="en-GB" kern="0" dirty="0">
              <a:latin typeface="Times New Roman" panose="02020603050405020304" pitchFamily="18" charset="0"/>
              <a:ea typeface="Calibri" panose="020F0502020204030204" pitchFamily="34" charset="0"/>
            </a:endParaRPr>
          </a:p>
          <a:p>
            <a:pPr marL="285750" indent="-285750" algn="just">
              <a:buFont typeface="Arial" panose="020B0604020202020204" pitchFamily="34" charset="0"/>
              <a:buChar char="•"/>
            </a:pPr>
            <a:r>
              <a:rPr lang="en-GB" sz="1800" b="1" i="1" kern="0" dirty="0">
                <a:effectLst/>
                <a:latin typeface="Times New Roman" panose="02020603050405020304" pitchFamily="18" charset="0"/>
                <a:ea typeface="Calibri" panose="020F0502020204030204" pitchFamily="34" charset="0"/>
              </a:rPr>
              <a:t>Abilities in Coaching and Mentoring:</a:t>
            </a:r>
            <a:r>
              <a:rPr lang="en-GB" sz="1800" kern="0" dirty="0">
                <a:effectLst/>
                <a:latin typeface="Times New Roman" panose="02020603050405020304" pitchFamily="18" charset="0"/>
                <a:ea typeface="Calibri" panose="020F0502020204030204" pitchFamily="34" charset="0"/>
              </a:rPr>
              <a:t> In order to help team members boost their competences, expertise, and talents, managers need to own these skills. </a:t>
            </a:r>
            <a:r>
              <a:rPr lang="en-GB" sz="1800" dirty="0">
                <a:effectLst/>
                <a:latin typeface="Times New Roman" panose="02020603050405020304" pitchFamily="18" charset="0"/>
                <a:ea typeface="Calibri" panose="020F0502020204030204" pitchFamily="34" charset="0"/>
              </a:rPr>
              <a:t>Managers offer non-stop help and advice, allowing them to triumph over boundaries, gather new competencies, and carry out extraordinarily well in their positions </a:t>
            </a:r>
            <a:r>
              <a:rPr lang="en-IN" sz="1800" dirty="0">
                <a:effectLst/>
                <a:latin typeface="Times New Roman" panose="02020603050405020304" pitchFamily="18" charset="0"/>
                <a:ea typeface="Calibri" panose="020F0502020204030204" pitchFamily="34" charset="0"/>
              </a:rPr>
              <a:t>(</a:t>
            </a:r>
            <a:r>
              <a:rPr lang="en-GB" sz="1800" dirty="0" err="1">
                <a:solidFill>
                  <a:srgbClr val="000000"/>
                </a:solidFill>
                <a:effectLst/>
                <a:latin typeface="Times New Roman" panose="02020603050405020304" pitchFamily="18" charset="0"/>
                <a:ea typeface="Calibri" panose="020F0502020204030204" pitchFamily="34" charset="0"/>
              </a:rPr>
              <a:t>Benzaid</a:t>
            </a:r>
            <a:r>
              <a:rPr lang="en-GB" sz="1800" dirty="0">
                <a:solidFill>
                  <a:srgbClr val="000000"/>
                </a:solidFill>
                <a:effectLst/>
                <a:latin typeface="Times New Roman" panose="02020603050405020304" pitchFamily="18" charset="0"/>
                <a:ea typeface="Calibri" panose="020F0502020204030204" pitchFamily="34" charset="0"/>
              </a:rPr>
              <a:t> and </a:t>
            </a:r>
            <a:r>
              <a:rPr lang="en-GB" sz="1800" dirty="0" err="1">
                <a:solidFill>
                  <a:srgbClr val="000000"/>
                </a:solidFill>
                <a:effectLst/>
                <a:latin typeface="Times New Roman" panose="02020603050405020304" pitchFamily="18" charset="0"/>
                <a:ea typeface="Calibri" panose="020F0502020204030204" pitchFamily="34" charset="0"/>
              </a:rPr>
              <a:t>Taleb</a:t>
            </a:r>
            <a:r>
              <a:rPr lang="en-GB" sz="1800" dirty="0">
                <a:solidFill>
                  <a:srgbClr val="000000"/>
                </a:solidFill>
                <a:effectLst/>
                <a:latin typeface="Times New Roman" panose="02020603050405020304" pitchFamily="18" charset="0"/>
                <a:ea typeface="Calibri" panose="020F0502020204030204" pitchFamily="34" charset="0"/>
              </a:rPr>
              <a:t>, 2020)</a:t>
            </a:r>
            <a:r>
              <a:rPr lang="en-GB" sz="1800" dirty="0">
                <a:effectLst/>
                <a:latin typeface="Times New Roman" panose="02020603050405020304" pitchFamily="18" charset="0"/>
                <a:ea typeface="Calibri" panose="020F0502020204030204" pitchFamily="34" charset="0"/>
              </a:rPr>
              <a:t>.</a:t>
            </a:r>
            <a:endParaRPr lang="en-IN" dirty="0"/>
          </a:p>
        </p:txBody>
      </p:sp>
      <p:pic>
        <p:nvPicPr>
          <p:cNvPr id="6" name="Picture 5">
            <a:extLst>
              <a:ext uri="{FF2B5EF4-FFF2-40B4-BE49-F238E27FC236}">
                <a16:creationId xmlns:a16="http://schemas.microsoft.com/office/drawing/2014/main" id="{09F63ACF-002C-EFAF-320E-8A649588C249}"/>
              </a:ext>
            </a:extLst>
          </p:cNvPr>
          <p:cNvPicPr>
            <a:picLocks noChangeAspect="1"/>
          </p:cNvPicPr>
          <p:nvPr/>
        </p:nvPicPr>
        <p:blipFill>
          <a:blip r:embed="rId3"/>
          <a:stretch>
            <a:fillRect/>
          </a:stretch>
        </p:blipFill>
        <p:spPr>
          <a:xfrm>
            <a:off x="350520" y="1690688"/>
            <a:ext cx="5257800" cy="4329112"/>
          </a:xfrm>
          <a:prstGeom prst="rect">
            <a:avLst/>
          </a:prstGeom>
        </p:spPr>
      </p:pic>
      <p:sp>
        <p:nvSpPr>
          <p:cNvPr id="7" name="TextBox 6">
            <a:extLst>
              <a:ext uri="{FF2B5EF4-FFF2-40B4-BE49-F238E27FC236}">
                <a16:creationId xmlns:a16="http://schemas.microsoft.com/office/drawing/2014/main" id="{E97C6914-13F9-E4DD-4DC1-5584A02F5569}"/>
              </a:ext>
            </a:extLst>
          </p:cNvPr>
          <p:cNvSpPr txBox="1"/>
          <p:nvPr/>
        </p:nvSpPr>
        <p:spPr>
          <a:xfrm>
            <a:off x="1889760" y="6123543"/>
            <a:ext cx="2667000" cy="369332"/>
          </a:xfrm>
          <a:prstGeom prst="rect">
            <a:avLst/>
          </a:prstGeom>
          <a:noFill/>
        </p:spPr>
        <p:txBody>
          <a:bodyPr wrap="square">
            <a:spAutoFit/>
          </a:bodyPr>
          <a:lstStyle/>
          <a:p>
            <a:r>
              <a:rPr lang="en-IN" sz="1800" kern="0" dirty="0">
                <a:effectLst/>
                <a:latin typeface="Times New Roman" panose="02020603050405020304" pitchFamily="18" charset="0"/>
                <a:ea typeface="Calibri" panose="020F0502020204030204" pitchFamily="34" charset="0"/>
              </a:rPr>
              <a:t>(</a:t>
            </a:r>
            <a:r>
              <a:rPr lang="en-GB" sz="1800" kern="0" dirty="0">
                <a:solidFill>
                  <a:srgbClr val="000000"/>
                </a:solidFill>
                <a:effectLst/>
                <a:latin typeface="Times New Roman" panose="02020603050405020304" pitchFamily="18" charset="0"/>
                <a:ea typeface="Calibri" panose="020F0502020204030204" pitchFamily="34" charset="0"/>
              </a:rPr>
              <a:t>Radu and </a:t>
            </a:r>
            <a:r>
              <a:rPr lang="en-GB" sz="1800" kern="0" dirty="0" err="1">
                <a:solidFill>
                  <a:srgbClr val="000000"/>
                </a:solidFill>
                <a:effectLst/>
                <a:latin typeface="Times New Roman" panose="02020603050405020304" pitchFamily="18" charset="0"/>
                <a:ea typeface="Calibri" panose="020F0502020204030204" pitchFamily="34" charset="0"/>
              </a:rPr>
              <a:t>Bungau</a:t>
            </a:r>
            <a:r>
              <a:rPr lang="en-GB" sz="1800" kern="0" dirty="0">
                <a:solidFill>
                  <a:srgbClr val="000000"/>
                </a:solidFill>
                <a:effectLst/>
                <a:latin typeface="Times New Roman" panose="02020603050405020304" pitchFamily="18" charset="0"/>
                <a:ea typeface="Calibri" panose="020F0502020204030204" pitchFamily="34" charset="0"/>
              </a:rPr>
              <a:t>, 2021)</a:t>
            </a:r>
            <a:endParaRPr lang="en-IN" dirty="0"/>
          </a:p>
        </p:txBody>
      </p:sp>
    </p:spTree>
    <p:extLst>
      <p:ext uri="{BB962C8B-B14F-4D97-AF65-F5344CB8AC3E}">
        <p14:creationId xmlns:p14="http://schemas.microsoft.com/office/powerpoint/2010/main" val="1153285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4CF13D-0DE8-456D-64C1-9F62F9C9A576}"/>
              </a:ext>
            </a:extLst>
          </p:cNvPr>
          <p:cNvSpPr txBox="1"/>
          <p:nvPr/>
        </p:nvSpPr>
        <p:spPr>
          <a:xfrm>
            <a:off x="162560" y="121920"/>
            <a:ext cx="11877040" cy="7548477"/>
          </a:xfrm>
          <a:prstGeom prst="rect">
            <a:avLst/>
          </a:prstGeom>
          <a:noFill/>
        </p:spPr>
        <p:txBody>
          <a:bodyPr wrap="square">
            <a:spAutoFit/>
          </a:bodyPr>
          <a:lstStyle/>
          <a:p>
            <a:pPr algn="just">
              <a:lnSpc>
                <a:spcPct val="150000"/>
              </a:lnSpc>
              <a:spcAft>
                <a:spcPts val="800"/>
              </a:spcAft>
            </a:pPr>
            <a:r>
              <a:rPr lang="en-GB" sz="1800" b="1" i="1" dirty="0">
                <a:effectLst/>
                <a:latin typeface="Times New Roman" panose="02020603050405020304" pitchFamily="18" charset="0"/>
                <a:ea typeface="Calibri" panose="020F0502020204030204" pitchFamily="34" charset="0"/>
              </a:rPr>
              <a:t>Empathy and emotional intelligence:</a:t>
            </a:r>
            <a:r>
              <a:rPr lang="en-GB" sz="1800" dirty="0">
                <a:effectLst/>
                <a:latin typeface="Times New Roman" panose="02020603050405020304" pitchFamily="18" charset="0"/>
                <a:ea typeface="Calibri" panose="020F0502020204030204" pitchFamily="34" charset="0"/>
              </a:rPr>
              <a:t> Supervisors who possess these traits are in a position to hook up with and realize the emotions and experiences of their team of workers. Managers provide a supportive work environment by displaying empathy, which enables employees to feel preferred, understood, and pushed to expand and gain. </a:t>
            </a:r>
          </a:p>
          <a:p>
            <a:pPr algn="just">
              <a:lnSpc>
                <a:spcPct val="150000"/>
              </a:lnSpc>
              <a:spcAft>
                <a:spcPts val="800"/>
              </a:spcAft>
            </a:pPr>
            <a:r>
              <a:rPr lang="en-GB" sz="1800" b="1" i="1" dirty="0">
                <a:effectLst/>
                <a:latin typeface="Times New Roman" panose="02020603050405020304" pitchFamily="18" charset="0"/>
                <a:ea typeface="Calibri" panose="020F0502020204030204" pitchFamily="34" charset="0"/>
              </a:rPr>
              <a:t>Delegation Skills:</a:t>
            </a:r>
            <a:r>
              <a:rPr lang="en-GB" sz="1800" dirty="0">
                <a:effectLst/>
                <a:latin typeface="Times New Roman" panose="02020603050405020304" pitchFamily="18" charset="0"/>
                <a:ea typeface="Calibri" panose="020F0502020204030204" pitchFamily="34" charset="0"/>
              </a:rPr>
              <a:t> Managers may additionally correctly delegate tasks and obligations to workers by thinking about their skills, pursuits, and developmental necessities. Delegation enhances employee autonomy, fosters a sense of duty, and facilitates talent development, encouraging humans to include demanding situations and anticipate more obligations (</a:t>
            </a:r>
            <a:r>
              <a:rPr lang="en-GB" sz="1800" dirty="0">
                <a:solidFill>
                  <a:srgbClr val="000000"/>
                </a:solidFill>
                <a:effectLst/>
                <a:latin typeface="Times New Roman" panose="02020603050405020304" pitchFamily="18" charset="0"/>
                <a:ea typeface="Calibri" panose="020F0502020204030204" pitchFamily="34" charset="0"/>
              </a:rPr>
              <a:t>Wrede et al., 2020).</a:t>
            </a:r>
          </a:p>
          <a:p>
            <a:pPr algn="just">
              <a:lnSpc>
                <a:spcPct val="150000"/>
              </a:lnSpc>
              <a:spcAft>
                <a:spcPts val="800"/>
              </a:spcAft>
            </a:pPr>
            <a:r>
              <a:rPr lang="en-GB" sz="1800" b="1" i="1" dirty="0">
                <a:effectLst/>
                <a:latin typeface="Times New Roman" panose="02020603050405020304" pitchFamily="18" charset="0"/>
                <a:ea typeface="Calibri" panose="020F0502020204030204" pitchFamily="34" charset="0"/>
              </a:rPr>
              <a:t>Acknowledgment and Incentives:</a:t>
            </a:r>
            <a:r>
              <a:rPr lang="en-GB" sz="1800" dirty="0">
                <a:effectLst/>
                <a:latin typeface="Times New Roman" panose="02020603050405020304" pitchFamily="18" charset="0"/>
                <a:ea typeface="Calibri" panose="020F0502020204030204" pitchFamily="34" charset="0"/>
              </a:rPr>
              <a:t> Managers need to recognize and incentivize employees for their contributions, accomplishments, and advancements in their tasks. </a:t>
            </a:r>
          </a:p>
          <a:p>
            <a:pPr algn="just">
              <a:lnSpc>
                <a:spcPct val="150000"/>
              </a:lnSpc>
              <a:spcAft>
                <a:spcPts val="800"/>
              </a:spcAft>
            </a:pPr>
            <a:r>
              <a:rPr lang="en-GB" sz="1800" b="1" i="1" dirty="0">
                <a:effectLst/>
                <a:latin typeface="Times New Roman" panose="02020603050405020304" pitchFamily="18" charset="0"/>
                <a:ea typeface="Calibri" panose="020F0502020204030204" pitchFamily="34" charset="0"/>
              </a:rPr>
              <a:t>Conflict Resolution Skills:</a:t>
            </a:r>
            <a:r>
              <a:rPr lang="en-GB" sz="1800" dirty="0">
                <a:effectLst/>
                <a:latin typeface="Times New Roman" panose="02020603050405020304" pitchFamily="18" charset="0"/>
                <a:ea typeface="Calibri" panose="020F0502020204030204" pitchFamily="34" charset="0"/>
              </a:rPr>
              <a:t> Managers need a good way to cope with interpersonal problems and remedy disagreements within the workplace. Managers establish a happy work ecosystem by promoting open communication and encouraging jointly beneficial answers, permitting workers to concentrate on their activity and professional growth (</a:t>
            </a:r>
            <a:r>
              <a:rPr lang="en-GB" sz="1800" dirty="0" err="1">
                <a:solidFill>
                  <a:srgbClr val="000000"/>
                </a:solidFill>
                <a:effectLst/>
                <a:latin typeface="Times New Roman" panose="02020603050405020304" pitchFamily="18" charset="0"/>
                <a:ea typeface="Calibri" panose="020F0502020204030204" pitchFamily="34" charset="0"/>
              </a:rPr>
              <a:t>Giousmpasoglou</a:t>
            </a:r>
            <a:r>
              <a:rPr lang="en-GB" sz="1800" dirty="0">
                <a:solidFill>
                  <a:srgbClr val="000000"/>
                </a:solidFill>
                <a:effectLst/>
                <a:latin typeface="Times New Roman" panose="02020603050405020304" pitchFamily="18" charset="0"/>
                <a:ea typeface="Calibri" panose="020F0502020204030204" pitchFamily="34" charset="0"/>
              </a:rPr>
              <a:t> et al., 2021)</a:t>
            </a:r>
            <a:r>
              <a:rPr lang="en-GB" sz="1800" dirty="0">
                <a:effectLst/>
                <a:latin typeface="Times New Roman" panose="02020603050405020304" pitchFamily="18" charset="0"/>
                <a:ea typeface="Calibri" panose="020F0502020204030204" pitchFamily="34" charset="0"/>
              </a:rPr>
              <a:t>. </a:t>
            </a:r>
          </a:p>
          <a:p>
            <a:pPr algn="just">
              <a:lnSpc>
                <a:spcPct val="150000"/>
              </a:lnSpc>
              <a:spcAft>
                <a:spcPts val="800"/>
              </a:spcAft>
            </a:pPr>
            <a:r>
              <a:rPr lang="en-GB" sz="1800" b="1" i="1" dirty="0">
                <a:effectLst/>
                <a:latin typeface="Times New Roman" panose="02020603050405020304" pitchFamily="18" charset="0"/>
                <a:ea typeface="Calibri" panose="020F0502020204030204" pitchFamily="34" charset="0"/>
              </a:rPr>
              <a:t>Continuous Learning and Development:</a:t>
            </a:r>
            <a:r>
              <a:rPr lang="en-GB" sz="1800" dirty="0">
                <a:effectLst/>
                <a:latin typeface="Times New Roman" panose="02020603050405020304" pitchFamily="18" charset="0"/>
                <a:ea typeface="Calibri" panose="020F0502020204030204" pitchFamily="34" charset="0"/>
              </a:rPr>
              <a:t> Competent managers prioritise their own learning and development to remain knowledgeable about enterprise traits, finest techniques, and management techniques. Managers encourage humans to prioritise their own growth and improvement by demonstrating a willpower to ongoing get to know.</a:t>
            </a:r>
            <a:endParaRPr lang="en-IN" sz="1800" dirty="0">
              <a:effectLst/>
              <a:latin typeface="Times New Roman" panose="02020603050405020304" pitchFamily="18" charset="0"/>
              <a:ea typeface="Calibri" panose="020F0502020204030204" pitchFamily="34" charset="0"/>
            </a:endParaRPr>
          </a:p>
          <a:p>
            <a:pPr algn="just">
              <a:lnSpc>
                <a:spcPct val="200000"/>
              </a:lnSpc>
              <a:spcAft>
                <a:spcPts val="800"/>
              </a:spcAft>
            </a:pPr>
            <a:endParaRPr lang="en-IN" sz="1800" dirty="0">
              <a:effectLst/>
              <a:latin typeface="Times New Roman" panose="02020603050405020304" pitchFamily="18" charset="0"/>
              <a:ea typeface="Calibri" panose="020F0502020204030204" pitchFamily="34" charset="0"/>
            </a:endParaRPr>
          </a:p>
          <a:p>
            <a:pPr algn="just">
              <a:lnSpc>
                <a:spcPct val="200000"/>
              </a:lnSpc>
              <a:spcAft>
                <a:spcPts val="800"/>
              </a:spcAft>
            </a:pPr>
            <a:endParaRPr lang="en-IN" sz="1800"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20330641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209CE-49DA-8A48-54E9-C235D34B349B}"/>
              </a:ext>
            </a:extLst>
          </p:cNvPr>
          <p:cNvSpPr>
            <a:spLocks noGrp="1"/>
          </p:cNvSpPr>
          <p:nvPr>
            <p:ph type="title"/>
          </p:nvPr>
        </p:nvSpPr>
        <p:spPr/>
        <p:txBody>
          <a:bodyPr>
            <a:normAutofit/>
          </a:bodyPr>
          <a:lstStyle/>
          <a:p>
            <a:pPr algn="ctr"/>
            <a:r>
              <a:rPr lang="en-IN" sz="3200" b="1" i="1" kern="0" dirty="0">
                <a:effectLst/>
                <a:latin typeface="Times New Roman" panose="02020603050405020304" pitchFamily="18" charset="0"/>
              </a:rPr>
              <a:t>Managers behaviours towards employees</a:t>
            </a:r>
            <a:endParaRPr lang="en-IN" sz="3200" i="1" dirty="0"/>
          </a:p>
        </p:txBody>
      </p:sp>
      <p:sp>
        <p:nvSpPr>
          <p:cNvPr id="5" name="TextBox 4">
            <a:extLst>
              <a:ext uri="{FF2B5EF4-FFF2-40B4-BE49-F238E27FC236}">
                <a16:creationId xmlns:a16="http://schemas.microsoft.com/office/drawing/2014/main" id="{AF0907FF-7D2D-9D2F-BA10-3C3639FBED31}"/>
              </a:ext>
            </a:extLst>
          </p:cNvPr>
          <p:cNvSpPr txBox="1"/>
          <p:nvPr/>
        </p:nvSpPr>
        <p:spPr>
          <a:xfrm>
            <a:off x="213360" y="1904048"/>
            <a:ext cx="6096000" cy="4134465"/>
          </a:xfrm>
          <a:prstGeom prst="rect">
            <a:avLst/>
          </a:prstGeom>
          <a:noFill/>
        </p:spPr>
        <p:txBody>
          <a:bodyPr wrap="square">
            <a:spAutoFit/>
          </a:bodyPr>
          <a:lstStyle/>
          <a:p>
            <a:pPr marL="342900" indent="-342900" algn="just">
              <a:spcAft>
                <a:spcPts val="800"/>
              </a:spcAft>
              <a:buFont typeface="Arial" panose="020B0604020202020204" pitchFamily="34" charset="0"/>
              <a:buChar char="•"/>
            </a:pPr>
            <a:r>
              <a:rPr lang="en-GB" sz="2000" b="1" dirty="0">
                <a:effectLst/>
                <a:latin typeface="Times New Roman" panose="02020603050405020304" pitchFamily="18" charset="0"/>
                <a:ea typeface="Times New Roman" panose="02020603050405020304" pitchFamily="18" charset="0"/>
              </a:rPr>
              <a:t>Explain why it is important to treat the employees decently at the workplace</a:t>
            </a:r>
            <a:endParaRPr lang="en-IN" sz="2000" b="1" dirty="0">
              <a:effectLst/>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r>
              <a:rPr lang="en-IN" sz="1800" b="1" i="1" kern="0" dirty="0">
                <a:effectLst/>
                <a:latin typeface="Times New Roman" panose="02020603050405020304" pitchFamily="18" charset="0"/>
                <a:ea typeface="Calibri" panose="020F0502020204030204" pitchFamily="34" charset="0"/>
              </a:rPr>
              <a:t>Employee Morale and Motivation:</a:t>
            </a:r>
            <a:r>
              <a:rPr lang="en-IN" sz="1800" kern="0" dirty="0">
                <a:effectLst/>
                <a:latin typeface="Times New Roman" panose="02020603050405020304" pitchFamily="18" charset="0"/>
                <a:ea typeface="Calibri" panose="020F0502020204030204" pitchFamily="34" charset="0"/>
              </a:rPr>
              <a:t> Maintaining a deferential and fair treatment of workers cultivates fine surroundings of top morale and motivation inside the place of business. </a:t>
            </a:r>
          </a:p>
          <a:p>
            <a:pPr marL="285750" indent="-285750" algn="just">
              <a:buFont typeface="Arial" panose="020B0604020202020204" pitchFamily="34" charset="0"/>
              <a:buChar char="•"/>
            </a:pPr>
            <a:r>
              <a:rPr lang="en-IN" sz="1800" b="1" i="1" kern="0" dirty="0">
                <a:effectLst/>
                <a:latin typeface="Times New Roman" panose="02020603050405020304" pitchFamily="18" charset="0"/>
                <a:ea typeface="Calibri" panose="020F0502020204030204" pitchFamily="34" charset="0"/>
              </a:rPr>
              <a:t>Creativity and invention:</a:t>
            </a:r>
            <a:r>
              <a:rPr lang="en-IN" sz="1800" kern="0" dirty="0">
                <a:effectLst/>
                <a:latin typeface="Times New Roman" panose="02020603050405020304" pitchFamily="18" charset="0"/>
                <a:ea typeface="Calibri" panose="020F0502020204030204" pitchFamily="34" charset="0"/>
              </a:rPr>
              <a:t> A surroundings at work wherein human beings are dealt with fairly fosters creativity and invention. </a:t>
            </a:r>
          </a:p>
          <a:p>
            <a:pPr marL="285750" indent="-285750" algn="just">
              <a:buFont typeface="Arial" panose="020B0604020202020204" pitchFamily="34" charset="0"/>
              <a:buChar char="•"/>
            </a:pPr>
            <a:r>
              <a:rPr lang="en-IN" sz="1800" b="1" i="1" dirty="0">
                <a:effectLst/>
                <a:latin typeface="Times New Roman" panose="02020603050405020304" pitchFamily="18" charset="0"/>
                <a:ea typeface="Calibri" panose="020F0502020204030204" pitchFamily="34" charset="0"/>
              </a:rPr>
              <a:t>Health and Well-being:</a:t>
            </a:r>
            <a:r>
              <a:rPr lang="en-IN" sz="1800" dirty="0">
                <a:effectLst/>
                <a:latin typeface="Times New Roman" panose="02020603050405020304" pitchFamily="18" charset="0"/>
                <a:ea typeface="Calibri" panose="020F0502020204030204" pitchFamily="34" charset="0"/>
              </a:rPr>
              <a:t> Providing workers with fair treatment contributes to their intellectual, and emotional well-being. An atmosphere that offers aid to workers helps to relieve stress, anxiety, and burnout, as a result leading to stepped forward fitness consequences and a superior pleasant of existence for the workforce (</a:t>
            </a:r>
            <a:r>
              <a:rPr lang="en-GB" sz="1800" dirty="0">
                <a:solidFill>
                  <a:srgbClr val="000000"/>
                </a:solidFill>
                <a:effectLst/>
                <a:latin typeface="Times New Roman" panose="02020603050405020304" pitchFamily="18" charset="0"/>
                <a:ea typeface="Calibri" panose="020F0502020204030204" pitchFamily="34" charset="0"/>
              </a:rPr>
              <a:t>Riyanto et al., 2021</a:t>
            </a:r>
            <a:endParaRPr lang="en-IN" dirty="0"/>
          </a:p>
        </p:txBody>
      </p:sp>
      <p:pic>
        <p:nvPicPr>
          <p:cNvPr id="6" name="Picture 5">
            <a:extLst>
              <a:ext uri="{FF2B5EF4-FFF2-40B4-BE49-F238E27FC236}">
                <a16:creationId xmlns:a16="http://schemas.microsoft.com/office/drawing/2014/main" id="{94E3F728-F270-1E29-032B-7ED858EEC191}"/>
              </a:ext>
            </a:extLst>
          </p:cNvPr>
          <p:cNvPicPr>
            <a:picLocks noChangeAspect="1"/>
          </p:cNvPicPr>
          <p:nvPr/>
        </p:nvPicPr>
        <p:blipFill>
          <a:blip r:embed="rId3"/>
          <a:stretch>
            <a:fillRect/>
          </a:stretch>
        </p:blipFill>
        <p:spPr>
          <a:xfrm>
            <a:off x="6668452" y="1690688"/>
            <a:ext cx="5127308" cy="4331970"/>
          </a:xfrm>
          <a:prstGeom prst="rect">
            <a:avLst/>
          </a:prstGeom>
        </p:spPr>
      </p:pic>
      <p:sp>
        <p:nvSpPr>
          <p:cNvPr id="7" name="TextBox 6">
            <a:extLst>
              <a:ext uri="{FF2B5EF4-FFF2-40B4-BE49-F238E27FC236}">
                <a16:creationId xmlns:a16="http://schemas.microsoft.com/office/drawing/2014/main" id="{D82D5612-A980-E448-CB2A-80956540E4D6}"/>
              </a:ext>
            </a:extLst>
          </p:cNvPr>
          <p:cNvSpPr txBox="1"/>
          <p:nvPr/>
        </p:nvSpPr>
        <p:spPr>
          <a:xfrm>
            <a:off x="8275320" y="6123543"/>
            <a:ext cx="2438400" cy="369332"/>
          </a:xfrm>
          <a:prstGeom prst="rect">
            <a:avLst/>
          </a:prstGeom>
          <a:noFill/>
        </p:spPr>
        <p:txBody>
          <a:bodyPr wrap="square">
            <a:spAutoFit/>
          </a:bodyPr>
          <a:lstStyle/>
          <a:p>
            <a:r>
              <a:rPr lang="en-IN" sz="1800" kern="0" dirty="0">
                <a:effectLst/>
                <a:latin typeface="Times New Roman" panose="02020603050405020304" pitchFamily="18" charset="0"/>
                <a:ea typeface="Calibri" panose="020F0502020204030204" pitchFamily="34" charset="0"/>
              </a:rPr>
              <a:t>(</a:t>
            </a:r>
            <a:r>
              <a:rPr lang="en-GB" sz="1800" kern="0" dirty="0">
                <a:solidFill>
                  <a:srgbClr val="000000"/>
                </a:solidFill>
                <a:effectLst/>
                <a:latin typeface="Times New Roman" panose="02020603050405020304" pitchFamily="18" charset="0"/>
                <a:ea typeface="Calibri" panose="020F0502020204030204" pitchFamily="34" charset="0"/>
              </a:rPr>
              <a:t>Hohenlohe et al., 2021)</a:t>
            </a:r>
            <a:endParaRPr lang="en-IN" dirty="0"/>
          </a:p>
        </p:txBody>
      </p:sp>
    </p:spTree>
    <p:extLst>
      <p:ext uri="{BB962C8B-B14F-4D97-AF65-F5344CB8AC3E}">
        <p14:creationId xmlns:p14="http://schemas.microsoft.com/office/powerpoint/2010/main" val="29661178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80C2545-D01C-78B0-507A-2C45A6123D9B}"/>
              </a:ext>
            </a:extLst>
          </p:cNvPr>
          <p:cNvSpPr txBox="1"/>
          <p:nvPr/>
        </p:nvSpPr>
        <p:spPr>
          <a:xfrm>
            <a:off x="335280" y="0"/>
            <a:ext cx="11856720" cy="5139869"/>
          </a:xfrm>
          <a:prstGeom prst="rect">
            <a:avLst/>
          </a:prstGeom>
          <a:noFill/>
        </p:spPr>
        <p:txBody>
          <a:bodyPr wrap="square">
            <a:spAutoFit/>
          </a:bodyPr>
          <a:lstStyle/>
          <a:p>
            <a:pPr algn="just">
              <a:spcAft>
                <a:spcPts val="800"/>
              </a:spcAft>
            </a:pPr>
            <a:endParaRPr lang="en-IN" sz="1800" b="1" i="1" dirty="0">
              <a:effectLst/>
              <a:latin typeface="Times New Roman" panose="02020603050405020304" pitchFamily="18" charset="0"/>
              <a:ea typeface="Calibri" panose="020F0502020204030204" pitchFamily="34" charset="0"/>
            </a:endParaRPr>
          </a:p>
          <a:p>
            <a:pPr algn="just">
              <a:spcAft>
                <a:spcPts val="800"/>
              </a:spcAft>
            </a:pPr>
            <a:endParaRPr lang="en-IN" b="1" i="1" dirty="0">
              <a:latin typeface="Times New Roman" panose="02020603050405020304" pitchFamily="18" charset="0"/>
              <a:ea typeface="Calibri" panose="020F0502020204030204" pitchFamily="34" charset="0"/>
            </a:endParaRPr>
          </a:p>
          <a:p>
            <a:pPr algn="just">
              <a:spcAft>
                <a:spcPts val="800"/>
              </a:spcAft>
            </a:pPr>
            <a:r>
              <a:rPr lang="en-IN" sz="1800" b="1" i="1" dirty="0">
                <a:effectLst/>
                <a:latin typeface="Times New Roman" panose="02020603050405020304" pitchFamily="18" charset="0"/>
                <a:ea typeface="Calibri" panose="020F0502020204030204" pitchFamily="34" charset="0"/>
              </a:rPr>
              <a:t>Positive Organisational Reputation: </a:t>
            </a:r>
            <a:r>
              <a:rPr lang="en-IN" sz="1800" dirty="0">
                <a:effectLst/>
                <a:latin typeface="Times New Roman" panose="02020603050405020304" pitchFamily="18" charset="0"/>
                <a:ea typeface="Calibri" panose="020F0502020204030204" pitchFamily="34" charset="0"/>
              </a:rPr>
              <a:t>Organisations that prioritise fair and respectful treatment of employees foster a beneficial popularity each within the organisation and within the public view. Positive endorsements from contented workers serve as a magnet for relatively professional individuals, while a recognition for equitable remedy bolsters the enterprise's emblem reputation and credibility inside the marketplace. </a:t>
            </a:r>
          </a:p>
          <a:p>
            <a:pPr algn="just">
              <a:spcAft>
                <a:spcPts val="800"/>
              </a:spcAft>
            </a:pPr>
            <a:endParaRPr lang="en-IN" sz="1800" dirty="0">
              <a:effectLst/>
              <a:latin typeface="Times New Roman" panose="02020603050405020304" pitchFamily="18" charset="0"/>
              <a:ea typeface="Calibri" panose="020F0502020204030204" pitchFamily="34" charset="0"/>
            </a:endParaRPr>
          </a:p>
          <a:p>
            <a:pPr algn="just">
              <a:spcAft>
                <a:spcPts val="800"/>
              </a:spcAft>
            </a:pPr>
            <a:r>
              <a:rPr lang="en-IN" sz="1800" b="1" i="1" dirty="0">
                <a:effectLst/>
                <a:latin typeface="Times New Roman" panose="02020603050405020304" pitchFamily="18" charset="0"/>
                <a:ea typeface="Calibri" panose="020F0502020204030204" pitchFamily="34" charset="0"/>
              </a:rPr>
              <a:t>Legal and Ethical Considerations:</a:t>
            </a:r>
            <a:r>
              <a:rPr lang="en-IN" sz="1800" dirty="0">
                <a:effectLst/>
                <a:latin typeface="Times New Roman" panose="02020603050405020304" pitchFamily="18" charset="0"/>
                <a:ea typeface="Calibri" panose="020F0502020204030204" pitchFamily="34" charset="0"/>
              </a:rPr>
              <a:t> Ensuring that people are handled in a fair and respectful way is in accordance with the legal guidelines and moral guidelines that modify place of work behaviour. Neglecting to maintain right remedy can also cause criminal effects, damage to the organization's standing, and erosion of self-assurance amongst stakeholders (</a:t>
            </a:r>
            <a:r>
              <a:rPr lang="en-GB" sz="1800" dirty="0">
                <a:solidFill>
                  <a:srgbClr val="000000"/>
                </a:solidFill>
                <a:effectLst/>
                <a:latin typeface="Times New Roman" panose="02020603050405020304" pitchFamily="18" charset="0"/>
                <a:ea typeface="Calibri" panose="020F0502020204030204" pitchFamily="34" charset="0"/>
              </a:rPr>
              <a:t>López-</a:t>
            </a:r>
            <a:r>
              <a:rPr lang="en-GB" sz="1800" dirty="0" err="1">
                <a:solidFill>
                  <a:srgbClr val="000000"/>
                </a:solidFill>
                <a:effectLst/>
                <a:latin typeface="Times New Roman" panose="02020603050405020304" pitchFamily="18" charset="0"/>
                <a:ea typeface="Calibri" panose="020F0502020204030204" pitchFamily="34" charset="0"/>
              </a:rPr>
              <a:t>Cabarcos</a:t>
            </a:r>
            <a:r>
              <a:rPr lang="en-GB" sz="1800" dirty="0">
                <a:solidFill>
                  <a:srgbClr val="000000"/>
                </a:solidFill>
                <a:effectLst/>
                <a:latin typeface="Times New Roman" panose="02020603050405020304" pitchFamily="18" charset="0"/>
                <a:ea typeface="Calibri" panose="020F0502020204030204" pitchFamily="34" charset="0"/>
              </a:rPr>
              <a:t> et al., 2022)</a:t>
            </a:r>
            <a:r>
              <a:rPr lang="en-IN" sz="1800" dirty="0">
                <a:effectLst/>
                <a:latin typeface="Times New Roman" panose="02020603050405020304" pitchFamily="18" charset="0"/>
                <a:ea typeface="Calibri" panose="020F0502020204030204" pitchFamily="34" charset="0"/>
              </a:rPr>
              <a:t>. </a:t>
            </a:r>
          </a:p>
          <a:p>
            <a:pPr algn="just">
              <a:spcAft>
                <a:spcPts val="800"/>
              </a:spcAft>
            </a:pPr>
            <a:endParaRPr lang="en-IN" sz="1800" dirty="0">
              <a:effectLst/>
              <a:latin typeface="Times New Roman" panose="02020603050405020304" pitchFamily="18" charset="0"/>
              <a:ea typeface="Calibri" panose="020F0502020204030204" pitchFamily="34" charset="0"/>
            </a:endParaRPr>
          </a:p>
          <a:p>
            <a:pPr algn="just">
              <a:spcAft>
                <a:spcPts val="800"/>
              </a:spcAft>
            </a:pPr>
            <a:r>
              <a:rPr lang="en-IN" sz="1800" b="1" i="1" dirty="0">
                <a:effectLst/>
                <a:latin typeface="Times New Roman" panose="02020603050405020304" pitchFamily="18" charset="0"/>
                <a:ea typeface="Calibri" panose="020F0502020204030204" pitchFamily="34" charset="0"/>
              </a:rPr>
              <a:t>Sustainability and Social Responsibility:</a:t>
            </a:r>
            <a:r>
              <a:rPr lang="en-IN" sz="1800" dirty="0">
                <a:effectLst/>
                <a:latin typeface="Times New Roman" panose="02020603050405020304" pitchFamily="18" charset="0"/>
                <a:ea typeface="Calibri" panose="020F0502020204030204" pitchFamily="34" charset="0"/>
              </a:rPr>
              <a:t> An organization's determination to sustainability and social duty is pondered in its remedy of its workforce. Organisations that prioritise the properly-being and dignity of people not most effective make a contribution to a greater same and simply society, however, additionally promote lengthy-time period organisational overall performance and resilience.</a:t>
            </a:r>
          </a:p>
        </p:txBody>
      </p:sp>
    </p:spTree>
    <p:extLst>
      <p:ext uri="{BB962C8B-B14F-4D97-AF65-F5344CB8AC3E}">
        <p14:creationId xmlns:p14="http://schemas.microsoft.com/office/powerpoint/2010/main" val="9600860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3A54C-8BFD-BBD1-CEC6-F041A7B957D7}"/>
              </a:ext>
            </a:extLst>
          </p:cNvPr>
          <p:cNvSpPr>
            <a:spLocks noGrp="1"/>
          </p:cNvSpPr>
          <p:nvPr>
            <p:ph type="title"/>
          </p:nvPr>
        </p:nvSpPr>
        <p:spPr/>
        <p:txBody>
          <a:bodyPr>
            <a:normAutofit/>
          </a:bodyPr>
          <a:lstStyle/>
          <a:p>
            <a:pPr algn="ctr">
              <a:lnSpc>
                <a:spcPct val="200000"/>
              </a:lnSpc>
              <a:spcBef>
                <a:spcPts val="2000"/>
              </a:spcBef>
              <a:spcAft>
                <a:spcPts val="800"/>
              </a:spcAft>
            </a:pPr>
            <a:r>
              <a:rPr lang="en-IN" sz="3200" b="1" i="1" kern="0" dirty="0">
                <a:effectLst/>
                <a:latin typeface="Times New Roman" panose="02020603050405020304" pitchFamily="18" charset="0"/>
              </a:rPr>
              <a:t>Conclusion</a:t>
            </a:r>
          </a:p>
        </p:txBody>
      </p:sp>
      <p:sp>
        <p:nvSpPr>
          <p:cNvPr id="8" name="TextBox 7">
            <a:extLst>
              <a:ext uri="{FF2B5EF4-FFF2-40B4-BE49-F238E27FC236}">
                <a16:creationId xmlns:a16="http://schemas.microsoft.com/office/drawing/2014/main" id="{0FB68725-7F56-2A83-8CDC-7B9C63161ACE}"/>
              </a:ext>
            </a:extLst>
          </p:cNvPr>
          <p:cNvSpPr txBox="1"/>
          <p:nvPr/>
        </p:nvSpPr>
        <p:spPr>
          <a:xfrm>
            <a:off x="5467148" y="2390348"/>
            <a:ext cx="6602931" cy="3970318"/>
          </a:xfrm>
          <a:prstGeom prst="rect">
            <a:avLst/>
          </a:prstGeom>
          <a:noFill/>
        </p:spPr>
        <p:txBody>
          <a:bodyPr wrap="square">
            <a:spAutoFit/>
          </a:bodyPr>
          <a:lstStyle/>
          <a:p>
            <a:pPr algn="just"/>
            <a:r>
              <a:rPr lang="en-GB" sz="1800" kern="0" dirty="0">
                <a:effectLst/>
                <a:latin typeface="Times New Roman" panose="02020603050405020304" pitchFamily="18" charset="0"/>
                <a:ea typeface="Calibri" panose="020F0502020204030204" pitchFamily="34" charset="0"/>
              </a:rPr>
              <a:t>The significance of management within modern-day company surroundings cannot be overstated. </a:t>
            </a:r>
          </a:p>
          <a:p>
            <a:pPr algn="just"/>
            <a:r>
              <a:rPr lang="en-GB" kern="0" dirty="0">
                <a:latin typeface="Times New Roman" panose="02020603050405020304" pitchFamily="18" charset="0"/>
                <a:ea typeface="Calibri" panose="020F0502020204030204" pitchFamily="34" charset="0"/>
              </a:rPr>
              <a:t>E</a:t>
            </a:r>
            <a:r>
              <a:rPr lang="en-GB" sz="1800" kern="0" dirty="0">
                <a:effectLst/>
                <a:latin typeface="Times New Roman" panose="02020603050405020304" pitchFamily="18" charset="0"/>
                <a:ea typeface="Calibri" panose="020F0502020204030204" pitchFamily="34" charset="0"/>
              </a:rPr>
              <a:t>ffective management strategies are critical for organisational fulfilment, seeing that they include resource optimisation, supporting teamwork improvement, and maintaining a healthy work environment. </a:t>
            </a:r>
          </a:p>
          <a:p>
            <a:pPr marL="285750" indent="-285750" algn="just">
              <a:buFont typeface="Arial" panose="020B0604020202020204" pitchFamily="34" charset="0"/>
              <a:buChar char="•"/>
            </a:pPr>
            <a:r>
              <a:rPr lang="en-GB" sz="1800" kern="0" dirty="0">
                <a:effectLst/>
                <a:latin typeface="Times New Roman" panose="02020603050405020304" pitchFamily="18" charset="0"/>
                <a:ea typeface="Calibri" panose="020F0502020204030204" pitchFamily="34" charset="0"/>
              </a:rPr>
              <a:t>Organisations may additionally improve productiveness, innovation, and normal performance through following management standards, finishing managerial duties, and showing supportive behaviours toward the body of workers.</a:t>
            </a:r>
          </a:p>
          <a:p>
            <a:pPr marL="285750" indent="-285750" algn="just">
              <a:buFont typeface="Arial" panose="020B0604020202020204" pitchFamily="34" charset="0"/>
              <a:buChar char="•"/>
            </a:pPr>
            <a:r>
              <a:rPr lang="en-GB" kern="0" dirty="0">
                <a:latin typeface="Times New Roman" panose="02020603050405020304" pitchFamily="18" charset="0"/>
                <a:ea typeface="Calibri" panose="020F0502020204030204" pitchFamily="34" charset="0"/>
              </a:rPr>
              <a:t>Gr</a:t>
            </a:r>
            <a:r>
              <a:rPr lang="en-GB" sz="1800" kern="0" dirty="0">
                <a:effectLst/>
                <a:latin typeface="Times New Roman" panose="02020603050405020304" pitchFamily="18" charset="0"/>
                <a:ea typeface="Calibri" panose="020F0502020204030204" pitchFamily="34" charset="0"/>
              </a:rPr>
              <a:t>een management is essential for achieving long-term improvement, competitiveness and social responsibility in contemporary economic surroundings.</a:t>
            </a:r>
          </a:p>
          <a:p>
            <a:pPr marL="285750" indent="-285750" algn="just">
              <a:buFont typeface="Arial" panose="020B0604020202020204" pitchFamily="34" charset="0"/>
              <a:buChar char="•"/>
            </a:pPr>
            <a:endParaRPr lang="en-IN" dirty="0"/>
          </a:p>
        </p:txBody>
      </p:sp>
      <p:pic>
        <p:nvPicPr>
          <p:cNvPr id="10" name="Picture 9">
            <a:extLst>
              <a:ext uri="{FF2B5EF4-FFF2-40B4-BE49-F238E27FC236}">
                <a16:creationId xmlns:a16="http://schemas.microsoft.com/office/drawing/2014/main" id="{1AAE9883-94C9-6BDB-3A40-E7B97BB31FAA}"/>
              </a:ext>
            </a:extLst>
          </p:cNvPr>
          <p:cNvPicPr>
            <a:picLocks noChangeAspect="1"/>
          </p:cNvPicPr>
          <p:nvPr/>
        </p:nvPicPr>
        <p:blipFill>
          <a:blip r:embed="rId3"/>
          <a:stretch>
            <a:fillRect/>
          </a:stretch>
        </p:blipFill>
        <p:spPr>
          <a:xfrm>
            <a:off x="121920" y="1690688"/>
            <a:ext cx="5345228" cy="4252912"/>
          </a:xfrm>
          <a:prstGeom prst="rect">
            <a:avLst/>
          </a:prstGeom>
        </p:spPr>
      </p:pic>
      <p:sp>
        <p:nvSpPr>
          <p:cNvPr id="11" name="TextBox 10">
            <a:extLst>
              <a:ext uri="{FF2B5EF4-FFF2-40B4-BE49-F238E27FC236}">
                <a16:creationId xmlns:a16="http://schemas.microsoft.com/office/drawing/2014/main" id="{57612169-8754-70AA-AC47-F28CF74DF13B}"/>
              </a:ext>
            </a:extLst>
          </p:cNvPr>
          <p:cNvSpPr txBox="1"/>
          <p:nvPr/>
        </p:nvSpPr>
        <p:spPr>
          <a:xfrm>
            <a:off x="1889760" y="6123543"/>
            <a:ext cx="2667000" cy="369332"/>
          </a:xfrm>
          <a:prstGeom prst="rect">
            <a:avLst/>
          </a:prstGeom>
          <a:noFill/>
        </p:spPr>
        <p:txBody>
          <a:bodyPr wrap="square">
            <a:spAutoFit/>
          </a:bodyPr>
          <a:lstStyle/>
          <a:p>
            <a:r>
              <a:rPr lang="en-IN" sz="1800" kern="0" dirty="0">
                <a:effectLst/>
                <a:latin typeface="Times New Roman" panose="02020603050405020304" pitchFamily="18" charset="0"/>
                <a:ea typeface="Calibri" panose="020F0502020204030204" pitchFamily="34" charset="0"/>
              </a:rPr>
              <a:t>(</a:t>
            </a:r>
            <a:r>
              <a:rPr lang="en-GB" sz="1800" kern="0" dirty="0">
                <a:solidFill>
                  <a:srgbClr val="000000"/>
                </a:solidFill>
                <a:effectLst/>
                <a:latin typeface="Times New Roman" panose="02020603050405020304" pitchFamily="18" charset="0"/>
                <a:ea typeface="Calibri" panose="020F0502020204030204" pitchFamily="34" charset="0"/>
              </a:rPr>
              <a:t>Radu and </a:t>
            </a:r>
            <a:r>
              <a:rPr lang="en-GB" sz="1800" kern="0" dirty="0" err="1">
                <a:solidFill>
                  <a:srgbClr val="000000"/>
                </a:solidFill>
                <a:effectLst/>
                <a:latin typeface="Times New Roman" panose="02020603050405020304" pitchFamily="18" charset="0"/>
                <a:ea typeface="Calibri" panose="020F0502020204030204" pitchFamily="34" charset="0"/>
              </a:rPr>
              <a:t>Bungau</a:t>
            </a:r>
            <a:r>
              <a:rPr lang="en-GB" sz="1800" kern="0" dirty="0">
                <a:solidFill>
                  <a:srgbClr val="000000"/>
                </a:solidFill>
                <a:effectLst/>
                <a:latin typeface="Times New Roman" panose="02020603050405020304" pitchFamily="18" charset="0"/>
                <a:ea typeface="Calibri" panose="020F0502020204030204" pitchFamily="34" charset="0"/>
              </a:rPr>
              <a:t>, 2021)</a:t>
            </a:r>
            <a:endParaRPr lang="en-IN" dirty="0"/>
          </a:p>
        </p:txBody>
      </p:sp>
    </p:spTree>
    <p:extLst>
      <p:ext uri="{BB962C8B-B14F-4D97-AF65-F5344CB8AC3E}">
        <p14:creationId xmlns:p14="http://schemas.microsoft.com/office/powerpoint/2010/main" val="6422333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9179C-CCC9-AFA8-7FCE-958B17D187BE}"/>
              </a:ext>
            </a:extLst>
          </p:cNvPr>
          <p:cNvSpPr>
            <a:spLocks noGrp="1"/>
          </p:cNvSpPr>
          <p:nvPr>
            <p:ph type="title"/>
          </p:nvPr>
        </p:nvSpPr>
        <p:spPr>
          <a:xfrm>
            <a:off x="1090863" y="184652"/>
            <a:ext cx="10515600" cy="260516"/>
          </a:xfrm>
        </p:spPr>
        <p:txBody>
          <a:bodyPr>
            <a:noAutofit/>
          </a:bodyPr>
          <a:lstStyle/>
          <a:p>
            <a:pPr algn="ctr"/>
            <a:r>
              <a:rPr lang="en-IN" sz="2000" b="1" i="1" kern="0" dirty="0">
                <a:effectLst/>
                <a:latin typeface="Times New Roman" panose="02020603050405020304" pitchFamily="18" charset="0"/>
              </a:rPr>
              <a:t>References</a:t>
            </a:r>
            <a:endParaRPr lang="en-IN" sz="2000" i="1" dirty="0"/>
          </a:p>
        </p:txBody>
      </p:sp>
      <p:sp>
        <p:nvSpPr>
          <p:cNvPr id="5" name="TextBox 4">
            <a:extLst>
              <a:ext uri="{FF2B5EF4-FFF2-40B4-BE49-F238E27FC236}">
                <a16:creationId xmlns:a16="http://schemas.microsoft.com/office/drawing/2014/main" id="{47EA6A09-D3F2-B886-914D-0AEBF5DF4FC0}"/>
              </a:ext>
            </a:extLst>
          </p:cNvPr>
          <p:cNvSpPr txBox="1"/>
          <p:nvPr/>
        </p:nvSpPr>
        <p:spPr>
          <a:xfrm>
            <a:off x="168442" y="613610"/>
            <a:ext cx="11899231" cy="5591274"/>
          </a:xfrm>
          <a:prstGeom prst="rect">
            <a:avLst/>
          </a:prstGeom>
          <a:noFill/>
        </p:spPr>
        <p:txBody>
          <a:bodyPr wrap="square">
            <a:spAutoFit/>
          </a:bodyPr>
          <a:lstStyle/>
          <a:p>
            <a:pPr algn="just">
              <a:spcAft>
                <a:spcPts val="800"/>
              </a:spcAft>
            </a:pPr>
            <a:r>
              <a:rPr lang="en-GB" sz="1200" dirty="0" err="1">
                <a:solidFill>
                  <a:srgbClr val="000000"/>
                </a:solidFill>
                <a:effectLst/>
                <a:latin typeface="Times New Roman" panose="02020603050405020304" pitchFamily="18" charset="0"/>
                <a:ea typeface="Calibri" panose="020F0502020204030204" pitchFamily="34" charset="0"/>
              </a:rPr>
              <a:t>Benzaid</a:t>
            </a:r>
            <a:r>
              <a:rPr lang="en-GB" sz="1200" dirty="0">
                <a:solidFill>
                  <a:srgbClr val="000000"/>
                </a:solidFill>
                <a:effectLst/>
                <a:latin typeface="Times New Roman" panose="02020603050405020304" pitchFamily="18" charset="0"/>
                <a:ea typeface="Calibri" panose="020F0502020204030204" pitchFamily="34" charset="0"/>
              </a:rPr>
              <a:t>, C. and </a:t>
            </a:r>
            <a:r>
              <a:rPr lang="en-GB" sz="1200" dirty="0" err="1">
                <a:solidFill>
                  <a:srgbClr val="000000"/>
                </a:solidFill>
                <a:effectLst/>
                <a:latin typeface="Times New Roman" panose="02020603050405020304" pitchFamily="18" charset="0"/>
                <a:ea typeface="Calibri" panose="020F0502020204030204" pitchFamily="34" charset="0"/>
              </a:rPr>
              <a:t>Taleb</a:t>
            </a:r>
            <a:r>
              <a:rPr lang="en-GB" sz="1200" dirty="0">
                <a:solidFill>
                  <a:srgbClr val="000000"/>
                </a:solidFill>
                <a:effectLst/>
                <a:latin typeface="Times New Roman" panose="02020603050405020304" pitchFamily="18" charset="0"/>
                <a:ea typeface="Calibri" panose="020F0502020204030204" pitchFamily="34" charset="0"/>
              </a:rPr>
              <a:t>, T., (2020). AI-driven zero touch network and service management in 5G and beyond: Challenges and research directions. </a:t>
            </a:r>
            <a:r>
              <a:rPr lang="en-IN" sz="1200" i="1" dirty="0" err="1">
                <a:effectLst/>
                <a:latin typeface="Times New Roman" panose="02020603050405020304" pitchFamily="18" charset="0"/>
                <a:ea typeface="Calibri" panose="020F0502020204030204" pitchFamily="34" charset="0"/>
              </a:rPr>
              <a:t>Ieee</a:t>
            </a:r>
            <a:r>
              <a:rPr lang="en-IN" sz="1200" i="1" dirty="0">
                <a:effectLst/>
                <a:latin typeface="Times New Roman" panose="02020603050405020304" pitchFamily="18" charset="0"/>
                <a:ea typeface="Calibri" panose="020F0502020204030204" pitchFamily="34" charset="0"/>
              </a:rPr>
              <a:t> Network</a:t>
            </a:r>
            <a:r>
              <a:rPr lang="en-IN" sz="1200" dirty="0">
                <a:effectLst/>
                <a:latin typeface="Times New Roman" panose="02020603050405020304" pitchFamily="18" charset="0"/>
                <a:ea typeface="Calibri" panose="020F0502020204030204" pitchFamily="34" charset="0"/>
              </a:rPr>
              <a:t>, </a:t>
            </a:r>
            <a:r>
              <a:rPr lang="en-IN" sz="1200" i="1" dirty="0">
                <a:effectLst/>
                <a:latin typeface="Times New Roman" panose="02020603050405020304" pitchFamily="18" charset="0"/>
                <a:ea typeface="Calibri" panose="020F0502020204030204" pitchFamily="34" charset="0"/>
              </a:rPr>
              <a:t>34</a:t>
            </a:r>
            <a:r>
              <a:rPr lang="en-IN" sz="1200" dirty="0">
                <a:effectLst/>
                <a:latin typeface="Times New Roman" panose="02020603050405020304" pitchFamily="18" charset="0"/>
                <a:ea typeface="Calibri" panose="020F0502020204030204" pitchFamily="34" charset="0"/>
              </a:rPr>
              <a:t>(2), pp.186-194.</a:t>
            </a:r>
          </a:p>
          <a:p>
            <a:pPr algn="just">
              <a:spcAft>
                <a:spcPts val="800"/>
              </a:spcAft>
            </a:pPr>
            <a:r>
              <a:rPr lang="en-GB" sz="1200" dirty="0">
                <a:solidFill>
                  <a:srgbClr val="000000"/>
                </a:solidFill>
                <a:effectLst/>
                <a:latin typeface="Times New Roman" panose="02020603050405020304" pitchFamily="18" charset="0"/>
                <a:ea typeface="Calibri" panose="020F0502020204030204" pitchFamily="34" charset="0"/>
              </a:rPr>
              <a:t>Franken, E., Plimmer, G. and </a:t>
            </a:r>
            <a:r>
              <a:rPr lang="en-GB" sz="1200" dirty="0" err="1">
                <a:solidFill>
                  <a:srgbClr val="000000"/>
                </a:solidFill>
                <a:effectLst/>
                <a:latin typeface="Times New Roman" panose="02020603050405020304" pitchFamily="18" charset="0"/>
                <a:ea typeface="Calibri" panose="020F0502020204030204" pitchFamily="34" charset="0"/>
              </a:rPr>
              <a:t>Malinen</a:t>
            </a:r>
            <a:r>
              <a:rPr lang="en-GB" sz="1200" dirty="0">
                <a:solidFill>
                  <a:srgbClr val="000000"/>
                </a:solidFill>
                <a:effectLst/>
                <a:latin typeface="Times New Roman" panose="02020603050405020304" pitchFamily="18" charset="0"/>
                <a:ea typeface="Calibri" panose="020F0502020204030204" pitchFamily="34" charset="0"/>
              </a:rPr>
              <a:t>, S., (2020). Paradoxical leadership in public sector organisations: Its role in fostering employee resilience. </a:t>
            </a:r>
            <a:r>
              <a:rPr lang="en-IN" sz="1200" i="1" dirty="0">
                <a:effectLst/>
                <a:latin typeface="Times New Roman" panose="02020603050405020304" pitchFamily="18" charset="0"/>
                <a:ea typeface="Calibri" panose="020F0502020204030204" pitchFamily="34" charset="0"/>
              </a:rPr>
              <a:t>Australian Journal of Public Administration</a:t>
            </a:r>
            <a:r>
              <a:rPr lang="en-IN" sz="1200" dirty="0">
                <a:effectLst/>
                <a:latin typeface="Times New Roman" panose="02020603050405020304" pitchFamily="18" charset="0"/>
                <a:ea typeface="Calibri" panose="020F0502020204030204" pitchFamily="34" charset="0"/>
              </a:rPr>
              <a:t>, </a:t>
            </a:r>
            <a:r>
              <a:rPr lang="en-IN" sz="1200" i="1" dirty="0">
                <a:effectLst/>
                <a:latin typeface="Times New Roman" panose="02020603050405020304" pitchFamily="18" charset="0"/>
                <a:ea typeface="Calibri" panose="020F0502020204030204" pitchFamily="34" charset="0"/>
              </a:rPr>
              <a:t>79</a:t>
            </a:r>
            <a:r>
              <a:rPr lang="en-IN" sz="1200" dirty="0">
                <a:effectLst/>
                <a:latin typeface="Times New Roman" panose="02020603050405020304" pitchFamily="18" charset="0"/>
                <a:ea typeface="Calibri" panose="020F0502020204030204" pitchFamily="34" charset="0"/>
              </a:rPr>
              <a:t>(1), pp.93-110.</a:t>
            </a:r>
          </a:p>
          <a:p>
            <a:pPr algn="just">
              <a:spcAft>
                <a:spcPts val="800"/>
              </a:spcAft>
            </a:pPr>
            <a:r>
              <a:rPr lang="en-GB" sz="1200" dirty="0" err="1">
                <a:solidFill>
                  <a:srgbClr val="000000"/>
                </a:solidFill>
                <a:effectLst/>
                <a:latin typeface="Times New Roman" panose="02020603050405020304" pitchFamily="18" charset="0"/>
                <a:ea typeface="Calibri" panose="020F0502020204030204" pitchFamily="34" charset="0"/>
              </a:rPr>
              <a:t>Giousmpasoglou</a:t>
            </a:r>
            <a:r>
              <a:rPr lang="en-GB" sz="1200" dirty="0">
                <a:solidFill>
                  <a:srgbClr val="000000"/>
                </a:solidFill>
                <a:effectLst/>
                <a:latin typeface="Times New Roman" panose="02020603050405020304" pitchFamily="18" charset="0"/>
                <a:ea typeface="Calibri" panose="020F0502020204030204" pitchFamily="34" charset="0"/>
              </a:rPr>
              <a:t>, C., </a:t>
            </a:r>
            <a:r>
              <a:rPr lang="en-GB" sz="1200" dirty="0" err="1">
                <a:solidFill>
                  <a:srgbClr val="000000"/>
                </a:solidFill>
                <a:effectLst/>
                <a:latin typeface="Times New Roman" panose="02020603050405020304" pitchFamily="18" charset="0"/>
                <a:ea typeface="Calibri" panose="020F0502020204030204" pitchFamily="34" charset="0"/>
              </a:rPr>
              <a:t>Marinakou</a:t>
            </a:r>
            <a:r>
              <a:rPr lang="en-GB" sz="1200" dirty="0">
                <a:solidFill>
                  <a:srgbClr val="000000"/>
                </a:solidFill>
                <a:effectLst/>
                <a:latin typeface="Times New Roman" panose="02020603050405020304" pitchFamily="18" charset="0"/>
                <a:ea typeface="Calibri" panose="020F0502020204030204" pitchFamily="34" charset="0"/>
              </a:rPr>
              <a:t>, E. and </a:t>
            </a:r>
            <a:r>
              <a:rPr lang="en-GB" sz="1200" dirty="0" err="1">
                <a:solidFill>
                  <a:srgbClr val="000000"/>
                </a:solidFill>
                <a:effectLst/>
                <a:latin typeface="Times New Roman" panose="02020603050405020304" pitchFamily="18" charset="0"/>
                <a:ea typeface="Calibri" panose="020F0502020204030204" pitchFamily="34" charset="0"/>
              </a:rPr>
              <a:t>Zopiatis</a:t>
            </a:r>
            <a:r>
              <a:rPr lang="en-GB" sz="1200" dirty="0">
                <a:solidFill>
                  <a:srgbClr val="000000"/>
                </a:solidFill>
                <a:effectLst/>
                <a:latin typeface="Times New Roman" panose="02020603050405020304" pitchFamily="18" charset="0"/>
                <a:ea typeface="Calibri" panose="020F0502020204030204" pitchFamily="34" charset="0"/>
              </a:rPr>
              <a:t>, A., (2021). Hospitality managers in turbulent times: the COVID-19 crisis. </a:t>
            </a:r>
            <a:r>
              <a:rPr lang="en-IN" sz="1200" i="1" dirty="0">
                <a:effectLst/>
                <a:latin typeface="Times New Roman" panose="02020603050405020304" pitchFamily="18" charset="0"/>
                <a:ea typeface="Calibri" panose="020F0502020204030204" pitchFamily="34" charset="0"/>
              </a:rPr>
              <a:t>International Journal of Contemporary Hospitality Management</a:t>
            </a:r>
            <a:r>
              <a:rPr lang="en-IN" sz="1200" dirty="0">
                <a:effectLst/>
                <a:latin typeface="Times New Roman" panose="02020603050405020304" pitchFamily="18" charset="0"/>
                <a:ea typeface="Calibri" panose="020F0502020204030204" pitchFamily="34" charset="0"/>
              </a:rPr>
              <a:t>, </a:t>
            </a:r>
            <a:r>
              <a:rPr lang="en-IN" sz="1200" i="1" dirty="0">
                <a:effectLst/>
                <a:latin typeface="Times New Roman" panose="02020603050405020304" pitchFamily="18" charset="0"/>
                <a:ea typeface="Calibri" panose="020F0502020204030204" pitchFamily="34" charset="0"/>
              </a:rPr>
              <a:t>33</a:t>
            </a:r>
            <a:r>
              <a:rPr lang="en-IN" sz="1200" dirty="0">
                <a:effectLst/>
                <a:latin typeface="Times New Roman" panose="02020603050405020304" pitchFamily="18" charset="0"/>
                <a:ea typeface="Calibri" panose="020F0502020204030204" pitchFamily="34" charset="0"/>
              </a:rPr>
              <a:t>(4), pp.1297-1318.</a:t>
            </a:r>
          </a:p>
          <a:p>
            <a:pPr algn="just">
              <a:spcAft>
                <a:spcPts val="800"/>
              </a:spcAft>
            </a:pPr>
            <a:r>
              <a:rPr lang="en-GB" sz="1200" dirty="0" err="1">
                <a:solidFill>
                  <a:srgbClr val="000000"/>
                </a:solidFill>
                <a:effectLst/>
                <a:latin typeface="Times New Roman" panose="02020603050405020304" pitchFamily="18" charset="0"/>
                <a:ea typeface="Calibri" panose="020F0502020204030204" pitchFamily="34" charset="0"/>
              </a:rPr>
              <a:t>Gjerde</a:t>
            </a:r>
            <a:r>
              <a:rPr lang="en-GB" sz="1200" dirty="0">
                <a:solidFill>
                  <a:srgbClr val="000000"/>
                </a:solidFill>
                <a:effectLst/>
                <a:latin typeface="Times New Roman" panose="02020603050405020304" pitchFamily="18" charset="0"/>
                <a:ea typeface="Calibri" panose="020F0502020204030204" pitchFamily="34" charset="0"/>
              </a:rPr>
              <a:t>, S. and Alvesson, M., (2020). Sandwiched: Exploring role and identity of middle managers in the genuine middle. </a:t>
            </a:r>
            <a:r>
              <a:rPr lang="en-IN" sz="1200" i="1" dirty="0">
                <a:effectLst/>
                <a:latin typeface="Times New Roman" panose="02020603050405020304" pitchFamily="18" charset="0"/>
                <a:ea typeface="Calibri" panose="020F0502020204030204" pitchFamily="34" charset="0"/>
              </a:rPr>
              <a:t>Human relations</a:t>
            </a:r>
            <a:r>
              <a:rPr lang="en-IN" sz="1200" dirty="0">
                <a:effectLst/>
                <a:latin typeface="Times New Roman" panose="02020603050405020304" pitchFamily="18" charset="0"/>
                <a:ea typeface="Calibri" panose="020F0502020204030204" pitchFamily="34" charset="0"/>
              </a:rPr>
              <a:t>, </a:t>
            </a:r>
            <a:r>
              <a:rPr lang="en-IN" sz="1200" i="1" dirty="0">
                <a:effectLst/>
                <a:latin typeface="Times New Roman" panose="02020603050405020304" pitchFamily="18" charset="0"/>
                <a:ea typeface="Calibri" panose="020F0502020204030204" pitchFamily="34" charset="0"/>
              </a:rPr>
              <a:t>73</a:t>
            </a:r>
            <a:r>
              <a:rPr lang="en-IN" sz="1200" dirty="0">
                <a:effectLst/>
                <a:latin typeface="Times New Roman" panose="02020603050405020304" pitchFamily="18" charset="0"/>
                <a:ea typeface="Calibri" panose="020F0502020204030204" pitchFamily="34" charset="0"/>
              </a:rPr>
              <a:t>(1), pp.124-151.</a:t>
            </a:r>
          </a:p>
          <a:p>
            <a:pPr algn="just">
              <a:spcAft>
                <a:spcPts val="800"/>
              </a:spcAft>
            </a:pPr>
            <a:r>
              <a:rPr lang="en-GB" sz="1200" dirty="0">
                <a:solidFill>
                  <a:srgbClr val="000000"/>
                </a:solidFill>
                <a:effectLst/>
                <a:latin typeface="Times New Roman" panose="02020603050405020304" pitchFamily="18" charset="0"/>
                <a:ea typeface="Calibri" panose="020F0502020204030204" pitchFamily="34" charset="0"/>
              </a:rPr>
              <a:t>Hohenlohe, P.A., Funk, W.C. and </a:t>
            </a:r>
            <a:r>
              <a:rPr lang="en-GB" sz="1200" dirty="0" err="1">
                <a:solidFill>
                  <a:srgbClr val="000000"/>
                </a:solidFill>
                <a:effectLst/>
                <a:latin typeface="Times New Roman" panose="02020603050405020304" pitchFamily="18" charset="0"/>
                <a:ea typeface="Calibri" panose="020F0502020204030204" pitchFamily="34" charset="0"/>
              </a:rPr>
              <a:t>Rajora</a:t>
            </a:r>
            <a:r>
              <a:rPr lang="en-GB" sz="1200" dirty="0">
                <a:solidFill>
                  <a:srgbClr val="000000"/>
                </a:solidFill>
                <a:effectLst/>
                <a:latin typeface="Times New Roman" panose="02020603050405020304" pitchFamily="18" charset="0"/>
                <a:ea typeface="Calibri" panose="020F0502020204030204" pitchFamily="34" charset="0"/>
              </a:rPr>
              <a:t>, O.P., (2021). Population genomics for wildlife conservation and management. </a:t>
            </a:r>
            <a:r>
              <a:rPr lang="en-IN" sz="1200" i="1" dirty="0">
                <a:effectLst/>
                <a:latin typeface="Times New Roman" panose="02020603050405020304" pitchFamily="18" charset="0"/>
                <a:ea typeface="Calibri" panose="020F0502020204030204" pitchFamily="34" charset="0"/>
              </a:rPr>
              <a:t>Molecular Ecology</a:t>
            </a:r>
            <a:r>
              <a:rPr lang="en-IN" sz="1200" dirty="0">
                <a:effectLst/>
                <a:latin typeface="Times New Roman" panose="02020603050405020304" pitchFamily="18" charset="0"/>
                <a:ea typeface="Calibri" panose="020F0502020204030204" pitchFamily="34" charset="0"/>
              </a:rPr>
              <a:t>, </a:t>
            </a:r>
            <a:r>
              <a:rPr lang="en-IN" sz="1200" i="1" dirty="0">
                <a:effectLst/>
                <a:latin typeface="Times New Roman" panose="02020603050405020304" pitchFamily="18" charset="0"/>
                <a:ea typeface="Calibri" panose="020F0502020204030204" pitchFamily="34" charset="0"/>
              </a:rPr>
              <a:t>30</a:t>
            </a:r>
            <a:r>
              <a:rPr lang="en-IN" sz="1200" dirty="0">
                <a:effectLst/>
                <a:latin typeface="Times New Roman" panose="02020603050405020304" pitchFamily="18" charset="0"/>
                <a:ea typeface="Calibri" panose="020F0502020204030204" pitchFamily="34" charset="0"/>
              </a:rPr>
              <a:t>(1), pp.62-82.</a:t>
            </a:r>
          </a:p>
          <a:p>
            <a:pPr algn="just">
              <a:spcAft>
                <a:spcPts val="800"/>
              </a:spcAft>
            </a:pPr>
            <a:r>
              <a:rPr lang="en-GB" sz="1200" dirty="0">
                <a:solidFill>
                  <a:srgbClr val="000000"/>
                </a:solidFill>
                <a:effectLst/>
                <a:latin typeface="Times New Roman" panose="02020603050405020304" pitchFamily="18" charset="0"/>
                <a:ea typeface="Calibri" panose="020F0502020204030204" pitchFamily="34" charset="0"/>
              </a:rPr>
              <a:t>Jacobson, G.P., Shepard, N.T., </a:t>
            </a:r>
            <a:r>
              <a:rPr lang="en-GB" sz="1200" dirty="0" err="1">
                <a:solidFill>
                  <a:srgbClr val="000000"/>
                </a:solidFill>
                <a:effectLst/>
                <a:latin typeface="Times New Roman" panose="02020603050405020304" pitchFamily="18" charset="0"/>
                <a:ea typeface="Calibri" panose="020F0502020204030204" pitchFamily="34" charset="0"/>
              </a:rPr>
              <a:t>Barin</a:t>
            </a:r>
            <a:r>
              <a:rPr lang="en-GB" sz="1200" dirty="0">
                <a:solidFill>
                  <a:srgbClr val="000000"/>
                </a:solidFill>
                <a:effectLst/>
                <a:latin typeface="Times New Roman" panose="02020603050405020304" pitchFamily="18" charset="0"/>
                <a:ea typeface="Calibri" panose="020F0502020204030204" pitchFamily="34" charset="0"/>
              </a:rPr>
              <a:t>, K., Janky, K. and McCaslin, D.L. eds., (2020). </a:t>
            </a:r>
            <a:r>
              <a:rPr lang="en-IN" sz="1200" i="1" dirty="0">
                <a:effectLst/>
                <a:latin typeface="Times New Roman" panose="02020603050405020304" pitchFamily="18" charset="0"/>
                <a:ea typeface="Calibri" panose="020F0502020204030204" pitchFamily="34" charset="0"/>
              </a:rPr>
              <a:t>Balance function assessment and management</a:t>
            </a:r>
            <a:r>
              <a:rPr lang="en-IN" sz="1200" dirty="0">
                <a:effectLst/>
                <a:latin typeface="Times New Roman" panose="02020603050405020304" pitchFamily="18" charset="0"/>
                <a:ea typeface="Calibri" panose="020F0502020204030204" pitchFamily="34" charset="0"/>
              </a:rPr>
              <a:t>. plural publishing.</a:t>
            </a:r>
          </a:p>
          <a:p>
            <a:pPr algn="just">
              <a:spcAft>
                <a:spcPts val="800"/>
              </a:spcAft>
            </a:pPr>
            <a:r>
              <a:rPr lang="en-GB" sz="1200" dirty="0">
                <a:solidFill>
                  <a:srgbClr val="000000"/>
                </a:solidFill>
                <a:effectLst/>
                <a:latin typeface="Times New Roman" panose="02020603050405020304" pitchFamily="18" charset="0"/>
                <a:ea typeface="Calibri" panose="020F0502020204030204" pitchFamily="34" charset="0"/>
              </a:rPr>
              <a:t>Lockhart, S.L., Duggan, L.V., Wax, R.S., Saad, S. and </a:t>
            </a:r>
            <a:r>
              <a:rPr lang="en-GB" sz="1200" dirty="0" err="1">
                <a:solidFill>
                  <a:srgbClr val="000000"/>
                </a:solidFill>
                <a:effectLst/>
                <a:latin typeface="Times New Roman" panose="02020603050405020304" pitchFamily="18" charset="0"/>
                <a:ea typeface="Calibri" panose="020F0502020204030204" pitchFamily="34" charset="0"/>
              </a:rPr>
              <a:t>Grocott</a:t>
            </a:r>
            <a:r>
              <a:rPr lang="en-GB" sz="1200" dirty="0">
                <a:solidFill>
                  <a:srgbClr val="000000"/>
                </a:solidFill>
                <a:effectLst/>
                <a:latin typeface="Times New Roman" panose="02020603050405020304" pitchFamily="18" charset="0"/>
                <a:ea typeface="Calibri" panose="020F0502020204030204" pitchFamily="34" charset="0"/>
              </a:rPr>
              <a:t>, H.P., (2020). Personal protective equipment (PPE) for both </a:t>
            </a:r>
            <a:r>
              <a:rPr lang="en-GB" sz="1200" dirty="0" err="1">
                <a:solidFill>
                  <a:srgbClr val="000000"/>
                </a:solidFill>
                <a:effectLst/>
                <a:latin typeface="Times New Roman" panose="02020603050405020304" pitchFamily="18" charset="0"/>
                <a:ea typeface="Calibri" panose="020F0502020204030204" pitchFamily="34" charset="0"/>
              </a:rPr>
              <a:t>anesthesiologists</a:t>
            </a:r>
            <a:r>
              <a:rPr lang="en-GB" sz="1200" dirty="0">
                <a:solidFill>
                  <a:srgbClr val="000000"/>
                </a:solidFill>
                <a:effectLst/>
                <a:latin typeface="Times New Roman" panose="02020603050405020304" pitchFamily="18" charset="0"/>
                <a:ea typeface="Calibri" panose="020F0502020204030204" pitchFamily="34" charset="0"/>
              </a:rPr>
              <a:t> and other airway managers: principles and practice during the COVID-19 pandemic. </a:t>
            </a:r>
            <a:r>
              <a:rPr lang="en-IN" sz="1200" i="1" dirty="0">
                <a:effectLst/>
                <a:latin typeface="Times New Roman" panose="02020603050405020304" pitchFamily="18" charset="0"/>
                <a:ea typeface="Calibri" panose="020F0502020204030204" pitchFamily="34" charset="0"/>
              </a:rPr>
              <a:t>Canadian journal of anaesthesia</a:t>
            </a:r>
            <a:r>
              <a:rPr lang="en-IN" sz="1200" dirty="0">
                <a:effectLst/>
                <a:latin typeface="Times New Roman" panose="02020603050405020304" pitchFamily="18" charset="0"/>
                <a:ea typeface="Calibri" panose="020F0502020204030204" pitchFamily="34" charset="0"/>
              </a:rPr>
              <a:t>, </a:t>
            </a:r>
            <a:r>
              <a:rPr lang="en-IN" sz="1200" i="1" dirty="0">
                <a:effectLst/>
                <a:latin typeface="Times New Roman" panose="02020603050405020304" pitchFamily="18" charset="0"/>
                <a:ea typeface="Calibri" panose="020F0502020204030204" pitchFamily="34" charset="0"/>
              </a:rPr>
              <a:t>67</a:t>
            </a:r>
            <a:r>
              <a:rPr lang="en-IN" sz="1200" dirty="0">
                <a:effectLst/>
                <a:latin typeface="Times New Roman" panose="02020603050405020304" pitchFamily="18" charset="0"/>
                <a:ea typeface="Calibri" panose="020F0502020204030204" pitchFamily="34" charset="0"/>
              </a:rPr>
              <a:t>(8), p.1005.</a:t>
            </a:r>
          </a:p>
          <a:p>
            <a:pPr algn="just">
              <a:spcAft>
                <a:spcPts val="800"/>
              </a:spcAft>
            </a:pPr>
            <a:r>
              <a:rPr lang="en-GB" sz="1200" dirty="0">
                <a:solidFill>
                  <a:srgbClr val="000000"/>
                </a:solidFill>
                <a:effectLst/>
                <a:latin typeface="Times New Roman" panose="02020603050405020304" pitchFamily="18" charset="0"/>
                <a:ea typeface="Calibri" panose="020F0502020204030204" pitchFamily="34" charset="0"/>
              </a:rPr>
              <a:t>López-</a:t>
            </a:r>
            <a:r>
              <a:rPr lang="en-GB" sz="1200" dirty="0" err="1">
                <a:solidFill>
                  <a:srgbClr val="000000"/>
                </a:solidFill>
                <a:effectLst/>
                <a:latin typeface="Times New Roman" panose="02020603050405020304" pitchFamily="18" charset="0"/>
                <a:ea typeface="Calibri" panose="020F0502020204030204" pitchFamily="34" charset="0"/>
              </a:rPr>
              <a:t>Cabarcos</a:t>
            </a:r>
            <a:r>
              <a:rPr lang="en-GB" sz="1200" dirty="0">
                <a:solidFill>
                  <a:srgbClr val="000000"/>
                </a:solidFill>
                <a:effectLst/>
                <a:latin typeface="Times New Roman" panose="02020603050405020304" pitchFamily="18" charset="0"/>
                <a:ea typeface="Calibri" panose="020F0502020204030204" pitchFamily="34" charset="0"/>
              </a:rPr>
              <a:t>, M.Á., Vázquez-Rodríguez, P. and </a:t>
            </a:r>
            <a:r>
              <a:rPr lang="en-GB" sz="1200" dirty="0" err="1">
                <a:solidFill>
                  <a:srgbClr val="000000"/>
                </a:solidFill>
                <a:effectLst/>
                <a:latin typeface="Times New Roman" panose="02020603050405020304" pitchFamily="18" charset="0"/>
                <a:ea typeface="Calibri" panose="020F0502020204030204" pitchFamily="34" charset="0"/>
              </a:rPr>
              <a:t>Quiñoá-Piñeiro</a:t>
            </a:r>
            <a:r>
              <a:rPr lang="en-GB" sz="1200" dirty="0">
                <a:solidFill>
                  <a:srgbClr val="000000"/>
                </a:solidFill>
                <a:effectLst/>
                <a:latin typeface="Times New Roman" panose="02020603050405020304" pitchFamily="18" charset="0"/>
                <a:ea typeface="Calibri" panose="020F0502020204030204" pitchFamily="34" charset="0"/>
              </a:rPr>
              <a:t>, L.M., (2022). An approach to employees’ job performance through work environmental variables and leadership behaviours. </a:t>
            </a:r>
            <a:r>
              <a:rPr lang="en-IN" sz="1200" i="1" dirty="0">
                <a:effectLst/>
                <a:latin typeface="Times New Roman" panose="02020603050405020304" pitchFamily="18" charset="0"/>
                <a:ea typeface="Calibri" panose="020F0502020204030204" pitchFamily="34" charset="0"/>
              </a:rPr>
              <a:t>Journal of Business Research</a:t>
            </a:r>
            <a:r>
              <a:rPr lang="en-IN" sz="1200" dirty="0">
                <a:effectLst/>
                <a:latin typeface="Times New Roman" panose="02020603050405020304" pitchFamily="18" charset="0"/>
                <a:ea typeface="Calibri" panose="020F0502020204030204" pitchFamily="34" charset="0"/>
              </a:rPr>
              <a:t>, </a:t>
            </a:r>
            <a:r>
              <a:rPr lang="en-IN" sz="1200" i="1" dirty="0">
                <a:effectLst/>
                <a:latin typeface="Times New Roman" panose="02020603050405020304" pitchFamily="18" charset="0"/>
                <a:ea typeface="Calibri" panose="020F0502020204030204" pitchFamily="34" charset="0"/>
              </a:rPr>
              <a:t>140</a:t>
            </a:r>
            <a:r>
              <a:rPr lang="en-IN" sz="1200" dirty="0">
                <a:effectLst/>
                <a:latin typeface="Times New Roman" panose="02020603050405020304" pitchFamily="18" charset="0"/>
                <a:ea typeface="Calibri" panose="020F0502020204030204" pitchFamily="34" charset="0"/>
              </a:rPr>
              <a:t>, pp.361-369.</a:t>
            </a:r>
          </a:p>
          <a:p>
            <a:pPr algn="just">
              <a:spcAft>
                <a:spcPts val="800"/>
              </a:spcAft>
            </a:pPr>
            <a:r>
              <a:rPr lang="en-GB" sz="1200" dirty="0">
                <a:solidFill>
                  <a:srgbClr val="000000"/>
                </a:solidFill>
                <a:effectLst/>
                <a:latin typeface="Times New Roman" panose="02020603050405020304" pitchFamily="18" charset="0"/>
                <a:ea typeface="Calibri" panose="020F0502020204030204" pitchFamily="34" charset="0"/>
              </a:rPr>
              <a:t>Parker, S.K., Knight, C. and Keller, A., (2020). Remote managers are having trust issues. </a:t>
            </a:r>
            <a:r>
              <a:rPr lang="en-IN" sz="1200" i="1" dirty="0">
                <a:effectLst/>
                <a:latin typeface="Times New Roman" panose="02020603050405020304" pitchFamily="18" charset="0"/>
                <a:ea typeface="Calibri" panose="020F0502020204030204" pitchFamily="34" charset="0"/>
              </a:rPr>
              <a:t>Harvard Business Review</a:t>
            </a:r>
            <a:r>
              <a:rPr lang="en-IN" sz="1200" dirty="0">
                <a:effectLst/>
                <a:latin typeface="Times New Roman" panose="02020603050405020304" pitchFamily="18" charset="0"/>
                <a:ea typeface="Calibri" panose="020F0502020204030204" pitchFamily="34" charset="0"/>
              </a:rPr>
              <a:t>, </a:t>
            </a:r>
            <a:r>
              <a:rPr lang="en-IN" sz="1200" i="1" dirty="0">
                <a:effectLst/>
                <a:latin typeface="Times New Roman" panose="02020603050405020304" pitchFamily="18" charset="0"/>
                <a:ea typeface="Calibri" panose="020F0502020204030204" pitchFamily="34" charset="0"/>
              </a:rPr>
              <a:t>30</a:t>
            </a:r>
            <a:r>
              <a:rPr lang="en-IN" sz="1200" dirty="0">
                <a:effectLst/>
                <a:latin typeface="Times New Roman" panose="02020603050405020304" pitchFamily="18" charset="0"/>
                <a:ea typeface="Calibri" panose="020F0502020204030204" pitchFamily="34" charset="0"/>
              </a:rPr>
              <a:t>, pp.6-20.</a:t>
            </a:r>
          </a:p>
          <a:p>
            <a:pPr algn="just">
              <a:spcAft>
                <a:spcPts val="800"/>
              </a:spcAft>
            </a:pPr>
            <a:r>
              <a:rPr lang="en-GB" sz="1200" dirty="0">
                <a:solidFill>
                  <a:srgbClr val="000000"/>
                </a:solidFill>
                <a:effectLst/>
                <a:latin typeface="Times New Roman" panose="02020603050405020304" pitchFamily="18" charset="0"/>
                <a:ea typeface="Calibri" panose="020F0502020204030204" pitchFamily="34" charset="0"/>
              </a:rPr>
              <a:t>Radu, A.F. and </a:t>
            </a:r>
            <a:r>
              <a:rPr lang="en-GB" sz="1200" dirty="0" err="1">
                <a:solidFill>
                  <a:srgbClr val="000000"/>
                </a:solidFill>
                <a:effectLst/>
                <a:latin typeface="Times New Roman" panose="02020603050405020304" pitchFamily="18" charset="0"/>
                <a:ea typeface="Calibri" panose="020F0502020204030204" pitchFamily="34" charset="0"/>
              </a:rPr>
              <a:t>Bungau</a:t>
            </a:r>
            <a:r>
              <a:rPr lang="en-GB" sz="1200" dirty="0">
                <a:solidFill>
                  <a:srgbClr val="000000"/>
                </a:solidFill>
                <a:effectLst/>
                <a:latin typeface="Times New Roman" panose="02020603050405020304" pitchFamily="18" charset="0"/>
                <a:ea typeface="Calibri" panose="020F0502020204030204" pitchFamily="34" charset="0"/>
              </a:rPr>
              <a:t>, S.G., (2021). Management of rheumatoid arthritis: an overview. </a:t>
            </a:r>
            <a:r>
              <a:rPr lang="en-IN" sz="1200" i="1" dirty="0">
                <a:effectLst/>
                <a:latin typeface="Times New Roman" panose="02020603050405020304" pitchFamily="18" charset="0"/>
                <a:ea typeface="Calibri" panose="020F0502020204030204" pitchFamily="34" charset="0"/>
              </a:rPr>
              <a:t>Cells</a:t>
            </a:r>
            <a:r>
              <a:rPr lang="en-IN" sz="1200" dirty="0">
                <a:effectLst/>
                <a:latin typeface="Times New Roman" panose="02020603050405020304" pitchFamily="18" charset="0"/>
                <a:ea typeface="Calibri" panose="020F0502020204030204" pitchFamily="34" charset="0"/>
              </a:rPr>
              <a:t>, </a:t>
            </a:r>
            <a:r>
              <a:rPr lang="en-IN" sz="1200" i="1" dirty="0">
                <a:effectLst/>
                <a:latin typeface="Times New Roman" panose="02020603050405020304" pitchFamily="18" charset="0"/>
                <a:ea typeface="Calibri" panose="020F0502020204030204" pitchFamily="34" charset="0"/>
              </a:rPr>
              <a:t>10</a:t>
            </a:r>
            <a:r>
              <a:rPr lang="en-IN" sz="1200" dirty="0">
                <a:effectLst/>
                <a:latin typeface="Times New Roman" panose="02020603050405020304" pitchFamily="18" charset="0"/>
                <a:ea typeface="Calibri" panose="020F0502020204030204" pitchFamily="34" charset="0"/>
              </a:rPr>
              <a:t>(11), p.2857.</a:t>
            </a:r>
          </a:p>
          <a:p>
            <a:pPr algn="just">
              <a:spcAft>
                <a:spcPts val="800"/>
              </a:spcAft>
            </a:pPr>
            <a:r>
              <a:rPr lang="en-GB" sz="1200" dirty="0">
                <a:solidFill>
                  <a:srgbClr val="000000"/>
                </a:solidFill>
                <a:effectLst/>
                <a:latin typeface="Times New Roman" panose="02020603050405020304" pitchFamily="18" charset="0"/>
                <a:ea typeface="Calibri" panose="020F0502020204030204" pitchFamily="34" charset="0"/>
              </a:rPr>
              <a:t>Riyanto, S., Endri, E. and </a:t>
            </a:r>
            <a:r>
              <a:rPr lang="en-GB" sz="1200" dirty="0" err="1">
                <a:solidFill>
                  <a:srgbClr val="000000"/>
                </a:solidFill>
                <a:effectLst/>
                <a:latin typeface="Times New Roman" panose="02020603050405020304" pitchFamily="18" charset="0"/>
                <a:ea typeface="Calibri" panose="020F0502020204030204" pitchFamily="34" charset="0"/>
              </a:rPr>
              <a:t>Herlisha</a:t>
            </a:r>
            <a:r>
              <a:rPr lang="en-GB" sz="1200" dirty="0">
                <a:solidFill>
                  <a:srgbClr val="000000"/>
                </a:solidFill>
                <a:effectLst/>
                <a:latin typeface="Times New Roman" panose="02020603050405020304" pitchFamily="18" charset="0"/>
                <a:ea typeface="Calibri" panose="020F0502020204030204" pitchFamily="34" charset="0"/>
              </a:rPr>
              <a:t>, N., (2021). Effect of work motivation and job satisfaction on employee performance: Mediating role of employee engagement. </a:t>
            </a:r>
            <a:r>
              <a:rPr lang="en-IN" sz="1200" i="1" dirty="0">
                <a:effectLst/>
                <a:latin typeface="Times New Roman" panose="02020603050405020304" pitchFamily="18" charset="0"/>
                <a:ea typeface="Calibri" panose="020F0502020204030204" pitchFamily="34" charset="0"/>
              </a:rPr>
              <a:t>Problems and Perspectives in Management</a:t>
            </a:r>
            <a:r>
              <a:rPr lang="en-IN" sz="1200" dirty="0">
                <a:effectLst/>
                <a:latin typeface="Times New Roman" panose="02020603050405020304" pitchFamily="18" charset="0"/>
                <a:ea typeface="Calibri" panose="020F0502020204030204" pitchFamily="34" charset="0"/>
              </a:rPr>
              <a:t>, </a:t>
            </a:r>
            <a:r>
              <a:rPr lang="en-IN" sz="1200" i="1" dirty="0">
                <a:effectLst/>
                <a:latin typeface="Times New Roman" panose="02020603050405020304" pitchFamily="18" charset="0"/>
                <a:ea typeface="Calibri" panose="020F0502020204030204" pitchFamily="34" charset="0"/>
              </a:rPr>
              <a:t>19</a:t>
            </a:r>
            <a:r>
              <a:rPr lang="en-IN" sz="1200" dirty="0">
                <a:effectLst/>
                <a:latin typeface="Times New Roman" panose="02020603050405020304" pitchFamily="18" charset="0"/>
                <a:ea typeface="Calibri" panose="020F0502020204030204" pitchFamily="34" charset="0"/>
              </a:rPr>
              <a:t>(3), p.162.</a:t>
            </a:r>
          </a:p>
          <a:p>
            <a:pPr algn="just">
              <a:spcAft>
                <a:spcPts val="800"/>
              </a:spcAft>
            </a:pPr>
            <a:r>
              <a:rPr lang="en-GB" sz="1200" dirty="0">
                <a:solidFill>
                  <a:srgbClr val="000000"/>
                </a:solidFill>
                <a:effectLst/>
                <a:latin typeface="Times New Roman" panose="02020603050405020304" pitchFamily="18" charset="0"/>
                <a:ea typeface="Calibri" panose="020F0502020204030204" pitchFamily="34" charset="0"/>
              </a:rPr>
              <a:t>Wells, B.K., Huff, D.D., Burke, B.J., Brodeur, R.D., Santora, J.A., Field, J.C., </a:t>
            </a:r>
            <a:r>
              <a:rPr lang="en-GB" sz="1200" dirty="0" err="1">
                <a:solidFill>
                  <a:srgbClr val="000000"/>
                </a:solidFill>
                <a:effectLst/>
                <a:latin typeface="Times New Roman" panose="02020603050405020304" pitchFamily="18" charset="0"/>
                <a:ea typeface="Calibri" panose="020F0502020204030204" pitchFamily="34" charset="0"/>
              </a:rPr>
              <a:t>Richerson</a:t>
            </a:r>
            <a:r>
              <a:rPr lang="en-GB" sz="1200" dirty="0">
                <a:solidFill>
                  <a:srgbClr val="000000"/>
                </a:solidFill>
                <a:effectLst/>
                <a:latin typeface="Times New Roman" panose="02020603050405020304" pitchFamily="18" charset="0"/>
                <a:ea typeface="Calibri" panose="020F0502020204030204" pitchFamily="34" charset="0"/>
              </a:rPr>
              <a:t>, K., Mantua, N.J., Fresh, K.L., McClure, M.M. and Satterthwaite, W.H., (2020). Implementing ecosystem-based management principles in the design of a salmon ocean ecology program. </a:t>
            </a:r>
            <a:r>
              <a:rPr lang="en-IN" sz="1200" i="1" dirty="0">
                <a:effectLst/>
                <a:latin typeface="Times New Roman" panose="02020603050405020304" pitchFamily="18" charset="0"/>
                <a:ea typeface="Calibri" panose="020F0502020204030204" pitchFamily="34" charset="0"/>
              </a:rPr>
              <a:t>Frontiers in Marine Science</a:t>
            </a:r>
            <a:r>
              <a:rPr lang="en-IN" sz="1200" dirty="0">
                <a:effectLst/>
                <a:latin typeface="Times New Roman" panose="02020603050405020304" pitchFamily="18" charset="0"/>
                <a:ea typeface="Calibri" panose="020F0502020204030204" pitchFamily="34" charset="0"/>
              </a:rPr>
              <a:t>, </a:t>
            </a:r>
            <a:r>
              <a:rPr lang="en-IN" sz="1200" i="1" dirty="0">
                <a:effectLst/>
                <a:latin typeface="Times New Roman" panose="02020603050405020304" pitchFamily="18" charset="0"/>
                <a:ea typeface="Calibri" panose="020F0502020204030204" pitchFamily="34" charset="0"/>
              </a:rPr>
              <a:t>7</a:t>
            </a:r>
            <a:r>
              <a:rPr lang="en-IN" sz="1200" dirty="0">
                <a:effectLst/>
                <a:latin typeface="Times New Roman" panose="02020603050405020304" pitchFamily="18" charset="0"/>
                <a:ea typeface="Calibri" panose="020F0502020204030204" pitchFamily="34" charset="0"/>
              </a:rPr>
              <a:t>, p.342.</a:t>
            </a:r>
          </a:p>
          <a:p>
            <a:pPr algn="just">
              <a:spcAft>
                <a:spcPts val="800"/>
              </a:spcAft>
            </a:pPr>
            <a:r>
              <a:rPr lang="en-GB" sz="1200" dirty="0">
                <a:solidFill>
                  <a:srgbClr val="000000"/>
                </a:solidFill>
                <a:effectLst/>
                <a:latin typeface="Times New Roman" panose="02020603050405020304" pitchFamily="18" charset="0"/>
                <a:ea typeface="Calibri" panose="020F0502020204030204" pitchFamily="34" charset="0"/>
              </a:rPr>
              <a:t>Worth, M.J., (2020). </a:t>
            </a:r>
            <a:r>
              <a:rPr lang="en-IN" sz="1200" i="1" dirty="0">
                <a:effectLst/>
                <a:latin typeface="Times New Roman" panose="02020603050405020304" pitchFamily="18" charset="0"/>
                <a:ea typeface="Calibri" panose="020F0502020204030204" pitchFamily="34" charset="0"/>
              </a:rPr>
              <a:t>Nonprofit management: Principles and practice</a:t>
            </a:r>
            <a:r>
              <a:rPr lang="en-IN" sz="1200" dirty="0">
                <a:effectLst/>
                <a:latin typeface="Times New Roman" panose="02020603050405020304" pitchFamily="18" charset="0"/>
                <a:ea typeface="Calibri" panose="020F0502020204030204" pitchFamily="34" charset="0"/>
              </a:rPr>
              <a:t>. CQ Press.</a:t>
            </a:r>
          </a:p>
          <a:p>
            <a:pPr algn="just">
              <a:spcAft>
                <a:spcPts val="800"/>
              </a:spcAft>
            </a:pPr>
            <a:r>
              <a:rPr lang="en-GB" sz="1200" dirty="0">
                <a:solidFill>
                  <a:srgbClr val="000000"/>
                </a:solidFill>
                <a:effectLst/>
                <a:latin typeface="Times New Roman" panose="02020603050405020304" pitchFamily="18" charset="0"/>
                <a:ea typeface="Calibri" panose="020F0502020204030204" pitchFamily="34" charset="0"/>
              </a:rPr>
              <a:t>Wrede, M., </a:t>
            </a:r>
            <a:r>
              <a:rPr lang="en-GB" sz="1200" dirty="0" err="1">
                <a:solidFill>
                  <a:srgbClr val="000000"/>
                </a:solidFill>
                <a:effectLst/>
                <a:latin typeface="Times New Roman" panose="02020603050405020304" pitchFamily="18" charset="0"/>
                <a:ea typeface="Calibri" panose="020F0502020204030204" pitchFamily="34" charset="0"/>
              </a:rPr>
              <a:t>Velamuri</a:t>
            </a:r>
            <a:r>
              <a:rPr lang="en-GB" sz="1200" dirty="0">
                <a:solidFill>
                  <a:srgbClr val="000000"/>
                </a:solidFill>
                <a:effectLst/>
                <a:latin typeface="Times New Roman" panose="02020603050405020304" pitchFamily="18" charset="0"/>
                <a:ea typeface="Calibri" panose="020F0502020204030204" pitchFamily="34" charset="0"/>
              </a:rPr>
              <a:t>, V.K. and </a:t>
            </a:r>
            <a:r>
              <a:rPr lang="en-GB" sz="1200" dirty="0" err="1">
                <a:solidFill>
                  <a:srgbClr val="000000"/>
                </a:solidFill>
                <a:effectLst/>
                <a:latin typeface="Times New Roman" panose="02020603050405020304" pitchFamily="18" charset="0"/>
                <a:ea typeface="Calibri" panose="020F0502020204030204" pitchFamily="34" charset="0"/>
              </a:rPr>
              <a:t>Dauth</a:t>
            </a:r>
            <a:r>
              <a:rPr lang="en-GB" sz="1200" dirty="0">
                <a:solidFill>
                  <a:srgbClr val="000000"/>
                </a:solidFill>
                <a:effectLst/>
                <a:latin typeface="Times New Roman" panose="02020603050405020304" pitchFamily="18" charset="0"/>
                <a:ea typeface="Calibri" panose="020F0502020204030204" pitchFamily="34" charset="0"/>
              </a:rPr>
              <a:t>, T., (2020). Top managers in the digital age: Exploring the role and practices of top managers in firms' digital transformation. </a:t>
            </a:r>
            <a:r>
              <a:rPr lang="en-IN" sz="1200" i="1" dirty="0">
                <a:effectLst/>
                <a:latin typeface="Times New Roman" panose="02020603050405020304" pitchFamily="18" charset="0"/>
                <a:ea typeface="Calibri" panose="020F0502020204030204" pitchFamily="34" charset="0"/>
              </a:rPr>
              <a:t>Managerial and Decision Economics</a:t>
            </a:r>
            <a:r>
              <a:rPr lang="en-IN" sz="1200" dirty="0">
                <a:effectLst/>
                <a:latin typeface="Times New Roman" panose="02020603050405020304" pitchFamily="18" charset="0"/>
                <a:ea typeface="Calibri" panose="020F0502020204030204" pitchFamily="34" charset="0"/>
              </a:rPr>
              <a:t>, </a:t>
            </a:r>
            <a:r>
              <a:rPr lang="en-IN" sz="1200" i="1" dirty="0">
                <a:effectLst/>
                <a:latin typeface="Times New Roman" panose="02020603050405020304" pitchFamily="18" charset="0"/>
                <a:ea typeface="Calibri" panose="020F0502020204030204" pitchFamily="34" charset="0"/>
              </a:rPr>
              <a:t>41</a:t>
            </a:r>
            <a:r>
              <a:rPr lang="en-IN" sz="1200" dirty="0">
                <a:effectLst/>
                <a:latin typeface="Times New Roman" panose="02020603050405020304" pitchFamily="18" charset="0"/>
                <a:ea typeface="Calibri" panose="020F0502020204030204" pitchFamily="34" charset="0"/>
              </a:rPr>
              <a:t>(8), pp.1549-1567.</a:t>
            </a:r>
          </a:p>
          <a:p>
            <a:pPr algn="just">
              <a:spcAft>
                <a:spcPts val="800"/>
              </a:spcAft>
            </a:pPr>
            <a:r>
              <a:rPr lang="en-GB" sz="1200" dirty="0" err="1">
                <a:solidFill>
                  <a:srgbClr val="000000"/>
                </a:solidFill>
                <a:effectLst/>
                <a:latin typeface="Times New Roman" panose="02020603050405020304" pitchFamily="18" charset="0"/>
                <a:ea typeface="Calibri" panose="020F0502020204030204" pitchFamily="34" charset="0"/>
              </a:rPr>
              <a:t>Yadati</a:t>
            </a:r>
            <a:r>
              <a:rPr lang="en-GB" sz="1200" dirty="0">
                <a:solidFill>
                  <a:srgbClr val="000000"/>
                </a:solidFill>
                <a:effectLst/>
                <a:latin typeface="Times New Roman" panose="02020603050405020304" pitchFamily="18" charset="0"/>
                <a:ea typeface="Calibri" panose="020F0502020204030204" pitchFamily="34" charset="0"/>
              </a:rPr>
              <a:t>, T., </a:t>
            </a:r>
            <a:r>
              <a:rPr lang="en-GB" sz="1200" dirty="0" err="1">
                <a:solidFill>
                  <a:srgbClr val="000000"/>
                </a:solidFill>
                <a:effectLst/>
                <a:latin typeface="Times New Roman" panose="02020603050405020304" pitchFamily="18" charset="0"/>
                <a:ea typeface="Calibri" panose="020F0502020204030204" pitchFamily="34" charset="0"/>
              </a:rPr>
              <a:t>Houben</a:t>
            </a:r>
            <a:r>
              <a:rPr lang="en-GB" sz="1200" dirty="0">
                <a:solidFill>
                  <a:srgbClr val="000000"/>
                </a:solidFill>
                <a:effectLst/>
                <a:latin typeface="Times New Roman" panose="02020603050405020304" pitchFamily="18" charset="0"/>
                <a:ea typeface="Calibri" panose="020F0502020204030204" pitchFamily="34" charset="0"/>
              </a:rPr>
              <a:t>, T., </a:t>
            </a:r>
            <a:r>
              <a:rPr lang="en-GB" sz="1200" dirty="0" err="1">
                <a:solidFill>
                  <a:srgbClr val="000000"/>
                </a:solidFill>
                <a:effectLst/>
                <a:latin typeface="Times New Roman" panose="02020603050405020304" pitchFamily="18" charset="0"/>
                <a:ea typeface="Calibri" panose="020F0502020204030204" pitchFamily="34" charset="0"/>
              </a:rPr>
              <a:t>Bitorina</a:t>
            </a:r>
            <a:r>
              <a:rPr lang="en-GB" sz="1200" dirty="0">
                <a:solidFill>
                  <a:srgbClr val="000000"/>
                </a:solidFill>
                <a:effectLst/>
                <a:latin typeface="Times New Roman" panose="02020603050405020304" pitchFamily="18" charset="0"/>
                <a:ea typeface="Calibri" panose="020F0502020204030204" pitchFamily="34" charset="0"/>
              </a:rPr>
              <a:t>, A. and Shiri-Sverdlov, R., (2020). The ins and outs of cathepsins: physiological function and role in disease management. </a:t>
            </a:r>
            <a:r>
              <a:rPr lang="en-IN" sz="1200" i="1" dirty="0">
                <a:effectLst/>
                <a:latin typeface="Times New Roman" panose="02020603050405020304" pitchFamily="18" charset="0"/>
                <a:ea typeface="Calibri" panose="020F0502020204030204" pitchFamily="34" charset="0"/>
              </a:rPr>
              <a:t>Cells</a:t>
            </a:r>
            <a:r>
              <a:rPr lang="en-IN" sz="1200" dirty="0">
                <a:effectLst/>
                <a:latin typeface="Times New Roman" panose="02020603050405020304" pitchFamily="18" charset="0"/>
                <a:ea typeface="Calibri" panose="020F0502020204030204" pitchFamily="34" charset="0"/>
              </a:rPr>
              <a:t>, </a:t>
            </a:r>
            <a:r>
              <a:rPr lang="en-IN" sz="1200" i="1" dirty="0">
                <a:effectLst/>
                <a:latin typeface="Times New Roman" panose="02020603050405020304" pitchFamily="18" charset="0"/>
                <a:ea typeface="Calibri" panose="020F0502020204030204" pitchFamily="34" charset="0"/>
              </a:rPr>
              <a:t>9</a:t>
            </a:r>
            <a:r>
              <a:rPr lang="en-IN" sz="1200" dirty="0">
                <a:effectLst/>
                <a:latin typeface="Times New Roman" panose="02020603050405020304" pitchFamily="18" charset="0"/>
                <a:ea typeface="Calibri" panose="020F0502020204030204" pitchFamily="34" charset="0"/>
              </a:rPr>
              <a:t>(7), p.1679.</a:t>
            </a:r>
          </a:p>
        </p:txBody>
      </p:sp>
    </p:spTree>
    <p:extLst>
      <p:ext uri="{BB962C8B-B14F-4D97-AF65-F5344CB8AC3E}">
        <p14:creationId xmlns:p14="http://schemas.microsoft.com/office/powerpoint/2010/main" val="17738145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8" name="Picture 4" descr="Free Thankyou PowerPoint Templates: Download From 45+ ...">
            <a:extLst>
              <a:ext uri="{FF2B5EF4-FFF2-40B4-BE49-F238E27FC236}">
                <a16:creationId xmlns:a16="http://schemas.microsoft.com/office/drawing/2014/main" id="{C4162880-BD4F-8AF6-293F-3DD5E1F0DFC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25014"/>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51504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6768</Words>
  <Application>Microsoft Office PowerPoint</Application>
  <PresentationFormat>Widescreen</PresentationFormat>
  <Paragraphs>225</Paragraphs>
  <Slides>18</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Calibri Light</vt:lpstr>
      <vt:lpstr>Times New Roman</vt:lpstr>
      <vt:lpstr>Wingdings</vt:lpstr>
      <vt:lpstr>Office Theme</vt:lpstr>
      <vt:lpstr>  INTRODUCTION TO LEADERSHIP AND MANAGEMENT – LCBB4008_LON Group nr. 4 : Group leader :Anca-Daniela Cruceru – 2316314 Mihaela Danescu – 2315901 Tefik Leshkov – 2316010 Roxana Ana-Maria Olaru – 2213775 Maria Dorina Matei - 2315746</vt:lpstr>
      <vt:lpstr>Table of Contents </vt:lpstr>
      <vt:lpstr>Introduction</vt:lpstr>
      <vt:lpstr>Importance of management</vt:lpstr>
      <vt:lpstr>PowerPoint Presentation</vt:lpstr>
      <vt:lpstr>Management principles</vt:lpstr>
      <vt:lpstr>PowerPoint Presentation</vt:lpstr>
      <vt:lpstr>Management functions</vt:lpstr>
      <vt:lpstr>PowerPoint Presentation</vt:lpstr>
      <vt:lpstr>Managerial roles</vt:lpstr>
      <vt:lpstr>PowerPoint Presentation</vt:lpstr>
      <vt:lpstr>Managers behaviours towards employees</vt:lpstr>
      <vt:lpstr>PowerPoint Presentation</vt:lpstr>
      <vt:lpstr>Managers behaviours towards employees</vt:lpstr>
      <vt:lpstr>PowerPoint Presentation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Leadership and Management Student ID: Student Name:</dc:title>
  <dc:creator/>
  <cp:lastModifiedBy/>
  <cp:revision>2</cp:revision>
  <dcterms:created xsi:type="dcterms:W3CDTF">2024-03-13T18:12:13Z</dcterms:created>
  <dcterms:modified xsi:type="dcterms:W3CDTF">2024-04-04T23:11:07Z</dcterms:modified>
</cp:coreProperties>
</file>