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ppt/notesSlides/notesSlide2.xml" ContentType="application/vnd.openxmlformats-officedocument.presentationml.notesSlide+xml"/>
  <Override PartName="/ppt/comments/comment2.xml" ContentType="application/vnd.openxmlformats-officedocument.presentationml.comments+xml"/>
  <Override PartName="/ppt/notesSlides/notesSlide3.xml" ContentType="application/vnd.openxmlformats-officedocument.presentationml.notesSlide+xml"/>
  <Override PartName="/ppt/comments/comment3.xml" ContentType="application/vnd.openxmlformats-officedocument.presentationml.comments+xml"/>
  <Override PartName="/ppt/notesSlides/notesSlide4.xml" ContentType="application/vnd.openxmlformats-officedocument.presentationml.notesSlide+xml"/>
  <Override PartName="/ppt/comments/comment4.xml" ContentType="application/vnd.openxmlformats-officedocument.presentationml.comments+xml"/>
  <Override PartName="/ppt/notesSlides/notesSlide5.xml" ContentType="application/vnd.openxmlformats-officedocument.presentationml.notesSlide+xml"/>
  <Override PartName="/ppt/comments/comment5.xml" ContentType="application/vnd.openxmlformats-officedocument.presentationml.comments+xml"/>
  <Override PartName="/ppt/notesSlides/notesSlide6.xml" ContentType="application/vnd.openxmlformats-officedocument.presentationml.notesSlide+xml"/>
  <Override PartName="/ppt/comments/comment6.xml" ContentType="application/vnd.openxmlformats-officedocument.presentationml.comments+xml"/>
  <Override PartName="/ppt/notesSlides/notesSlide7.xml" ContentType="application/vnd.openxmlformats-officedocument.presentationml.notesSlide+xml"/>
  <Override PartName="/ppt/comments/comment7.xml" ContentType="application/vnd.openxmlformats-officedocument.presentationml.comments+xml"/>
  <Override PartName="/ppt/notesSlides/notesSlide8.xml" ContentType="application/vnd.openxmlformats-officedocument.presentationml.notesSlide+xml"/>
  <Override PartName="/ppt/comments/comment8.xml" ContentType="application/vnd.openxmlformats-officedocument.presentationml.comments+xml"/>
  <Override PartName="/ppt/notesSlides/notesSlide9.xml" ContentType="application/vnd.openxmlformats-officedocument.presentationml.notesSlide+xml"/>
  <Override PartName="/ppt/comments/comment9.xml" ContentType="application/vnd.openxmlformats-officedocument.presentationml.comments+xml"/>
  <Override PartName="/ppt/notesSlides/notesSlide10.xml" ContentType="application/vnd.openxmlformats-officedocument.presentationml.notesSlide+xml"/>
  <Override PartName="/ppt/comments/comment10.xml" ContentType="application/vnd.openxmlformats-officedocument.presentationml.comments+xml"/>
  <Override PartName="/ppt/notesSlides/notesSlide11.xml" ContentType="application/vnd.openxmlformats-officedocument.presentationml.notesSlide+xml"/>
  <Override PartName="/ppt/comments/comment11.xml" ContentType="application/vnd.openxmlformats-officedocument.presentationml.comments+xml"/>
  <Override PartName="/ppt/notesSlides/notesSlide12.xml" ContentType="application/vnd.openxmlformats-officedocument.presentationml.notesSlide+xml"/>
  <Override PartName="/ppt/comments/comment12.xml" ContentType="application/vnd.openxmlformats-officedocument.presentationml.comments+xml"/>
  <Override PartName="/ppt/notesSlides/notesSlide13.xml" ContentType="application/vnd.openxmlformats-officedocument.presentationml.notesSlide+xml"/>
  <Override PartName="/ppt/comments/comment13.xml" ContentType="application/vnd.openxmlformats-officedocument.presentationml.comments+xml"/>
  <Override PartName="/ppt/notesSlides/notesSlide14.xml" ContentType="application/vnd.openxmlformats-officedocument.presentationml.notesSlide+xml"/>
  <Override PartName="/ppt/comments/comment14.xml" ContentType="application/vnd.openxmlformats-officedocument.presentationml.comments+xml"/>
  <Override PartName="/ppt/notesSlides/notesSlide15.xml" ContentType="application/vnd.openxmlformats-officedocument.presentationml.notesSlide+xml"/>
  <Override PartName="/ppt/comments/comment15.xml" ContentType="application/vnd.openxmlformats-officedocument.presentationml.comments+xml"/>
  <Override PartName="/ppt/notesSlides/notesSlide16.xml" ContentType="application/vnd.openxmlformats-officedocument.presentationml.notesSlide+xml"/>
  <Override PartName="/ppt/comments/comment16.xml" ContentType="application/vnd.openxmlformats-officedocument.presentationml.comments+xml"/>
  <Override PartName="/ppt/notesSlides/notesSlide17.xml" ContentType="application/vnd.openxmlformats-officedocument.presentationml.notesSlide+xml"/>
  <Override PartName="/ppt/comments/comment17.xml" ContentType="application/vnd.openxmlformats-officedocument.presentationml.comments+xml"/>
  <Override PartName="/ppt/notesSlides/notesSlide18.xml" ContentType="application/vnd.openxmlformats-officedocument.presentationml.notesSlide+xml"/>
  <Override PartName="/ppt/comments/comment18.xml" ContentType="application/vnd.openxmlformats-officedocument.presentationml.comments+xml"/>
  <Override PartName="/ppt/notesSlides/notesSlide19.xml" ContentType="application/vnd.openxmlformats-officedocument.presentationml.notesSlide+xml"/>
  <Override PartName="/ppt/comments/comment19.xml" ContentType="application/vnd.openxmlformats-officedocument.presentationml.comments+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omments/comment20.xml" ContentType="application/vnd.openxmlformats-officedocument.presentationml.comments+xml"/>
  <Override PartName="/ppt/notesSlides/notesSlide23.xml" ContentType="application/vnd.openxmlformats-officedocument.presentationml.notesSlide+xml"/>
  <Override PartName="/ppt/comments/comment21.xml" ContentType="application/vnd.openxmlformats-officedocument.presentationml.comments+xml"/>
  <Override PartName="/ppt/notesSlides/notesSlide24.xml" ContentType="application/vnd.openxmlformats-officedocument.presentationml.notesSlide+xml"/>
  <Override PartName="/ppt/comments/comment22.xml" ContentType="application/vnd.openxmlformats-officedocument.presentationml.comments+xml"/>
  <Override PartName="/ppt/notesSlides/notesSlide25.xml" ContentType="application/vnd.openxmlformats-officedocument.presentationml.notesSlide+xml"/>
  <Override PartName="/ppt/comments/comment23.xml" ContentType="application/vnd.openxmlformats-officedocument.presentationml.comments+xml"/>
  <Override PartName="/ppt/notesSlides/notesSlide26.xml" ContentType="application/vnd.openxmlformats-officedocument.presentationml.notesSlide+xml"/>
  <Override PartName="/ppt/comments/comment24.xml" ContentType="application/vnd.openxmlformats-officedocument.presentationml.comments+xml"/>
  <Override PartName="/ppt/notesSlides/notesSlide27.xml" ContentType="application/vnd.openxmlformats-officedocument.presentationml.notesSlide+xml"/>
  <Override PartName="/ppt/comments/comment25.xml" ContentType="application/vnd.openxmlformats-officedocument.presentationml.comments+xml"/>
  <Override PartName="/ppt/notesSlides/notesSlide28.xml" ContentType="application/vnd.openxmlformats-officedocument.presentationml.notesSlide+xml"/>
  <Override PartName="/ppt/comments/comment26.xml" ContentType="application/vnd.openxmlformats-officedocument.presentationml.comment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1"/>
  </p:notesMasterIdLst>
  <p:sldIdLst>
    <p:sldId id="256" r:id="rId2"/>
    <p:sldId id="257" r:id="rId3"/>
    <p:sldId id="258" r:id="rId4"/>
    <p:sldId id="288" r:id="rId5"/>
    <p:sldId id="259" r:id="rId6"/>
    <p:sldId id="269" r:id="rId7"/>
    <p:sldId id="260" r:id="rId8"/>
    <p:sldId id="283" r:id="rId9"/>
    <p:sldId id="287" r:id="rId10"/>
    <p:sldId id="285" r:id="rId11"/>
    <p:sldId id="261" r:id="rId12"/>
    <p:sldId id="284" r:id="rId13"/>
    <p:sldId id="286" r:id="rId14"/>
    <p:sldId id="262" r:id="rId15"/>
    <p:sldId id="272" r:id="rId16"/>
    <p:sldId id="276" r:id="rId17"/>
    <p:sldId id="277" r:id="rId18"/>
    <p:sldId id="274" r:id="rId19"/>
    <p:sldId id="278" r:id="rId20"/>
    <p:sldId id="275" r:id="rId21"/>
    <p:sldId id="263" r:id="rId22"/>
    <p:sldId id="282" r:id="rId23"/>
    <p:sldId id="264" r:id="rId24"/>
    <p:sldId id="279" r:id="rId25"/>
    <p:sldId id="280" r:id="rId26"/>
    <p:sldId id="281" r:id="rId27"/>
    <p:sldId id="265" r:id="rId28"/>
    <p:sldId id="270" r:id="rId29"/>
    <p:sldId id="267" r:id="rId30"/>
  </p:sldIdLst>
  <p:sldSz cx="12192000" cy="6858000"/>
  <p:notesSz cx="6858000" cy="1752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aniel Wilcox" initials="DW" lastIdx="10" clrIdx="0">
    <p:extLst>
      <p:ext uri="{19B8F6BF-5375-455C-9EA6-DF929625EA0E}">
        <p15:presenceInfo xmlns:p15="http://schemas.microsoft.com/office/powerpoint/2012/main" userId="1f8cba0927474d6f" providerId="Windows Live"/>
      </p:ext>
    </p:extLst>
  </p:cmAuthor>
  <p:cmAuthor id="2" name="Guest User" initials="GU" lastIdx="19" clrIdx="1"/>
  <p:cmAuthor id="3" name="Steffan Robinson" initials="SR" lastIdx="2" clrIdx="2">
    <p:extLst>
      <p:ext uri="{19B8F6BF-5375-455C-9EA6-DF929625EA0E}">
        <p15:presenceInfo xmlns:p15="http://schemas.microsoft.com/office/powerpoint/2012/main" userId="929e31ba226f9bf3" providerId="Windows Live"/>
      </p:ext>
    </p:extLst>
  </p:cmAuthor>
  <p:cmAuthor id="4" name="Tim Stanbury" initials="TS" lastIdx="3" clrIdx="3">
    <p:extLst>
      <p:ext uri="{19B8F6BF-5375-455C-9EA6-DF929625EA0E}">
        <p15:presenceInfo xmlns:p15="http://schemas.microsoft.com/office/powerpoint/2012/main" userId="2b9a362656c1dfe0"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CC1C89-7296-42F3-89B8-E3FA15F1733D}" v="2" dt="2020-03-24T22:27:19.718"/>
  </p1510:revLst>
</p1510:revInfo>
</file>

<file path=ppt/tableStyles.xml><?xml version="1.0" encoding="utf-8"?>
<a:tblStyleLst xmlns:a="http://schemas.openxmlformats.org/drawingml/2006/main" def="{5C22544A-7EE6-4342-B048-85BDC9FD1C3A}">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90" y="23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commentAuthors" Target="commentAuthors.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Wilcox" userId="1f8cba0927474d6f" providerId="LiveId" clId="{FA2AAF51-8E52-4BAC-AD07-24C4E4A01FF0}"/>
    <pc:docChg chg="modSld">
      <pc:chgData name="Daniel Wilcox" userId="1f8cba0927474d6f" providerId="LiveId" clId="{FA2AAF51-8E52-4BAC-AD07-24C4E4A01FF0}" dt="2020-03-24T22:25:47.322" v="0"/>
      <pc:docMkLst>
        <pc:docMk/>
      </pc:docMkLst>
      <pc:sldChg chg="modCm">
        <pc:chgData name="Daniel Wilcox" userId="1f8cba0927474d6f" providerId="LiveId" clId="{FA2AAF51-8E52-4BAC-AD07-24C4E4A01FF0}" dt="2020-03-24T22:25:47.322" v="0"/>
        <pc:sldMkLst>
          <pc:docMk/>
          <pc:sldMk cId="1291193921" sldId="288"/>
        </pc:sldMkLst>
      </pc:sldChg>
    </pc:docChg>
  </pc:docChgLst>
  <pc:docChgLst>
    <pc:chgData name="Daniel Wilcox" userId="1f8cba0927474d6f" providerId="LiveId" clId="{91CC1C89-7296-42F3-89B8-E3FA15F1733D}"/>
    <pc:docChg chg="modSld">
      <pc:chgData name="Daniel Wilcox" userId="1f8cba0927474d6f" providerId="LiveId" clId="{91CC1C89-7296-42F3-89B8-E3FA15F1733D}" dt="2020-03-24T22:27:19.718" v="0"/>
      <pc:docMkLst>
        <pc:docMk/>
      </pc:docMkLst>
      <pc:sldChg chg="modCm">
        <pc:chgData name="Daniel Wilcox" userId="1f8cba0927474d6f" providerId="LiveId" clId="{91CC1C89-7296-42F3-89B8-E3FA15F1733D}" dt="2020-03-24T22:27:19.718" v="0"/>
        <pc:sldMkLst>
          <pc:docMk/>
          <pc:sldMk cId="1291193921" sldId="288"/>
        </pc:sldMkLst>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20-03-22T11:43:01.512" idx="2">
    <p:pos x="10" y="10"/>
    <p:text>Dan- Our task was to design and engineer an open wheel electric hill climb car to be competitive in the British Hill Climb Championship.</p:text>
    <p:extLst>
      <p:ext uri="{C676402C-5697-4E1C-873F-D02D1690AC5C}">
        <p15:threadingInfo xmlns:p15="http://schemas.microsoft.com/office/powerpoint/2012/main" timeZoneBias="0"/>
      </p:ext>
    </p:extLst>
  </p:cm>
  <p:cm authorId="2" dt="2020-03-23T05:02:55.386" idx="1">
    <p:pos x="146" y="146"/>
    <p:text>George - The team was formed by a process of members filling dictating their preffered sub-group from a scale of 1 to 4</p:text>
    <p:extLst>
      <p:ext uri="{C676402C-5697-4E1C-873F-D02D1690AC5C}">
        <p15:threadingInfo xmlns:p15="http://schemas.microsoft.com/office/powerpoint/2012/main" timeZoneBias="42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2" dt="2020-03-24T15:15:00.527" idx="18">
    <p:pos x="10" y="10"/>
    <p:text>Pete-
A blue 20 mm high flame is applied to the center of the lower edge of the specimen for 10 seconds and removed. If burning ceases within 30 seconds, the flame is reapplied for an additional 10 seconds. If the specimen drips, particles are allowed to fall onto a layer of dry absorbent surgical cotton placed 300 mm below the specimen. ​
​
Batteries must be declared and certified 3 months before any event​
​
A trigger the driver can reach and operate while in race suit and fully belted in​
By a Marshall via a switch or button near the centreline of the car around the driver cockpit​
In the event of a crash detected by contacts or sensors​
Short circuit or earthing​
Orange cable safely attached​
Green safe    Red Danger/malfunction​
Ready-to-move light ​
In order to indicate that the car can move if the throttle pedal is activated, a white light fitted on the top of the roll hoop, illuminating the front of the car parallel to the centre line of the car, will light up. Whilst charging with the control system powered, the ready to-move light must flash “on” for 0.05 seconds and “off” for 2 seconds. It must flash "on" for 0.5 seconds and "off" for 0.5 seconds if, when the system has been requested to energise, the bus voltage has not exceeded 50 V. ​
​
​
</p:text>
    <p:extLst>
      <p:ext uri="{C676402C-5697-4E1C-873F-D02D1690AC5C}">
        <p15:threadingInfo xmlns:p15="http://schemas.microsoft.com/office/powerpoint/2012/main" timeZoneBias="42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2" dt="2020-03-24T15:15:20.386" idx="19">
    <p:pos x="10" y="10"/>
    <p:text>Pete - 
In 2020 MSUK had a forum introducing new regulations for all electric vehicles in motorsport.​
Our vehicle falls in the bespoke class meaning a single differential, single motor, no torque vectoring or traction control and a 250kw RESS draw cap.​
All previous decisions had been to make an all-out performance project rather than fitting to an equivalent class structure so no longer compliant.​
Complete redesign required to meet new regulations.​
​
No official charging time allocation for electric vehicles or run duty cycle listed.​
​
Charging via generators discouraged however track infrastructure not present at the British hill climb tracks in rural areas.​</p:text>
    <p:extLst>
      <p:ext uri="{C676402C-5697-4E1C-873F-D02D1690AC5C}">
        <p15:threadingInfo xmlns:p15="http://schemas.microsoft.com/office/powerpoint/2012/main" timeZoneBias="420"/>
      </p:ext>
    </p:extLst>
  </p:cm>
</p:cmLst>
</file>

<file path=ppt/comments/comment4.xml><?xml version="1.0" encoding="utf-8"?>
<p:cmLst xmlns:a="http://schemas.openxmlformats.org/drawingml/2006/main" xmlns:r="http://schemas.openxmlformats.org/officeDocument/2006/relationships" xmlns:p="http://schemas.openxmlformats.org/presentationml/2006/main">
  <p:cm authorId="1" dt="2020-03-23T12:35:12.965" idx="5">
    <p:pos x="10" y="10"/>
    <p:text>Dan-Duty cycle is the requirements of the vehicle in terms of its operation. 
To make sure the car is competitive, I set the target run times as the record run at each course and created an Excel sheet of this data.
I researched each track and its length and also added this to the excel sheet. 
Average velocity was calculated as length of the course divided by the record run time. I then calculated an average velocity across all tracks which will need to be the point at which the car is at its optimum.</p:text>
    <p:extLst>
      <p:ext uri="{C676402C-5697-4E1C-873F-D02D1690AC5C}">
        <p15:threadingInfo xmlns:p15="http://schemas.microsoft.com/office/powerpoint/2012/main" timeZoneBias="0"/>
      </p:ext>
    </p:extLst>
  </p:cm>
</p:cmLst>
</file>

<file path=ppt/comments/comment5.xml><?xml version="1.0" encoding="utf-8"?>
<p:cmLst xmlns:a="http://schemas.openxmlformats.org/drawingml/2006/main" xmlns:r="http://schemas.openxmlformats.org/officeDocument/2006/relationships" xmlns:p="http://schemas.openxmlformats.org/presentationml/2006/main">
  <p:cm authorId="1" dt="2020-03-23T12:35:35.356" idx="7">
    <p:pos x="10" y="10"/>
    <p:text>Dan-No teams had published data logging so I got creative as observed on-board footage at each hill climb course and calculated the percentage of the run on throttle and then multiplied by the record run time to get our predicted time on throttle. Some error is introduced from different handling characteristics and even the tyres as if there is less grip then less throttle is used. 
Knowing the efficiency of the components we calculated heat generated. 
Figure shows time on throttle and see greatest time on throttle at Craigantlet so vehicle needs to be able to run this course.</p:text>
    <p:extLst>
      <p:ext uri="{C676402C-5697-4E1C-873F-D02D1690AC5C}">
        <p15:threadingInfo xmlns:p15="http://schemas.microsoft.com/office/powerpoint/2012/main" timeZoneBias="0"/>
      </p:ext>
    </p:extLst>
  </p:cm>
</p:cmLst>
</file>

<file path=ppt/comments/comment6.xml><?xml version="1.0" encoding="utf-8"?>
<p:cmLst xmlns:a="http://schemas.openxmlformats.org/drawingml/2006/main" xmlns:r="http://schemas.openxmlformats.org/officeDocument/2006/relationships" xmlns:p="http://schemas.openxmlformats.org/presentationml/2006/main">
  <p:cm authorId="2" dt="2020-03-24T07:16:21.009" idx="14">
    <p:pos x="10" y="10"/>
    <p:text>reza shafie-pour motlagh
</p:text>
    <p:extLst>
      <p:ext uri="{C676402C-5697-4E1C-873F-D02D1690AC5C}">
        <p15:threadingInfo xmlns:p15="http://schemas.microsoft.com/office/powerpoint/2012/main" timeZoneBias="420"/>
      </p:ext>
    </p:extLst>
  </p:cm>
</p:cmLst>
</file>

<file path=ppt/comments/comment7.xml><?xml version="1.0" encoding="utf-8"?>
<p:cmLst xmlns:a="http://schemas.openxmlformats.org/drawingml/2006/main" xmlns:r="http://schemas.openxmlformats.org/officeDocument/2006/relationships" xmlns:p="http://schemas.openxmlformats.org/presentationml/2006/main">
  <p:cm authorId="2" dt="2020-03-24T07:16:38.899" idx="15">
    <p:pos x="10" y="10"/>
    <p:text>reza shafie-pour motlagh
</p:text>
    <p:extLst>
      <p:ext uri="{C676402C-5697-4E1C-873F-D02D1690AC5C}">
        <p15:threadingInfo xmlns:p15="http://schemas.microsoft.com/office/powerpoint/2012/main" timeZoneBias="420"/>
      </p:ext>
    </p:extLst>
  </p:cm>
</p:cmLst>
</file>

<file path=ppt/comments/comment8.xml><?xml version="1.0" encoding="utf-8"?>
<p:cmLst xmlns:a="http://schemas.openxmlformats.org/drawingml/2006/main" xmlns:r="http://schemas.openxmlformats.org/officeDocument/2006/relationships" xmlns:p="http://schemas.openxmlformats.org/presentationml/2006/main">
  <p:cm authorId="2" dt="2020-03-24T07:38:17.901" idx="17">
    <p:pos x="10" y="10"/>
    <p:text>reza shafie- pour motlagh
</p:text>
    <p:extLst>
      <p:ext uri="{C676402C-5697-4E1C-873F-D02D1690AC5C}">
        <p15:threadingInfo xmlns:p15="http://schemas.microsoft.com/office/powerpoint/2012/main" timeZoneBias="420"/>
      </p:ext>
    </p:extLst>
  </p:cm>
</p:cmLst>
</file>

<file path=ppt/comments/comment9.xml><?xml version="1.0" encoding="utf-8"?>
<p:cmLst xmlns:a="http://schemas.openxmlformats.org/drawingml/2006/main" xmlns:r="http://schemas.openxmlformats.org/officeDocument/2006/relationships" xmlns:p="http://schemas.openxmlformats.org/presentationml/2006/main">
  <p:cm authorId="2" dt="2020-03-24T07:16:45.274" idx="16">
    <p:pos x="10" y="10"/>
    <p:text>reza shafie-pour motlagh
</p:text>
    <p:extLst>
      <p:ext uri="{C676402C-5697-4E1C-873F-D02D1690AC5C}">
        <p15:threadingInfo xmlns:p15="http://schemas.microsoft.com/office/powerpoint/2012/main" timeZoneBias="420"/>
      </p:ext>
    </p:extLst>
  </p:cm>
</p:cmLst>
</file>

<file path=ppt/comments/comment10.xml><?xml version="1.0" encoding="utf-8"?>
<p:cmLst xmlns:a="http://schemas.openxmlformats.org/drawingml/2006/main" xmlns:r="http://schemas.openxmlformats.org/officeDocument/2006/relationships" xmlns:p="http://schemas.openxmlformats.org/presentationml/2006/main">
  <p:cm authorId="4" dt="2020-03-24T14:06:11.429" idx="1">
    <p:pos x="10" y="10"/>
    <p:text>Tim - My responsibility is for the energy storage system. Therefore, using estimated power, energy and voltage required I had to come up with a sufficient storage method. Finding the correct batteries was done by using my previous research to find which is the most suitable option for the energy storage. Eventually I decided on using a Sony VTC5A cell, as it was capable of discharging at 35A and with 3400 of them was also capable of meeting the power and energy requirements of the car. This meant that we needed roughly 3400 batteries, weighing 165kg, which would be arranged in lines of 10 in packs to achieve the estimated voltage of 350V. These batteries had several problems however, such as the very high requirements and the sheer size and weight of the batteries.</p:text>
    <p:extLst>
      <p:ext uri="{C676402C-5697-4E1C-873F-D02D1690AC5C}">
        <p15:threadingInfo xmlns:p15="http://schemas.microsoft.com/office/powerpoint/2012/main" timeZoneBias="0"/>
      </p:ext>
    </p:extLst>
  </p:cm>
</p:cmLst>
</file>

<file path=ppt/comments/comment11.xml><?xml version="1.0" encoding="utf-8"?>
<p:cmLst xmlns:a="http://schemas.openxmlformats.org/drawingml/2006/main" xmlns:r="http://schemas.openxmlformats.org/officeDocument/2006/relationships" xmlns:p="http://schemas.openxmlformats.org/presentationml/2006/main">
  <p:cm authorId="4" dt="2020-03-24T14:14:37.695" idx="2">
    <p:pos x="768" y="2568"/>
    <p:text>Therefore, we had to change both the batteries and the motors. The batteries I eventually decided to use come from a German company called Gensace and are capable of discharging at 300A, with a voltage of 44.4V and a capacity of 5000mAh. These batteries are LiPo batteries (Lithium Polymer). I worked out that 60 of these batteries were needed to get the power, energy and voltage requirements. These would be arranged into 10 packs of 6 in order to achieve the voltage, and with a battery case included would weigh around 110kg.</p:text>
    <p:extLst>
      <p:ext uri="{C676402C-5697-4E1C-873F-D02D1690AC5C}">
        <p15:threadingInfo xmlns:p15="http://schemas.microsoft.com/office/powerpoint/2012/main" timeZoneBias="0"/>
      </p:ext>
    </p:extLst>
  </p:cm>
</p:cmLst>
</file>

<file path=ppt/comments/comment12.xml><?xml version="1.0" encoding="utf-8"?>
<p:cmLst xmlns:a="http://schemas.openxmlformats.org/drawingml/2006/main" xmlns:r="http://schemas.openxmlformats.org/officeDocument/2006/relationships" xmlns:p="http://schemas.openxmlformats.org/presentationml/2006/main">
  <p:cm authorId="4" dt="2020-03-24T14:29:30.638" idx="3">
    <p:pos x="10" y="10"/>
    <p:text>Using the parameters of the batteries provided on the website a case was initially made by me, and was later improved considerably by Reza, which allowed for all 60 batteries to fit in the allocated space which we were provided with by the chassis group. The reason for the battery case is to get rid of any potential dangers associated with LiPo batteries. For example, the batteries have a cycle life of around 300-400 cycles, meaning they’ll most likely need replacing. Therefore, easy access to the batteries is key. Another risk is the flammability of the batteries and the care that is required in charging, discharging and storing them. This is why each battery is isolated, so that they will hopefully never come into contact with each other.</p:text>
    <p:extLst>
      <p:ext uri="{C676402C-5697-4E1C-873F-D02D1690AC5C}">
        <p15:threadingInfo xmlns:p15="http://schemas.microsoft.com/office/powerpoint/2012/main" timeZoneBias="0"/>
      </p:ext>
    </p:extLst>
  </p:cm>
</p:cmLst>
</file>

<file path=ppt/comments/comment13.xml><?xml version="1.0" encoding="utf-8"?>
<p:cmLst xmlns:a="http://schemas.openxmlformats.org/drawingml/2006/main" xmlns:r="http://schemas.openxmlformats.org/officeDocument/2006/relationships" xmlns:p="http://schemas.openxmlformats.org/presentationml/2006/main">
  <p:cm authorId="2" dt="2020-03-23T07:41:56.878" idx="2">
    <p:pos x="10" y="10"/>
    <p:text>George - Definition of the function of the motor controllers within an EV with a reference. The process used in order to begin looking at motor controllers. 
Going into more detail about the websites, links etc that were used 
</p:text>
    <p:extLst>
      <p:ext uri="{C676402C-5697-4E1C-873F-D02D1690AC5C}">
        <p15:threadingInfo xmlns:p15="http://schemas.microsoft.com/office/powerpoint/2012/main" timeZoneBias="420"/>
      </p:ext>
    </p:extLst>
  </p:cm>
</p:cmLst>
</file>

<file path=ppt/comments/comment14.xml><?xml version="1.0" encoding="utf-8"?>
<p:cmLst xmlns:a="http://schemas.openxmlformats.org/drawingml/2006/main" xmlns:r="http://schemas.openxmlformats.org/officeDocument/2006/relationships" xmlns:p="http://schemas.openxmlformats.org/presentationml/2006/main">
  <p:cm authorId="2" dt="2020-03-23T07:49:58.619" idx="4">
    <p:pos x="10" y="10"/>
    <p:text>George - Talk about how I was waiting for Tim and reza to decide what sort of running power was sensible, acheivable and effective. 
How this lead me with not much to do other than to begin looking at other sensors that I thought i might use.
Where all the sensors came from
Why I need them
Where they are placed on the vehicle and why
</p:text>
    <p:extLst>
      <p:ext uri="{C676402C-5697-4E1C-873F-D02D1690AC5C}">
        <p15:threadingInfo xmlns:p15="http://schemas.microsoft.com/office/powerpoint/2012/main" timeZoneBias="420"/>
      </p:ext>
    </p:extLst>
  </p:cm>
</p:cmLst>
</file>

<file path=ppt/comments/comment15.xml><?xml version="1.0" encoding="utf-8"?>
<p:cmLst xmlns:a="http://schemas.openxmlformats.org/drawingml/2006/main" xmlns:r="http://schemas.openxmlformats.org/officeDocument/2006/relationships" xmlns:p="http://schemas.openxmlformats.org/presentationml/2006/main">
  <p:cm authorId="2" dt="2020-03-23T07:52:18.307" idx="5">
    <p:pos x="10" y="10"/>
    <p:text>George - Explanation of the point of launch control and how it is used within ICE powered vehicles.
The obvious benefits of doing so. 
How EV motor controllers can be used to  acheive a similar goal
The impact of all of these additional components (fairly minimal)
</p:text>
    <p:extLst>
      <p:ext uri="{C676402C-5697-4E1C-873F-D02D1690AC5C}">
        <p15:threadingInfo xmlns:p15="http://schemas.microsoft.com/office/powerpoint/2012/main" timeZoneBias="420"/>
      </p:ext>
    </p:extLst>
  </p:cm>
</p:cmLst>
</file>

<file path=ppt/comments/comment16.xml><?xml version="1.0" encoding="utf-8"?>
<p:cmLst xmlns:a="http://schemas.openxmlformats.org/drawingml/2006/main" xmlns:r="http://schemas.openxmlformats.org/officeDocument/2006/relationships" xmlns:p="http://schemas.openxmlformats.org/presentationml/2006/main">
  <p:cm authorId="2" dt="2020-03-23T07:48:08.666" idx="3">
    <p:pos x="10" y="10"/>
    <p:text>George - Breakdown of first 8 column headings and what they mean.
Explain where values for the first 5 columns came from. - Mu from Michael Coeff. Lift from aero group etc
Explain how columns 6-8 were calculated.
Breakdown of headings 10-14 
Explain the numbers
Explain logic columns on the end
</p:text>
    <p:extLst>
      <p:ext uri="{C676402C-5697-4E1C-873F-D02D1690AC5C}">
        <p15:threadingInfo xmlns:p15="http://schemas.microsoft.com/office/powerpoint/2012/main" timeZoneBias="420"/>
      </p:ext>
    </p:extLst>
  </p:cm>
</p:cmLst>
</file>

<file path=ppt/comments/comment17.xml><?xml version="1.0" encoding="utf-8"?>
<p:cmLst xmlns:a="http://schemas.openxmlformats.org/drawingml/2006/main" xmlns:r="http://schemas.openxmlformats.org/officeDocument/2006/relationships" xmlns:p="http://schemas.openxmlformats.org/presentationml/2006/main">
  <p:cm authorId="2" dt="2020-03-23T07:59:10.201" idx="6">
    <p:pos x="10" y="10"/>
    <p:text>George - Differences between torque vectoring and launch control but explain how they are related to each other.
Explain the benefits of using torque vectoring, safety &amp; lap times
How the car will use torque vectoring during an event.
Similarly to previous slide, the impact of additional components
</p:text>
    <p:extLst>
      <p:ext uri="{C676402C-5697-4E1C-873F-D02D1690AC5C}">
        <p15:threadingInfo xmlns:p15="http://schemas.microsoft.com/office/powerpoint/2012/main" timeZoneBias="420"/>
      </p:ext>
    </p:extLst>
  </p:cm>
</p:cmLst>
</file>

<file path=ppt/comments/comment18.xml><?xml version="1.0" encoding="utf-8"?>
<p:cmLst xmlns:a="http://schemas.openxmlformats.org/drawingml/2006/main" xmlns:r="http://schemas.openxmlformats.org/officeDocument/2006/relationships" xmlns:p="http://schemas.openxmlformats.org/presentationml/2006/main">
  <p:cm authorId="2" dt="2020-03-23T08:04:28.655" idx="7">
    <p:pos x="3592" y="1061"/>
    <p:text>George - Explain what a steady state test consists of and why it will be used. [with reference to image.]
Explain how data could be extrapolated graphically in order to draw a line of best fit for which the software could run off. 
Explain which parameter(s) - [outside wheel speed+ corner radius] will be varied 
</p:text>
    <p:extLst>
      <p:ext uri="{C676402C-5697-4E1C-873F-D02D1690AC5C}">
        <p15:threadingInfo xmlns:p15="http://schemas.microsoft.com/office/powerpoint/2012/main" timeZoneBias="420"/>
      </p:ext>
    </p:extLst>
  </p:cm>
</p:cmLst>
</file>

<file path=ppt/comments/comment19.xml><?xml version="1.0" encoding="utf-8"?>
<p:cmLst xmlns:a="http://schemas.openxmlformats.org/drawingml/2006/main" xmlns:r="http://schemas.openxmlformats.org/officeDocument/2006/relationships" xmlns:p="http://schemas.openxmlformats.org/presentationml/2006/main">
  <p:cm authorId="2" dt="2020-03-24T07:15:04.325" idx="13">
    <p:pos x="10" y="10"/>
    <p:text>George -  Explain basic job description, meetings attended/chaired etc
Outline all success of powertrain group and the eventual successes of aero group, and successes of chassis 
Talk about the problems with the overall body work package, the cage space, the mounting of hubs the failures of the meetings in terms of attendance and engagement. 
</p:text>
    <p:extLst>
      <p:ext uri="{C676402C-5697-4E1C-873F-D02D1690AC5C}">
        <p15:threadingInfo xmlns:p15="http://schemas.microsoft.com/office/powerpoint/2012/main" timeZoneBias="420"/>
      </p:ext>
    </p:extLst>
  </p:cm>
</p:cmLst>
</file>

<file path=ppt/comments/comment20.xml><?xml version="1.0" encoding="utf-8"?>
<p:cmLst xmlns:a="http://schemas.openxmlformats.org/drawingml/2006/main" xmlns:r="http://schemas.openxmlformats.org/officeDocument/2006/relationships" xmlns:p="http://schemas.openxmlformats.org/presentationml/2006/main">
  <p:cm authorId="2" dt="2020-03-24T04:55:24.569" idx="8">
    <p:pos x="10" y="10"/>
    <p:text>Jeff: My area of responsibility was transmission, this first image is the initial gearbox model from when we had selected the larger emrax 348 motors. The parts inside it are selected by a variety of calculations detailed in my report. They are a combination  of quick calculations using tools like HPC's gear selection equation and validating that by comparing the results of an FEA plot and of more in depth maths. For example when calculating gear tooth strength treating the tooth as a beam rigidly constrained at one end.</p:text>
    <p:extLst>
      <p:ext uri="{C676402C-5697-4E1C-873F-D02D1690AC5C}">
        <p15:threadingInfo xmlns:p15="http://schemas.microsoft.com/office/powerpoint/2012/main" timeZoneBias="420"/>
      </p:ext>
    </p:extLst>
  </p:cm>
</p:cmLst>
</file>

<file path=ppt/comments/comment21.xml><?xml version="1.0" encoding="utf-8"?>
<p:cmLst xmlns:a="http://schemas.openxmlformats.org/drawingml/2006/main" xmlns:r="http://schemas.openxmlformats.org/officeDocument/2006/relationships" xmlns:p="http://schemas.openxmlformats.org/presentationml/2006/main">
  <p:cm authorId="2" dt="2020-03-24T05:02:42.381" idx="9">
    <p:pos x="10" y="10"/>
    <p:text>Jeff: Here is the final model after reducing the centre distances to account for the smaller motors and in order to make more room for the diffuser. It is possible to use relativley small gears and axles for the planets as the load is constantly shared between three planet gears splitting the forces across three points on both the sun gear and the ring gear.
</p:text>
    <p:extLst>
      <p:ext uri="{C676402C-5697-4E1C-873F-D02D1690AC5C}">
        <p15:threadingInfo xmlns:p15="http://schemas.microsoft.com/office/powerpoint/2012/main" timeZoneBias="420"/>
      </p:ext>
    </p:extLst>
  </p:cm>
</p:cmLst>
</file>

<file path=ppt/comments/comment22.xml><?xml version="1.0" encoding="utf-8"?>
<p:cmLst xmlns:a="http://schemas.openxmlformats.org/drawingml/2006/main" xmlns:r="http://schemas.openxmlformats.org/officeDocument/2006/relationships" xmlns:p="http://schemas.openxmlformats.org/presentationml/2006/main">
  <p:cm authorId="2" dt="2020-03-24T05:14:11.099" idx="10">
    <p:pos x="10" y="10"/>
    <p:text>Jeff: Two different plots here, the right is an initial model for an output flange which evolved through a few iterations to the actual part on the left. This refinement process was used on the planet carrier aswell to reduce its mass and ensure that it would perform its function adequatley.
</p:text>
    <p:extLst>
      <p:ext uri="{C676402C-5697-4E1C-873F-D02D1690AC5C}">
        <p15:threadingInfo xmlns:p15="http://schemas.microsoft.com/office/powerpoint/2012/main" timeZoneBias="420"/>
      </p:ext>
    </p:extLst>
  </p:cm>
</p:cmLst>
</file>

<file path=ppt/comments/comment23.xml><?xml version="1.0" encoding="utf-8"?>
<p:cmLst xmlns:a="http://schemas.openxmlformats.org/drawingml/2006/main" xmlns:r="http://schemas.openxmlformats.org/officeDocument/2006/relationships" xmlns:p="http://schemas.openxmlformats.org/presentationml/2006/main">
  <p:cm authorId="2" dt="2020-03-24T05:24:29.457" idx="11">
    <p:pos x="7152" y="1149"/>
    <p:text>Jeff: In the final couple oif weeks in which we had acces to university I set the powertrain group a list of achievable objectives which we came together on the ffridays and completed. This greatly expedited working and would ahve been an excellent way to work had we begun doing it earlier. As well as this due to the closeness of the deadline I suggested that rather than agonizing over every decision we should make reasonable asumptions and move on quickly and effectivley. 
</p:text>
    <p:extLst>
      <p:ext uri="{C676402C-5697-4E1C-873F-D02D1690AC5C}">
        <p15:threadingInfo xmlns:p15="http://schemas.microsoft.com/office/powerpoint/2012/main" timeZoneBias="420"/>
      </p:ext>
    </p:extLst>
  </p:cm>
</p:cmLst>
</file>

<file path=ppt/comments/comment24.xml><?xml version="1.0" encoding="utf-8"?>
<p:cmLst xmlns:a="http://schemas.openxmlformats.org/drawingml/2006/main" xmlns:r="http://schemas.openxmlformats.org/officeDocument/2006/relationships" xmlns:p="http://schemas.openxmlformats.org/presentationml/2006/main">
  <p:cm authorId="1" dt="2020-03-23T12:36:06.512" idx="8">
    <p:pos x="10" y="10"/>
    <p:text>Dan-Using downforce and traction, I calculated torque needed to spin wheels at maximum load and then calculated max torque from the motor and gearbox to see which was least as the driveshaft only needs to withstand this value. This value was 2150Nm
There are 3 types of U joint, traditional yoke and spider, Rzeppa and Tripod. I chose tripod due to trackside simplicity and is constant velocity so works with suspension change. 
Using excel I calculated the minimum radius needed to take 2150Nm of torque then checked this against Solidworks FEA and they agreed I then repeated for a hollow pipe and this saved 60% of material for same strength. 
I was going to use carbon fibre but couldn’t model accurately or safely in Solidworks because of this opted for 4340 steel. It’s heavier but at least it is trusted value.</p:text>
    <p:extLst>
      <p:ext uri="{C676402C-5697-4E1C-873F-D02D1690AC5C}">
        <p15:threadingInfo xmlns:p15="http://schemas.microsoft.com/office/powerpoint/2012/main" timeZoneBias="0"/>
      </p:ext>
    </p:extLst>
  </p:cm>
</p:cmLst>
</file>

<file path=ppt/comments/comment25.xml><?xml version="1.0" encoding="utf-8"?>
<p:cmLst xmlns:a="http://schemas.openxmlformats.org/drawingml/2006/main" xmlns:r="http://schemas.openxmlformats.org/officeDocument/2006/relationships" xmlns:p="http://schemas.openxmlformats.org/presentationml/2006/main">
  <p:cm authorId="1" dt="2020-03-23T12:36:31.006" idx="9">
    <p:pos x="10" y="10"/>
    <p:text>Dan-This is the final design with tripod and rollers with hollow steel shafts. Dust boots and grease will be added. 
The shaft will cost hundreds of pounds as it will need to be machined and producing the hollow driveshaft to be perfect will be expensive. Maintenance will be simpler as the shaft is splined to the gearbox so it’s easy to remove and repair.</p:text>
    <p:extLst>
      <p:ext uri="{C676402C-5697-4E1C-873F-D02D1690AC5C}">
        <p15:threadingInfo xmlns:p15="http://schemas.microsoft.com/office/powerpoint/2012/main" timeZoneBias="0"/>
      </p:ext>
    </p:extLst>
  </p:cm>
</p:cmLst>
</file>

<file path=ppt/comments/comment26.xml><?xml version="1.0" encoding="utf-8"?>
<p:cmLst xmlns:a="http://schemas.openxmlformats.org/drawingml/2006/main" xmlns:r="http://schemas.openxmlformats.org/officeDocument/2006/relationships" xmlns:p="http://schemas.openxmlformats.org/presentationml/2006/main">
  <p:cm authorId="1" dt="2020-03-23T12:37:46.462" idx="10">
    <p:pos x="10" y="10"/>
    <p:text>Dan-Failure was communication. Communication in the group was good but between groups was limited which led to less work being completed and if work was done it had to be corrected as components did not fit. 
Success was work at the end of the project. Friday meetings meant we worked well communicated between groups and the car came together quickly. 
To improve we will communicate better from the start and take strong, reliable meeting minutes which can be referenced later. 
We fell behind on timing quickly and was hard to recover but in the last few weeks workload was picked up and the project caught up well but would have preferred more time to adjust and perfect the car.</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BAF3F4-8F90-4DCC-A8DD-D411C9B8AF05}" type="datetimeFigureOut">
              <a:rPr lang="en-US"/>
              <a:t>3/24/2020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1C74E3-5EA7-4B0C-BE8E-B0CC5BA70950}" type="slidenum">
              <a:rPr lang="en-US"/>
              <a:t>‹#›</a:t>
            </a:fld>
            <a:endParaRPr lang="en-US"/>
          </a:p>
        </p:txBody>
      </p:sp>
    </p:spTree>
    <p:extLst>
      <p:ext uri="{BB962C8B-B14F-4D97-AF65-F5344CB8AC3E}">
        <p14:creationId xmlns:p14="http://schemas.microsoft.com/office/powerpoint/2010/main" val="16544786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latin typeface="+mn-lt"/>
                <a:ea typeface="+mn-ea"/>
                <a:cs typeface="+mn-cs"/>
              </a:rPr>
              <a:t>Dan- Our task was to design and engineer an open wheel electric hill climb car to be competitive in the British Hill Climb Championship.</a:t>
            </a:r>
          </a:p>
          <a:p>
            <a:endParaRPr lang="en-GB"/>
          </a:p>
        </p:txBody>
      </p:sp>
      <p:sp>
        <p:nvSpPr>
          <p:cNvPr id="4" name="Slide Number Placeholder 3"/>
          <p:cNvSpPr>
            <a:spLocks noGrp="1"/>
          </p:cNvSpPr>
          <p:nvPr>
            <p:ph type="sldNum" sz="quarter" idx="5"/>
          </p:nvPr>
        </p:nvSpPr>
        <p:spPr/>
        <p:txBody>
          <a:bodyPr/>
          <a:lstStyle/>
          <a:p>
            <a:fld id="{331C74E3-5EA7-4B0C-BE8E-B0CC5BA70950}" type="slidenum">
              <a:rPr lang="en-US" smtClean="0"/>
              <a:t>2</a:t>
            </a:fld>
            <a:endParaRPr lang="en-US"/>
          </a:p>
        </p:txBody>
      </p:sp>
    </p:spTree>
    <p:extLst>
      <p:ext uri="{BB962C8B-B14F-4D97-AF65-F5344CB8AC3E}">
        <p14:creationId xmlns:p14="http://schemas.microsoft.com/office/powerpoint/2010/main" val="23081752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 blue 20 mm high flame is applied to the center of the lower edge of the specimen for 10 seconds and removed. If burning ceases within 30 seconds, the flame is reapplied for an additional 10 seconds. If the specimen drips, particles are allowed to fall onto a layer of dry absorbent surgical cotton placed 300 mm below the specimen. </a:t>
            </a:r>
            <a:endParaRPr lang="en-US">
              <a:cs typeface="Calibri"/>
            </a:endParaRPr>
          </a:p>
          <a:p>
            <a:endParaRPr lang="en-US">
              <a:cs typeface="Calibri"/>
            </a:endParaRPr>
          </a:p>
          <a:p>
            <a:r>
              <a:rPr lang="en-US">
                <a:cs typeface="Calibri"/>
              </a:rPr>
              <a:t>Batteries must be declared and certified 3 months before any event</a:t>
            </a:r>
          </a:p>
          <a:p>
            <a:endParaRPr lang="en-US"/>
          </a:p>
          <a:p>
            <a:pPr marL="171450" indent="-171450">
              <a:buFont typeface="Arial"/>
              <a:buChar char="•"/>
            </a:pPr>
            <a:r>
              <a:rPr lang="en-US"/>
              <a:t>A trigger the driver can reach and operate while in race suit and fully belted in</a:t>
            </a:r>
            <a:endParaRPr lang="en-US">
              <a:cs typeface="Calibri"/>
            </a:endParaRPr>
          </a:p>
          <a:p>
            <a:pPr marL="171450" indent="-171450">
              <a:buFont typeface="Arial"/>
              <a:buChar char="•"/>
            </a:pPr>
            <a:r>
              <a:rPr lang="en-US"/>
              <a:t>By a Marshall via a switch or button near the </a:t>
            </a:r>
            <a:r>
              <a:rPr lang="en-US" err="1"/>
              <a:t>centreline</a:t>
            </a:r>
            <a:r>
              <a:rPr lang="en-US"/>
              <a:t> of the car around the driver cockpit</a:t>
            </a:r>
            <a:endParaRPr lang="en-US">
              <a:cs typeface="Calibri"/>
            </a:endParaRPr>
          </a:p>
          <a:p>
            <a:pPr marL="171450" indent="-171450">
              <a:buFont typeface="Arial"/>
              <a:buChar char="•"/>
            </a:pPr>
            <a:r>
              <a:rPr lang="en-US"/>
              <a:t>In the event of a crash detected by contacts or sensors</a:t>
            </a:r>
            <a:endParaRPr lang="en-US">
              <a:cs typeface="Calibri"/>
            </a:endParaRPr>
          </a:p>
          <a:p>
            <a:pPr marL="171450" indent="-171450">
              <a:buFont typeface="Arial"/>
              <a:buChar char="•"/>
            </a:pPr>
            <a:r>
              <a:rPr lang="en-US">
                <a:cs typeface="Calibri"/>
              </a:rPr>
              <a:t>Short circuit or earthing</a:t>
            </a:r>
          </a:p>
          <a:p>
            <a:r>
              <a:rPr lang="en-US">
                <a:cs typeface="Calibri"/>
              </a:rPr>
              <a:t>Orange cable safely attached</a:t>
            </a:r>
          </a:p>
          <a:p>
            <a:r>
              <a:rPr lang="en-US">
                <a:cs typeface="Calibri"/>
              </a:rPr>
              <a:t>Green safe       Red Danger/malfunction</a:t>
            </a:r>
          </a:p>
          <a:p>
            <a:r>
              <a:rPr lang="en-US" b="1"/>
              <a:t>Ready-to-move light</a:t>
            </a:r>
            <a:r>
              <a:rPr lang="en-US"/>
              <a:t> </a:t>
            </a:r>
          </a:p>
          <a:p>
            <a:r>
              <a:rPr lang="en-US"/>
              <a:t>In order to indicate that the car can move if the throttle pedal is activated, a white light fitted on the top of the roll hoop, illuminating the front of the car parallel to the </a:t>
            </a:r>
            <a:r>
              <a:rPr lang="en-US" err="1"/>
              <a:t>centre</a:t>
            </a:r>
            <a:r>
              <a:rPr lang="en-US"/>
              <a:t> line of the car, will light up. Whilst charging with the control system powered, the ready to-move light must flash “on” for 0.05 seconds and “off” for 2 seconds. It must flash "on" for 0.5 seconds and "off" for 0.5 seconds if, when the system has been requested to </a:t>
            </a:r>
            <a:r>
              <a:rPr lang="en-US" err="1"/>
              <a:t>energise</a:t>
            </a:r>
            <a:r>
              <a:rPr lang="en-US"/>
              <a:t>, the bus voltage has not exceeded 50 V. </a:t>
            </a:r>
            <a:endParaRPr lang="en-US">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331C74E3-5EA7-4B0C-BE8E-B0CC5BA70950}" type="slidenum">
              <a:rPr lang="en-US"/>
              <a:t>3</a:t>
            </a:fld>
            <a:endParaRPr lang="en-US"/>
          </a:p>
        </p:txBody>
      </p:sp>
    </p:spTree>
    <p:extLst>
      <p:ext uri="{BB962C8B-B14F-4D97-AF65-F5344CB8AC3E}">
        <p14:creationId xmlns:p14="http://schemas.microsoft.com/office/powerpoint/2010/main" val="6824551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In 2020 MSUK had a forum introducing new regulations for all electric vehicles in motorsport.</a:t>
            </a:r>
          </a:p>
          <a:p>
            <a:r>
              <a:rPr lang="en-US">
                <a:cs typeface="Calibri"/>
              </a:rPr>
              <a:t>Our vehicle falls in the bespoke class meaning a single differential, single motor, no torque vectoring or traction control and a 250kw RESS draw cap.</a:t>
            </a:r>
          </a:p>
          <a:p>
            <a:r>
              <a:rPr lang="en-US">
                <a:cs typeface="Calibri"/>
              </a:rPr>
              <a:t>All previous decisions had been to make an all-out performance project rather than fitting to an equivalent class structure so no longer compliant.</a:t>
            </a:r>
          </a:p>
          <a:p>
            <a:r>
              <a:rPr lang="en-US">
                <a:cs typeface="Calibri"/>
              </a:rPr>
              <a:t>Complete redesign required to meet new regulations.</a:t>
            </a:r>
          </a:p>
          <a:p>
            <a:endParaRPr lang="en-US">
              <a:cs typeface="Calibri"/>
            </a:endParaRPr>
          </a:p>
          <a:p>
            <a:r>
              <a:rPr lang="en-US">
                <a:cs typeface="Calibri"/>
              </a:rPr>
              <a:t>No official charging time allocation for electric vehicles or run duty cycle listed.</a:t>
            </a:r>
          </a:p>
          <a:p>
            <a:endParaRPr lang="en-US">
              <a:cs typeface="Calibri"/>
            </a:endParaRPr>
          </a:p>
          <a:p>
            <a:r>
              <a:rPr lang="en-US">
                <a:cs typeface="Calibri"/>
              </a:rPr>
              <a:t>Charging via generators discouraged however track infrastructure not present at the British hill climb tracks in rural areas.</a:t>
            </a:r>
          </a:p>
        </p:txBody>
      </p:sp>
      <p:sp>
        <p:nvSpPr>
          <p:cNvPr id="4" name="Slide Number Placeholder 3"/>
          <p:cNvSpPr>
            <a:spLocks noGrp="1"/>
          </p:cNvSpPr>
          <p:nvPr>
            <p:ph type="sldNum" sz="quarter" idx="5"/>
          </p:nvPr>
        </p:nvSpPr>
        <p:spPr/>
        <p:txBody>
          <a:bodyPr/>
          <a:lstStyle/>
          <a:p>
            <a:fld id="{331C74E3-5EA7-4B0C-BE8E-B0CC5BA70950}" type="slidenum">
              <a:rPr lang="en-US"/>
              <a:t>4</a:t>
            </a:fld>
            <a:endParaRPr lang="en-US"/>
          </a:p>
        </p:txBody>
      </p:sp>
    </p:spTree>
    <p:extLst>
      <p:ext uri="{BB962C8B-B14F-4D97-AF65-F5344CB8AC3E}">
        <p14:creationId xmlns:p14="http://schemas.microsoft.com/office/powerpoint/2010/main" val="2628335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latin typeface="+mn-lt"/>
                <a:ea typeface="+mn-ea"/>
                <a:cs typeface="+mn-cs"/>
              </a:rPr>
              <a:t>Dan-Duty cycle is the requirements of the vehicle in terms of its operation. To make sure the car is competitive, I set the target run times as the record run at each course and created an Excel sheet of this </a:t>
            </a:r>
            <a:r>
              <a:rPr lang="en-US" sz="1200" kern="1200" err="1">
                <a:solidFill>
                  <a:schemeClr val="tx1"/>
                </a:solidFill>
                <a:latin typeface="+mn-lt"/>
                <a:ea typeface="+mn-ea"/>
                <a:cs typeface="+mn-cs"/>
              </a:rPr>
              <a:t>data</a:t>
            </a:r>
            <a:r>
              <a:rPr lang="en-US" sz="1200" kern="1200">
                <a:solidFill>
                  <a:schemeClr val="tx1"/>
                </a:solidFill>
                <a:latin typeface="+mn-lt"/>
                <a:ea typeface="+mn-ea"/>
                <a:cs typeface="+mn-cs"/>
              </a:rPr>
              <a:t>. I researched each track and its length and also added this to the excel sheet. Average velocity was calculated as length of the course divided by the record run time. I then calculated an average velocity across all tracks which will need to be the point at which the car is at its optimum.</a:t>
            </a:r>
          </a:p>
          <a:p>
            <a:endParaRPr lang="en-GB"/>
          </a:p>
        </p:txBody>
      </p:sp>
      <p:sp>
        <p:nvSpPr>
          <p:cNvPr id="4" name="Slide Number Placeholder 3"/>
          <p:cNvSpPr>
            <a:spLocks noGrp="1"/>
          </p:cNvSpPr>
          <p:nvPr>
            <p:ph type="sldNum" sz="quarter" idx="5"/>
          </p:nvPr>
        </p:nvSpPr>
        <p:spPr/>
        <p:txBody>
          <a:bodyPr/>
          <a:lstStyle/>
          <a:p>
            <a:fld id="{331C74E3-5EA7-4B0C-BE8E-B0CC5BA70950}" type="slidenum">
              <a:rPr lang="en-US" smtClean="0"/>
              <a:t>5</a:t>
            </a:fld>
            <a:endParaRPr lang="en-US"/>
          </a:p>
        </p:txBody>
      </p:sp>
    </p:spTree>
    <p:extLst>
      <p:ext uri="{BB962C8B-B14F-4D97-AF65-F5344CB8AC3E}">
        <p14:creationId xmlns:p14="http://schemas.microsoft.com/office/powerpoint/2010/main" val="40800916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latin typeface="+mn-lt"/>
                <a:ea typeface="+mn-ea"/>
                <a:cs typeface="+mn-cs"/>
              </a:rPr>
              <a:t>Dan-No teams had published data logging, so I got creative as observed on-board footage at each hill climb course and calculated the percentage of the run on throttle and then multiplied by the record run time to get our predicted time on throttle. Some error is introduced from different handling characteristics and even the tyres as if there is less grip then less throttle is used. Knowing the efficiency of the components we calculated heat generated. Figure shows time on throttle and see greatest time on throttle at </a:t>
            </a:r>
            <a:r>
              <a:rPr lang="en-US" sz="1200" kern="1200" err="1">
                <a:solidFill>
                  <a:schemeClr val="tx1"/>
                </a:solidFill>
                <a:latin typeface="+mn-lt"/>
                <a:ea typeface="+mn-ea"/>
                <a:cs typeface="+mn-cs"/>
              </a:rPr>
              <a:t>Craigantlet</a:t>
            </a:r>
            <a:r>
              <a:rPr lang="en-US" sz="1200" kern="1200">
                <a:solidFill>
                  <a:schemeClr val="tx1"/>
                </a:solidFill>
                <a:latin typeface="+mn-lt"/>
                <a:ea typeface="+mn-ea"/>
                <a:cs typeface="+mn-cs"/>
              </a:rPr>
              <a:t> so vehicle needs to be able to run this course.</a:t>
            </a:r>
          </a:p>
          <a:p>
            <a:endParaRPr lang="en-GB"/>
          </a:p>
        </p:txBody>
      </p:sp>
      <p:sp>
        <p:nvSpPr>
          <p:cNvPr id="4" name="Slide Number Placeholder 3"/>
          <p:cNvSpPr>
            <a:spLocks noGrp="1"/>
          </p:cNvSpPr>
          <p:nvPr>
            <p:ph type="sldNum" sz="quarter" idx="5"/>
          </p:nvPr>
        </p:nvSpPr>
        <p:spPr/>
        <p:txBody>
          <a:bodyPr/>
          <a:lstStyle/>
          <a:p>
            <a:fld id="{331C74E3-5EA7-4B0C-BE8E-B0CC5BA70950}" type="slidenum">
              <a:rPr lang="en-US" smtClean="0"/>
              <a:t>6</a:t>
            </a:fld>
            <a:endParaRPr lang="en-US"/>
          </a:p>
        </p:txBody>
      </p:sp>
    </p:spTree>
    <p:extLst>
      <p:ext uri="{BB962C8B-B14F-4D97-AF65-F5344CB8AC3E}">
        <p14:creationId xmlns:p14="http://schemas.microsoft.com/office/powerpoint/2010/main" val="21869809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Reza-</a:t>
            </a:r>
            <a:endParaRPr lang="en-US"/>
          </a:p>
          <a:p>
            <a:r>
              <a:rPr lang="en-US"/>
              <a:t>•The </a:t>
            </a:r>
            <a:r>
              <a:rPr lang="en-US" err="1"/>
              <a:t>emrax</a:t>
            </a:r>
            <a:r>
              <a:rPr lang="en-US"/>
              <a:t> motors have an ideal power curve, well suited for the gear ratio that Jeff has selected.</a:t>
            </a:r>
          </a:p>
          <a:p>
            <a:r>
              <a:rPr lang="en-US"/>
              <a:t>•With the dual motor set up, there is no need for a differential as torque vectoring can be applied through the individual motor</a:t>
            </a:r>
            <a:endParaRPr lang="en-US">
              <a:cs typeface="Calibri"/>
            </a:endParaRPr>
          </a:p>
          <a:p>
            <a:r>
              <a:rPr lang="en-US"/>
              <a:t>•Simulation group ran the tests with the original spec 348 at 600kW of power, and they stated that it was almost undriveable, too much power</a:t>
            </a:r>
            <a:endParaRPr lang="en-US">
              <a:cs typeface="Calibri"/>
            </a:endParaRPr>
          </a:p>
          <a:p>
            <a:r>
              <a:rPr lang="en-US"/>
              <a:t>•Choice to go down to a smaller motor was simple, less batteries needed, and more power is easily used with higher driver confidence</a:t>
            </a:r>
            <a:endParaRPr lang="en-US">
              <a:cs typeface="Calibri"/>
            </a:endParaRPr>
          </a:p>
          <a:p>
            <a:r>
              <a:rPr lang="en-US"/>
              <a:t>•Torque curve of the 268 is favorable for gear reduction ratio, allowing for more time in the “power band”</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331C74E3-5EA7-4B0C-BE8E-B0CC5BA70950}" type="slidenum">
              <a:rPr lang="en-US"/>
              <a:t>7</a:t>
            </a:fld>
            <a:endParaRPr lang="en-US"/>
          </a:p>
        </p:txBody>
      </p:sp>
    </p:spTree>
    <p:extLst>
      <p:ext uri="{BB962C8B-B14F-4D97-AF65-F5344CB8AC3E}">
        <p14:creationId xmlns:p14="http://schemas.microsoft.com/office/powerpoint/2010/main" val="13378136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Reza-</a:t>
            </a:r>
            <a:endParaRPr lang="en-US">
              <a:cs typeface="Calibri"/>
            </a:endParaRPr>
          </a:p>
          <a:p>
            <a:pPr marL="285750" indent="-285750">
              <a:buFont typeface="Arial"/>
              <a:buChar char="•"/>
            </a:pPr>
            <a:r>
              <a:rPr lang="en-US">
                <a:cs typeface="Calibri"/>
              </a:rPr>
              <a:t>Design approach was one of a lean and strategic mentality</a:t>
            </a:r>
            <a:endParaRPr lang="en-US"/>
          </a:p>
          <a:p>
            <a:pPr marL="285750" indent="-285750">
              <a:buFont typeface="Arial"/>
              <a:buChar char="•"/>
            </a:pPr>
            <a:r>
              <a:rPr lang="en-US">
                <a:cs typeface="Calibri"/>
              </a:rPr>
              <a:t>Load paths were chosen that accounted for the rotational torque of the motor, as well as the vertical mass loading</a:t>
            </a:r>
          </a:p>
          <a:p>
            <a:pPr marL="285750" indent="-285750">
              <a:buFont typeface="Arial"/>
              <a:buChar char="•"/>
            </a:pPr>
            <a:r>
              <a:rPr lang="en-US">
                <a:cs typeface="Calibri"/>
              </a:rPr>
              <a:t>There is room to grow in motor power, as this FEA study was performed using 2000Nm, twice what we project with the current motor set</a:t>
            </a:r>
          </a:p>
          <a:p>
            <a:pPr marL="285750" indent="-285750">
              <a:buFont typeface="Arial"/>
              <a:buChar char="•"/>
            </a:pPr>
            <a:r>
              <a:rPr lang="en-US">
                <a:cs typeface="Calibri"/>
              </a:rPr>
              <a:t>A motion simulation was used as the basis for the FEA study, with accurate motor and mounting masses, and correct max rotational velocities used</a:t>
            </a:r>
          </a:p>
          <a:p>
            <a:pPr lvl="1" indent="-285750">
              <a:buFont typeface="Arial"/>
              <a:buChar char="•"/>
            </a:pPr>
            <a:r>
              <a:rPr lang="en-US">
                <a:cs typeface="Calibri"/>
              </a:rPr>
              <a:t>This allowed for accurate mounting moments to be calculated, and correct Von mises stress and Displacement studies generated</a:t>
            </a:r>
          </a:p>
          <a:p>
            <a:pPr lvl="1" indent="-285750">
              <a:buFont typeface="Arial"/>
              <a:buChar char="•"/>
            </a:pPr>
            <a:r>
              <a:rPr lang="en-US">
                <a:cs typeface="Calibri"/>
              </a:rPr>
              <a:t>There is a current safety factor over 2</a:t>
            </a:r>
          </a:p>
        </p:txBody>
      </p:sp>
      <p:sp>
        <p:nvSpPr>
          <p:cNvPr id="4" name="Slide Number Placeholder 3"/>
          <p:cNvSpPr>
            <a:spLocks noGrp="1"/>
          </p:cNvSpPr>
          <p:nvPr>
            <p:ph type="sldNum" sz="quarter" idx="5"/>
          </p:nvPr>
        </p:nvSpPr>
        <p:spPr/>
        <p:txBody>
          <a:bodyPr/>
          <a:lstStyle/>
          <a:p>
            <a:fld id="{331C74E3-5EA7-4B0C-BE8E-B0CC5BA70950}" type="slidenum">
              <a:rPr lang="en-US"/>
              <a:t>8</a:t>
            </a:fld>
            <a:endParaRPr lang="en-US"/>
          </a:p>
        </p:txBody>
      </p:sp>
    </p:spTree>
    <p:extLst>
      <p:ext uri="{BB962C8B-B14F-4D97-AF65-F5344CB8AC3E}">
        <p14:creationId xmlns:p14="http://schemas.microsoft.com/office/powerpoint/2010/main" val="26310047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Reza-</a:t>
            </a:r>
          </a:p>
          <a:p>
            <a:pPr marL="285750" indent="-285750">
              <a:buFont typeface="Arial"/>
              <a:buChar char="•"/>
            </a:pPr>
            <a:r>
              <a:rPr lang="en-US">
                <a:cs typeface="Calibri"/>
              </a:rPr>
              <a:t>Material selection was very important as it is one of the most crucial structures in the car</a:t>
            </a:r>
            <a:endParaRPr lang="en-US"/>
          </a:p>
          <a:p>
            <a:pPr marL="742950" lvl="1" indent="-285750">
              <a:buFont typeface="Arial"/>
              <a:buChar char="•"/>
            </a:pPr>
            <a:r>
              <a:rPr lang="en-US">
                <a:cs typeface="Calibri"/>
              </a:rPr>
              <a:t>Material chosen was 7075-T6 aluminum</a:t>
            </a:r>
          </a:p>
          <a:p>
            <a:pPr marL="742950" lvl="1" indent="-285750">
              <a:buFont typeface="Arial"/>
              <a:buChar char="•"/>
            </a:pPr>
            <a:r>
              <a:rPr lang="en-US">
                <a:cs typeface="Calibri"/>
              </a:rPr>
              <a:t>7075-T6 has good corrosion resistance, light weight characteristic, and immense yield strength, comparable to some steels</a:t>
            </a:r>
          </a:p>
          <a:p>
            <a:pPr marL="742950" lvl="1" indent="-285750">
              <a:buFont typeface="Arial"/>
              <a:buChar char="•"/>
            </a:pPr>
            <a:r>
              <a:rPr lang="en-US">
                <a:cs typeface="Calibri"/>
              </a:rPr>
              <a:t>Aluminum ductility allows for a safe use in a high stress environment, as it deforms exponentially, rather that immediately shearing upon failure, in theory giving the driver time to notice a problem, and stop safely.</a:t>
            </a:r>
          </a:p>
        </p:txBody>
      </p:sp>
      <p:sp>
        <p:nvSpPr>
          <p:cNvPr id="4" name="Slide Number Placeholder 3"/>
          <p:cNvSpPr>
            <a:spLocks noGrp="1"/>
          </p:cNvSpPr>
          <p:nvPr>
            <p:ph type="sldNum" sz="quarter" idx="5"/>
          </p:nvPr>
        </p:nvSpPr>
        <p:spPr/>
        <p:txBody>
          <a:bodyPr/>
          <a:lstStyle/>
          <a:p>
            <a:fld id="{331C74E3-5EA7-4B0C-BE8E-B0CC5BA70950}" type="slidenum">
              <a:rPr lang="en-US"/>
              <a:t>9</a:t>
            </a:fld>
            <a:endParaRPr lang="en-US"/>
          </a:p>
        </p:txBody>
      </p:sp>
    </p:spTree>
    <p:extLst>
      <p:ext uri="{BB962C8B-B14F-4D97-AF65-F5344CB8AC3E}">
        <p14:creationId xmlns:p14="http://schemas.microsoft.com/office/powerpoint/2010/main" val="7440719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Reza-</a:t>
            </a:r>
          </a:p>
          <a:p>
            <a:pPr marL="171450" indent="-171450">
              <a:buFont typeface="Arial"/>
              <a:buChar char="•"/>
            </a:pPr>
            <a:r>
              <a:rPr lang="en-US">
                <a:cs typeface="Calibri"/>
              </a:rPr>
              <a:t>Comprised of 3mm thick aluminum sheet, this is a lightweight yet durable design, which allows for maximum cooling efficiency through the use of water cooling</a:t>
            </a:r>
            <a:endParaRPr lang="en-US"/>
          </a:p>
          <a:p>
            <a:pPr marL="342900" lvl="1" indent="-171450">
              <a:buFont typeface="Arial"/>
              <a:buChar char="•"/>
            </a:pPr>
            <a:r>
              <a:rPr lang="en-US">
                <a:cs typeface="Calibri"/>
              </a:rPr>
              <a:t>Aluminum sheet chose because of the extremely high coefficient of thermal conductivity of aluminum</a:t>
            </a:r>
          </a:p>
          <a:p>
            <a:pPr marL="800100" lvl="2" indent="-171450">
              <a:buFont typeface="Arial"/>
              <a:buChar char="•"/>
            </a:pPr>
            <a:r>
              <a:rPr lang="en-US">
                <a:cs typeface="Calibri"/>
              </a:rPr>
              <a:t>Relatively cheap to manufactured when compared to CNC components</a:t>
            </a:r>
          </a:p>
          <a:p>
            <a:pPr marL="800100" lvl="2" indent="-171450">
              <a:buFont typeface="Arial"/>
              <a:buChar char="•"/>
            </a:pPr>
            <a:r>
              <a:rPr lang="en-US">
                <a:cs typeface="Calibri"/>
              </a:rPr>
              <a:t>2 battery boxes are needed to hold all 60 batteries, this was a challenge as space constraints are tight and the motor controllers take up a substantial footprint</a:t>
            </a:r>
          </a:p>
          <a:p>
            <a:pPr lvl="3" indent="-171450">
              <a:buFont typeface="Arial"/>
              <a:buChar char="•"/>
            </a:pPr>
            <a:r>
              <a:rPr lang="en-US">
                <a:cs typeface="Calibri"/>
              </a:rPr>
              <a:t>The motor controllers were strategically placed under the main battery box, allowing for conductive as well as water cooling, and a contribution to lowering the center of mass</a:t>
            </a:r>
          </a:p>
        </p:txBody>
      </p:sp>
      <p:sp>
        <p:nvSpPr>
          <p:cNvPr id="4" name="Slide Number Placeholder 3"/>
          <p:cNvSpPr>
            <a:spLocks noGrp="1"/>
          </p:cNvSpPr>
          <p:nvPr>
            <p:ph type="sldNum" sz="quarter" idx="5"/>
          </p:nvPr>
        </p:nvSpPr>
        <p:spPr/>
        <p:txBody>
          <a:bodyPr/>
          <a:lstStyle/>
          <a:p>
            <a:fld id="{331C74E3-5EA7-4B0C-BE8E-B0CC5BA70950}" type="slidenum">
              <a:rPr lang="en-US"/>
              <a:t>10</a:t>
            </a:fld>
            <a:endParaRPr lang="en-US"/>
          </a:p>
        </p:txBody>
      </p:sp>
    </p:spTree>
    <p:extLst>
      <p:ext uri="{BB962C8B-B14F-4D97-AF65-F5344CB8AC3E}">
        <p14:creationId xmlns:p14="http://schemas.microsoft.com/office/powerpoint/2010/main" val="23601529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latin typeface="+mn-lt"/>
                <a:ea typeface="+mn-ea"/>
                <a:cs typeface="+mn-cs"/>
              </a:rPr>
              <a:t>Tim - My responsibility is for the energy storage system. Therefore, using estimated power, energy and voltage required I had to come up with a sufficient storage method. Finding the correct batteries was done by using my previous research to find which is the most suitable option for the energy storage. Eventually I decided on using a Sony VTC5A cell, as it was capable of discharging at 35A and with 3400 of them was also capable of meeting the power and energy requirements of the car. This meant that we needed roughly 3400 batteries, weighing 165kg, which would be arranged in lines of 10 in packs to achieve the estimated voltage of 350V. These batteries had several problems however, such as the very high requirements and the sheer size and weight of the batteries.</a:t>
            </a:r>
          </a:p>
          <a:p>
            <a:endParaRPr lang="en-GB"/>
          </a:p>
        </p:txBody>
      </p:sp>
      <p:sp>
        <p:nvSpPr>
          <p:cNvPr id="4" name="Slide Number Placeholder 3"/>
          <p:cNvSpPr>
            <a:spLocks noGrp="1"/>
          </p:cNvSpPr>
          <p:nvPr>
            <p:ph type="sldNum" sz="quarter" idx="5"/>
          </p:nvPr>
        </p:nvSpPr>
        <p:spPr/>
        <p:txBody>
          <a:bodyPr/>
          <a:lstStyle/>
          <a:p>
            <a:fld id="{331C74E3-5EA7-4B0C-BE8E-B0CC5BA70950}" type="slidenum">
              <a:rPr lang="en-US" smtClean="0"/>
              <a:t>11</a:t>
            </a:fld>
            <a:endParaRPr lang="en-US"/>
          </a:p>
        </p:txBody>
      </p:sp>
    </p:spTree>
    <p:extLst>
      <p:ext uri="{BB962C8B-B14F-4D97-AF65-F5344CB8AC3E}">
        <p14:creationId xmlns:p14="http://schemas.microsoft.com/office/powerpoint/2010/main" val="10749239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200" kern="1200">
                <a:solidFill>
                  <a:schemeClr val="tx1"/>
                </a:solidFill>
                <a:latin typeface="+mn-lt"/>
                <a:ea typeface="+mn-ea"/>
                <a:cs typeface="+mn-cs"/>
              </a:rPr>
              <a:t>Therefore, we had to change both the batteries and the motors. The batteries I eventually decided to use come from a German company called </a:t>
            </a:r>
            <a:r>
              <a:rPr lang="en-GB" sz="1200" kern="1200" err="1">
                <a:solidFill>
                  <a:schemeClr val="tx1"/>
                </a:solidFill>
                <a:latin typeface="+mn-lt"/>
                <a:ea typeface="+mn-ea"/>
                <a:cs typeface="+mn-cs"/>
              </a:rPr>
              <a:t>Gensace</a:t>
            </a:r>
            <a:r>
              <a:rPr lang="en-GB" sz="1200" kern="1200">
                <a:solidFill>
                  <a:schemeClr val="tx1"/>
                </a:solidFill>
                <a:latin typeface="+mn-lt"/>
                <a:ea typeface="+mn-ea"/>
                <a:cs typeface="+mn-cs"/>
              </a:rPr>
              <a:t> and are capable of discharging at 300A</a:t>
            </a:r>
            <a:r>
              <a:rPr lang="en-GB"/>
              <a:t>, and up to 600A regulated,</a:t>
            </a:r>
            <a:r>
              <a:rPr lang="en-GB" sz="1200" kern="1200">
                <a:solidFill>
                  <a:schemeClr val="tx1"/>
                </a:solidFill>
                <a:latin typeface="+mn-lt"/>
                <a:ea typeface="+mn-ea"/>
                <a:cs typeface="+mn-cs"/>
              </a:rPr>
              <a:t> with a voltage of 44.4V and a capacity of 5000mAh. These batteries are LiPo batteries (Lithium Polymer). I worked out that 60 of these batteries were needed to get the power, energy and voltage requirements. These would be arranged into 10 packs of 6 in order to achieve the voltage, and with a battery case included would weigh around 110kg.</a:t>
            </a:r>
          </a:p>
          <a:p>
            <a:endParaRPr lang="en-GB"/>
          </a:p>
        </p:txBody>
      </p:sp>
      <p:sp>
        <p:nvSpPr>
          <p:cNvPr id="4" name="Slide Number Placeholder 3"/>
          <p:cNvSpPr>
            <a:spLocks noGrp="1"/>
          </p:cNvSpPr>
          <p:nvPr>
            <p:ph type="sldNum" sz="quarter" idx="5"/>
          </p:nvPr>
        </p:nvSpPr>
        <p:spPr/>
        <p:txBody>
          <a:bodyPr/>
          <a:lstStyle/>
          <a:p>
            <a:fld id="{331C74E3-5EA7-4B0C-BE8E-B0CC5BA70950}" type="slidenum">
              <a:rPr lang="en-US" smtClean="0"/>
              <a:t>12</a:t>
            </a:fld>
            <a:endParaRPr lang="en-US"/>
          </a:p>
        </p:txBody>
      </p:sp>
    </p:spTree>
    <p:extLst>
      <p:ext uri="{BB962C8B-B14F-4D97-AF65-F5344CB8AC3E}">
        <p14:creationId xmlns:p14="http://schemas.microsoft.com/office/powerpoint/2010/main" val="21922398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Using the parameters of the batteries provided on the website a case was initially made by me, and was later improved considerably by Reza, which allowed for all 60 batteries to fit in the allocated space which we were provided with by the chassis group. The reason for the battery case is to get rid of any potential dangers associated with LiPo batteries. For example, the batteries have a cycle life of around 300-400 cycles, meaning they’ll most likely need replacing. Therefore, easy access to the batteries is key. Another risk is the flammability of the batteries and the care that is required in charging, discharging and storing them. This is why each battery is isolated, so that they will hopefully never come into contact with each other.</a:t>
            </a:r>
          </a:p>
          <a:p>
            <a:endParaRPr lang="en-GB"/>
          </a:p>
        </p:txBody>
      </p:sp>
      <p:sp>
        <p:nvSpPr>
          <p:cNvPr id="4" name="Slide Number Placeholder 3"/>
          <p:cNvSpPr>
            <a:spLocks noGrp="1"/>
          </p:cNvSpPr>
          <p:nvPr>
            <p:ph type="sldNum" sz="quarter" idx="5"/>
          </p:nvPr>
        </p:nvSpPr>
        <p:spPr/>
        <p:txBody>
          <a:bodyPr/>
          <a:lstStyle/>
          <a:p>
            <a:fld id="{331C74E3-5EA7-4B0C-BE8E-B0CC5BA70950}" type="slidenum">
              <a:rPr lang="en-US" smtClean="0"/>
              <a:t>13</a:t>
            </a:fld>
            <a:endParaRPr lang="en-US"/>
          </a:p>
        </p:txBody>
      </p:sp>
    </p:spTree>
    <p:extLst>
      <p:ext uri="{BB962C8B-B14F-4D97-AF65-F5344CB8AC3E}">
        <p14:creationId xmlns:p14="http://schemas.microsoft.com/office/powerpoint/2010/main" val="31860550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George – The job of the motor controller is to  “control the application of this [the motor’s] power”  within an EV.</a:t>
            </a:r>
            <a:br>
              <a:rPr lang="en-US">
                <a:cs typeface="+mn-lt"/>
              </a:rPr>
            </a:br>
            <a:r>
              <a:rPr lang="en-US"/>
              <a:t>To start I first needed to know the motor that was going to be used for this project, I then went to the user manual on the </a:t>
            </a:r>
            <a:r>
              <a:rPr lang="en-US" err="1"/>
              <a:t>emrax</a:t>
            </a:r>
            <a:r>
              <a:rPr lang="en-US"/>
              <a:t> website which re-directed me to the list of controllers that can be seen at the top of this slide. The motor orientation that was chosen was twin motors driving separate wheels and so two controllers would be needed. Initially the PMS250DZ was chosen but this was changed later to the Sevcon Gen4 S10 as the power requirement changed, to save weight.</a:t>
            </a:r>
            <a:endParaRPr lang="en-GB"/>
          </a:p>
          <a:p>
            <a:endParaRPr lang="en-US">
              <a:cs typeface="Calibri"/>
            </a:endParaRPr>
          </a:p>
        </p:txBody>
      </p:sp>
      <p:sp>
        <p:nvSpPr>
          <p:cNvPr id="4" name="Slide Number Placeholder 3"/>
          <p:cNvSpPr>
            <a:spLocks noGrp="1"/>
          </p:cNvSpPr>
          <p:nvPr>
            <p:ph type="sldNum" sz="quarter" idx="5"/>
          </p:nvPr>
        </p:nvSpPr>
        <p:spPr/>
        <p:txBody>
          <a:bodyPr/>
          <a:lstStyle/>
          <a:p>
            <a:fld id="{331C74E3-5EA7-4B0C-BE8E-B0CC5BA70950}" type="slidenum">
              <a:rPr lang="en-US"/>
              <a:t>14</a:t>
            </a:fld>
            <a:endParaRPr lang="en-US"/>
          </a:p>
        </p:txBody>
      </p:sp>
    </p:spTree>
    <p:extLst>
      <p:ext uri="{BB962C8B-B14F-4D97-AF65-F5344CB8AC3E}">
        <p14:creationId xmlns:p14="http://schemas.microsoft.com/office/powerpoint/2010/main" val="16508107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George - At the start of this project, while waiting for the batteries and motors to be chosen, it was not possible for the controller to be chosen. Because of this, I decided to dedicate my time to finding other sensors that would be needed to run the vehicle. I found that I would need two wheel speed sensors, an accelerometer, a steering angle </a:t>
            </a:r>
            <a:r>
              <a:rPr lang="en-US" err="1"/>
              <a:t>sensor,a</a:t>
            </a:r>
            <a:r>
              <a:rPr lang="en-US"/>
              <a:t> wheel speed sensor and both engine and </a:t>
            </a:r>
            <a:r>
              <a:rPr lang="en-US" err="1"/>
              <a:t>tyre</a:t>
            </a:r>
            <a:r>
              <a:rPr lang="en-US"/>
              <a:t> temperature sensors.  Most importantly the </a:t>
            </a:r>
            <a:r>
              <a:rPr lang="en-US" err="1"/>
              <a:t>tyre</a:t>
            </a:r>
            <a:r>
              <a:rPr lang="en-US"/>
              <a:t> temperature sensors would be placed in a similar position to the photo seen on this slide, the accelerometer would need to be placed in the middle of the vehicle.</a:t>
            </a:r>
          </a:p>
        </p:txBody>
      </p:sp>
      <p:sp>
        <p:nvSpPr>
          <p:cNvPr id="4" name="Slide Number Placeholder 3"/>
          <p:cNvSpPr>
            <a:spLocks noGrp="1"/>
          </p:cNvSpPr>
          <p:nvPr>
            <p:ph type="sldNum" sz="quarter" idx="5"/>
          </p:nvPr>
        </p:nvSpPr>
        <p:spPr/>
        <p:txBody>
          <a:bodyPr/>
          <a:lstStyle/>
          <a:p>
            <a:fld id="{331C74E3-5EA7-4B0C-BE8E-B0CC5BA70950}" type="slidenum">
              <a:rPr lang="en-US"/>
              <a:t>15</a:t>
            </a:fld>
            <a:endParaRPr lang="en-US"/>
          </a:p>
        </p:txBody>
      </p:sp>
    </p:spTree>
    <p:extLst>
      <p:ext uri="{BB962C8B-B14F-4D97-AF65-F5344CB8AC3E}">
        <p14:creationId xmlns:p14="http://schemas.microsoft.com/office/powerpoint/2010/main" val="4342231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George - Launch control is used in racing in order for a vehicle to get the optimal start to a race. In vehicle equipped with an ICE engine this is done by holding the engine at an rpm as to avoid wheel spin, In EVs this is done by limiting the torque being sent to each wheel individually. To </a:t>
            </a:r>
            <a:r>
              <a:rPr lang="en-US" err="1"/>
              <a:t>acheive</a:t>
            </a:r>
            <a:r>
              <a:rPr lang="en-US"/>
              <a:t> this the circuit between the accelerator pedal and motor controllers would need to be intercepted by a </a:t>
            </a:r>
            <a:r>
              <a:rPr lang="en-US" err="1"/>
              <a:t>mircoprocessor</a:t>
            </a:r>
            <a:r>
              <a:rPr lang="en-US"/>
              <a:t> that will use PWM outputs in order to alter this signal based on some simple logic.</a:t>
            </a:r>
          </a:p>
        </p:txBody>
      </p:sp>
      <p:sp>
        <p:nvSpPr>
          <p:cNvPr id="4" name="Slide Number Placeholder 3"/>
          <p:cNvSpPr>
            <a:spLocks noGrp="1"/>
          </p:cNvSpPr>
          <p:nvPr>
            <p:ph type="sldNum" sz="quarter" idx="5"/>
          </p:nvPr>
        </p:nvSpPr>
        <p:spPr/>
        <p:txBody>
          <a:bodyPr/>
          <a:lstStyle/>
          <a:p>
            <a:fld id="{331C74E3-5EA7-4B0C-BE8E-B0CC5BA70950}" type="slidenum">
              <a:rPr lang="en-US"/>
              <a:t>16</a:t>
            </a:fld>
            <a:endParaRPr lang="en-US"/>
          </a:p>
        </p:txBody>
      </p:sp>
    </p:spTree>
    <p:extLst>
      <p:ext uri="{BB962C8B-B14F-4D97-AF65-F5344CB8AC3E}">
        <p14:creationId xmlns:p14="http://schemas.microsoft.com/office/powerpoint/2010/main" val="20414768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George - On this slide is a screenshot of an excel table that shows the basic logic that the microprocessor would run based off. The values in the first 5 columns have mostly come from other members of the group, Mu value from chassis, aero load based off the coefficient of lift from the aero group. The ground speed was then converted to a </a:t>
            </a:r>
            <a:r>
              <a:rPr lang="en-US" err="1"/>
              <a:t>theorectical</a:t>
            </a:r>
            <a:r>
              <a:rPr lang="en-US"/>
              <a:t> wheel speed based on the rolling radius of the wheel, This was then increased by 15% as this would be the max allowed wheel speed. As you can see on the final two columns when the wheel speed is above the 15% allowed wheel speed the sheet returns a value of 1, at which point the motor power request would be altered.</a:t>
            </a:r>
          </a:p>
        </p:txBody>
      </p:sp>
      <p:sp>
        <p:nvSpPr>
          <p:cNvPr id="4" name="Slide Number Placeholder 3"/>
          <p:cNvSpPr>
            <a:spLocks noGrp="1"/>
          </p:cNvSpPr>
          <p:nvPr>
            <p:ph type="sldNum" sz="quarter" idx="5"/>
          </p:nvPr>
        </p:nvSpPr>
        <p:spPr/>
        <p:txBody>
          <a:bodyPr/>
          <a:lstStyle/>
          <a:p>
            <a:fld id="{331C74E3-5EA7-4B0C-BE8E-B0CC5BA70950}" type="slidenum">
              <a:rPr lang="en-US"/>
              <a:t>17</a:t>
            </a:fld>
            <a:endParaRPr lang="en-US"/>
          </a:p>
        </p:txBody>
      </p:sp>
    </p:spTree>
    <p:extLst>
      <p:ext uri="{BB962C8B-B14F-4D97-AF65-F5344CB8AC3E}">
        <p14:creationId xmlns:p14="http://schemas.microsoft.com/office/powerpoint/2010/main" val="24214484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George - Torque vectoring, similar to launch control is another method that is used in order to alter the power delivered to the wheels by the motor. The concept of torque vectoring involves sending more torque to the outside wheel when travelling around a corner. As corner radius plays a huge role in deciding how much torque is sent to the outside wheel it is important to monitor the driver's intention which is why the steering angle sensor is needed. The vehicle would use this torque vectoring program after the launch control program is no longer needed for the duration of the run. </a:t>
            </a:r>
          </a:p>
          <a:p>
            <a:endParaRPr lang="en-US">
              <a:cs typeface="Calibri"/>
            </a:endParaRPr>
          </a:p>
        </p:txBody>
      </p:sp>
      <p:sp>
        <p:nvSpPr>
          <p:cNvPr id="4" name="Slide Number Placeholder 3"/>
          <p:cNvSpPr>
            <a:spLocks noGrp="1"/>
          </p:cNvSpPr>
          <p:nvPr>
            <p:ph type="sldNum" sz="quarter" idx="5"/>
          </p:nvPr>
        </p:nvSpPr>
        <p:spPr/>
        <p:txBody>
          <a:bodyPr/>
          <a:lstStyle/>
          <a:p>
            <a:fld id="{331C74E3-5EA7-4B0C-BE8E-B0CC5BA70950}" type="slidenum">
              <a:rPr lang="en-US"/>
              <a:t>18</a:t>
            </a:fld>
            <a:endParaRPr lang="en-US"/>
          </a:p>
        </p:txBody>
      </p:sp>
    </p:spTree>
    <p:extLst>
      <p:ext uri="{BB962C8B-B14F-4D97-AF65-F5344CB8AC3E}">
        <p14:creationId xmlns:p14="http://schemas.microsoft.com/office/powerpoint/2010/main" val="40198199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George - In order to calibrate the torque vectoring software a steady state cornering would need to be performed. This is needed in order to formulate a relationship between the steering angle and the corner radius that is trying to be achieved. Additionally this test would also be a good </a:t>
            </a:r>
            <a:r>
              <a:rPr lang="en-US" err="1"/>
              <a:t>oppurtunity</a:t>
            </a:r>
            <a:r>
              <a:rPr lang="en-US"/>
              <a:t> to see the maximum amount of torque that can be sent to the outside wheel before the driver deems it as too much. For both the launch control and torque vectoring the Mu value that they both use for the basis of their calculations could be variable in order to cater for wet or dry conditions. </a:t>
            </a:r>
          </a:p>
          <a:p>
            <a:endParaRPr lang="en-US">
              <a:cs typeface="Calibri"/>
            </a:endParaRPr>
          </a:p>
        </p:txBody>
      </p:sp>
      <p:sp>
        <p:nvSpPr>
          <p:cNvPr id="4" name="Slide Number Placeholder 3"/>
          <p:cNvSpPr>
            <a:spLocks noGrp="1"/>
          </p:cNvSpPr>
          <p:nvPr>
            <p:ph type="sldNum" sz="quarter" idx="5"/>
          </p:nvPr>
        </p:nvSpPr>
        <p:spPr/>
        <p:txBody>
          <a:bodyPr/>
          <a:lstStyle/>
          <a:p>
            <a:fld id="{331C74E3-5EA7-4B0C-BE8E-B0CC5BA70950}" type="slidenum">
              <a:rPr lang="en-US"/>
              <a:t>19</a:t>
            </a:fld>
            <a:endParaRPr lang="en-US"/>
          </a:p>
        </p:txBody>
      </p:sp>
    </p:spTree>
    <p:extLst>
      <p:ext uri="{BB962C8B-B14F-4D97-AF65-F5344CB8AC3E}">
        <p14:creationId xmlns:p14="http://schemas.microsoft.com/office/powerpoint/2010/main" val="26337631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George - In addition to all of the previous work that I was doing for the powertrain group, I also volunteered to be the project manager for the project as a whole. This job consisted of attending the sub-groups' meetings in addition to chairing the large meetings on a Monday afternoon. In terms of successes of this project from a managerial perspective I would say that the powertrain group have been successful in that a package was designed by them that could be feasible for this application had the regulations not changed in February. The aero group have also designed an aerodynamic package that produces downforce, which is another success in my opinion. In terms of failures within the project there were a few problems with the joining of components, this problem has also been echoed by the bodywork package that didn't fit perfectly and didn't cater for other components on the vehicle. I would argue that I had a positive impact on the project as a whole as most members </a:t>
            </a:r>
            <a:r>
              <a:rPr lang="en-US" err="1"/>
              <a:t>managd</a:t>
            </a:r>
            <a:r>
              <a:rPr lang="en-US"/>
              <a:t> to make a respectable amount of progress and aspects of the vehicle are very near to completion.</a:t>
            </a:r>
            <a:endParaRPr lang="en-GB"/>
          </a:p>
          <a:p>
            <a:endParaRPr lang="en-US">
              <a:cs typeface="Calibri"/>
            </a:endParaRPr>
          </a:p>
        </p:txBody>
      </p:sp>
      <p:sp>
        <p:nvSpPr>
          <p:cNvPr id="4" name="Slide Number Placeholder 3"/>
          <p:cNvSpPr>
            <a:spLocks noGrp="1"/>
          </p:cNvSpPr>
          <p:nvPr>
            <p:ph type="sldNum" sz="quarter" idx="5"/>
          </p:nvPr>
        </p:nvSpPr>
        <p:spPr/>
        <p:txBody>
          <a:bodyPr/>
          <a:lstStyle/>
          <a:p>
            <a:fld id="{331C74E3-5EA7-4B0C-BE8E-B0CC5BA70950}" type="slidenum">
              <a:rPr lang="en-US"/>
              <a:t>20</a:t>
            </a:fld>
            <a:endParaRPr lang="en-US"/>
          </a:p>
        </p:txBody>
      </p:sp>
    </p:spTree>
    <p:extLst>
      <p:ext uri="{BB962C8B-B14F-4D97-AF65-F5344CB8AC3E}">
        <p14:creationId xmlns:p14="http://schemas.microsoft.com/office/powerpoint/2010/main" val="411666217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Explain how component selection would determine a lot of the cooling aspect of this section, because of the size of motors the need for controllers and the amount of batteries would all have an effect.</a:t>
            </a:r>
          </a:p>
          <a:p>
            <a:r>
              <a:rPr lang="en-US"/>
              <a:t>With that in mind </a:t>
            </a:r>
            <a:r>
              <a:rPr lang="en-US" err="1"/>
              <a:t>i</a:t>
            </a:r>
            <a:r>
              <a:rPr lang="en-US"/>
              <a:t> did look into formula E components to see how they would compare to give a good representation . I then researched formula E systems and how they run both external and active cooling. Explain how Renault use dry ice in-between runs to cool the car and fans to get the air on the outside into the tent.</a:t>
            </a:r>
            <a:endParaRPr lang="en-GB"/>
          </a:p>
          <a:p>
            <a:r>
              <a:rPr lang="en-US"/>
              <a:t>After component selection it was time to create a suitable system to cool the components properly, explain whether there would be need for radiators or a big reservoir to store water on board and how external cooling could be key because of the minimal running time</a:t>
            </a:r>
            <a:endParaRPr lang="en-GB"/>
          </a:p>
          <a:p>
            <a:endParaRPr lang="en-US">
              <a:cs typeface="Calibri"/>
            </a:endParaRPr>
          </a:p>
        </p:txBody>
      </p:sp>
      <p:sp>
        <p:nvSpPr>
          <p:cNvPr id="4" name="Slide Number Placeholder 3"/>
          <p:cNvSpPr>
            <a:spLocks noGrp="1"/>
          </p:cNvSpPr>
          <p:nvPr>
            <p:ph type="sldNum" sz="quarter" idx="5"/>
          </p:nvPr>
        </p:nvSpPr>
        <p:spPr/>
        <p:txBody>
          <a:bodyPr/>
          <a:lstStyle/>
          <a:p>
            <a:fld id="{331C74E3-5EA7-4B0C-BE8E-B0CC5BA70950}" type="slidenum">
              <a:rPr lang="en-US"/>
              <a:t>21</a:t>
            </a:fld>
            <a:endParaRPr lang="en-US"/>
          </a:p>
        </p:txBody>
      </p:sp>
    </p:spTree>
    <p:extLst>
      <p:ext uri="{BB962C8B-B14F-4D97-AF65-F5344CB8AC3E}">
        <p14:creationId xmlns:p14="http://schemas.microsoft.com/office/powerpoint/2010/main" val="392321799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Explain the external cooling system and the panel mounts and how we can attach them easily to replace or fill the car up with coolant before a run. Explain a scenario where the car would come in from a run what do we do?</a:t>
            </a:r>
          </a:p>
          <a:p>
            <a:r>
              <a:rPr lang="en-US"/>
              <a:t>Explain the internal cooling system in detail and how the flow goes around both systems and how it can get separated to the external cooling system. Explain after creating an external cooling system how important it is because it enables us to carry less coolant on board which saves weight.</a:t>
            </a:r>
            <a:endParaRPr lang="en-GB"/>
          </a:p>
          <a:p>
            <a:endParaRPr lang="en-US">
              <a:cs typeface="Calibri"/>
            </a:endParaRPr>
          </a:p>
        </p:txBody>
      </p:sp>
      <p:sp>
        <p:nvSpPr>
          <p:cNvPr id="4" name="Slide Number Placeholder 3"/>
          <p:cNvSpPr>
            <a:spLocks noGrp="1"/>
          </p:cNvSpPr>
          <p:nvPr>
            <p:ph type="sldNum" sz="quarter" idx="5"/>
          </p:nvPr>
        </p:nvSpPr>
        <p:spPr/>
        <p:txBody>
          <a:bodyPr/>
          <a:lstStyle/>
          <a:p>
            <a:fld id="{331C74E3-5EA7-4B0C-BE8E-B0CC5BA70950}" type="slidenum">
              <a:rPr lang="en-US"/>
              <a:t>22</a:t>
            </a:fld>
            <a:endParaRPr lang="en-US"/>
          </a:p>
        </p:txBody>
      </p:sp>
    </p:spTree>
    <p:extLst>
      <p:ext uri="{BB962C8B-B14F-4D97-AF65-F5344CB8AC3E}">
        <p14:creationId xmlns:p14="http://schemas.microsoft.com/office/powerpoint/2010/main" val="35699908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a:cs typeface="Calibri"/>
            </a:endParaRPr>
          </a:p>
          <a:p>
            <a:r>
              <a:rPr lang="en-US"/>
              <a:t>Jeff: My area of responsibility was transmission, this first image is the initial gearbox model from when we had selected the larger </a:t>
            </a:r>
            <a:r>
              <a:rPr lang="en-US" err="1"/>
              <a:t>emrax</a:t>
            </a:r>
            <a:r>
              <a:rPr lang="en-US"/>
              <a:t> 348 motors. The parts inside it are selected by a variety of calculations detailed in my report. They are a combination of quick calculations using tools like HPC's gear selection equation and validating that by comparing the results of an FEA plot and of more in depth </a:t>
            </a:r>
            <a:r>
              <a:rPr lang="en-US" err="1"/>
              <a:t>maths</a:t>
            </a:r>
            <a:r>
              <a:rPr lang="en-US"/>
              <a:t>. For example when calculating gear tooth strength treating the tooth as a beam rigidly constrained at one end.</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331C74E3-5EA7-4B0C-BE8E-B0CC5BA70950}" type="slidenum">
              <a:rPr lang="en-US"/>
              <a:t>23</a:t>
            </a:fld>
            <a:endParaRPr lang="en-US"/>
          </a:p>
        </p:txBody>
      </p:sp>
    </p:spTree>
    <p:extLst>
      <p:ext uri="{BB962C8B-B14F-4D97-AF65-F5344CB8AC3E}">
        <p14:creationId xmlns:p14="http://schemas.microsoft.com/office/powerpoint/2010/main" val="137619430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Jeff: Here is the final model after reducing the center distances to account for the smaller motors and in order to make more room for the diffuser. It is possible to use relatively small gears and axles for the planets as the load is constantly shared between three planet gears splitting the forces across three points on both the sun gear and the ring gear.</a:t>
            </a:r>
          </a:p>
        </p:txBody>
      </p:sp>
      <p:sp>
        <p:nvSpPr>
          <p:cNvPr id="4" name="Slide Number Placeholder 3"/>
          <p:cNvSpPr>
            <a:spLocks noGrp="1"/>
          </p:cNvSpPr>
          <p:nvPr>
            <p:ph type="sldNum" sz="quarter" idx="5"/>
          </p:nvPr>
        </p:nvSpPr>
        <p:spPr/>
        <p:txBody>
          <a:bodyPr/>
          <a:lstStyle/>
          <a:p>
            <a:fld id="{331C74E3-5EA7-4B0C-BE8E-B0CC5BA70950}" type="slidenum">
              <a:rPr lang="en-US"/>
              <a:t>24</a:t>
            </a:fld>
            <a:endParaRPr lang="en-US"/>
          </a:p>
        </p:txBody>
      </p:sp>
    </p:spTree>
    <p:extLst>
      <p:ext uri="{BB962C8B-B14F-4D97-AF65-F5344CB8AC3E}">
        <p14:creationId xmlns:p14="http://schemas.microsoft.com/office/powerpoint/2010/main" val="13019744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Jeff: Two different plots here, the right is an initial model for an output flange which evolved through a few iterations to the actual part on the left. This refinement process was used on the planet carrier </a:t>
            </a:r>
            <a:r>
              <a:rPr lang="en-US" err="1"/>
              <a:t>aswell</a:t>
            </a:r>
            <a:r>
              <a:rPr lang="en-US"/>
              <a:t> to reduce its mass and ensure that it would perform its function adequately</a:t>
            </a:r>
            <a:endParaRPr lang="en-US" err="1">
              <a:cs typeface="Calibri"/>
            </a:endParaRPr>
          </a:p>
        </p:txBody>
      </p:sp>
      <p:sp>
        <p:nvSpPr>
          <p:cNvPr id="4" name="Slide Number Placeholder 3"/>
          <p:cNvSpPr>
            <a:spLocks noGrp="1"/>
          </p:cNvSpPr>
          <p:nvPr>
            <p:ph type="sldNum" sz="quarter" idx="5"/>
          </p:nvPr>
        </p:nvSpPr>
        <p:spPr/>
        <p:txBody>
          <a:bodyPr/>
          <a:lstStyle/>
          <a:p>
            <a:fld id="{331C74E3-5EA7-4B0C-BE8E-B0CC5BA70950}" type="slidenum">
              <a:rPr lang="en-US"/>
              <a:t>25</a:t>
            </a:fld>
            <a:endParaRPr lang="en-US"/>
          </a:p>
        </p:txBody>
      </p:sp>
    </p:spTree>
    <p:extLst>
      <p:ext uri="{BB962C8B-B14F-4D97-AF65-F5344CB8AC3E}">
        <p14:creationId xmlns:p14="http://schemas.microsoft.com/office/powerpoint/2010/main" val="16961257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Jeff: In the final couple of weeks in which we had access to university I set the powertrain group a list of achievable objectives which we came together on the Fridays and completed. This greatly expedited working and would have been an excellent way to work had we begun doing it earlier. As well as this due to the closeness of the deadline I suggested that rather than agonizing over every decision we should make reasonable assumptions and move on quickly and effectively.</a:t>
            </a:r>
          </a:p>
        </p:txBody>
      </p:sp>
      <p:sp>
        <p:nvSpPr>
          <p:cNvPr id="4" name="Slide Number Placeholder 3"/>
          <p:cNvSpPr>
            <a:spLocks noGrp="1"/>
          </p:cNvSpPr>
          <p:nvPr>
            <p:ph type="sldNum" sz="quarter" idx="5"/>
          </p:nvPr>
        </p:nvSpPr>
        <p:spPr/>
        <p:txBody>
          <a:bodyPr/>
          <a:lstStyle/>
          <a:p>
            <a:fld id="{331C74E3-5EA7-4B0C-BE8E-B0CC5BA70950}" type="slidenum">
              <a:rPr lang="en-US"/>
              <a:t>26</a:t>
            </a:fld>
            <a:endParaRPr lang="en-US"/>
          </a:p>
        </p:txBody>
      </p:sp>
    </p:spTree>
    <p:extLst>
      <p:ext uri="{BB962C8B-B14F-4D97-AF65-F5344CB8AC3E}">
        <p14:creationId xmlns:p14="http://schemas.microsoft.com/office/powerpoint/2010/main" val="122232613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latin typeface="+mn-lt"/>
                <a:ea typeface="+mn-ea"/>
                <a:cs typeface="+mn-cs"/>
              </a:rPr>
              <a:t>Dan-Using downforce and traction, I calculated torque needed to spin wheels at maximum load and then calculated max torque from the motor and gearbox to see which was least as the driveshaft only needs to withstand this value. This value was 2150Nm.There are 3 types of U joint, traditional yoke and spider, </a:t>
            </a:r>
            <a:r>
              <a:rPr lang="en-US" sz="1200" kern="1200" err="1">
                <a:solidFill>
                  <a:schemeClr val="tx1"/>
                </a:solidFill>
                <a:latin typeface="+mn-lt"/>
                <a:ea typeface="+mn-ea"/>
                <a:cs typeface="+mn-cs"/>
              </a:rPr>
              <a:t>Rzeppa</a:t>
            </a:r>
            <a:r>
              <a:rPr lang="en-US" sz="1200" kern="1200">
                <a:solidFill>
                  <a:schemeClr val="tx1"/>
                </a:solidFill>
                <a:latin typeface="+mn-lt"/>
                <a:ea typeface="+mn-ea"/>
                <a:cs typeface="+mn-cs"/>
              </a:rPr>
              <a:t> and Tripod. I chose tripod due to trackside simplicity and is constant velocity so works with suspension change. Using excel I calculated the minimum radius needed to take 2150Nm of torque then checked this against </a:t>
            </a:r>
            <a:r>
              <a:rPr lang="en-US" sz="1200" kern="1200" err="1">
                <a:solidFill>
                  <a:schemeClr val="tx1"/>
                </a:solidFill>
                <a:latin typeface="+mn-lt"/>
                <a:ea typeface="+mn-ea"/>
                <a:cs typeface="+mn-cs"/>
              </a:rPr>
              <a:t>Solidworks</a:t>
            </a:r>
            <a:r>
              <a:rPr lang="en-US" sz="1200" kern="1200">
                <a:solidFill>
                  <a:schemeClr val="tx1"/>
                </a:solidFill>
                <a:latin typeface="+mn-lt"/>
                <a:ea typeface="+mn-ea"/>
                <a:cs typeface="+mn-cs"/>
              </a:rPr>
              <a:t> FEA and they agreed I then repeated for a hollow pipe and this saved 60% of material for same strength. I was going to use carbon </a:t>
            </a:r>
            <a:r>
              <a:rPr lang="en-US" sz="1200" kern="1200" err="1">
                <a:solidFill>
                  <a:schemeClr val="tx1"/>
                </a:solidFill>
                <a:latin typeface="+mn-lt"/>
                <a:ea typeface="+mn-ea"/>
                <a:cs typeface="+mn-cs"/>
              </a:rPr>
              <a:t>fibre</a:t>
            </a:r>
            <a:r>
              <a:rPr lang="en-US" sz="1200" kern="1200">
                <a:solidFill>
                  <a:schemeClr val="tx1"/>
                </a:solidFill>
                <a:latin typeface="+mn-lt"/>
                <a:ea typeface="+mn-ea"/>
                <a:cs typeface="+mn-cs"/>
              </a:rPr>
              <a:t> but couldn’t model accurately or safely in </a:t>
            </a:r>
            <a:r>
              <a:rPr lang="en-US" sz="1200" kern="1200" err="1">
                <a:solidFill>
                  <a:schemeClr val="tx1"/>
                </a:solidFill>
                <a:latin typeface="+mn-lt"/>
                <a:ea typeface="+mn-ea"/>
                <a:cs typeface="+mn-cs"/>
              </a:rPr>
              <a:t>Solidworks</a:t>
            </a:r>
            <a:r>
              <a:rPr lang="en-US" sz="1200" kern="1200">
                <a:solidFill>
                  <a:schemeClr val="tx1"/>
                </a:solidFill>
                <a:latin typeface="+mn-lt"/>
                <a:ea typeface="+mn-ea"/>
                <a:cs typeface="+mn-cs"/>
              </a:rPr>
              <a:t> because of this opted for 4340 steel. It’s heavier but at least it is trusted value.</a:t>
            </a:r>
          </a:p>
          <a:p>
            <a:endParaRPr lang="en-GB"/>
          </a:p>
        </p:txBody>
      </p:sp>
      <p:sp>
        <p:nvSpPr>
          <p:cNvPr id="4" name="Slide Number Placeholder 3"/>
          <p:cNvSpPr>
            <a:spLocks noGrp="1"/>
          </p:cNvSpPr>
          <p:nvPr>
            <p:ph type="sldNum" sz="quarter" idx="5"/>
          </p:nvPr>
        </p:nvSpPr>
        <p:spPr/>
        <p:txBody>
          <a:bodyPr/>
          <a:lstStyle/>
          <a:p>
            <a:fld id="{331C74E3-5EA7-4B0C-BE8E-B0CC5BA70950}" type="slidenum">
              <a:rPr lang="en-US" smtClean="0"/>
              <a:t>27</a:t>
            </a:fld>
            <a:endParaRPr lang="en-US"/>
          </a:p>
        </p:txBody>
      </p:sp>
    </p:spTree>
    <p:extLst>
      <p:ext uri="{BB962C8B-B14F-4D97-AF65-F5344CB8AC3E}">
        <p14:creationId xmlns:p14="http://schemas.microsoft.com/office/powerpoint/2010/main" val="93965722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latin typeface="+mn-lt"/>
                <a:ea typeface="+mn-ea"/>
                <a:cs typeface="+mn-cs"/>
              </a:rPr>
              <a:t>Dan-This is the final design with tripod and rollers with hollow steel shafts. Dust boots and grease will be added. The shaft will cost hundreds of pounds as it will need to be machined and producing the hollow driveshaft to be perfect will be expensive. Maintenance will be simpler as the shaft is splined to the gearbox so it’s easy to remove and repair.</a:t>
            </a:r>
          </a:p>
          <a:p>
            <a:endParaRPr lang="en-GB"/>
          </a:p>
        </p:txBody>
      </p:sp>
      <p:sp>
        <p:nvSpPr>
          <p:cNvPr id="4" name="Slide Number Placeholder 3"/>
          <p:cNvSpPr>
            <a:spLocks noGrp="1"/>
          </p:cNvSpPr>
          <p:nvPr>
            <p:ph type="sldNum" sz="quarter" idx="5"/>
          </p:nvPr>
        </p:nvSpPr>
        <p:spPr/>
        <p:txBody>
          <a:bodyPr/>
          <a:lstStyle/>
          <a:p>
            <a:fld id="{331C74E3-5EA7-4B0C-BE8E-B0CC5BA70950}" type="slidenum">
              <a:rPr lang="en-US" smtClean="0"/>
              <a:t>28</a:t>
            </a:fld>
            <a:endParaRPr lang="en-US"/>
          </a:p>
        </p:txBody>
      </p:sp>
    </p:spTree>
    <p:extLst>
      <p:ext uri="{BB962C8B-B14F-4D97-AF65-F5344CB8AC3E}">
        <p14:creationId xmlns:p14="http://schemas.microsoft.com/office/powerpoint/2010/main" val="56723083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latin typeface="+mn-lt"/>
                <a:ea typeface="+mn-ea"/>
                <a:cs typeface="+mn-cs"/>
              </a:rPr>
              <a:t>Dan-Failure was communication. Communication in the group was good but between groups was limited which led to less work being completed and if work was done it had to be corrected as components did not fit. Success was work at the end of the project. Friday meetings meant we worked well communicated between groups and the car came together quickly. To improve we will communicate better from the start and take strong, reliable meeting minutes which can be referenced later. We fell behind on timing quickly and was hard to recover but in the last few weeks workload was picked up and the project caught up well but would have preferred more time to adjust and perfect the car.</a:t>
            </a:r>
          </a:p>
          <a:p>
            <a:endParaRPr lang="en-US">
              <a:cs typeface="Calibri"/>
            </a:endParaRPr>
          </a:p>
          <a:p>
            <a:endParaRPr lang="en-GB">
              <a:cs typeface="Calibri" panose="020F0502020204030204"/>
            </a:endParaRPr>
          </a:p>
        </p:txBody>
      </p:sp>
      <p:sp>
        <p:nvSpPr>
          <p:cNvPr id="4" name="Slide Number Placeholder 3"/>
          <p:cNvSpPr>
            <a:spLocks noGrp="1"/>
          </p:cNvSpPr>
          <p:nvPr>
            <p:ph type="sldNum" sz="quarter" idx="5"/>
          </p:nvPr>
        </p:nvSpPr>
        <p:spPr/>
        <p:txBody>
          <a:bodyPr/>
          <a:lstStyle/>
          <a:p>
            <a:fld id="{331C74E3-5EA7-4B0C-BE8E-B0CC5BA70950}" type="slidenum">
              <a:rPr lang="en-US" smtClean="0"/>
              <a:t>29</a:t>
            </a:fld>
            <a:endParaRPr lang="en-US"/>
          </a:p>
        </p:txBody>
      </p:sp>
    </p:spTree>
    <p:extLst>
      <p:ext uri="{BB962C8B-B14F-4D97-AF65-F5344CB8AC3E}">
        <p14:creationId xmlns:p14="http://schemas.microsoft.com/office/powerpoint/2010/main" val="7592012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51DF8-122F-42BB-972A-E6005681D6E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D3E4B36-F7CA-4A97-8D92-BED71AB4346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8FFD971-19C7-4DF9-A2D1-8159F2329D81}"/>
              </a:ext>
            </a:extLst>
          </p:cNvPr>
          <p:cNvSpPr>
            <a:spLocks noGrp="1"/>
          </p:cNvSpPr>
          <p:nvPr>
            <p:ph type="dt" sz="half" idx="10"/>
          </p:nvPr>
        </p:nvSpPr>
        <p:spPr/>
        <p:txBody>
          <a:bodyPr/>
          <a:lstStyle/>
          <a:p>
            <a:fld id="{81AC1676-BC3E-48C8-8C22-08ECB3A79D6A}" type="datetimeFigureOut">
              <a:rPr lang="en-GB" smtClean="0"/>
              <a:t>24/03/2020</a:t>
            </a:fld>
            <a:endParaRPr lang="en-GB"/>
          </a:p>
        </p:txBody>
      </p:sp>
      <p:sp>
        <p:nvSpPr>
          <p:cNvPr id="5" name="Footer Placeholder 4">
            <a:extLst>
              <a:ext uri="{FF2B5EF4-FFF2-40B4-BE49-F238E27FC236}">
                <a16:creationId xmlns:a16="http://schemas.microsoft.com/office/drawing/2014/main" id="{EB6C83F3-E252-4BCF-8D8E-80E5FD0630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0982CD-0699-4C4A-BE58-5CEC99972B2A}"/>
              </a:ext>
            </a:extLst>
          </p:cNvPr>
          <p:cNvSpPr>
            <a:spLocks noGrp="1"/>
          </p:cNvSpPr>
          <p:nvPr>
            <p:ph type="sldNum" sz="quarter" idx="12"/>
          </p:nvPr>
        </p:nvSpPr>
        <p:spPr/>
        <p:txBody>
          <a:bodyPr/>
          <a:lstStyle/>
          <a:p>
            <a:fld id="{62D8AD41-8298-4555-8946-484880253E50}" type="slidenum">
              <a:rPr lang="en-GB" smtClean="0"/>
              <a:t>‹#›</a:t>
            </a:fld>
            <a:endParaRPr lang="en-GB"/>
          </a:p>
        </p:txBody>
      </p:sp>
    </p:spTree>
    <p:extLst>
      <p:ext uri="{BB962C8B-B14F-4D97-AF65-F5344CB8AC3E}">
        <p14:creationId xmlns:p14="http://schemas.microsoft.com/office/powerpoint/2010/main" val="18242937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3761E-5F97-46AF-B209-7E7199B5DF5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DBC36B-9F29-42EB-A705-D81DC003B9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001E9F-A24C-48D1-80EC-CB6D28941F60}"/>
              </a:ext>
            </a:extLst>
          </p:cNvPr>
          <p:cNvSpPr>
            <a:spLocks noGrp="1"/>
          </p:cNvSpPr>
          <p:nvPr>
            <p:ph type="dt" sz="half" idx="10"/>
          </p:nvPr>
        </p:nvSpPr>
        <p:spPr/>
        <p:txBody>
          <a:bodyPr/>
          <a:lstStyle/>
          <a:p>
            <a:fld id="{81AC1676-BC3E-48C8-8C22-08ECB3A79D6A}" type="datetimeFigureOut">
              <a:rPr lang="en-GB" smtClean="0"/>
              <a:t>24/03/2020</a:t>
            </a:fld>
            <a:endParaRPr lang="en-GB"/>
          </a:p>
        </p:txBody>
      </p:sp>
      <p:sp>
        <p:nvSpPr>
          <p:cNvPr id="5" name="Footer Placeholder 4">
            <a:extLst>
              <a:ext uri="{FF2B5EF4-FFF2-40B4-BE49-F238E27FC236}">
                <a16:creationId xmlns:a16="http://schemas.microsoft.com/office/drawing/2014/main" id="{EFA84A13-ECD3-48B6-BCB5-CD018EE3C8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F34547-412B-41F6-BD5E-6439E8E7490C}"/>
              </a:ext>
            </a:extLst>
          </p:cNvPr>
          <p:cNvSpPr>
            <a:spLocks noGrp="1"/>
          </p:cNvSpPr>
          <p:nvPr>
            <p:ph type="sldNum" sz="quarter" idx="12"/>
          </p:nvPr>
        </p:nvSpPr>
        <p:spPr/>
        <p:txBody>
          <a:bodyPr/>
          <a:lstStyle/>
          <a:p>
            <a:fld id="{62D8AD41-8298-4555-8946-484880253E50}" type="slidenum">
              <a:rPr lang="en-GB" smtClean="0"/>
              <a:t>‹#›</a:t>
            </a:fld>
            <a:endParaRPr lang="en-GB"/>
          </a:p>
        </p:txBody>
      </p:sp>
    </p:spTree>
    <p:extLst>
      <p:ext uri="{BB962C8B-B14F-4D97-AF65-F5344CB8AC3E}">
        <p14:creationId xmlns:p14="http://schemas.microsoft.com/office/powerpoint/2010/main" val="3591386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05152-514D-4D38-B1F6-8475B5D55A0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CED3ACF-317D-4531-B7A1-3CAAD02EDD4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47C0CA-C884-443A-8044-DECE874FB4B0}"/>
              </a:ext>
            </a:extLst>
          </p:cNvPr>
          <p:cNvSpPr>
            <a:spLocks noGrp="1"/>
          </p:cNvSpPr>
          <p:nvPr>
            <p:ph type="dt" sz="half" idx="10"/>
          </p:nvPr>
        </p:nvSpPr>
        <p:spPr/>
        <p:txBody>
          <a:bodyPr/>
          <a:lstStyle/>
          <a:p>
            <a:fld id="{81AC1676-BC3E-48C8-8C22-08ECB3A79D6A}" type="datetimeFigureOut">
              <a:rPr lang="en-GB" smtClean="0"/>
              <a:t>24/03/2020</a:t>
            </a:fld>
            <a:endParaRPr lang="en-GB"/>
          </a:p>
        </p:txBody>
      </p:sp>
      <p:sp>
        <p:nvSpPr>
          <p:cNvPr id="5" name="Footer Placeholder 4">
            <a:extLst>
              <a:ext uri="{FF2B5EF4-FFF2-40B4-BE49-F238E27FC236}">
                <a16:creationId xmlns:a16="http://schemas.microsoft.com/office/drawing/2014/main" id="{B81BCE71-4432-4336-ADA0-CA6F352926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002CD6-E71D-4ACE-AECD-63B4068F8B45}"/>
              </a:ext>
            </a:extLst>
          </p:cNvPr>
          <p:cNvSpPr>
            <a:spLocks noGrp="1"/>
          </p:cNvSpPr>
          <p:nvPr>
            <p:ph type="sldNum" sz="quarter" idx="12"/>
          </p:nvPr>
        </p:nvSpPr>
        <p:spPr/>
        <p:txBody>
          <a:bodyPr/>
          <a:lstStyle/>
          <a:p>
            <a:fld id="{62D8AD41-8298-4555-8946-484880253E50}" type="slidenum">
              <a:rPr lang="en-GB" smtClean="0"/>
              <a:t>‹#›</a:t>
            </a:fld>
            <a:endParaRPr lang="en-GB"/>
          </a:p>
        </p:txBody>
      </p:sp>
    </p:spTree>
    <p:extLst>
      <p:ext uri="{BB962C8B-B14F-4D97-AF65-F5344CB8AC3E}">
        <p14:creationId xmlns:p14="http://schemas.microsoft.com/office/powerpoint/2010/main" val="24929103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6A94C-3BB9-41B8-A096-239210158A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DBDB4D-4B8E-4262-B981-B963C03884A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8172956-C0FB-43EC-B534-49DF85BF51D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69D080F-6A4A-4DD5-A309-7970A47E16F0}"/>
              </a:ext>
            </a:extLst>
          </p:cNvPr>
          <p:cNvSpPr>
            <a:spLocks noGrp="1"/>
          </p:cNvSpPr>
          <p:nvPr>
            <p:ph type="dt" sz="half" idx="10"/>
          </p:nvPr>
        </p:nvSpPr>
        <p:spPr/>
        <p:txBody>
          <a:bodyPr/>
          <a:lstStyle/>
          <a:p>
            <a:fld id="{81AC1676-BC3E-48C8-8C22-08ECB3A79D6A}" type="datetimeFigureOut">
              <a:rPr lang="en-GB" smtClean="0"/>
              <a:t>24/03/2020</a:t>
            </a:fld>
            <a:endParaRPr lang="en-GB"/>
          </a:p>
        </p:txBody>
      </p:sp>
      <p:sp>
        <p:nvSpPr>
          <p:cNvPr id="6" name="Footer Placeholder 5">
            <a:extLst>
              <a:ext uri="{FF2B5EF4-FFF2-40B4-BE49-F238E27FC236}">
                <a16:creationId xmlns:a16="http://schemas.microsoft.com/office/drawing/2014/main" id="{DEE80845-5955-4E8A-A2D9-157101E3A9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331CA7-C070-4262-9C4F-D61633C1B739}"/>
              </a:ext>
            </a:extLst>
          </p:cNvPr>
          <p:cNvSpPr>
            <a:spLocks noGrp="1"/>
          </p:cNvSpPr>
          <p:nvPr>
            <p:ph type="sldNum" sz="quarter" idx="12"/>
          </p:nvPr>
        </p:nvSpPr>
        <p:spPr/>
        <p:txBody>
          <a:bodyPr/>
          <a:lstStyle/>
          <a:p>
            <a:fld id="{62D8AD41-8298-4555-8946-484880253E50}" type="slidenum">
              <a:rPr lang="en-GB" smtClean="0"/>
              <a:t>‹#›</a:t>
            </a:fld>
            <a:endParaRPr lang="en-GB"/>
          </a:p>
        </p:txBody>
      </p:sp>
    </p:spTree>
    <p:extLst>
      <p:ext uri="{BB962C8B-B14F-4D97-AF65-F5344CB8AC3E}">
        <p14:creationId xmlns:p14="http://schemas.microsoft.com/office/powerpoint/2010/main" val="31365648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CC8C2-E5D2-4DC6-A9AF-80110D746D6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3FC77B-33BE-4763-BE75-70C2974BA2E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EF32A61-AB46-41E5-BB6B-68CE4544857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DED3FF9-7F12-4191-B679-403DACEBB53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DD2CB41-A7B8-40CA-8715-ADBBF1E5B75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56FF5BF-94FD-4C6F-81D7-F6509BE4EC1E}"/>
              </a:ext>
            </a:extLst>
          </p:cNvPr>
          <p:cNvSpPr>
            <a:spLocks noGrp="1"/>
          </p:cNvSpPr>
          <p:nvPr>
            <p:ph type="dt" sz="half" idx="10"/>
          </p:nvPr>
        </p:nvSpPr>
        <p:spPr/>
        <p:txBody>
          <a:bodyPr/>
          <a:lstStyle/>
          <a:p>
            <a:fld id="{81AC1676-BC3E-48C8-8C22-08ECB3A79D6A}" type="datetimeFigureOut">
              <a:rPr lang="en-GB" smtClean="0"/>
              <a:t>24/03/2020</a:t>
            </a:fld>
            <a:endParaRPr lang="en-GB"/>
          </a:p>
        </p:txBody>
      </p:sp>
      <p:sp>
        <p:nvSpPr>
          <p:cNvPr id="8" name="Footer Placeholder 7">
            <a:extLst>
              <a:ext uri="{FF2B5EF4-FFF2-40B4-BE49-F238E27FC236}">
                <a16:creationId xmlns:a16="http://schemas.microsoft.com/office/drawing/2014/main" id="{53640490-B947-473E-A548-6395A761173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665A5C7-A52B-4A83-975E-0552B0A543B7}"/>
              </a:ext>
            </a:extLst>
          </p:cNvPr>
          <p:cNvSpPr>
            <a:spLocks noGrp="1"/>
          </p:cNvSpPr>
          <p:nvPr>
            <p:ph type="sldNum" sz="quarter" idx="12"/>
          </p:nvPr>
        </p:nvSpPr>
        <p:spPr/>
        <p:txBody>
          <a:bodyPr/>
          <a:lstStyle/>
          <a:p>
            <a:fld id="{62D8AD41-8298-4555-8946-484880253E50}" type="slidenum">
              <a:rPr lang="en-GB" smtClean="0"/>
              <a:t>‹#›</a:t>
            </a:fld>
            <a:endParaRPr lang="en-GB"/>
          </a:p>
        </p:txBody>
      </p:sp>
    </p:spTree>
    <p:extLst>
      <p:ext uri="{BB962C8B-B14F-4D97-AF65-F5344CB8AC3E}">
        <p14:creationId xmlns:p14="http://schemas.microsoft.com/office/powerpoint/2010/main" val="22354136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EB45D-B6FD-47CA-9F20-67E4797FEEB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227E61F-FF1D-45B2-8E35-2A6369711169}"/>
              </a:ext>
            </a:extLst>
          </p:cNvPr>
          <p:cNvSpPr>
            <a:spLocks noGrp="1"/>
          </p:cNvSpPr>
          <p:nvPr>
            <p:ph type="dt" sz="half" idx="10"/>
          </p:nvPr>
        </p:nvSpPr>
        <p:spPr/>
        <p:txBody>
          <a:bodyPr/>
          <a:lstStyle/>
          <a:p>
            <a:fld id="{81AC1676-BC3E-48C8-8C22-08ECB3A79D6A}" type="datetimeFigureOut">
              <a:rPr lang="en-GB" smtClean="0"/>
              <a:t>24/03/2020</a:t>
            </a:fld>
            <a:endParaRPr lang="en-GB"/>
          </a:p>
        </p:txBody>
      </p:sp>
      <p:sp>
        <p:nvSpPr>
          <p:cNvPr id="4" name="Footer Placeholder 3">
            <a:extLst>
              <a:ext uri="{FF2B5EF4-FFF2-40B4-BE49-F238E27FC236}">
                <a16:creationId xmlns:a16="http://schemas.microsoft.com/office/drawing/2014/main" id="{96B57922-4BC7-46D4-A0E7-9D7BA5EC84D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8C53C1F-DD5D-4616-9F5E-97A2F70EA135}"/>
              </a:ext>
            </a:extLst>
          </p:cNvPr>
          <p:cNvSpPr>
            <a:spLocks noGrp="1"/>
          </p:cNvSpPr>
          <p:nvPr>
            <p:ph type="sldNum" sz="quarter" idx="12"/>
          </p:nvPr>
        </p:nvSpPr>
        <p:spPr/>
        <p:txBody>
          <a:bodyPr/>
          <a:lstStyle/>
          <a:p>
            <a:fld id="{62D8AD41-8298-4555-8946-484880253E50}" type="slidenum">
              <a:rPr lang="en-GB" smtClean="0"/>
              <a:t>‹#›</a:t>
            </a:fld>
            <a:endParaRPr lang="en-GB"/>
          </a:p>
        </p:txBody>
      </p:sp>
    </p:spTree>
    <p:extLst>
      <p:ext uri="{BB962C8B-B14F-4D97-AF65-F5344CB8AC3E}">
        <p14:creationId xmlns:p14="http://schemas.microsoft.com/office/powerpoint/2010/main" val="17619779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0681DF9-F4B3-4368-93DB-A6C76F27E3C8}"/>
              </a:ext>
            </a:extLst>
          </p:cNvPr>
          <p:cNvSpPr>
            <a:spLocks noGrp="1"/>
          </p:cNvSpPr>
          <p:nvPr>
            <p:ph type="dt" sz="half" idx="10"/>
          </p:nvPr>
        </p:nvSpPr>
        <p:spPr/>
        <p:txBody>
          <a:bodyPr/>
          <a:lstStyle/>
          <a:p>
            <a:fld id="{81AC1676-BC3E-48C8-8C22-08ECB3A79D6A}" type="datetimeFigureOut">
              <a:rPr lang="en-GB" smtClean="0"/>
              <a:t>24/03/2020</a:t>
            </a:fld>
            <a:endParaRPr lang="en-GB"/>
          </a:p>
        </p:txBody>
      </p:sp>
      <p:sp>
        <p:nvSpPr>
          <p:cNvPr id="3" name="Footer Placeholder 2">
            <a:extLst>
              <a:ext uri="{FF2B5EF4-FFF2-40B4-BE49-F238E27FC236}">
                <a16:creationId xmlns:a16="http://schemas.microsoft.com/office/drawing/2014/main" id="{FF8196BD-2A71-46F2-936E-FD8F4D4F319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06E5FA8-A636-463E-BF92-D9FA2E5E7897}"/>
              </a:ext>
            </a:extLst>
          </p:cNvPr>
          <p:cNvSpPr>
            <a:spLocks noGrp="1"/>
          </p:cNvSpPr>
          <p:nvPr>
            <p:ph type="sldNum" sz="quarter" idx="12"/>
          </p:nvPr>
        </p:nvSpPr>
        <p:spPr/>
        <p:txBody>
          <a:bodyPr/>
          <a:lstStyle/>
          <a:p>
            <a:fld id="{62D8AD41-8298-4555-8946-484880253E50}" type="slidenum">
              <a:rPr lang="en-GB" smtClean="0"/>
              <a:t>‹#›</a:t>
            </a:fld>
            <a:endParaRPr lang="en-GB"/>
          </a:p>
        </p:txBody>
      </p:sp>
    </p:spTree>
    <p:extLst>
      <p:ext uri="{BB962C8B-B14F-4D97-AF65-F5344CB8AC3E}">
        <p14:creationId xmlns:p14="http://schemas.microsoft.com/office/powerpoint/2010/main" val="2738990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4CB99-17A9-4767-BBB8-F8B4F5A17F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0B1468C-4CE3-422E-99B0-F4E7DE7BA3E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7A360DC-B916-4A9B-90FE-A81866D50FE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80E1CE-863C-4A91-8240-8B1C1C7DCB47}"/>
              </a:ext>
            </a:extLst>
          </p:cNvPr>
          <p:cNvSpPr>
            <a:spLocks noGrp="1"/>
          </p:cNvSpPr>
          <p:nvPr>
            <p:ph type="dt" sz="half" idx="10"/>
          </p:nvPr>
        </p:nvSpPr>
        <p:spPr/>
        <p:txBody>
          <a:bodyPr/>
          <a:lstStyle/>
          <a:p>
            <a:fld id="{81AC1676-BC3E-48C8-8C22-08ECB3A79D6A}" type="datetimeFigureOut">
              <a:rPr lang="en-GB" smtClean="0"/>
              <a:t>24/03/2020</a:t>
            </a:fld>
            <a:endParaRPr lang="en-GB"/>
          </a:p>
        </p:txBody>
      </p:sp>
      <p:sp>
        <p:nvSpPr>
          <p:cNvPr id="6" name="Footer Placeholder 5">
            <a:extLst>
              <a:ext uri="{FF2B5EF4-FFF2-40B4-BE49-F238E27FC236}">
                <a16:creationId xmlns:a16="http://schemas.microsoft.com/office/drawing/2014/main" id="{49A4ECA3-8302-4C9A-BAED-BBE8BCD3AF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D9235F-FDB6-4330-8582-40640C8F6021}"/>
              </a:ext>
            </a:extLst>
          </p:cNvPr>
          <p:cNvSpPr>
            <a:spLocks noGrp="1"/>
          </p:cNvSpPr>
          <p:nvPr>
            <p:ph type="sldNum" sz="quarter" idx="12"/>
          </p:nvPr>
        </p:nvSpPr>
        <p:spPr/>
        <p:txBody>
          <a:bodyPr/>
          <a:lstStyle/>
          <a:p>
            <a:fld id="{62D8AD41-8298-4555-8946-484880253E50}" type="slidenum">
              <a:rPr lang="en-GB" smtClean="0"/>
              <a:t>‹#›</a:t>
            </a:fld>
            <a:endParaRPr lang="en-GB"/>
          </a:p>
        </p:txBody>
      </p:sp>
    </p:spTree>
    <p:extLst>
      <p:ext uri="{BB962C8B-B14F-4D97-AF65-F5344CB8AC3E}">
        <p14:creationId xmlns:p14="http://schemas.microsoft.com/office/powerpoint/2010/main" val="33682573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9DAD14-1094-49C0-AAF5-6CD868B9F1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4627CC5-5EA2-46F2-B9AC-6A876F7C0A8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A2AA575-BFE6-4043-A4B6-B640921E35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5FD3EEC-E50B-4861-9CBB-FAAD22AA1BA5}"/>
              </a:ext>
            </a:extLst>
          </p:cNvPr>
          <p:cNvSpPr>
            <a:spLocks noGrp="1"/>
          </p:cNvSpPr>
          <p:nvPr>
            <p:ph type="dt" sz="half" idx="10"/>
          </p:nvPr>
        </p:nvSpPr>
        <p:spPr/>
        <p:txBody>
          <a:bodyPr/>
          <a:lstStyle/>
          <a:p>
            <a:fld id="{81AC1676-BC3E-48C8-8C22-08ECB3A79D6A}" type="datetimeFigureOut">
              <a:rPr lang="en-GB" smtClean="0"/>
              <a:t>24/03/2020</a:t>
            </a:fld>
            <a:endParaRPr lang="en-GB"/>
          </a:p>
        </p:txBody>
      </p:sp>
      <p:sp>
        <p:nvSpPr>
          <p:cNvPr id="6" name="Footer Placeholder 5">
            <a:extLst>
              <a:ext uri="{FF2B5EF4-FFF2-40B4-BE49-F238E27FC236}">
                <a16:creationId xmlns:a16="http://schemas.microsoft.com/office/drawing/2014/main" id="{8F68A41B-5761-4A5D-8E60-0029D5A41A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D27E59-025E-48F6-8B0C-0FB75BD95FEC}"/>
              </a:ext>
            </a:extLst>
          </p:cNvPr>
          <p:cNvSpPr>
            <a:spLocks noGrp="1"/>
          </p:cNvSpPr>
          <p:nvPr>
            <p:ph type="sldNum" sz="quarter" idx="12"/>
          </p:nvPr>
        </p:nvSpPr>
        <p:spPr/>
        <p:txBody>
          <a:bodyPr/>
          <a:lstStyle/>
          <a:p>
            <a:fld id="{62D8AD41-8298-4555-8946-484880253E50}" type="slidenum">
              <a:rPr lang="en-GB" smtClean="0"/>
              <a:t>‹#›</a:t>
            </a:fld>
            <a:endParaRPr lang="en-GB"/>
          </a:p>
        </p:txBody>
      </p:sp>
    </p:spTree>
    <p:extLst>
      <p:ext uri="{BB962C8B-B14F-4D97-AF65-F5344CB8AC3E}">
        <p14:creationId xmlns:p14="http://schemas.microsoft.com/office/powerpoint/2010/main" val="17141840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6C939-D655-4381-B34D-588FD958BDE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685369A-3D51-46CB-99E1-F318303DA0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676066-533F-4908-ABAC-84FA1BCE9C14}"/>
              </a:ext>
            </a:extLst>
          </p:cNvPr>
          <p:cNvSpPr>
            <a:spLocks noGrp="1"/>
          </p:cNvSpPr>
          <p:nvPr>
            <p:ph type="dt" sz="half" idx="10"/>
          </p:nvPr>
        </p:nvSpPr>
        <p:spPr/>
        <p:txBody>
          <a:bodyPr/>
          <a:lstStyle/>
          <a:p>
            <a:fld id="{81AC1676-BC3E-48C8-8C22-08ECB3A79D6A}" type="datetimeFigureOut">
              <a:rPr lang="en-GB" smtClean="0"/>
              <a:t>24/03/2020</a:t>
            </a:fld>
            <a:endParaRPr lang="en-GB"/>
          </a:p>
        </p:txBody>
      </p:sp>
      <p:sp>
        <p:nvSpPr>
          <p:cNvPr id="5" name="Footer Placeholder 4">
            <a:extLst>
              <a:ext uri="{FF2B5EF4-FFF2-40B4-BE49-F238E27FC236}">
                <a16:creationId xmlns:a16="http://schemas.microsoft.com/office/drawing/2014/main" id="{DB0BB50C-1194-4E53-8A02-DA30D87F8B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26036C-E2BC-4D4E-A290-721E6253CB41}"/>
              </a:ext>
            </a:extLst>
          </p:cNvPr>
          <p:cNvSpPr>
            <a:spLocks noGrp="1"/>
          </p:cNvSpPr>
          <p:nvPr>
            <p:ph type="sldNum" sz="quarter" idx="12"/>
          </p:nvPr>
        </p:nvSpPr>
        <p:spPr/>
        <p:txBody>
          <a:bodyPr/>
          <a:lstStyle/>
          <a:p>
            <a:fld id="{62D8AD41-8298-4555-8946-484880253E50}" type="slidenum">
              <a:rPr lang="en-GB" smtClean="0"/>
              <a:t>‹#›</a:t>
            </a:fld>
            <a:endParaRPr lang="en-GB"/>
          </a:p>
        </p:txBody>
      </p:sp>
    </p:spTree>
    <p:extLst>
      <p:ext uri="{BB962C8B-B14F-4D97-AF65-F5344CB8AC3E}">
        <p14:creationId xmlns:p14="http://schemas.microsoft.com/office/powerpoint/2010/main" val="38317193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7616682-6387-4D1E-9017-2D959FCF20D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FD27CA0-BD6B-4B39-9B35-C8FEC36864D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06CDFE-21C9-426A-99AB-4E00040EC34C}"/>
              </a:ext>
            </a:extLst>
          </p:cNvPr>
          <p:cNvSpPr>
            <a:spLocks noGrp="1"/>
          </p:cNvSpPr>
          <p:nvPr>
            <p:ph type="dt" sz="half" idx="10"/>
          </p:nvPr>
        </p:nvSpPr>
        <p:spPr/>
        <p:txBody>
          <a:bodyPr/>
          <a:lstStyle/>
          <a:p>
            <a:fld id="{81AC1676-BC3E-48C8-8C22-08ECB3A79D6A}" type="datetimeFigureOut">
              <a:rPr lang="en-GB" smtClean="0"/>
              <a:t>24/03/2020</a:t>
            </a:fld>
            <a:endParaRPr lang="en-GB"/>
          </a:p>
        </p:txBody>
      </p:sp>
      <p:sp>
        <p:nvSpPr>
          <p:cNvPr id="5" name="Footer Placeholder 4">
            <a:extLst>
              <a:ext uri="{FF2B5EF4-FFF2-40B4-BE49-F238E27FC236}">
                <a16:creationId xmlns:a16="http://schemas.microsoft.com/office/drawing/2014/main" id="{651E53FF-E372-4A09-995F-FD7F9BC127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8AC8E0-7658-4250-9489-DEE75E767F9C}"/>
              </a:ext>
            </a:extLst>
          </p:cNvPr>
          <p:cNvSpPr>
            <a:spLocks noGrp="1"/>
          </p:cNvSpPr>
          <p:nvPr>
            <p:ph type="sldNum" sz="quarter" idx="12"/>
          </p:nvPr>
        </p:nvSpPr>
        <p:spPr/>
        <p:txBody>
          <a:bodyPr/>
          <a:lstStyle/>
          <a:p>
            <a:fld id="{62D8AD41-8298-4555-8946-484880253E50}" type="slidenum">
              <a:rPr lang="en-GB" smtClean="0"/>
              <a:t>‹#›</a:t>
            </a:fld>
            <a:endParaRPr lang="en-GB"/>
          </a:p>
        </p:txBody>
      </p:sp>
    </p:spTree>
    <p:extLst>
      <p:ext uri="{BB962C8B-B14F-4D97-AF65-F5344CB8AC3E}">
        <p14:creationId xmlns:p14="http://schemas.microsoft.com/office/powerpoint/2010/main" val="32357891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532613-791F-4BC5-91DD-655FF84B653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FF13C9F-155E-4A7F-96B9-2622CB5AA53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8F18F7-EF93-4D0B-8F87-DDB11F27997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AC1676-BC3E-48C8-8C22-08ECB3A79D6A}" type="datetimeFigureOut">
              <a:rPr lang="en-GB" smtClean="0"/>
              <a:t>24/03/2020</a:t>
            </a:fld>
            <a:endParaRPr lang="en-GB"/>
          </a:p>
        </p:txBody>
      </p:sp>
      <p:sp>
        <p:nvSpPr>
          <p:cNvPr id="5" name="Footer Placeholder 4">
            <a:extLst>
              <a:ext uri="{FF2B5EF4-FFF2-40B4-BE49-F238E27FC236}">
                <a16:creationId xmlns:a16="http://schemas.microsoft.com/office/drawing/2014/main" id="{02ED06BA-4DC9-4E1B-BF03-FAC33A3F96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4E3521A-38A9-473B-A908-19FDD0D264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2D8AD41-8298-4555-8946-484880253E50}" type="slidenum">
              <a:rPr lang="en-GB" smtClean="0"/>
              <a:t>‹#›</a:t>
            </a:fld>
            <a:endParaRPr lang="en-GB"/>
          </a:p>
        </p:txBody>
      </p:sp>
    </p:spTree>
    <p:extLst>
      <p:ext uri="{BB962C8B-B14F-4D97-AF65-F5344CB8AC3E}">
        <p14:creationId xmlns:p14="http://schemas.microsoft.com/office/powerpoint/2010/main" val="12802892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comments" Target="../comments/commen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comments" Target="../comments/comment3.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comments" Target="../comments/comment4.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comments" Target="../comments/comment5.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comments" Target="../comments/comment6.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comments" Target="../comments/comment7.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comments" Target="../comments/comment8.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comments" Target="../comments/comment9.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comments" Target="../comments/comment10.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comments" Target="../comments/comment11.xml"/></Relationships>
</file>

<file path=ppt/slides/_rels/slide13.xml.rels><?xml version="1.0" encoding="UTF-8" standalone="yes"?>
<Relationships xmlns="http://schemas.openxmlformats.org/package/2006/relationships"><Relationship Id="rId3" Type="http://schemas.openxmlformats.org/officeDocument/2006/relationships/comments" Target="../comments/comment12.xm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comments" Target="../comments/comment13.xml"/><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comments" Target="../comments/comment14.xml"/><Relationship Id="rId5" Type="http://schemas.openxmlformats.org/officeDocument/2006/relationships/image" Target="../media/image20.png"/><Relationship Id="rId4" Type="http://schemas.openxmlformats.org/officeDocument/2006/relationships/image" Target="../media/image19.png"/></Relationships>
</file>

<file path=ppt/slides/_rels/slide16.xml.rels><?xml version="1.0" encoding="UTF-8" standalone="yes"?>
<Relationships xmlns="http://schemas.openxmlformats.org/package/2006/relationships"><Relationship Id="rId3" Type="http://schemas.openxmlformats.org/officeDocument/2006/relationships/comments" Target="../comments/comment15.xm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comments" Target="../comments/comment16.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comments" Target="../comments/comment17.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comments" Target="../comments/comment18.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comments" Target="../comments/comment19.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26.png"/></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comments" Target="../comments/comment20.xml"/></Relationships>
</file>

<file path=ppt/slides/_rels/slide2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comments" Target="../comments/comment21.xml"/></Relationships>
</file>

<file path=ppt/slides/_rels/slide2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comments" Target="../comments/comment22.xml"/><Relationship Id="rId4" Type="http://schemas.openxmlformats.org/officeDocument/2006/relationships/image" Target="../media/image31.png"/></Relationships>
</file>

<file path=ppt/slides/_rels/slide26.xml.rels><?xml version="1.0" encoding="UTF-8" standalone="yes"?>
<Relationships xmlns="http://schemas.openxmlformats.org/package/2006/relationships"><Relationship Id="rId3" Type="http://schemas.openxmlformats.org/officeDocument/2006/relationships/comments" Target="../comments/comment23.xml"/><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saemobilus-sae-org.ezproxy.uwtsd.ac.uk/content/950891/" TargetMode="External"/><Relationship Id="rId7" Type="http://schemas.openxmlformats.org/officeDocument/2006/relationships/comments" Target="../comments/comment24.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2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comments" Target="../comments/comment25.xml"/></Relationships>
</file>

<file path=ppt/slides/_rels/slide2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comments" Target="../comments/comment2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outdoor, building, road, city&#10;&#10;Description automatically generated">
            <a:extLst>
              <a:ext uri="{FF2B5EF4-FFF2-40B4-BE49-F238E27FC236}">
                <a16:creationId xmlns:a16="http://schemas.microsoft.com/office/drawing/2014/main" id="{8117C00B-B51F-4D22-AC9C-E70C7A4655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526" y="0"/>
            <a:ext cx="12146947" cy="6858000"/>
          </a:xfrm>
          <a:prstGeom prst="rect">
            <a:avLst/>
          </a:prstGeom>
        </p:spPr>
      </p:pic>
      <p:sp>
        <p:nvSpPr>
          <p:cNvPr id="2" name="Title 1">
            <a:extLst>
              <a:ext uri="{FF2B5EF4-FFF2-40B4-BE49-F238E27FC236}">
                <a16:creationId xmlns:a16="http://schemas.microsoft.com/office/drawing/2014/main" id="{EA73E2F7-EE67-4521-A59B-F763A188900B}"/>
              </a:ext>
            </a:extLst>
          </p:cNvPr>
          <p:cNvSpPr>
            <a:spLocks noGrp="1"/>
          </p:cNvSpPr>
          <p:nvPr>
            <p:ph type="ctrTitle"/>
          </p:nvPr>
        </p:nvSpPr>
        <p:spPr>
          <a:xfrm>
            <a:off x="1517773" y="644892"/>
            <a:ext cx="9144000" cy="1087655"/>
          </a:xfrm>
          <a:prstGeom prst="roundRect">
            <a:avLst>
              <a:gd name="adj" fmla="val 50000"/>
            </a:avLst>
          </a:prstGeom>
          <a:solidFill>
            <a:srgbClr val="FFFFFF">
              <a:alpha val="34902"/>
            </a:srgbClr>
          </a:solidFill>
        </p:spPr>
        <p:txBody>
          <a:bodyPr>
            <a:normAutofit fontScale="90000"/>
          </a:bodyPr>
          <a:lstStyle/>
          <a:p>
            <a:r>
              <a:rPr lang="en-GB"/>
              <a:t>Powertrain Project REV</a:t>
            </a:r>
          </a:p>
        </p:txBody>
      </p:sp>
    </p:spTree>
    <p:extLst>
      <p:ext uri="{BB962C8B-B14F-4D97-AF65-F5344CB8AC3E}">
        <p14:creationId xmlns:p14="http://schemas.microsoft.com/office/powerpoint/2010/main" val="8769670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65859-9E38-4EC8-A9B3-910A33D9A718}"/>
              </a:ext>
            </a:extLst>
          </p:cNvPr>
          <p:cNvSpPr>
            <a:spLocks noGrp="1"/>
          </p:cNvSpPr>
          <p:nvPr>
            <p:ph type="title"/>
          </p:nvPr>
        </p:nvSpPr>
        <p:spPr/>
        <p:txBody>
          <a:bodyPr/>
          <a:lstStyle/>
          <a:p>
            <a:r>
              <a:rPr lang="en-GB"/>
              <a:t>Introduction</a:t>
            </a:r>
          </a:p>
        </p:txBody>
      </p:sp>
      <p:sp>
        <p:nvSpPr>
          <p:cNvPr id="4" name="Content Placeholder 2">
            <a:extLst>
              <a:ext uri="{FF2B5EF4-FFF2-40B4-BE49-F238E27FC236}">
                <a16:creationId xmlns:a16="http://schemas.microsoft.com/office/drawing/2014/main" id="{6D644C89-B25D-4BD6-B885-AD2FA3486D3C}"/>
              </a:ext>
            </a:extLst>
          </p:cNvPr>
          <p:cNvSpPr>
            <a:spLocks noGrp="1"/>
          </p:cNvSpPr>
          <p:nvPr>
            <p:ph idx="1"/>
          </p:nvPr>
        </p:nvSpPr>
        <p:spPr>
          <a:xfrm>
            <a:off x="1261872" y="1828800"/>
            <a:ext cx="8595360" cy="4351337"/>
          </a:xfrm>
        </p:spPr>
        <p:txBody>
          <a:bodyPr/>
          <a:lstStyle/>
          <a:p>
            <a:r>
              <a:rPr lang="en-GB"/>
              <a:t>Brief- What’s the Task?</a:t>
            </a:r>
          </a:p>
          <a:p>
            <a:r>
              <a:rPr lang="en-GB"/>
              <a:t>Forming the Team</a:t>
            </a:r>
          </a:p>
          <a:p>
            <a:r>
              <a:rPr lang="en-GB"/>
              <a:t>Timing Plan</a:t>
            </a:r>
          </a:p>
          <a:p>
            <a:r>
              <a:rPr lang="en-GB"/>
              <a:t>Our Roles </a:t>
            </a:r>
          </a:p>
        </p:txBody>
      </p:sp>
      <p:graphicFrame>
        <p:nvGraphicFramePr>
          <p:cNvPr id="5" name="Table 4">
            <a:extLst>
              <a:ext uri="{FF2B5EF4-FFF2-40B4-BE49-F238E27FC236}">
                <a16:creationId xmlns:a16="http://schemas.microsoft.com/office/drawing/2014/main" id="{541DEC79-AC1D-49CA-BDEB-B4F099B117D4}"/>
              </a:ext>
            </a:extLst>
          </p:cNvPr>
          <p:cNvGraphicFramePr>
            <a:graphicFrameLocks noGrp="1"/>
          </p:cNvGraphicFramePr>
          <p:nvPr>
            <p:extLst>
              <p:ext uri="{D42A27DB-BD31-4B8C-83A1-F6EECF244321}">
                <p14:modId xmlns:p14="http://schemas.microsoft.com/office/powerpoint/2010/main" val="2661407734"/>
              </p:ext>
            </p:extLst>
          </p:nvPr>
        </p:nvGraphicFramePr>
        <p:xfrm>
          <a:off x="3233420" y="4004468"/>
          <a:ext cx="5725160" cy="1418336"/>
        </p:xfrm>
        <a:graphic>
          <a:graphicData uri="http://schemas.openxmlformats.org/drawingml/2006/table">
            <a:tbl>
              <a:tblPr firstRow="1" bandRow="1">
                <a:tableStyleId>{F5AB1C69-6EDB-4FF4-983F-18BD219EF322}</a:tableStyleId>
              </a:tblPr>
              <a:tblGrid>
                <a:gridCol w="2862580">
                  <a:extLst>
                    <a:ext uri="{9D8B030D-6E8A-4147-A177-3AD203B41FA5}">
                      <a16:colId xmlns:a16="http://schemas.microsoft.com/office/drawing/2014/main" val="3888758338"/>
                    </a:ext>
                  </a:extLst>
                </a:gridCol>
                <a:gridCol w="2862580">
                  <a:extLst>
                    <a:ext uri="{9D8B030D-6E8A-4147-A177-3AD203B41FA5}">
                      <a16:colId xmlns:a16="http://schemas.microsoft.com/office/drawing/2014/main" val="2304980658"/>
                    </a:ext>
                  </a:extLst>
                </a:gridCol>
              </a:tblGrid>
              <a:tr h="0">
                <a:tc>
                  <a:txBody>
                    <a:bodyPr/>
                    <a:lstStyle/>
                    <a:p>
                      <a:pPr>
                        <a:lnSpc>
                          <a:spcPct val="107000"/>
                        </a:lnSpc>
                        <a:spcAft>
                          <a:spcPts val="0"/>
                        </a:spcAft>
                      </a:pPr>
                      <a:r>
                        <a:rPr lang="en-GB" sz="1400">
                          <a:effectLst/>
                        </a:rPr>
                        <a:t>Team Member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400">
                          <a:effectLst/>
                        </a:rPr>
                        <a:t>Responsibility</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70197276"/>
                  </a:ext>
                </a:extLst>
              </a:tr>
              <a:tr h="0">
                <a:tc>
                  <a:txBody>
                    <a:bodyPr/>
                    <a:lstStyle/>
                    <a:p>
                      <a:pPr>
                        <a:lnSpc>
                          <a:spcPct val="107000"/>
                        </a:lnSpc>
                        <a:spcAft>
                          <a:spcPts val="0"/>
                        </a:spcAft>
                      </a:pPr>
                      <a:r>
                        <a:rPr lang="en-GB" sz="1100">
                          <a:effectLst/>
                        </a:rPr>
                        <a:t>Daniel Wilcox</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Duty Cycle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65049225"/>
                  </a:ext>
                </a:extLst>
              </a:tr>
              <a:tr h="0">
                <a:tc>
                  <a:txBody>
                    <a:bodyPr/>
                    <a:lstStyle/>
                    <a:p>
                      <a:pPr>
                        <a:lnSpc>
                          <a:spcPct val="107000"/>
                        </a:lnSpc>
                        <a:spcAft>
                          <a:spcPts val="0"/>
                        </a:spcAft>
                      </a:pPr>
                      <a:r>
                        <a:rPr lang="en-GB" sz="1100">
                          <a:effectLst/>
                        </a:rPr>
                        <a:t>Jeffery </a:t>
                      </a:r>
                      <a:r>
                        <a:rPr lang="en-GB" sz="1100" err="1">
                          <a:effectLst/>
                        </a:rPr>
                        <a:t>Elliss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Transmission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94601643"/>
                  </a:ext>
                </a:extLst>
              </a:tr>
              <a:tr h="0">
                <a:tc>
                  <a:txBody>
                    <a:bodyPr/>
                    <a:lstStyle/>
                    <a:p>
                      <a:pPr>
                        <a:lnSpc>
                          <a:spcPct val="107000"/>
                        </a:lnSpc>
                        <a:spcAft>
                          <a:spcPts val="0"/>
                        </a:spcAft>
                      </a:pPr>
                      <a:r>
                        <a:rPr lang="en-GB" sz="1100">
                          <a:effectLst/>
                        </a:rPr>
                        <a:t>Reza Shafie-Pour Motlagh</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Motors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57339531"/>
                  </a:ext>
                </a:extLst>
              </a:tr>
              <a:tr h="0">
                <a:tc>
                  <a:txBody>
                    <a:bodyPr/>
                    <a:lstStyle/>
                    <a:p>
                      <a:pPr>
                        <a:lnSpc>
                          <a:spcPct val="107000"/>
                        </a:lnSpc>
                        <a:spcAft>
                          <a:spcPts val="0"/>
                        </a:spcAft>
                      </a:pPr>
                      <a:r>
                        <a:rPr lang="en-GB" sz="1100">
                          <a:effectLst/>
                        </a:rPr>
                        <a:t>Tim Stanbury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Energy storage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98881767"/>
                  </a:ext>
                </a:extLst>
              </a:tr>
              <a:tr h="0">
                <a:tc>
                  <a:txBody>
                    <a:bodyPr/>
                    <a:lstStyle/>
                    <a:p>
                      <a:pPr>
                        <a:lnSpc>
                          <a:spcPct val="107000"/>
                        </a:lnSpc>
                        <a:spcAft>
                          <a:spcPts val="0"/>
                        </a:spcAft>
                      </a:pPr>
                      <a:r>
                        <a:rPr lang="en-GB" sz="1100">
                          <a:effectLst/>
                        </a:rPr>
                        <a:t>Steffan Robinson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Temperature Management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27739235"/>
                  </a:ext>
                </a:extLst>
              </a:tr>
              <a:tr h="0">
                <a:tc>
                  <a:txBody>
                    <a:bodyPr/>
                    <a:lstStyle/>
                    <a:p>
                      <a:pPr>
                        <a:lnSpc>
                          <a:spcPct val="107000"/>
                        </a:lnSpc>
                        <a:spcAft>
                          <a:spcPts val="0"/>
                        </a:spcAft>
                      </a:pPr>
                      <a:r>
                        <a:rPr lang="en-GB" sz="1100">
                          <a:effectLst/>
                        </a:rPr>
                        <a:t>George Dalton-Brown</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Powertrain Controllers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40905085"/>
                  </a:ext>
                </a:extLst>
              </a:tr>
              <a:tr h="0">
                <a:tc>
                  <a:txBody>
                    <a:bodyPr/>
                    <a:lstStyle/>
                    <a:p>
                      <a:pPr>
                        <a:lnSpc>
                          <a:spcPct val="107000"/>
                        </a:lnSpc>
                        <a:spcAft>
                          <a:spcPts val="0"/>
                        </a:spcAft>
                      </a:pPr>
                      <a:r>
                        <a:rPr lang="en-GB" sz="1100">
                          <a:effectLst/>
                        </a:rPr>
                        <a:t>Peter </a:t>
                      </a:r>
                      <a:r>
                        <a:rPr lang="en-GB" sz="1100" err="1">
                          <a:effectLst/>
                        </a:rPr>
                        <a:t>Olliffe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100">
                          <a:effectLst/>
                        </a:rPr>
                        <a:t>Regulations and Safety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17719240"/>
                  </a:ext>
                </a:extLst>
              </a:tr>
            </a:tbl>
          </a:graphicData>
        </a:graphic>
      </p:graphicFrame>
    </p:spTree>
    <p:extLst>
      <p:ext uri="{BB962C8B-B14F-4D97-AF65-F5344CB8AC3E}">
        <p14:creationId xmlns:p14="http://schemas.microsoft.com/office/powerpoint/2010/main" val="163812773"/>
      </p:ext>
    </p:extLst>
  </p:cSld>
  <p:clrMapOvr>
    <a:masterClrMapping/>
  </p:clrMapOvr>
  <mc:AlternateContent xmlns:mc="http://schemas.openxmlformats.org/markup-compatibility/2006" xmlns:p14="http://schemas.microsoft.com/office/powerpoint/2010/main">
    <mc:Choice Requires="p14">
      <p:transition spd="slow" p14:dur="2000" advTm="180000"/>
    </mc:Choice>
    <mc:Fallback xmlns="">
      <p:transition spd="slow" advTm="18000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F4A7C-5DCC-4217-B993-0552C6B0D19E}"/>
              </a:ext>
            </a:extLst>
          </p:cNvPr>
          <p:cNvSpPr>
            <a:spLocks noGrp="1"/>
          </p:cNvSpPr>
          <p:nvPr>
            <p:ph type="title"/>
          </p:nvPr>
        </p:nvSpPr>
        <p:spPr/>
        <p:txBody>
          <a:bodyPr/>
          <a:lstStyle/>
          <a:p>
            <a:r>
              <a:rPr lang="en-GB"/>
              <a:t>Regulations</a:t>
            </a:r>
          </a:p>
        </p:txBody>
      </p:sp>
      <p:sp>
        <p:nvSpPr>
          <p:cNvPr id="3" name="Content Placeholder 2">
            <a:extLst>
              <a:ext uri="{FF2B5EF4-FFF2-40B4-BE49-F238E27FC236}">
                <a16:creationId xmlns:a16="http://schemas.microsoft.com/office/drawing/2014/main" id="{5944A5A0-A8B1-41F0-94DA-034275178D40}"/>
              </a:ext>
            </a:extLst>
          </p:cNvPr>
          <p:cNvSpPr>
            <a:spLocks noGrp="1"/>
          </p:cNvSpPr>
          <p:nvPr>
            <p:ph idx="1"/>
          </p:nvPr>
        </p:nvSpPr>
        <p:spPr/>
        <p:txBody>
          <a:bodyPr vert="horz" lIns="91440" tIns="45720" rIns="91440" bIns="45720" rtlCol="0" anchor="t">
            <a:normAutofit/>
          </a:bodyPr>
          <a:lstStyle/>
          <a:p>
            <a:pPr marL="0" indent="0">
              <a:buNone/>
            </a:pPr>
            <a:r>
              <a:rPr lang="en-GB">
                <a:cs typeface="Calibri" panose="020F0502020204030204"/>
              </a:rPr>
              <a:t>Safety</a:t>
            </a:r>
            <a:endParaRPr lang="en-US"/>
          </a:p>
          <a:p>
            <a:pPr marL="0" indent="0">
              <a:buNone/>
            </a:pPr>
            <a:r>
              <a:rPr lang="en-GB">
                <a:cs typeface="Calibri" panose="020F0502020204030204"/>
              </a:rPr>
              <a:t>Rechargeable Energy Storage – UL94 V0</a:t>
            </a:r>
          </a:p>
          <a:p>
            <a:pPr marL="0" indent="0">
              <a:buNone/>
            </a:pPr>
            <a:r>
              <a:rPr lang="en-GB">
                <a:cs typeface="Calibri" panose="020F0502020204030204"/>
              </a:rPr>
              <a:t>Cell Isolation</a:t>
            </a:r>
          </a:p>
          <a:p>
            <a:pPr marL="0" indent="0">
              <a:buNone/>
            </a:pPr>
            <a:r>
              <a:rPr lang="en-GB">
                <a:cs typeface="Calibri" panose="020F0502020204030204"/>
              </a:rPr>
              <a:t>Battery Registration</a:t>
            </a:r>
          </a:p>
          <a:p>
            <a:pPr marL="0" indent="0">
              <a:buNone/>
            </a:pPr>
            <a:r>
              <a:rPr lang="en-GB">
                <a:cs typeface="Calibri" panose="020F0502020204030204"/>
              </a:rPr>
              <a:t>RESS cut off</a:t>
            </a:r>
          </a:p>
          <a:p>
            <a:pPr marL="0" indent="0">
              <a:buNone/>
            </a:pPr>
            <a:r>
              <a:rPr lang="en-GB">
                <a:cs typeface="Calibri" panose="020F0502020204030204"/>
              </a:rPr>
              <a:t>Status Lights</a:t>
            </a:r>
          </a:p>
          <a:p>
            <a:pPr marL="0" indent="0">
              <a:buNone/>
            </a:pPr>
            <a:endParaRPr lang="en-GB">
              <a:cs typeface="Calibri" panose="020F0502020204030204"/>
            </a:endParaRPr>
          </a:p>
        </p:txBody>
      </p:sp>
      <p:pic>
        <p:nvPicPr>
          <p:cNvPr id="4" name="Picture 4" descr="A close up of a sign&#10;&#10;Description generated with very high confidence">
            <a:extLst>
              <a:ext uri="{FF2B5EF4-FFF2-40B4-BE49-F238E27FC236}">
                <a16:creationId xmlns:a16="http://schemas.microsoft.com/office/drawing/2014/main" id="{964F99CA-1624-451E-8867-FBFD01722CAF}"/>
              </a:ext>
            </a:extLst>
          </p:cNvPr>
          <p:cNvPicPr>
            <a:picLocks noChangeAspect="1"/>
          </p:cNvPicPr>
          <p:nvPr/>
        </p:nvPicPr>
        <p:blipFill>
          <a:blip r:embed="rId3"/>
          <a:stretch>
            <a:fillRect/>
          </a:stretch>
        </p:blipFill>
        <p:spPr>
          <a:xfrm>
            <a:off x="6219645" y="445508"/>
            <a:ext cx="3634596" cy="1553134"/>
          </a:xfrm>
          <a:prstGeom prst="rect">
            <a:avLst/>
          </a:prstGeom>
        </p:spPr>
      </p:pic>
      <p:pic>
        <p:nvPicPr>
          <p:cNvPr id="6" name="Picture 6" descr="A screenshot of a computer&#10;&#10;Description generated with very high confidence">
            <a:extLst>
              <a:ext uri="{FF2B5EF4-FFF2-40B4-BE49-F238E27FC236}">
                <a16:creationId xmlns:a16="http://schemas.microsoft.com/office/drawing/2014/main" id="{2AF6C105-DBE1-4151-AD87-DBD65B4458A4}"/>
              </a:ext>
            </a:extLst>
          </p:cNvPr>
          <p:cNvPicPr>
            <a:picLocks noChangeAspect="1"/>
          </p:cNvPicPr>
          <p:nvPr/>
        </p:nvPicPr>
        <p:blipFill rotWithShape="1">
          <a:blip r:embed="rId4"/>
          <a:srcRect l="66222" t="54510" r="10667" b="29216"/>
          <a:stretch/>
        </p:blipFill>
        <p:spPr>
          <a:xfrm>
            <a:off x="6286610" y="2997066"/>
            <a:ext cx="4279037" cy="1704412"/>
          </a:xfrm>
          <a:prstGeom prst="rect">
            <a:avLst/>
          </a:prstGeom>
        </p:spPr>
      </p:pic>
    </p:spTree>
    <p:extLst>
      <p:ext uri="{BB962C8B-B14F-4D97-AF65-F5344CB8AC3E}">
        <p14:creationId xmlns:p14="http://schemas.microsoft.com/office/powerpoint/2010/main" val="21826888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A6150-1DBF-4DD7-8969-F60949B833E6}"/>
              </a:ext>
            </a:extLst>
          </p:cNvPr>
          <p:cNvSpPr>
            <a:spLocks noGrp="1"/>
          </p:cNvSpPr>
          <p:nvPr>
            <p:ph type="title"/>
          </p:nvPr>
        </p:nvSpPr>
        <p:spPr/>
        <p:txBody>
          <a:bodyPr/>
          <a:lstStyle/>
          <a:p>
            <a:r>
              <a:rPr lang="en-US">
                <a:cs typeface="Calibri Light"/>
              </a:rPr>
              <a:t>Regulations</a:t>
            </a:r>
            <a:endParaRPr lang="en-US"/>
          </a:p>
        </p:txBody>
      </p:sp>
      <p:sp>
        <p:nvSpPr>
          <p:cNvPr id="3" name="Content Placeholder 2">
            <a:extLst>
              <a:ext uri="{FF2B5EF4-FFF2-40B4-BE49-F238E27FC236}">
                <a16:creationId xmlns:a16="http://schemas.microsoft.com/office/drawing/2014/main" id="{B0503498-E67D-45F5-9CAF-E31CF36ABBED}"/>
              </a:ext>
            </a:extLst>
          </p:cNvPr>
          <p:cNvSpPr>
            <a:spLocks noGrp="1"/>
          </p:cNvSpPr>
          <p:nvPr>
            <p:ph idx="1"/>
          </p:nvPr>
        </p:nvSpPr>
        <p:spPr/>
        <p:txBody>
          <a:bodyPr vert="horz" lIns="91440" tIns="45720" rIns="91440" bIns="45720" rtlCol="0" anchor="t">
            <a:normAutofit/>
          </a:bodyPr>
          <a:lstStyle/>
          <a:p>
            <a:pPr marL="0" indent="0">
              <a:buNone/>
            </a:pPr>
            <a:r>
              <a:rPr lang="en-US">
                <a:cs typeface="Calibri" panose="020F0502020204030204"/>
              </a:rPr>
              <a:t>Technical</a:t>
            </a:r>
          </a:p>
          <a:p>
            <a:pPr marL="0" indent="0">
              <a:buNone/>
            </a:pPr>
            <a:r>
              <a:rPr lang="en-US">
                <a:cs typeface="Calibri" panose="020F0502020204030204"/>
              </a:rPr>
              <a:t>250kw</a:t>
            </a:r>
          </a:p>
          <a:p>
            <a:pPr marL="0" indent="0">
              <a:buNone/>
            </a:pPr>
            <a:r>
              <a:rPr lang="en-US">
                <a:cs typeface="Calibri" panose="020F0502020204030204"/>
              </a:rPr>
              <a:t>2wd</a:t>
            </a:r>
          </a:p>
          <a:p>
            <a:pPr marL="0" indent="0">
              <a:buNone/>
            </a:pPr>
            <a:r>
              <a:rPr lang="en-US">
                <a:cs typeface="Calibri" panose="020F0502020204030204"/>
              </a:rPr>
              <a:t>No torque management allowed</a:t>
            </a:r>
          </a:p>
          <a:p>
            <a:pPr marL="0" indent="0">
              <a:buNone/>
            </a:pPr>
            <a:endParaRPr lang="en-US">
              <a:cs typeface="Calibri" panose="020F0502020204030204"/>
            </a:endParaRPr>
          </a:p>
        </p:txBody>
      </p:sp>
      <p:pic>
        <p:nvPicPr>
          <p:cNvPr id="4" name="Picture 4" descr="A stop sign&#10;&#10;Description generated with very high confidence">
            <a:extLst>
              <a:ext uri="{FF2B5EF4-FFF2-40B4-BE49-F238E27FC236}">
                <a16:creationId xmlns:a16="http://schemas.microsoft.com/office/drawing/2014/main" id="{0C886722-18A9-4A42-9167-ECF802C69C73}"/>
              </a:ext>
            </a:extLst>
          </p:cNvPr>
          <p:cNvPicPr>
            <a:picLocks noChangeAspect="1"/>
          </p:cNvPicPr>
          <p:nvPr/>
        </p:nvPicPr>
        <p:blipFill>
          <a:blip r:embed="rId3"/>
          <a:stretch>
            <a:fillRect/>
          </a:stretch>
        </p:blipFill>
        <p:spPr>
          <a:xfrm>
            <a:off x="7669078" y="597977"/>
            <a:ext cx="2743200" cy="2743200"/>
          </a:xfrm>
          <a:prstGeom prst="rect">
            <a:avLst/>
          </a:prstGeom>
        </p:spPr>
      </p:pic>
      <p:pic>
        <p:nvPicPr>
          <p:cNvPr id="5" name="Picture 4">
            <a:extLst>
              <a:ext uri="{FF2B5EF4-FFF2-40B4-BE49-F238E27FC236}">
                <a16:creationId xmlns:a16="http://schemas.microsoft.com/office/drawing/2014/main" id="{58F098BE-E49C-4A02-AA25-E00505DC6ACC}"/>
              </a:ext>
            </a:extLst>
          </p:cNvPr>
          <p:cNvPicPr>
            <a:picLocks noChangeAspect="1"/>
          </p:cNvPicPr>
          <p:nvPr/>
        </p:nvPicPr>
        <p:blipFill>
          <a:blip r:embed="rId4"/>
          <a:stretch>
            <a:fillRect/>
          </a:stretch>
        </p:blipFill>
        <p:spPr>
          <a:xfrm>
            <a:off x="6916550" y="3544252"/>
            <a:ext cx="3655878" cy="2429636"/>
          </a:xfrm>
          <a:prstGeom prst="rect">
            <a:avLst/>
          </a:prstGeom>
        </p:spPr>
      </p:pic>
    </p:spTree>
    <p:extLst>
      <p:ext uri="{BB962C8B-B14F-4D97-AF65-F5344CB8AC3E}">
        <p14:creationId xmlns:p14="http://schemas.microsoft.com/office/powerpoint/2010/main" val="12911939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708CC-A544-4112-A8FB-3173AAC0688D}"/>
              </a:ext>
            </a:extLst>
          </p:cNvPr>
          <p:cNvSpPr>
            <a:spLocks noGrp="1"/>
          </p:cNvSpPr>
          <p:nvPr>
            <p:ph type="title"/>
          </p:nvPr>
        </p:nvSpPr>
        <p:spPr/>
        <p:txBody>
          <a:bodyPr/>
          <a:lstStyle/>
          <a:p>
            <a:r>
              <a:rPr lang="en-GB"/>
              <a:t>Duty Cycle</a:t>
            </a:r>
          </a:p>
        </p:txBody>
      </p:sp>
      <p:sp>
        <p:nvSpPr>
          <p:cNvPr id="3" name="Content Placeholder 2">
            <a:extLst>
              <a:ext uri="{FF2B5EF4-FFF2-40B4-BE49-F238E27FC236}">
                <a16:creationId xmlns:a16="http://schemas.microsoft.com/office/drawing/2014/main" id="{FC04D347-FD76-4647-9AE9-E4E53CBEFDE3}"/>
              </a:ext>
            </a:extLst>
          </p:cNvPr>
          <p:cNvSpPr>
            <a:spLocks noGrp="1"/>
          </p:cNvSpPr>
          <p:nvPr>
            <p:ph idx="1"/>
          </p:nvPr>
        </p:nvSpPr>
        <p:spPr/>
        <p:txBody>
          <a:bodyPr/>
          <a:lstStyle/>
          <a:p>
            <a:r>
              <a:rPr lang="en-GB"/>
              <a:t>Competition</a:t>
            </a:r>
          </a:p>
          <a:p>
            <a:r>
              <a:rPr lang="en-GB"/>
              <a:t>Courses</a:t>
            </a:r>
          </a:p>
          <a:p>
            <a:r>
              <a:rPr lang="en-GB"/>
              <a:t>Average Velocity</a:t>
            </a:r>
          </a:p>
          <a:p>
            <a:endParaRPr lang="en-GB"/>
          </a:p>
        </p:txBody>
      </p:sp>
      <p:pic>
        <p:nvPicPr>
          <p:cNvPr id="5" name="Picture 4">
            <a:extLst>
              <a:ext uri="{FF2B5EF4-FFF2-40B4-BE49-F238E27FC236}">
                <a16:creationId xmlns:a16="http://schemas.microsoft.com/office/drawing/2014/main" id="{1F3C3ED7-C0B1-4AB6-8296-6C6516F8A1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5057" y="4546708"/>
            <a:ext cx="11821886" cy="1333296"/>
          </a:xfrm>
          <a:prstGeom prst="rect">
            <a:avLst/>
          </a:prstGeom>
        </p:spPr>
      </p:pic>
      <p:grpSp>
        <p:nvGrpSpPr>
          <p:cNvPr id="9" name="Group 8">
            <a:extLst>
              <a:ext uri="{FF2B5EF4-FFF2-40B4-BE49-F238E27FC236}">
                <a16:creationId xmlns:a16="http://schemas.microsoft.com/office/drawing/2014/main" id="{A28908F5-FC3C-4494-B64F-757D6E667FF5}"/>
              </a:ext>
            </a:extLst>
          </p:cNvPr>
          <p:cNvGrpSpPr/>
          <p:nvPr/>
        </p:nvGrpSpPr>
        <p:grpSpPr>
          <a:xfrm>
            <a:off x="6119300" y="365125"/>
            <a:ext cx="5237899" cy="3313654"/>
            <a:chOff x="6119300" y="365125"/>
            <a:chExt cx="5237899" cy="3313654"/>
          </a:xfrm>
        </p:grpSpPr>
        <p:pic>
          <p:nvPicPr>
            <p:cNvPr id="6" name="Picture 5">
              <a:extLst>
                <a:ext uri="{FF2B5EF4-FFF2-40B4-BE49-F238E27FC236}">
                  <a16:creationId xmlns:a16="http://schemas.microsoft.com/office/drawing/2014/main" id="{E7242B45-F006-46C5-BFA5-C36C187C2E59}"/>
                </a:ext>
              </a:extLst>
            </p:cNvPr>
            <p:cNvPicPr>
              <a:picLocks noChangeAspect="1"/>
            </p:cNvPicPr>
            <p:nvPr/>
          </p:nvPicPr>
          <p:blipFill>
            <a:blip r:embed="rId4"/>
            <a:stretch>
              <a:fillRect/>
            </a:stretch>
          </p:blipFill>
          <p:spPr>
            <a:xfrm>
              <a:off x="6119300" y="365125"/>
              <a:ext cx="5237899" cy="3126285"/>
            </a:xfrm>
            <a:prstGeom prst="roundRect">
              <a:avLst/>
            </a:prstGeom>
          </p:spPr>
        </p:pic>
        <p:sp>
          <p:nvSpPr>
            <p:cNvPr id="8" name="TextBox 7">
              <a:extLst>
                <a:ext uri="{FF2B5EF4-FFF2-40B4-BE49-F238E27FC236}">
                  <a16:creationId xmlns:a16="http://schemas.microsoft.com/office/drawing/2014/main" id="{2823E68F-C418-4A22-8042-197883FAB2BC}"/>
                </a:ext>
              </a:extLst>
            </p:cNvPr>
            <p:cNvSpPr txBox="1"/>
            <p:nvPr/>
          </p:nvSpPr>
          <p:spPr>
            <a:xfrm>
              <a:off x="6336746" y="3432558"/>
              <a:ext cx="4803006" cy="246221"/>
            </a:xfrm>
            <a:prstGeom prst="rect">
              <a:avLst/>
            </a:prstGeom>
            <a:noFill/>
          </p:spPr>
          <p:txBody>
            <a:bodyPr wrap="square" rtlCol="0">
              <a:spAutoFit/>
            </a:bodyPr>
            <a:lstStyle/>
            <a:p>
              <a:pPr algn="ctr"/>
              <a:r>
                <a:rPr lang="en-GB" sz="1000"/>
                <a:t>Speedchampionship.org</a:t>
              </a:r>
            </a:p>
          </p:txBody>
        </p:sp>
      </p:grpSp>
    </p:spTree>
    <p:extLst>
      <p:ext uri="{BB962C8B-B14F-4D97-AF65-F5344CB8AC3E}">
        <p14:creationId xmlns:p14="http://schemas.microsoft.com/office/powerpoint/2010/main" val="550938484"/>
      </p:ext>
    </p:extLst>
  </p:cSld>
  <p:clrMapOvr>
    <a:masterClrMapping/>
  </p:clrMapOvr>
  <mc:AlternateContent xmlns:mc="http://schemas.openxmlformats.org/markup-compatibility/2006" xmlns:p14="http://schemas.microsoft.com/office/powerpoint/2010/main">
    <mc:Choice Requires="p14">
      <p:transition spd="slow" p14:dur="2000" advTm="45000"/>
    </mc:Choice>
    <mc:Fallback xmlns="">
      <p:transition spd="slow" advTm="4500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31291-CE51-4A6F-B7EF-11CA51893E63}"/>
              </a:ext>
            </a:extLst>
          </p:cNvPr>
          <p:cNvSpPr>
            <a:spLocks noGrp="1"/>
          </p:cNvSpPr>
          <p:nvPr>
            <p:ph type="title"/>
          </p:nvPr>
        </p:nvSpPr>
        <p:spPr/>
        <p:txBody>
          <a:bodyPr/>
          <a:lstStyle/>
          <a:p>
            <a:r>
              <a:rPr lang="en-GB"/>
              <a:t>Duty Cycle</a:t>
            </a:r>
          </a:p>
        </p:txBody>
      </p:sp>
      <p:sp>
        <p:nvSpPr>
          <p:cNvPr id="3" name="Content Placeholder 2">
            <a:extLst>
              <a:ext uri="{FF2B5EF4-FFF2-40B4-BE49-F238E27FC236}">
                <a16:creationId xmlns:a16="http://schemas.microsoft.com/office/drawing/2014/main" id="{8BBB0DEE-00B5-4A1A-AD19-E7250C575BC0}"/>
              </a:ext>
            </a:extLst>
          </p:cNvPr>
          <p:cNvSpPr>
            <a:spLocks noGrp="1"/>
          </p:cNvSpPr>
          <p:nvPr>
            <p:ph idx="1"/>
          </p:nvPr>
        </p:nvSpPr>
        <p:spPr/>
        <p:txBody>
          <a:bodyPr/>
          <a:lstStyle/>
          <a:p>
            <a:r>
              <a:rPr lang="en-GB"/>
              <a:t>Time on Throttle</a:t>
            </a:r>
          </a:p>
          <a:p>
            <a:r>
              <a:rPr lang="en-GB"/>
              <a:t>Heat to Lose </a:t>
            </a:r>
          </a:p>
        </p:txBody>
      </p:sp>
      <p:pic>
        <p:nvPicPr>
          <p:cNvPr id="4" name="Picture 3">
            <a:extLst>
              <a:ext uri="{FF2B5EF4-FFF2-40B4-BE49-F238E27FC236}">
                <a16:creationId xmlns:a16="http://schemas.microsoft.com/office/drawing/2014/main" id="{A1627153-F1E8-4728-8088-D39A081B8CA3}"/>
              </a:ext>
            </a:extLst>
          </p:cNvPr>
          <p:cNvPicPr>
            <a:picLocks noChangeAspect="1"/>
          </p:cNvPicPr>
          <p:nvPr/>
        </p:nvPicPr>
        <p:blipFill>
          <a:blip r:embed="rId3"/>
          <a:stretch>
            <a:fillRect/>
          </a:stretch>
        </p:blipFill>
        <p:spPr>
          <a:xfrm>
            <a:off x="3937518" y="2309365"/>
            <a:ext cx="7566696" cy="4183510"/>
          </a:xfrm>
          <a:prstGeom prst="rect">
            <a:avLst/>
          </a:prstGeom>
        </p:spPr>
      </p:pic>
    </p:spTree>
    <p:extLst>
      <p:ext uri="{BB962C8B-B14F-4D97-AF65-F5344CB8AC3E}">
        <p14:creationId xmlns:p14="http://schemas.microsoft.com/office/powerpoint/2010/main" val="1749970650"/>
      </p:ext>
    </p:extLst>
  </p:cSld>
  <p:clrMapOvr>
    <a:masterClrMapping/>
  </p:clrMapOvr>
  <mc:AlternateContent xmlns:mc="http://schemas.openxmlformats.org/markup-compatibility/2006" xmlns:p14="http://schemas.microsoft.com/office/powerpoint/2010/main">
    <mc:Choice Requires="p14">
      <p:transition spd="slow" p14:dur="2000" advTm="45000"/>
    </mc:Choice>
    <mc:Fallback xmlns="">
      <p:transition spd="slow" advTm="4500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707D6-703F-4AF7-A504-4FA628F96984}"/>
              </a:ext>
            </a:extLst>
          </p:cNvPr>
          <p:cNvSpPr>
            <a:spLocks noGrp="1"/>
          </p:cNvSpPr>
          <p:nvPr>
            <p:ph type="title"/>
          </p:nvPr>
        </p:nvSpPr>
        <p:spPr>
          <a:xfrm>
            <a:off x="893618" y="88034"/>
            <a:ext cx="10515600" cy="1062327"/>
          </a:xfrm>
        </p:spPr>
        <p:txBody>
          <a:bodyPr/>
          <a:lstStyle/>
          <a:p>
            <a:r>
              <a:rPr lang="en-GB"/>
              <a:t>Motors</a:t>
            </a:r>
          </a:p>
        </p:txBody>
      </p:sp>
      <p:sp>
        <p:nvSpPr>
          <p:cNvPr id="7" name="Content Placeholder 6">
            <a:extLst>
              <a:ext uri="{FF2B5EF4-FFF2-40B4-BE49-F238E27FC236}">
                <a16:creationId xmlns:a16="http://schemas.microsoft.com/office/drawing/2014/main" id="{94CD5599-E9D2-402C-9D4D-61E0080516FB}"/>
              </a:ext>
            </a:extLst>
          </p:cNvPr>
          <p:cNvSpPr>
            <a:spLocks noGrp="1"/>
          </p:cNvSpPr>
          <p:nvPr>
            <p:ph idx="1"/>
          </p:nvPr>
        </p:nvSpPr>
        <p:spPr>
          <a:xfrm>
            <a:off x="838200" y="1146753"/>
            <a:ext cx="10515600" cy="5030210"/>
          </a:xfrm>
        </p:spPr>
        <p:txBody>
          <a:bodyPr vert="horz" lIns="91440" tIns="45720" rIns="91440" bIns="45720" rtlCol="0" anchor="t">
            <a:normAutofit lnSpcReduction="10000"/>
          </a:bodyPr>
          <a:lstStyle/>
          <a:p>
            <a:r>
              <a:rPr lang="en-US">
                <a:ea typeface="+mn-lt"/>
                <a:cs typeface="+mn-lt"/>
              </a:rPr>
              <a:t>Choices narrowed to </a:t>
            </a:r>
            <a:r>
              <a:rPr lang="en-US" err="1">
                <a:ea typeface="+mn-lt"/>
                <a:cs typeface="+mn-lt"/>
              </a:rPr>
              <a:t>Emrax</a:t>
            </a:r>
            <a:r>
              <a:rPr lang="en-US">
                <a:ea typeface="+mn-lt"/>
                <a:cs typeface="+mn-lt"/>
              </a:rPr>
              <a:t> 268 &amp; </a:t>
            </a:r>
            <a:r>
              <a:rPr lang="en-US" err="1">
                <a:ea typeface="+mn-lt"/>
                <a:cs typeface="+mn-lt"/>
              </a:rPr>
              <a:t>Yasa</a:t>
            </a:r>
            <a:r>
              <a:rPr lang="en-US">
                <a:ea typeface="+mn-lt"/>
                <a:cs typeface="+mn-lt"/>
              </a:rPr>
              <a:t> P400RS</a:t>
            </a:r>
            <a:endParaRPr lang="en-US">
              <a:cs typeface="Calibri" panose="020F0502020204030204"/>
            </a:endParaRPr>
          </a:p>
          <a:p>
            <a:pPr marL="0" indent="0">
              <a:buNone/>
            </a:pPr>
            <a:endParaRPr lang="en-US">
              <a:cs typeface="Calibri" panose="020F0502020204030204"/>
            </a:endParaRPr>
          </a:p>
          <a:p>
            <a:pPr marL="0" indent="0">
              <a:buNone/>
            </a:pPr>
            <a:endParaRPr lang="en-US">
              <a:cs typeface="Calibri" panose="020F0502020204030204"/>
            </a:endParaRPr>
          </a:p>
          <a:p>
            <a:pPr marL="0" indent="0">
              <a:buNone/>
            </a:pPr>
            <a:endParaRPr lang="en-US">
              <a:cs typeface="Calibri" panose="020F0502020204030204"/>
            </a:endParaRPr>
          </a:p>
          <a:p>
            <a:pPr marL="0" indent="0">
              <a:buNone/>
            </a:pPr>
            <a:endParaRPr lang="en-US">
              <a:ea typeface="+mn-lt"/>
              <a:cs typeface="+mn-lt"/>
            </a:endParaRPr>
          </a:p>
          <a:p>
            <a:pPr marL="0" indent="0">
              <a:buNone/>
            </a:pPr>
            <a:endParaRPr lang="en-US">
              <a:ea typeface="+mn-lt"/>
              <a:cs typeface="+mn-lt"/>
            </a:endParaRPr>
          </a:p>
          <a:p>
            <a:pPr marL="0" indent="0">
              <a:buNone/>
            </a:pPr>
            <a:endParaRPr lang="en-US">
              <a:ea typeface="+mn-lt"/>
              <a:cs typeface="+mn-lt"/>
            </a:endParaRPr>
          </a:p>
          <a:p>
            <a:r>
              <a:rPr lang="en-US">
                <a:ea typeface="+mn-lt"/>
                <a:cs typeface="+mn-lt"/>
              </a:rPr>
              <a:t>Dual </a:t>
            </a:r>
            <a:r>
              <a:rPr lang="en-US" err="1">
                <a:ea typeface="+mn-lt"/>
                <a:cs typeface="+mn-lt"/>
              </a:rPr>
              <a:t>Emrax</a:t>
            </a:r>
            <a:r>
              <a:rPr lang="en-US">
                <a:ea typeface="+mn-lt"/>
                <a:cs typeface="+mn-lt"/>
              </a:rPr>
              <a:t> motors selected</a:t>
            </a:r>
            <a:endParaRPr lang="en-US"/>
          </a:p>
          <a:p>
            <a:r>
              <a:rPr lang="en-US">
                <a:ea typeface="+mn-lt"/>
                <a:cs typeface="+mn-lt"/>
              </a:rPr>
              <a:t>Each motor will be independently controlled</a:t>
            </a:r>
            <a:endParaRPr lang="en-US"/>
          </a:p>
          <a:p>
            <a:r>
              <a:rPr lang="en-US">
                <a:ea typeface="+mn-lt"/>
                <a:cs typeface="+mn-lt"/>
              </a:rPr>
              <a:t>There is scope to increase motor size/power </a:t>
            </a:r>
            <a:endParaRPr lang="en-US"/>
          </a:p>
          <a:p>
            <a:endParaRPr lang="en-US">
              <a:cs typeface="Calibri"/>
            </a:endParaRPr>
          </a:p>
        </p:txBody>
      </p:sp>
      <p:pic>
        <p:nvPicPr>
          <p:cNvPr id="8" name="Picture 8" descr="A screenshot of a cell phone&#10;&#10;Description generated with very high confidence">
            <a:extLst>
              <a:ext uri="{FF2B5EF4-FFF2-40B4-BE49-F238E27FC236}">
                <a16:creationId xmlns:a16="http://schemas.microsoft.com/office/drawing/2014/main" id="{799A59AA-70F2-414E-A6DD-1EF61780F23E}"/>
              </a:ext>
            </a:extLst>
          </p:cNvPr>
          <p:cNvPicPr>
            <a:picLocks noChangeAspect="1"/>
          </p:cNvPicPr>
          <p:nvPr/>
        </p:nvPicPr>
        <p:blipFill>
          <a:blip r:embed="rId3"/>
          <a:stretch>
            <a:fillRect/>
          </a:stretch>
        </p:blipFill>
        <p:spPr>
          <a:xfrm>
            <a:off x="1184564" y="1555650"/>
            <a:ext cx="4965999" cy="2910014"/>
          </a:xfrm>
          <a:prstGeom prst="rect">
            <a:avLst/>
          </a:prstGeom>
        </p:spPr>
      </p:pic>
    </p:spTree>
    <p:extLst>
      <p:ext uri="{BB962C8B-B14F-4D97-AF65-F5344CB8AC3E}">
        <p14:creationId xmlns:p14="http://schemas.microsoft.com/office/powerpoint/2010/main" val="28154323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F7849-5ED3-43AB-A317-C9AD2E3DCC82}"/>
              </a:ext>
            </a:extLst>
          </p:cNvPr>
          <p:cNvSpPr>
            <a:spLocks noGrp="1"/>
          </p:cNvSpPr>
          <p:nvPr>
            <p:ph type="title"/>
          </p:nvPr>
        </p:nvSpPr>
        <p:spPr>
          <a:xfrm>
            <a:off x="838200" y="2268"/>
            <a:ext cx="10515600" cy="938516"/>
          </a:xfrm>
        </p:spPr>
        <p:txBody>
          <a:bodyPr/>
          <a:lstStyle/>
          <a:p>
            <a:r>
              <a:rPr lang="en-US">
                <a:cs typeface="Calibri Light"/>
              </a:rPr>
              <a:t>Motor cage design &amp; FEA</a:t>
            </a:r>
            <a:endParaRPr lang="en-US"/>
          </a:p>
        </p:txBody>
      </p:sp>
      <p:sp>
        <p:nvSpPr>
          <p:cNvPr id="3" name="Content Placeholder 2">
            <a:extLst>
              <a:ext uri="{FF2B5EF4-FFF2-40B4-BE49-F238E27FC236}">
                <a16:creationId xmlns:a16="http://schemas.microsoft.com/office/drawing/2014/main" id="{AE8EFB0A-4DEE-4073-9827-E05A3F304885}"/>
              </a:ext>
            </a:extLst>
          </p:cNvPr>
          <p:cNvSpPr>
            <a:spLocks noGrp="1"/>
          </p:cNvSpPr>
          <p:nvPr>
            <p:ph idx="1"/>
          </p:nvPr>
        </p:nvSpPr>
        <p:spPr>
          <a:xfrm>
            <a:off x="826105" y="1039435"/>
            <a:ext cx="10515600" cy="5137528"/>
          </a:xfrm>
        </p:spPr>
        <p:txBody>
          <a:bodyPr vert="horz" lIns="91440" tIns="45720" rIns="91440" bIns="45720" rtlCol="0" anchor="t">
            <a:normAutofit/>
          </a:bodyPr>
          <a:lstStyle/>
          <a:p>
            <a:r>
              <a:rPr lang="en-US">
                <a:cs typeface="Calibri"/>
              </a:rPr>
              <a:t>Motor cage was a clean sheet design</a:t>
            </a:r>
          </a:p>
          <a:p>
            <a:r>
              <a:rPr lang="en-US">
                <a:cs typeface="Calibri"/>
              </a:rPr>
              <a:t>Lightweight yet durable design was key</a:t>
            </a:r>
          </a:p>
          <a:p>
            <a:r>
              <a:rPr lang="en-US">
                <a:cs typeface="Calibri"/>
              </a:rPr>
              <a:t>FEA performed </a:t>
            </a:r>
          </a:p>
        </p:txBody>
      </p:sp>
      <p:pic>
        <p:nvPicPr>
          <p:cNvPr id="6" name="Picture 6" descr="A picture containing game, sport, basketball, sitting&#10;&#10;Description generated with very high confidence">
            <a:extLst>
              <a:ext uri="{FF2B5EF4-FFF2-40B4-BE49-F238E27FC236}">
                <a16:creationId xmlns:a16="http://schemas.microsoft.com/office/drawing/2014/main" id="{DC1F3009-EB7F-4340-99D8-8DA70D522BAE}"/>
              </a:ext>
            </a:extLst>
          </p:cNvPr>
          <p:cNvPicPr>
            <a:picLocks noChangeAspect="1"/>
          </p:cNvPicPr>
          <p:nvPr/>
        </p:nvPicPr>
        <p:blipFill>
          <a:blip r:embed="rId3"/>
          <a:stretch>
            <a:fillRect/>
          </a:stretch>
        </p:blipFill>
        <p:spPr>
          <a:xfrm>
            <a:off x="8799213" y="1371600"/>
            <a:ext cx="3144907" cy="5142895"/>
          </a:xfrm>
          <a:prstGeom prst="rect">
            <a:avLst/>
          </a:prstGeom>
        </p:spPr>
      </p:pic>
      <p:pic>
        <p:nvPicPr>
          <p:cNvPr id="8" name="Picture 8">
            <a:extLst>
              <a:ext uri="{FF2B5EF4-FFF2-40B4-BE49-F238E27FC236}">
                <a16:creationId xmlns:a16="http://schemas.microsoft.com/office/drawing/2014/main" id="{A0BCC497-2B15-4D7F-BC06-77C105216569}"/>
              </a:ext>
            </a:extLst>
          </p:cNvPr>
          <p:cNvPicPr>
            <a:picLocks noChangeAspect="1"/>
          </p:cNvPicPr>
          <p:nvPr/>
        </p:nvPicPr>
        <p:blipFill>
          <a:blip r:embed="rId4"/>
          <a:stretch>
            <a:fillRect/>
          </a:stretch>
        </p:blipFill>
        <p:spPr>
          <a:xfrm>
            <a:off x="829734" y="2411471"/>
            <a:ext cx="7980437" cy="4127534"/>
          </a:xfrm>
          <a:prstGeom prst="rect">
            <a:avLst/>
          </a:prstGeom>
        </p:spPr>
      </p:pic>
    </p:spTree>
    <p:extLst>
      <p:ext uri="{BB962C8B-B14F-4D97-AF65-F5344CB8AC3E}">
        <p14:creationId xmlns:p14="http://schemas.microsoft.com/office/powerpoint/2010/main" val="12053274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23971-9C4B-4E54-81A8-AD9CD9BCEA55}"/>
              </a:ext>
            </a:extLst>
          </p:cNvPr>
          <p:cNvSpPr>
            <a:spLocks noGrp="1"/>
          </p:cNvSpPr>
          <p:nvPr>
            <p:ph type="title"/>
          </p:nvPr>
        </p:nvSpPr>
        <p:spPr>
          <a:xfrm>
            <a:off x="838200" y="2268"/>
            <a:ext cx="10515600" cy="1083659"/>
          </a:xfrm>
        </p:spPr>
        <p:txBody>
          <a:bodyPr/>
          <a:lstStyle/>
          <a:p>
            <a:r>
              <a:rPr lang="en-US">
                <a:ea typeface="+mj-lt"/>
                <a:cs typeface="+mj-lt"/>
              </a:rPr>
              <a:t>Motor cage design &amp; FEA contd.</a:t>
            </a:r>
            <a:endParaRPr lang="en-US"/>
          </a:p>
        </p:txBody>
      </p:sp>
      <p:pic>
        <p:nvPicPr>
          <p:cNvPr id="4" name="Picture 4" descr="A picture containing table, computer&#10;&#10;Description generated with very high confidence">
            <a:extLst>
              <a:ext uri="{FF2B5EF4-FFF2-40B4-BE49-F238E27FC236}">
                <a16:creationId xmlns:a16="http://schemas.microsoft.com/office/drawing/2014/main" id="{6610BC65-4EA2-4EF2-B535-7423121BE794}"/>
              </a:ext>
            </a:extLst>
          </p:cNvPr>
          <p:cNvPicPr>
            <a:picLocks noGrp="1" noChangeAspect="1"/>
          </p:cNvPicPr>
          <p:nvPr>
            <p:ph idx="1"/>
          </p:nvPr>
        </p:nvPicPr>
        <p:blipFill>
          <a:blip r:embed="rId3"/>
          <a:stretch>
            <a:fillRect/>
          </a:stretch>
        </p:blipFill>
        <p:spPr>
          <a:xfrm>
            <a:off x="1055839" y="2002783"/>
            <a:ext cx="2581275" cy="2847975"/>
          </a:xfrm>
        </p:spPr>
      </p:pic>
      <p:sp>
        <p:nvSpPr>
          <p:cNvPr id="6" name="TextBox 5">
            <a:extLst>
              <a:ext uri="{FF2B5EF4-FFF2-40B4-BE49-F238E27FC236}">
                <a16:creationId xmlns:a16="http://schemas.microsoft.com/office/drawing/2014/main" id="{CF935DA5-195A-474F-8468-B35AE18D19B5}"/>
              </a:ext>
            </a:extLst>
          </p:cNvPr>
          <p:cNvSpPr txBox="1"/>
          <p:nvPr/>
        </p:nvSpPr>
        <p:spPr>
          <a:xfrm>
            <a:off x="9018209" y="6272590"/>
            <a:ext cx="130386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Final Design</a:t>
            </a:r>
          </a:p>
        </p:txBody>
      </p:sp>
      <p:sp>
        <p:nvSpPr>
          <p:cNvPr id="7" name="TextBox 6">
            <a:extLst>
              <a:ext uri="{FF2B5EF4-FFF2-40B4-BE49-F238E27FC236}">
                <a16:creationId xmlns:a16="http://schemas.microsoft.com/office/drawing/2014/main" id="{A2DD6C29-901D-48DC-9406-61A6EDEF06E2}"/>
              </a:ext>
            </a:extLst>
          </p:cNvPr>
          <p:cNvSpPr txBox="1"/>
          <p:nvPr/>
        </p:nvSpPr>
        <p:spPr>
          <a:xfrm>
            <a:off x="972609" y="478260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Original inferior design</a:t>
            </a:r>
          </a:p>
        </p:txBody>
      </p:sp>
      <p:pic>
        <p:nvPicPr>
          <p:cNvPr id="11" name="Picture 6" descr="A picture containing game, sport, basketball, sitting&#10;&#10;Description generated with very high confidence">
            <a:extLst>
              <a:ext uri="{FF2B5EF4-FFF2-40B4-BE49-F238E27FC236}">
                <a16:creationId xmlns:a16="http://schemas.microsoft.com/office/drawing/2014/main" id="{CF86B3CE-BB27-41C1-B88B-199E32B6A65E}"/>
              </a:ext>
            </a:extLst>
          </p:cNvPr>
          <p:cNvPicPr>
            <a:picLocks noChangeAspect="1"/>
          </p:cNvPicPr>
          <p:nvPr/>
        </p:nvPicPr>
        <p:blipFill>
          <a:blip r:embed="rId4"/>
          <a:stretch>
            <a:fillRect/>
          </a:stretch>
        </p:blipFill>
        <p:spPr>
          <a:xfrm>
            <a:off x="8206546" y="1117600"/>
            <a:ext cx="3144907" cy="5142895"/>
          </a:xfrm>
          <a:prstGeom prst="rect">
            <a:avLst/>
          </a:prstGeom>
        </p:spPr>
      </p:pic>
      <p:sp>
        <p:nvSpPr>
          <p:cNvPr id="12" name="Arrow: Right 11">
            <a:extLst>
              <a:ext uri="{FF2B5EF4-FFF2-40B4-BE49-F238E27FC236}">
                <a16:creationId xmlns:a16="http://schemas.microsoft.com/office/drawing/2014/main" id="{E220395B-B3B8-433E-9A29-065194F206FA}"/>
              </a:ext>
            </a:extLst>
          </p:cNvPr>
          <p:cNvSpPr/>
          <p:nvPr/>
        </p:nvSpPr>
        <p:spPr>
          <a:xfrm>
            <a:off x="4627083" y="3138303"/>
            <a:ext cx="2600475" cy="70152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0DBA4D54-5588-4E96-A3B5-E6448D41F075}"/>
              </a:ext>
            </a:extLst>
          </p:cNvPr>
          <p:cNvSpPr txBox="1"/>
          <p:nvPr/>
        </p:nvSpPr>
        <p:spPr>
          <a:xfrm>
            <a:off x="4843085" y="3839180"/>
            <a:ext cx="217472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4 Design iteration, 3 material changes </a:t>
            </a:r>
          </a:p>
        </p:txBody>
      </p:sp>
    </p:spTree>
    <p:extLst>
      <p:ext uri="{BB962C8B-B14F-4D97-AF65-F5344CB8AC3E}">
        <p14:creationId xmlns:p14="http://schemas.microsoft.com/office/powerpoint/2010/main" val="1513251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E0E41-AC6F-4232-9938-ABBAD7321C18}"/>
              </a:ext>
            </a:extLst>
          </p:cNvPr>
          <p:cNvSpPr>
            <a:spLocks noGrp="1"/>
          </p:cNvSpPr>
          <p:nvPr>
            <p:ph type="title"/>
          </p:nvPr>
        </p:nvSpPr>
        <p:spPr>
          <a:xfrm>
            <a:off x="838200" y="2268"/>
            <a:ext cx="10515600" cy="1325563"/>
          </a:xfrm>
        </p:spPr>
        <p:txBody>
          <a:bodyPr/>
          <a:lstStyle/>
          <a:p>
            <a:r>
              <a:rPr lang="en-US">
                <a:cs typeface="Calibri Light"/>
              </a:rPr>
              <a:t>Battery Box</a:t>
            </a:r>
            <a:endParaRPr lang="en-US"/>
          </a:p>
        </p:txBody>
      </p:sp>
      <p:sp>
        <p:nvSpPr>
          <p:cNvPr id="3" name="Content Placeholder 2">
            <a:extLst>
              <a:ext uri="{FF2B5EF4-FFF2-40B4-BE49-F238E27FC236}">
                <a16:creationId xmlns:a16="http://schemas.microsoft.com/office/drawing/2014/main" id="{BB33417B-42F2-461C-91F1-3BD89FC4E2D6}"/>
              </a:ext>
            </a:extLst>
          </p:cNvPr>
          <p:cNvSpPr>
            <a:spLocks noGrp="1"/>
          </p:cNvSpPr>
          <p:nvPr>
            <p:ph idx="1"/>
          </p:nvPr>
        </p:nvSpPr>
        <p:spPr>
          <a:xfrm>
            <a:off x="838200" y="1136197"/>
            <a:ext cx="10515600" cy="5318956"/>
          </a:xfrm>
        </p:spPr>
        <p:txBody>
          <a:bodyPr vert="horz" lIns="91440" tIns="45720" rIns="91440" bIns="45720" rtlCol="0" anchor="t">
            <a:normAutofit/>
          </a:bodyPr>
          <a:lstStyle/>
          <a:p>
            <a:r>
              <a:rPr lang="en-US">
                <a:cs typeface="Calibri"/>
              </a:rPr>
              <a:t>Water cooled battery box</a:t>
            </a:r>
          </a:p>
          <a:p>
            <a:r>
              <a:rPr lang="en-US">
                <a:cs typeface="Calibri"/>
              </a:rPr>
              <a:t>Thin skin aluminum sheet</a:t>
            </a:r>
          </a:p>
          <a:p>
            <a:r>
              <a:rPr lang="en-US">
                <a:cs typeface="Calibri"/>
              </a:rPr>
              <a:t>Allows for max discharge</a:t>
            </a:r>
          </a:p>
          <a:p>
            <a:r>
              <a:rPr lang="en-US">
                <a:cs typeface="Calibri"/>
              </a:rPr>
              <a:t>Must fit in existing engine compartment</a:t>
            </a:r>
          </a:p>
        </p:txBody>
      </p:sp>
      <p:pic>
        <p:nvPicPr>
          <p:cNvPr id="4" name="Picture 4" descr="A picture containing large, man, white, board&#10;&#10;Description generated with very high confidence">
            <a:extLst>
              <a:ext uri="{FF2B5EF4-FFF2-40B4-BE49-F238E27FC236}">
                <a16:creationId xmlns:a16="http://schemas.microsoft.com/office/drawing/2014/main" id="{AEC7B0DF-090E-48AF-81F6-B46FD45C5837}"/>
              </a:ext>
            </a:extLst>
          </p:cNvPr>
          <p:cNvPicPr>
            <a:picLocks noChangeAspect="1"/>
          </p:cNvPicPr>
          <p:nvPr/>
        </p:nvPicPr>
        <p:blipFill>
          <a:blip r:embed="rId3"/>
          <a:stretch>
            <a:fillRect/>
          </a:stretch>
        </p:blipFill>
        <p:spPr>
          <a:xfrm>
            <a:off x="7203924" y="2803434"/>
            <a:ext cx="4630057" cy="3706464"/>
          </a:xfrm>
          <a:prstGeom prst="rect">
            <a:avLst/>
          </a:prstGeom>
        </p:spPr>
      </p:pic>
    </p:spTree>
    <p:extLst>
      <p:ext uri="{BB962C8B-B14F-4D97-AF65-F5344CB8AC3E}">
        <p14:creationId xmlns:p14="http://schemas.microsoft.com/office/powerpoint/2010/main" val="34015799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A333D-3610-48A2-ACF1-C9F26D774B11}"/>
              </a:ext>
            </a:extLst>
          </p:cNvPr>
          <p:cNvSpPr>
            <a:spLocks noGrp="1"/>
          </p:cNvSpPr>
          <p:nvPr>
            <p:ph type="title"/>
          </p:nvPr>
        </p:nvSpPr>
        <p:spPr/>
        <p:txBody>
          <a:bodyPr/>
          <a:lstStyle/>
          <a:p>
            <a:r>
              <a:rPr lang="en-GB"/>
              <a:t>Battery</a:t>
            </a:r>
          </a:p>
        </p:txBody>
      </p:sp>
      <p:sp>
        <p:nvSpPr>
          <p:cNvPr id="3" name="Content Placeholder 2">
            <a:extLst>
              <a:ext uri="{FF2B5EF4-FFF2-40B4-BE49-F238E27FC236}">
                <a16:creationId xmlns:a16="http://schemas.microsoft.com/office/drawing/2014/main" id="{B66DA741-A06F-4425-9DE3-DB29340AB26E}"/>
              </a:ext>
            </a:extLst>
          </p:cNvPr>
          <p:cNvSpPr>
            <a:spLocks noGrp="1"/>
          </p:cNvSpPr>
          <p:nvPr>
            <p:ph idx="1"/>
          </p:nvPr>
        </p:nvSpPr>
        <p:spPr/>
        <p:txBody>
          <a:bodyPr>
            <a:normAutofit/>
          </a:bodyPr>
          <a:lstStyle/>
          <a:p>
            <a:pPr marL="0" indent="0">
              <a:buNone/>
            </a:pPr>
            <a:r>
              <a:rPr lang="en-GB" sz="2000" u="sng"/>
              <a:t>Initial Battery Selection </a:t>
            </a:r>
          </a:p>
          <a:p>
            <a:r>
              <a:rPr lang="en-GB" sz="2000"/>
              <a:t>Initial parameters – 50MJ, 500-600kW, 360V</a:t>
            </a:r>
          </a:p>
          <a:p>
            <a:r>
              <a:rPr lang="en-GB" sz="2000"/>
              <a:t>3400 Batteries needed</a:t>
            </a:r>
          </a:p>
          <a:p>
            <a:pPr marL="0" indent="0">
              <a:buNone/>
            </a:pPr>
            <a:endParaRPr lang="en-GB" sz="2000"/>
          </a:p>
          <a:p>
            <a:pPr marL="0" indent="0">
              <a:buNone/>
            </a:pPr>
            <a:r>
              <a:rPr lang="en-GB" sz="2000"/>
              <a:t>Problems:</a:t>
            </a:r>
          </a:p>
          <a:p>
            <a:r>
              <a:rPr lang="en-GB" sz="2000"/>
              <a:t>Too much power</a:t>
            </a:r>
          </a:p>
          <a:p>
            <a:r>
              <a:rPr lang="en-GB" sz="2000"/>
              <a:t>Takes up too much space</a:t>
            </a:r>
          </a:p>
          <a:p>
            <a:r>
              <a:rPr lang="en-GB" sz="2000"/>
              <a:t>165kg</a:t>
            </a:r>
          </a:p>
          <a:p>
            <a:endParaRPr lang="en-GB" sz="2000" u="sng"/>
          </a:p>
        </p:txBody>
      </p:sp>
      <p:pic>
        <p:nvPicPr>
          <p:cNvPr id="4" name="Picture 3">
            <a:extLst>
              <a:ext uri="{FF2B5EF4-FFF2-40B4-BE49-F238E27FC236}">
                <a16:creationId xmlns:a16="http://schemas.microsoft.com/office/drawing/2014/main" id="{942E2B60-49A7-473C-8C49-4F1A09A86163}"/>
              </a:ext>
            </a:extLst>
          </p:cNvPr>
          <p:cNvPicPr>
            <a:picLocks noChangeAspect="1"/>
          </p:cNvPicPr>
          <p:nvPr/>
        </p:nvPicPr>
        <p:blipFill rotWithShape="1">
          <a:blip r:embed="rId3"/>
          <a:srcRect l="19024" t="29755" r="51616" b="41464"/>
          <a:stretch/>
        </p:blipFill>
        <p:spPr>
          <a:xfrm>
            <a:off x="6936059" y="2027527"/>
            <a:ext cx="3579541" cy="1973767"/>
          </a:xfrm>
          <a:prstGeom prst="rect">
            <a:avLst/>
          </a:prstGeom>
        </p:spPr>
      </p:pic>
    </p:spTree>
    <p:extLst>
      <p:ext uri="{BB962C8B-B14F-4D97-AF65-F5344CB8AC3E}">
        <p14:creationId xmlns:p14="http://schemas.microsoft.com/office/powerpoint/2010/main" val="32676612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8DAB0-E106-456E-8DB9-69FC02E69BCB}"/>
              </a:ext>
            </a:extLst>
          </p:cNvPr>
          <p:cNvSpPr>
            <a:spLocks noGrp="1"/>
          </p:cNvSpPr>
          <p:nvPr>
            <p:ph type="title"/>
          </p:nvPr>
        </p:nvSpPr>
        <p:spPr/>
        <p:txBody>
          <a:bodyPr>
            <a:normAutofit/>
          </a:bodyPr>
          <a:lstStyle/>
          <a:p>
            <a:r>
              <a:rPr lang="en-GB"/>
              <a:t>Final Battery Selection</a:t>
            </a:r>
          </a:p>
        </p:txBody>
      </p:sp>
      <p:sp>
        <p:nvSpPr>
          <p:cNvPr id="6" name="Content Placeholder 5">
            <a:extLst>
              <a:ext uri="{FF2B5EF4-FFF2-40B4-BE49-F238E27FC236}">
                <a16:creationId xmlns:a16="http://schemas.microsoft.com/office/drawing/2014/main" id="{AEF4A5B3-C93F-475A-A69F-9B696FFFDA4D}"/>
              </a:ext>
            </a:extLst>
          </p:cNvPr>
          <p:cNvSpPr>
            <a:spLocks noGrp="1"/>
          </p:cNvSpPr>
          <p:nvPr>
            <p:ph idx="1"/>
          </p:nvPr>
        </p:nvSpPr>
        <p:spPr/>
        <p:txBody>
          <a:bodyPr/>
          <a:lstStyle/>
          <a:p>
            <a:pPr marL="0" indent="0">
              <a:buNone/>
            </a:pPr>
            <a:r>
              <a:rPr lang="en-GB" u="sng" err="1"/>
              <a:t>Gensace</a:t>
            </a:r>
            <a:r>
              <a:rPr lang="en-GB" u="sng"/>
              <a:t> Batteries</a:t>
            </a:r>
          </a:p>
          <a:p>
            <a:r>
              <a:rPr lang="en-GB" sz="2400"/>
              <a:t>300A discharge</a:t>
            </a:r>
          </a:p>
          <a:p>
            <a:r>
              <a:rPr lang="en-GB" sz="2400"/>
              <a:t>44.4V </a:t>
            </a:r>
          </a:p>
          <a:p>
            <a:r>
              <a:rPr lang="en-GB" sz="2400"/>
              <a:t>5000mAh</a:t>
            </a:r>
          </a:p>
          <a:p>
            <a:r>
              <a:rPr lang="en-GB" sz="2400"/>
              <a:t>60 needed, weighing around 110kg (case included)</a:t>
            </a:r>
          </a:p>
          <a:p>
            <a:endParaRPr lang="en-GB" sz="2400"/>
          </a:p>
        </p:txBody>
      </p:sp>
      <p:pic>
        <p:nvPicPr>
          <p:cNvPr id="7" name="Picture 6">
            <a:extLst>
              <a:ext uri="{FF2B5EF4-FFF2-40B4-BE49-F238E27FC236}">
                <a16:creationId xmlns:a16="http://schemas.microsoft.com/office/drawing/2014/main" id="{2974B0F6-D997-4C04-9745-D746BCEA17D2}"/>
              </a:ext>
            </a:extLst>
          </p:cNvPr>
          <p:cNvPicPr/>
          <p:nvPr/>
        </p:nvPicPr>
        <p:blipFill>
          <a:blip r:embed="rId3"/>
          <a:srcRect l="34234" t="45795" r="48815" b="31160"/>
          <a:stretch>
            <a:fillRect/>
          </a:stretch>
        </p:blipFill>
        <p:spPr>
          <a:xfrm>
            <a:off x="7606030" y="2269331"/>
            <a:ext cx="3366770" cy="2302669"/>
          </a:xfrm>
          <a:prstGeom prst="rect">
            <a:avLst/>
          </a:prstGeom>
          <a:noFill/>
          <a:ln>
            <a:noFill/>
            <a:prstDash/>
          </a:ln>
        </p:spPr>
      </p:pic>
    </p:spTree>
    <p:extLst>
      <p:ext uri="{BB962C8B-B14F-4D97-AF65-F5344CB8AC3E}">
        <p14:creationId xmlns:p14="http://schemas.microsoft.com/office/powerpoint/2010/main" val="11433296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547DF-7A8B-458A-92BF-C7E927A4F1E5}"/>
              </a:ext>
            </a:extLst>
          </p:cNvPr>
          <p:cNvSpPr>
            <a:spLocks noGrp="1"/>
          </p:cNvSpPr>
          <p:nvPr>
            <p:ph type="title"/>
          </p:nvPr>
        </p:nvSpPr>
        <p:spPr/>
        <p:txBody>
          <a:bodyPr/>
          <a:lstStyle/>
          <a:p>
            <a:r>
              <a:rPr lang="en-GB"/>
              <a:t>Reasons for the Battery Case</a:t>
            </a:r>
          </a:p>
        </p:txBody>
      </p:sp>
      <p:sp>
        <p:nvSpPr>
          <p:cNvPr id="3" name="Content Placeholder 2">
            <a:extLst>
              <a:ext uri="{FF2B5EF4-FFF2-40B4-BE49-F238E27FC236}">
                <a16:creationId xmlns:a16="http://schemas.microsoft.com/office/drawing/2014/main" id="{95EE1840-0F46-457E-82FB-DEA7F3E03754}"/>
              </a:ext>
            </a:extLst>
          </p:cNvPr>
          <p:cNvSpPr>
            <a:spLocks noGrp="1"/>
          </p:cNvSpPr>
          <p:nvPr>
            <p:ph idx="1"/>
          </p:nvPr>
        </p:nvSpPr>
        <p:spPr/>
        <p:txBody>
          <a:bodyPr/>
          <a:lstStyle/>
          <a:p>
            <a:pPr marL="0" indent="0">
              <a:buNone/>
            </a:pPr>
            <a:r>
              <a:rPr lang="en-GB" u="sng"/>
              <a:t>Potential Dangers</a:t>
            </a:r>
          </a:p>
          <a:p>
            <a:r>
              <a:rPr lang="en-GB"/>
              <a:t>Flammable batteries – none of the batteries touching</a:t>
            </a:r>
          </a:p>
          <a:p>
            <a:r>
              <a:rPr lang="en-GB"/>
              <a:t>Maximum of 300-400 cycles </a:t>
            </a:r>
          </a:p>
          <a:p>
            <a:r>
              <a:rPr lang="en-GB"/>
              <a:t>Charging, Discharging and storing – easy access</a:t>
            </a:r>
          </a:p>
          <a:p>
            <a:pPr marL="0" indent="0">
              <a:buNone/>
            </a:pPr>
            <a:endParaRPr lang="en-GB"/>
          </a:p>
          <a:p>
            <a:pPr marL="0" indent="0">
              <a:buNone/>
            </a:pPr>
            <a:endParaRPr lang="en-GB"/>
          </a:p>
        </p:txBody>
      </p:sp>
    </p:spTree>
    <p:extLst>
      <p:ext uri="{BB962C8B-B14F-4D97-AF65-F5344CB8AC3E}">
        <p14:creationId xmlns:p14="http://schemas.microsoft.com/office/powerpoint/2010/main" val="41202656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890B1-134D-495F-A9C0-7BA0B069F9B7}"/>
              </a:ext>
            </a:extLst>
          </p:cNvPr>
          <p:cNvSpPr>
            <a:spLocks noGrp="1"/>
          </p:cNvSpPr>
          <p:nvPr>
            <p:ph type="title"/>
          </p:nvPr>
        </p:nvSpPr>
        <p:spPr/>
        <p:txBody>
          <a:bodyPr/>
          <a:lstStyle/>
          <a:p>
            <a:r>
              <a:rPr lang="en-GB"/>
              <a:t>Controllers</a:t>
            </a:r>
          </a:p>
        </p:txBody>
      </p:sp>
      <p:sp>
        <p:nvSpPr>
          <p:cNvPr id="3" name="Content Placeholder 2">
            <a:extLst>
              <a:ext uri="{FF2B5EF4-FFF2-40B4-BE49-F238E27FC236}">
                <a16:creationId xmlns:a16="http://schemas.microsoft.com/office/drawing/2014/main" id="{19E07912-0575-4100-A558-FA2C1BE315BE}"/>
              </a:ext>
            </a:extLst>
          </p:cNvPr>
          <p:cNvSpPr>
            <a:spLocks noGrp="1"/>
          </p:cNvSpPr>
          <p:nvPr>
            <p:ph idx="1"/>
          </p:nvPr>
        </p:nvSpPr>
        <p:spPr>
          <a:xfrm>
            <a:off x="838200" y="1825625"/>
            <a:ext cx="5426016" cy="4351338"/>
          </a:xfrm>
        </p:spPr>
        <p:txBody>
          <a:bodyPr vert="horz" lIns="91440" tIns="45720" rIns="91440" bIns="45720" rtlCol="0" anchor="t">
            <a:normAutofit/>
          </a:bodyPr>
          <a:lstStyle/>
          <a:p>
            <a:r>
              <a:rPr lang="en-GB">
                <a:cs typeface="Calibri"/>
              </a:rPr>
              <a:t>Use of controller</a:t>
            </a:r>
          </a:p>
          <a:p>
            <a:r>
              <a:rPr lang="en-GB">
                <a:cs typeface="Calibri"/>
              </a:rPr>
              <a:t>Information gathering process – including orientation </a:t>
            </a:r>
          </a:p>
          <a:p>
            <a:r>
              <a:rPr lang="en-GB">
                <a:cs typeface="Calibri"/>
              </a:rPr>
              <a:t>Online research</a:t>
            </a:r>
          </a:p>
          <a:p>
            <a:r>
              <a:rPr lang="en-GB">
                <a:cs typeface="Calibri"/>
              </a:rPr>
              <a:t>Selection</a:t>
            </a:r>
          </a:p>
          <a:p>
            <a:r>
              <a:rPr lang="en-GB">
                <a:cs typeface="Calibri"/>
              </a:rPr>
              <a:t>Changes</a:t>
            </a:r>
          </a:p>
        </p:txBody>
      </p:sp>
      <p:pic>
        <p:nvPicPr>
          <p:cNvPr id="4" name="Picture 4" descr="A close up of a device&#10;&#10;Description generated with very high confidence">
            <a:extLst>
              <a:ext uri="{FF2B5EF4-FFF2-40B4-BE49-F238E27FC236}">
                <a16:creationId xmlns:a16="http://schemas.microsoft.com/office/drawing/2014/main" id="{25021B8A-C9DF-4654-A521-CB28F7E211DD}"/>
              </a:ext>
            </a:extLst>
          </p:cNvPr>
          <p:cNvPicPr>
            <a:picLocks noChangeAspect="1"/>
          </p:cNvPicPr>
          <p:nvPr/>
        </p:nvPicPr>
        <p:blipFill>
          <a:blip r:embed="rId3"/>
          <a:stretch>
            <a:fillRect/>
          </a:stretch>
        </p:blipFill>
        <p:spPr>
          <a:xfrm>
            <a:off x="6268659" y="3443817"/>
            <a:ext cx="5805577" cy="3247097"/>
          </a:xfrm>
          <a:prstGeom prst="rect">
            <a:avLst/>
          </a:prstGeom>
        </p:spPr>
      </p:pic>
      <p:pic>
        <p:nvPicPr>
          <p:cNvPr id="6" name="Picture 6" descr="A screenshot of a cell phone&#10;&#10;Description generated with very high confidence">
            <a:extLst>
              <a:ext uri="{FF2B5EF4-FFF2-40B4-BE49-F238E27FC236}">
                <a16:creationId xmlns:a16="http://schemas.microsoft.com/office/drawing/2014/main" id="{06819874-F316-4E34-81C8-E1FDC81F35DE}"/>
              </a:ext>
            </a:extLst>
          </p:cNvPr>
          <p:cNvPicPr>
            <a:picLocks noChangeAspect="1"/>
          </p:cNvPicPr>
          <p:nvPr/>
        </p:nvPicPr>
        <p:blipFill>
          <a:blip r:embed="rId4"/>
          <a:stretch>
            <a:fillRect/>
          </a:stretch>
        </p:blipFill>
        <p:spPr>
          <a:xfrm>
            <a:off x="6248401" y="464778"/>
            <a:ext cx="5834331" cy="2966707"/>
          </a:xfrm>
          <a:prstGeom prst="rect">
            <a:avLst/>
          </a:prstGeom>
        </p:spPr>
      </p:pic>
    </p:spTree>
    <p:extLst>
      <p:ext uri="{BB962C8B-B14F-4D97-AF65-F5344CB8AC3E}">
        <p14:creationId xmlns:p14="http://schemas.microsoft.com/office/powerpoint/2010/main" val="31182942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5643D-7736-4DBF-BCFE-380F11D5244F}"/>
              </a:ext>
            </a:extLst>
          </p:cNvPr>
          <p:cNvSpPr>
            <a:spLocks noGrp="1"/>
          </p:cNvSpPr>
          <p:nvPr>
            <p:ph type="title"/>
          </p:nvPr>
        </p:nvSpPr>
        <p:spPr/>
        <p:txBody>
          <a:bodyPr/>
          <a:lstStyle/>
          <a:p>
            <a:r>
              <a:rPr lang="en-GB">
                <a:cs typeface="Calibri Light"/>
              </a:rPr>
              <a:t>Controllers </a:t>
            </a:r>
            <a:endParaRPr lang="en-GB"/>
          </a:p>
        </p:txBody>
      </p:sp>
      <p:sp>
        <p:nvSpPr>
          <p:cNvPr id="3" name="Content Placeholder 2">
            <a:extLst>
              <a:ext uri="{FF2B5EF4-FFF2-40B4-BE49-F238E27FC236}">
                <a16:creationId xmlns:a16="http://schemas.microsoft.com/office/drawing/2014/main" id="{5E7AA04F-EC53-4B56-93A2-B6F8DD0C1155}"/>
              </a:ext>
            </a:extLst>
          </p:cNvPr>
          <p:cNvSpPr>
            <a:spLocks noGrp="1"/>
          </p:cNvSpPr>
          <p:nvPr>
            <p:ph idx="1"/>
          </p:nvPr>
        </p:nvSpPr>
        <p:spPr/>
        <p:txBody>
          <a:bodyPr vert="horz" lIns="91440" tIns="45720" rIns="91440" bIns="45720" rtlCol="0" anchor="t">
            <a:normAutofit/>
          </a:bodyPr>
          <a:lstStyle/>
          <a:p>
            <a:r>
              <a:rPr lang="en-GB">
                <a:cs typeface="Calibri"/>
              </a:rPr>
              <a:t>Waiting at the start of process</a:t>
            </a:r>
          </a:p>
          <a:p>
            <a:r>
              <a:rPr lang="en-GB">
                <a:cs typeface="Calibri"/>
              </a:rPr>
              <a:t>Other sensors</a:t>
            </a:r>
          </a:p>
          <a:p>
            <a:r>
              <a:rPr lang="en-GB">
                <a:cs typeface="Calibri"/>
              </a:rPr>
              <a:t>Placement and location of sensors </a:t>
            </a:r>
          </a:p>
          <a:p>
            <a:pPr marL="0" indent="0">
              <a:buNone/>
            </a:pPr>
            <a:endParaRPr lang="en-GB">
              <a:cs typeface="Calibri"/>
            </a:endParaRPr>
          </a:p>
        </p:txBody>
      </p:sp>
      <p:pic>
        <p:nvPicPr>
          <p:cNvPr id="4" name="Picture 4" descr="A picture containing sitting, road, blue, table&#10;&#10;Description generated with very high confidence">
            <a:extLst>
              <a:ext uri="{FF2B5EF4-FFF2-40B4-BE49-F238E27FC236}">
                <a16:creationId xmlns:a16="http://schemas.microsoft.com/office/drawing/2014/main" id="{38007DBE-019B-433F-B1CF-010ED72D9411}"/>
              </a:ext>
            </a:extLst>
          </p:cNvPr>
          <p:cNvPicPr>
            <a:picLocks noChangeAspect="1"/>
          </p:cNvPicPr>
          <p:nvPr/>
        </p:nvPicPr>
        <p:blipFill>
          <a:blip r:embed="rId3"/>
          <a:stretch>
            <a:fillRect/>
          </a:stretch>
        </p:blipFill>
        <p:spPr>
          <a:xfrm>
            <a:off x="7154174" y="186228"/>
            <a:ext cx="4885426" cy="3250639"/>
          </a:xfrm>
          <a:prstGeom prst="rect">
            <a:avLst/>
          </a:prstGeom>
        </p:spPr>
      </p:pic>
      <p:pic>
        <p:nvPicPr>
          <p:cNvPr id="6" name="Picture 6" descr="A picture containing bicycle, plane, sitting, table&#10;&#10;Description generated with very high confidence">
            <a:extLst>
              <a:ext uri="{FF2B5EF4-FFF2-40B4-BE49-F238E27FC236}">
                <a16:creationId xmlns:a16="http://schemas.microsoft.com/office/drawing/2014/main" id="{D95B42B4-CE1D-4A98-BAAB-B4AA811E024C}"/>
              </a:ext>
            </a:extLst>
          </p:cNvPr>
          <p:cNvPicPr>
            <a:picLocks noChangeAspect="1"/>
          </p:cNvPicPr>
          <p:nvPr/>
        </p:nvPicPr>
        <p:blipFill>
          <a:blip r:embed="rId4"/>
          <a:stretch>
            <a:fillRect/>
          </a:stretch>
        </p:blipFill>
        <p:spPr>
          <a:xfrm>
            <a:off x="6866626" y="3435175"/>
            <a:ext cx="5057954" cy="2949385"/>
          </a:xfrm>
          <a:prstGeom prst="rect">
            <a:avLst/>
          </a:prstGeom>
        </p:spPr>
      </p:pic>
      <p:pic>
        <p:nvPicPr>
          <p:cNvPr id="8" name="Picture 8" descr="A close up of a logo&#10;&#10;Description generated with high confidence">
            <a:extLst>
              <a:ext uri="{FF2B5EF4-FFF2-40B4-BE49-F238E27FC236}">
                <a16:creationId xmlns:a16="http://schemas.microsoft.com/office/drawing/2014/main" id="{7DA37C9C-E700-40A8-9288-6D7EFAAFF842}"/>
              </a:ext>
            </a:extLst>
          </p:cNvPr>
          <p:cNvPicPr>
            <a:picLocks noChangeAspect="1"/>
          </p:cNvPicPr>
          <p:nvPr/>
        </p:nvPicPr>
        <p:blipFill>
          <a:blip r:embed="rId5"/>
          <a:stretch>
            <a:fillRect/>
          </a:stretch>
        </p:blipFill>
        <p:spPr>
          <a:xfrm>
            <a:off x="2884098" y="3894725"/>
            <a:ext cx="4080294" cy="2591003"/>
          </a:xfrm>
          <a:prstGeom prst="rect">
            <a:avLst/>
          </a:prstGeom>
        </p:spPr>
      </p:pic>
    </p:spTree>
    <p:extLst>
      <p:ext uri="{BB962C8B-B14F-4D97-AF65-F5344CB8AC3E}">
        <p14:creationId xmlns:p14="http://schemas.microsoft.com/office/powerpoint/2010/main" val="18962744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6B318-D76B-41DC-A71F-BFC1FBF12011}"/>
              </a:ext>
            </a:extLst>
          </p:cNvPr>
          <p:cNvSpPr>
            <a:spLocks noGrp="1"/>
          </p:cNvSpPr>
          <p:nvPr>
            <p:ph type="title"/>
          </p:nvPr>
        </p:nvSpPr>
        <p:spPr/>
        <p:txBody>
          <a:bodyPr/>
          <a:lstStyle/>
          <a:p>
            <a:r>
              <a:rPr lang="en-GB">
                <a:cs typeface="Calibri Light"/>
              </a:rPr>
              <a:t>Launch control</a:t>
            </a:r>
            <a:endParaRPr lang="en-GB"/>
          </a:p>
        </p:txBody>
      </p:sp>
      <p:sp>
        <p:nvSpPr>
          <p:cNvPr id="3" name="Content Placeholder 2">
            <a:extLst>
              <a:ext uri="{FF2B5EF4-FFF2-40B4-BE49-F238E27FC236}">
                <a16:creationId xmlns:a16="http://schemas.microsoft.com/office/drawing/2014/main" id="{961461E2-35E6-4618-AAA2-245101FB7B66}"/>
              </a:ext>
            </a:extLst>
          </p:cNvPr>
          <p:cNvSpPr>
            <a:spLocks noGrp="1"/>
          </p:cNvSpPr>
          <p:nvPr>
            <p:ph idx="1"/>
          </p:nvPr>
        </p:nvSpPr>
        <p:spPr/>
        <p:txBody>
          <a:bodyPr vert="horz" lIns="91440" tIns="45720" rIns="91440" bIns="45720" rtlCol="0" anchor="t">
            <a:normAutofit/>
          </a:bodyPr>
          <a:lstStyle/>
          <a:p>
            <a:r>
              <a:rPr lang="en-GB">
                <a:cs typeface="Calibri"/>
              </a:rPr>
              <a:t>What is it</a:t>
            </a:r>
          </a:p>
          <a:p>
            <a:r>
              <a:rPr lang="en-GB">
                <a:cs typeface="Calibri"/>
              </a:rPr>
              <a:t>Benefits</a:t>
            </a:r>
          </a:p>
          <a:p>
            <a:r>
              <a:rPr lang="en-GB">
                <a:cs typeface="Calibri"/>
              </a:rPr>
              <a:t>How it can be applied to this project</a:t>
            </a:r>
          </a:p>
          <a:p>
            <a:r>
              <a:rPr lang="en-GB">
                <a:cs typeface="Calibri"/>
              </a:rPr>
              <a:t>Impact on car as a whole</a:t>
            </a:r>
          </a:p>
        </p:txBody>
      </p:sp>
    </p:spTree>
    <p:extLst>
      <p:ext uri="{BB962C8B-B14F-4D97-AF65-F5344CB8AC3E}">
        <p14:creationId xmlns:p14="http://schemas.microsoft.com/office/powerpoint/2010/main" val="26042165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FAF9-0E77-42C3-9142-AEE914681A0E}"/>
              </a:ext>
            </a:extLst>
          </p:cNvPr>
          <p:cNvSpPr>
            <a:spLocks noGrp="1"/>
          </p:cNvSpPr>
          <p:nvPr>
            <p:ph type="title"/>
          </p:nvPr>
        </p:nvSpPr>
        <p:spPr/>
        <p:txBody>
          <a:bodyPr/>
          <a:lstStyle/>
          <a:p>
            <a:r>
              <a:rPr lang="en-GB">
                <a:cs typeface="Calibri Light"/>
              </a:rPr>
              <a:t>Launch control calculations</a:t>
            </a:r>
            <a:endParaRPr lang="en-GB"/>
          </a:p>
        </p:txBody>
      </p:sp>
      <p:pic>
        <p:nvPicPr>
          <p:cNvPr id="4" name="Picture 4" descr="A close up of a piece of paper&#10;&#10;Description generated with high confidence">
            <a:extLst>
              <a:ext uri="{FF2B5EF4-FFF2-40B4-BE49-F238E27FC236}">
                <a16:creationId xmlns:a16="http://schemas.microsoft.com/office/drawing/2014/main" id="{3ABF62A2-65E3-434F-85C8-96AB58CD8815}"/>
              </a:ext>
            </a:extLst>
          </p:cNvPr>
          <p:cNvPicPr>
            <a:picLocks noChangeAspect="1"/>
          </p:cNvPicPr>
          <p:nvPr/>
        </p:nvPicPr>
        <p:blipFill>
          <a:blip r:embed="rId3"/>
          <a:stretch>
            <a:fillRect/>
          </a:stretch>
        </p:blipFill>
        <p:spPr>
          <a:xfrm>
            <a:off x="314036" y="1368759"/>
            <a:ext cx="11545316" cy="4768232"/>
          </a:xfrm>
          <a:prstGeom prst="rect">
            <a:avLst/>
          </a:prstGeom>
        </p:spPr>
      </p:pic>
    </p:spTree>
    <p:extLst>
      <p:ext uri="{BB962C8B-B14F-4D97-AF65-F5344CB8AC3E}">
        <p14:creationId xmlns:p14="http://schemas.microsoft.com/office/powerpoint/2010/main" val="27000109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6C2A0-2086-4653-931B-BC6A24E3DC44}"/>
              </a:ext>
            </a:extLst>
          </p:cNvPr>
          <p:cNvSpPr>
            <a:spLocks noGrp="1"/>
          </p:cNvSpPr>
          <p:nvPr>
            <p:ph type="title"/>
          </p:nvPr>
        </p:nvSpPr>
        <p:spPr/>
        <p:txBody>
          <a:bodyPr/>
          <a:lstStyle/>
          <a:p>
            <a:r>
              <a:rPr lang="en-GB">
                <a:cs typeface="Calibri Light"/>
              </a:rPr>
              <a:t>Torque Vectoring </a:t>
            </a:r>
            <a:endParaRPr lang="en-GB"/>
          </a:p>
        </p:txBody>
      </p:sp>
      <p:sp>
        <p:nvSpPr>
          <p:cNvPr id="3" name="Content Placeholder 2">
            <a:extLst>
              <a:ext uri="{FF2B5EF4-FFF2-40B4-BE49-F238E27FC236}">
                <a16:creationId xmlns:a16="http://schemas.microsoft.com/office/drawing/2014/main" id="{0BA8F336-68D8-4187-9A13-2EEE51CC43E6}"/>
              </a:ext>
            </a:extLst>
          </p:cNvPr>
          <p:cNvSpPr>
            <a:spLocks noGrp="1"/>
          </p:cNvSpPr>
          <p:nvPr>
            <p:ph idx="1"/>
          </p:nvPr>
        </p:nvSpPr>
        <p:spPr/>
        <p:txBody>
          <a:bodyPr vert="horz" lIns="91440" tIns="45720" rIns="91440" bIns="45720" rtlCol="0" anchor="t">
            <a:normAutofit/>
          </a:bodyPr>
          <a:lstStyle/>
          <a:p>
            <a:pPr marL="0" indent="0">
              <a:buNone/>
            </a:pPr>
            <a:endParaRPr lang="en-GB">
              <a:cs typeface="Calibri"/>
            </a:endParaRPr>
          </a:p>
          <a:p>
            <a:r>
              <a:rPr lang="en-GB">
                <a:cs typeface="Calibri"/>
              </a:rPr>
              <a:t>What is it </a:t>
            </a:r>
          </a:p>
          <a:p>
            <a:r>
              <a:rPr lang="en-GB">
                <a:cs typeface="Calibri"/>
              </a:rPr>
              <a:t>Benefits</a:t>
            </a:r>
          </a:p>
          <a:p>
            <a:r>
              <a:rPr lang="en-GB">
                <a:cs typeface="Calibri"/>
              </a:rPr>
              <a:t>How it can be applied to this project</a:t>
            </a:r>
          </a:p>
          <a:p>
            <a:r>
              <a:rPr lang="en-GB">
                <a:cs typeface="Calibri"/>
              </a:rPr>
              <a:t>Impact on car as a whole </a:t>
            </a:r>
          </a:p>
        </p:txBody>
      </p:sp>
      <p:pic>
        <p:nvPicPr>
          <p:cNvPr id="4" name="Picture 4" descr="A picture containing meter&#10;&#10;Description generated with very high confidence">
            <a:extLst>
              <a:ext uri="{FF2B5EF4-FFF2-40B4-BE49-F238E27FC236}">
                <a16:creationId xmlns:a16="http://schemas.microsoft.com/office/drawing/2014/main" id="{DBC1550E-ED3A-4F37-A77A-C79FE85C7834}"/>
              </a:ext>
            </a:extLst>
          </p:cNvPr>
          <p:cNvPicPr>
            <a:picLocks noChangeAspect="1"/>
          </p:cNvPicPr>
          <p:nvPr/>
        </p:nvPicPr>
        <p:blipFill rotWithShape="1">
          <a:blip r:embed="rId3"/>
          <a:srcRect l="50000" t="159" r="189" b="535"/>
          <a:stretch/>
        </p:blipFill>
        <p:spPr>
          <a:xfrm>
            <a:off x="6449683" y="1296419"/>
            <a:ext cx="5735139" cy="4010718"/>
          </a:xfrm>
          <a:prstGeom prst="rect">
            <a:avLst/>
          </a:prstGeom>
        </p:spPr>
      </p:pic>
    </p:spTree>
    <p:extLst>
      <p:ext uri="{BB962C8B-B14F-4D97-AF65-F5344CB8AC3E}">
        <p14:creationId xmlns:p14="http://schemas.microsoft.com/office/powerpoint/2010/main" val="3273683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6E32F-F885-4BAD-A474-3F162E8F5EAB}"/>
              </a:ext>
            </a:extLst>
          </p:cNvPr>
          <p:cNvSpPr>
            <a:spLocks noGrp="1"/>
          </p:cNvSpPr>
          <p:nvPr>
            <p:ph type="title"/>
          </p:nvPr>
        </p:nvSpPr>
        <p:spPr/>
        <p:txBody>
          <a:bodyPr/>
          <a:lstStyle/>
          <a:p>
            <a:r>
              <a:rPr lang="en-GB">
                <a:cs typeface="Calibri Light"/>
              </a:rPr>
              <a:t>Torque Vectoring Calculations</a:t>
            </a:r>
            <a:endParaRPr lang="en-GB"/>
          </a:p>
        </p:txBody>
      </p:sp>
      <p:pic>
        <p:nvPicPr>
          <p:cNvPr id="4" name="Picture 4" descr="A picture containing meter&#10;&#10;Description generated with very high confidence">
            <a:extLst>
              <a:ext uri="{FF2B5EF4-FFF2-40B4-BE49-F238E27FC236}">
                <a16:creationId xmlns:a16="http://schemas.microsoft.com/office/drawing/2014/main" id="{B1D341F8-1BD8-4605-902C-55F4445F46F8}"/>
              </a:ext>
            </a:extLst>
          </p:cNvPr>
          <p:cNvPicPr>
            <a:picLocks noGrp="1" noChangeAspect="1"/>
          </p:cNvPicPr>
          <p:nvPr>
            <p:ph idx="1"/>
          </p:nvPr>
        </p:nvPicPr>
        <p:blipFill>
          <a:blip r:embed="rId3"/>
          <a:stretch>
            <a:fillRect/>
          </a:stretch>
        </p:blipFill>
        <p:spPr>
          <a:xfrm>
            <a:off x="6502021" y="1810018"/>
            <a:ext cx="5689600" cy="3540939"/>
          </a:xfrm>
        </p:spPr>
      </p:pic>
      <p:sp>
        <p:nvSpPr>
          <p:cNvPr id="6" name="TextBox 5">
            <a:extLst>
              <a:ext uri="{FF2B5EF4-FFF2-40B4-BE49-F238E27FC236}">
                <a16:creationId xmlns:a16="http://schemas.microsoft.com/office/drawing/2014/main" id="{231ECC9E-6D89-40ED-A2B5-91F0DA632570}"/>
              </a:ext>
            </a:extLst>
          </p:cNvPr>
          <p:cNvSpPr txBox="1"/>
          <p:nvPr/>
        </p:nvSpPr>
        <p:spPr>
          <a:xfrm>
            <a:off x="684756" y="1686837"/>
            <a:ext cx="5018761" cy="25237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800"/>
              <a:t>Steady state testing</a:t>
            </a:r>
            <a:endParaRPr lang="en-US" sz="2800">
              <a:cs typeface="Calibri"/>
            </a:endParaRPr>
          </a:p>
          <a:p>
            <a:pPr marL="285750" indent="-285750">
              <a:buFont typeface="Arial"/>
              <a:buChar char="•"/>
            </a:pPr>
            <a:r>
              <a:rPr lang="en-GB" sz="2800">
                <a:cs typeface="Calibri"/>
              </a:rPr>
              <a:t>Things that will be changed during test</a:t>
            </a:r>
          </a:p>
          <a:p>
            <a:pPr marL="285750" indent="-285750">
              <a:buFont typeface="Arial"/>
              <a:buChar char="•"/>
            </a:pPr>
            <a:r>
              <a:rPr lang="en-GB" sz="2800">
                <a:cs typeface="Calibri"/>
              </a:rPr>
              <a:t>Data that will be found</a:t>
            </a:r>
          </a:p>
          <a:p>
            <a:pPr marL="285750" indent="-285750">
              <a:buFont typeface="Arial"/>
              <a:buChar char="•"/>
            </a:pPr>
            <a:endParaRPr lang="en-GB" sz="2800">
              <a:cs typeface="Calibri"/>
            </a:endParaRPr>
          </a:p>
          <a:p>
            <a:endParaRPr lang="en-GB">
              <a:cs typeface="Calibri"/>
            </a:endParaRPr>
          </a:p>
        </p:txBody>
      </p:sp>
    </p:spTree>
    <p:extLst>
      <p:ext uri="{BB962C8B-B14F-4D97-AF65-F5344CB8AC3E}">
        <p14:creationId xmlns:p14="http://schemas.microsoft.com/office/powerpoint/2010/main" val="40580957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CCB92-35AB-4C0C-9B26-5A872883DBDC}"/>
              </a:ext>
            </a:extLst>
          </p:cNvPr>
          <p:cNvSpPr>
            <a:spLocks noGrp="1"/>
          </p:cNvSpPr>
          <p:nvPr>
            <p:ph type="title"/>
          </p:nvPr>
        </p:nvSpPr>
        <p:spPr/>
        <p:txBody>
          <a:bodyPr/>
          <a:lstStyle/>
          <a:p>
            <a:r>
              <a:rPr lang="en-GB">
                <a:cs typeface="Calibri Light"/>
              </a:rPr>
              <a:t>Project Managing</a:t>
            </a:r>
            <a:endParaRPr lang="en-GB"/>
          </a:p>
        </p:txBody>
      </p:sp>
      <p:sp>
        <p:nvSpPr>
          <p:cNvPr id="3" name="Content Placeholder 2">
            <a:extLst>
              <a:ext uri="{FF2B5EF4-FFF2-40B4-BE49-F238E27FC236}">
                <a16:creationId xmlns:a16="http://schemas.microsoft.com/office/drawing/2014/main" id="{562ED574-1BD4-4657-BF82-4C6CC69EAF70}"/>
              </a:ext>
            </a:extLst>
          </p:cNvPr>
          <p:cNvSpPr>
            <a:spLocks noGrp="1"/>
          </p:cNvSpPr>
          <p:nvPr>
            <p:ph idx="1"/>
          </p:nvPr>
        </p:nvSpPr>
        <p:spPr/>
        <p:txBody>
          <a:bodyPr vert="horz" lIns="91440" tIns="45720" rIns="91440" bIns="45720" rtlCol="0" anchor="t">
            <a:normAutofit/>
          </a:bodyPr>
          <a:lstStyle/>
          <a:p>
            <a:r>
              <a:rPr lang="en-GB">
                <a:cs typeface="Calibri"/>
              </a:rPr>
              <a:t>Job description</a:t>
            </a:r>
          </a:p>
          <a:p>
            <a:r>
              <a:rPr lang="en-GB">
                <a:cs typeface="Calibri"/>
              </a:rPr>
              <a:t>Successes/Failures </a:t>
            </a:r>
          </a:p>
          <a:p>
            <a:r>
              <a:rPr lang="en-GB">
                <a:cs typeface="Calibri"/>
              </a:rPr>
              <a:t>Impact on the project</a:t>
            </a:r>
          </a:p>
        </p:txBody>
      </p:sp>
      <p:pic>
        <p:nvPicPr>
          <p:cNvPr id="4" name="Picture 4" descr="A close up of a logo&#10;&#10;Description generated with very high confidence">
            <a:extLst>
              <a:ext uri="{FF2B5EF4-FFF2-40B4-BE49-F238E27FC236}">
                <a16:creationId xmlns:a16="http://schemas.microsoft.com/office/drawing/2014/main" id="{29458320-F1DF-4CCC-B008-6432920C6AAE}"/>
              </a:ext>
            </a:extLst>
          </p:cNvPr>
          <p:cNvPicPr>
            <a:picLocks noChangeAspect="1"/>
          </p:cNvPicPr>
          <p:nvPr/>
        </p:nvPicPr>
        <p:blipFill>
          <a:blip r:embed="rId3"/>
          <a:stretch>
            <a:fillRect/>
          </a:stretch>
        </p:blipFill>
        <p:spPr>
          <a:xfrm>
            <a:off x="4537495" y="2247445"/>
            <a:ext cx="7387086" cy="4462204"/>
          </a:xfrm>
          <a:prstGeom prst="rect">
            <a:avLst/>
          </a:prstGeom>
        </p:spPr>
      </p:pic>
    </p:spTree>
    <p:extLst>
      <p:ext uri="{BB962C8B-B14F-4D97-AF65-F5344CB8AC3E}">
        <p14:creationId xmlns:p14="http://schemas.microsoft.com/office/powerpoint/2010/main" val="28432955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A0AAB-5241-4C3B-BC5E-A99B50AA78E6}"/>
              </a:ext>
            </a:extLst>
          </p:cNvPr>
          <p:cNvSpPr>
            <a:spLocks noGrp="1"/>
          </p:cNvSpPr>
          <p:nvPr>
            <p:ph type="title"/>
          </p:nvPr>
        </p:nvSpPr>
        <p:spPr/>
        <p:txBody>
          <a:bodyPr/>
          <a:lstStyle/>
          <a:p>
            <a:r>
              <a:rPr lang="en-GB"/>
              <a:t>Cooling</a:t>
            </a:r>
          </a:p>
        </p:txBody>
      </p:sp>
      <p:sp>
        <p:nvSpPr>
          <p:cNvPr id="3" name="Content Placeholder 2">
            <a:extLst>
              <a:ext uri="{FF2B5EF4-FFF2-40B4-BE49-F238E27FC236}">
                <a16:creationId xmlns:a16="http://schemas.microsoft.com/office/drawing/2014/main" id="{E983F3B8-D9C3-4FC1-8A02-8CBDD8D63467}"/>
              </a:ext>
            </a:extLst>
          </p:cNvPr>
          <p:cNvSpPr>
            <a:spLocks noGrp="1"/>
          </p:cNvSpPr>
          <p:nvPr>
            <p:ph idx="1"/>
          </p:nvPr>
        </p:nvSpPr>
        <p:spPr/>
        <p:txBody>
          <a:bodyPr vert="horz" lIns="91440" tIns="45720" rIns="91440" bIns="45720" rtlCol="0" anchor="t">
            <a:normAutofit/>
          </a:bodyPr>
          <a:lstStyle/>
          <a:p>
            <a:r>
              <a:rPr lang="en-GB">
                <a:cs typeface="Calibri"/>
              </a:rPr>
              <a:t>Component Selection</a:t>
            </a:r>
          </a:p>
          <a:p>
            <a:r>
              <a:rPr lang="en-GB">
                <a:cs typeface="Calibri"/>
              </a:rPr>
              <a:t>Formula E</a:t>
            </a:r>
          </a:p>
          <a:p>
            <a:r>
              <a:rPr lang="en-GB">
                <a:cs typeface="Calibri"/>
              </a:rPr>
              <a:t>Suitable System</a:t>
            </a:r>
          </a:p>
        </p:txBody>
      </p:sp>
    </p:spTree>
    <p:extLst>
      <p:ext uri="{BB962C8B-B14F-4D97-AF65-F5344CB8AC3E}">
        <p14:creationId xmlns:p14="http://schemas.microsoft.com/office/powerpoint/2010/main" val="27283273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232F4-F4AF-40FA-B54C-3C124B845FEB}"/>
              </a:ext>
            </a:extLst>
          </p:cNvPr>
          <p:cNvSpPr>
            <a:spLocks noGrp="1"/>
          </p:cNvSpPr>
          <p:nvPr>
            <p:ph type="title"/>
          </p:nvPr>
        </p:nvSpPr>
        <p:spPr/>
        <p:txBody>
          <a:bodyPr/>
          <a:lstStyle/>
          <a:p>
            <a:r>
              <a:rPr lang="en-GB">
                <a:cs typeface="Calibri Light"/>
              </a:rPr>
              <a:t>Cooling</a:t>
            </a:r>
            <a:endParaRPr lang="en-GB"/>
          </a:p>
        </p:txBody>
      </p:sp>
      <p:sp>
        <p:nvSpPr>
          <p:cNvPr id="3" name="Content Placeholder 2">
            <a:extLst>
              <a:ext uri="{FF2B5EF4-FFF2-40B4-BE49-F238E27FC236}">
                <a16:creationId xmlns:a16="http://schemas.microsoft.com/office/drawing/2014/main" id="{629555BC-E759-4D1E-A2E4-0AC6358DD939}"/>
              </a:ext>
            </a:extLst>
          </p:cNvPr>
          <p:cNvSpPr>
            <a:spLocks noGrp="1"/>
          </p:cNvSpPr>
          <p:nvPr>
            <p:ph idx="1"/>
          </p:nvPr>
        </p:nvSpPr>
        <p:spPr/>
        <p:txBody>
          <a:bodyPr vert="horz" lIns="91440" tIns="45720" rIns="91440" bIns="45720" rtlCol="0" anchor="t">
            <a:normAutofit/>
          </a:bodyPr>
          <a:lstStyle/>
          <a:p>
            <a:r>
              <a:rPr lang="en-GB">
                <a:cs typeface="Calibri"/>
              </a:rPr>
              <a:t>External Cooling</a:t>
            </a:r>
          </a:p>
          <a:p>
            <a:r>
              <a:rPr lang="en-GB">
                <a:cs typeface="Calibri"/>
              </a:rPr>
              <a:t>Active cooling</a:t>
            </a:r>
          </a:p>
        </p:txBody>
      </p:sp>
      <p:pic>
        <p:nvPicPr>
          <p:cNvPr id="4" name="Picture 4" descr="A picture containing table, desk, white, bed&#10;&#10;Description generated with very high confidence">
            <a:extLst>
              <a:ext uri="{FF2B5EF4-FFF2-40B4-BE49-F238E27FC236}">
                <a16:creationId xmlns:a16="http://schemas.microsoft.com/office/drawing/2014/main" id="{7C2CD94E-9648-4C7A-BA80-13B4F1277174}"/>
              </a:ext>
            </a:extLst>
          </p:cNvPr>
          <p:cNvPicPr>
            <a:picLocks noChangeAspect="1"/>
          </p:cNvPicPr>
          <p:nvPr/>
        </p:nvPicPr>
        <p:blipFill>
          <a:blip r:embed="rId3"/>
          <a:stretch>
            <a:fillRect/>
          </a:stretch>
        </p:blipFill>
        <p:spPr>
          <a:xfrm>
            <a:off x="839996" y="2994175"/>
            <a:ext cx="3323326" cy="3299424"/>
          </a:xfrm>
          <a:prstGeom prst="rect">
            <a:avLst/>
          </a:prstGeom>
        </p:spPr>
      </p:pic>
      <p:pic>
        <p:nvPicPr>
          <p:cNvPr id="6" name="Picture 6" descr="A picture containing cake, white, meter, birthday&#10;&#10;Description generated with very high confidence">
            <a:extLst>
              <a:ext uri="{FF2B5EF4-FFF2-40B4-BE49-F238E27FC236}">
                <a16:creationId xmlns:a16="http://schemas.microsoft.com/office/drawing/2014/main" id="{ADC54F71-4A4F-4C6A-AB20-7963A8AD16CF}"/>
              </a:ext>
            </a:extLst>
          </p:cNvPr>
          <p:cNvPicPr>
            <a:picLocks noChangeAspect="1"/>
          </p:cNvPicPr>
          <p:nvPr/>
        </p:nvPicPr>
        <p:blipFill>
          <a:blip r:embed="rId4"/>
          <a:stretch>
            <a:fillRect/>
          </a:stretch>
        </p:blipFill>
        <p:spPr>
          <a:xfrm>
            <a:off x="4839420" y="660426"/>
            <a:ext cx="4267199" cy="2158469"/>
          </a:xfrm>
          <a:prstGeom prst="rect">
            <a:avLst/>
          </a:prstGeom>
        </p:spPr>
      </p:pic>
      <p:pic>
        <p:nvPicPr>
          <p:cNvPr id="8" name="Picture 8" descr="A picture containing cake, decorated, birthday, sign&#10;&#10;Description generated with very high confidence">
            <a:extLst>
              <a:ext uri="{FF2B5EF4-FFF2-40B4-BE49-F238E27FC236}">
                <a16:creationId xmlns:a16="http://schemas.microsoft.com/office/drawing/2014/main" id="{3CB9E77F-BC94-48CA-B85A-0241832D3FA8}"/>
              </a:ext>
            </a:extLst>
          </p:cNvPr>
          <p:cNvPicPr>
            <a:picLocks noChangeAspect="1"/>
          </p:cNvPicPr>
          <p:nvPr/>
        </p:nvPicPr>
        <p:blipFill>
          <a:blip r:embed="rId5"/>
          <a:stretch>
            <a:fillRect/>
          </a:stretch>
        </p:blipFill>
        <p:spPr>
          <a:xfrm>
            <a:off x="4839418" y="2999662"/>
            <a:ext cx="4267199" cy="3187808"/>
          </a:xfrm>
          <a:prstGeom prst="rect">
            <a:avLst/>
          </a:prstGeom>
        </p:spPr>
      </p:pic>
    </p:spTree>
    <p:extLst>
      <p:ext uri="{BB962C8B-B14F-4D97-AF65-F5344CB8AC3E}">
        <p14:creationId xmlns:p14="http://schemas.microsoft.com/office/powerpoint/2010/main" val="24896935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11CB-67D2-460D-B37F-E3200A9F6178}"/>
              </a:ext>
            </a:extLst>
          </p:cNvPr>
          <p:cNvSpPr>
            <a:spLocks noGrp="1"/>
          </p:cNvSpPr>
          <p:nvPr>
            <p:ph type="title"/>
          </p:nvPr>
        </p:nvSpPr>
        <p:spPr/>
        <p:txBody>
          <a:bodyPr/>
          <a:lstStyle/>
          <a:p>
            <a:r>
              <a:rPr lang="en-GB"/>
              <a:t>Transmission</a:t>
            </a:r>
          </a:p>
        </p:txBody>
      </p:sp>
      <p:pic>
        <p:nvPicPr>
          <p:cNvPr id="4" name="Picture 4" descr="A screenshot of a map&#10;&#10;Description generated with very high confidence">
            <a:extLst>
              <a:ext uri="{FF2B5EF4-FFF2-40B4-BE49-F238E27FC236}">
                <a16:creationId xmlns:a16="http://schemas.microsoft.com/office/drawing/2014/main" id="{0573EE9C-BF2A-4E6C-B300-E0816086A3CD}"/>
              </a:ext>
            </a:extLst>
          </p:cNvPr>
          <p:cNvPicPr>
            <a:picLocks noGrp="1" noChangeAspect="1"/>
          </p:cNvPicPr>
          <p:nvPr>
            <p:ph idx="1"/>
          </p:nvPr>
        </p:nvPicPr>
        <p:blipFill rotWithShape="1">
          <a:blip r:embed="rId3"/>
          <a:srcRect l="27834" t="22778" r="24941" b="19650"/>
          <a:stretch/>
        </p:blipFill>
        <p:spPr>
          <a:xfrm>
            <a:off x="2876187" y="1433739"/>
            <a:ext cx="6542665" cy="5003428"/>
          </a:xfrm>
        </p:spPr>
      </p:pic>
    </p:spTree>
    <p:extLst>
      <p:ext uri="{BB962C8B-B14F-4D97-AF65-F5344CB8AC3E}">
        <p14:creationId xmlns:p14="http://schemas.microsoft.com/office/powerpoint/2010/main" val="31536055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0CDF9-5202-4369-A74E-A02747DA817E}"/>
              </a:ext>
            </a:extLst>
          </p:cNvPr>
          <p:cNvSpPr>
            <a:spLocks noGrp="1"/>
          </p:cNvSpPr>
          <p:nvPr>
            <p:ph type="title"/>
          </p:nvPr>
        </p:nvSpPr>
        <p:spPr/>
        <p:txBody>
          <a:bodyPr/>
          <a:lstStyle/>
          <a:p>
            <a:r>
              <a:rPr lang="en-GB">
                <a:cs typeface="Calibri Light"/>
              </a:rPr>
              <a:t>Final Design</a:t>
            </a:r>
            <a:endParaRPr lang="en-GB"/>
          </a:p>
        </p:txBody>
      </p:sp>
      <p:pic>
        <p:nvPicPr>
          <p:cNvPr id="4" name="Picture 4" descr="A close up of text on a white background&#10;&#10;Description generated with high confidence">
            <a:extLst>
              <a:ext uri="{FF2B5EF4-FFF2-40B4-BE49-F238E27FC236}">
                <a16:creationId xmlns:a16="http://schemas.microsoft.com/office/drawing/2014/main" id="{FF7013F9-3F55-4243-99AA-D9D6E82CFD59}"/>
              </a:ext>
            </a:extLst>
          </p:cNvPr>
          <p:cNvPicPr>
            <a:picLocks noGrp="1" noChangeAspect="1"/>
          </p:cNvPicPr>
          <p:nvPr>
            <p:ph idx="1"/>
          </p:nvPr>
        </p:nvPicPr>
        <p:blipFill rotWithShape="1">
          <a:blip r:embed="rId3"/>
          <a:srcRect l="19390" t="13517" r="22439" b="11389"/>
          <a:stretch/>
        </p:blipFill>
        <p:spPr>
          <a:xfrm>
            <a:off x="3050359" y="1694997"/>
            <a:ext cx="5900484" cy="4758937"/>
          </a:xfrm>
        </p:spPr>
      </p:pic>
    </p:spTree>
    <p:extLst>
      <p:ext uri="{BB962C8B-B14F-4D97-AF65-F5344CB8AC3E}">
        <p14:creationId xmlns:p14="http://schemas.microsoft.com/office/powerpoint/2010/main" val="5322449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91BDB-DBDB-4B24-B1F2-D43023D1C977}"/>
              </a:ext>
            </a:extLst>
          </p:cNvPr>
          <p:cNvSpPr>
            <a:spLocks noGrp="1"/>
          </p:cNvSpPr>
          <p:nvPr>
            <p:ph type="title"/>
          </p:nvPr>
        </p:nvSpPr>
        <p:spPr/>
        <p:txBody>
          <a:bodyPr/>
          <a:lstStyle/>
          <a:p>
            <a:r>
              <a:rPr lang="en-GB">
                <a:cs typeface="Calibri Light"/>
              </a:rPr>
              <a:t>FEA</a:t>
            </a:r>
            <a:endParaRPr lang="en-GB"/>
          </a:p>
        </p:txBody>
      </p:sp>
      <p:pic>
        <p:nvPicPr>
          <p:cNvPr id="4" name="Picture 4" descr="A screenshot of a map&#10;&#10;Description generated with very high confidence">
            <a:extLst>
              <a:ext uri="{FF2B5EF4-FFF2-40B4-BE49-F238E27FC236}">
                <a16:creationId xmlns:a16="http://schemas.microsoft.com/office/drawing/2014/main" id="{8A8354F2-ABEB-4CF1-855D-923D3D6ACCC9}"/>
              </a:ext>
            </a:extLst>
          </p:cNvPr>
          <p:cNvPicPr>
            <a:picLocks noGrp="1" noChangeAspect="1"/>
          </p:cNvPicPr>
          <p:nvPr>
            <p:ph idx="1"/>
          </p:nvPr>
        </p:nvPicPr>
        <p:blipFill rotWithShape="1">
          <a:blip r:embed="rId3"/>
          <a:srcRect l="28616" t="23279" r="23065" b="18398"/>
          <a:stretch/>
        </p:blipFill>
        <p:spPr>
          <a:xfrm>
            <a:off x="680335" y="1716767"/>
            <a:ext cx="4060730" cy="3065794"/>
          </a:xfrm>
        </p:spPr>
      </p:pic>
      <p:pic>
        <p:nvPicPr>
          <p:cNvPr id="6" name="Picture 6" descr="A screenshot of a video game&#10;&#10;Description generated with high confidence">
            <a:extLst>
              <a:ext uri="{FF2B5EF4-FFF2-40B4-BE49-F238E27FC236}">
                <a16:creationId xmlns:a16="http://schemas.microsoft.com/office/drawing/2014/main" id="{EE840842-2405-4AFE-897B-6551261043E9}"/>
              </a:ext>
            </a:extLst>
          </p:cNvPr>
          <p:cNvPicPr>
            <a:picLocks noChangeAspect="1"/>
          </p:cNvPicPr>
          <p:nvPr/>
        </p:nvPicPr>
        <p:blipFill rotWithShape="1">
          <a:blip r:embed="rId4"/>
          <a:srcRect l="27071" t="22294" r="21616" b="18255"/>
          <a:stretch/>
        </p:blipFill>
        <p:spPr>
          <a:xfrm>
            <a:off x="6498772" y="1695450"/>
            <a:ext cx="4354290" cy="3156860"/>
          </a:xfrm>
          <a:prstGeom prst="rect">
            <a:avLst/>
          </a:prstGeom>
        </p:spPr>
      </p:pic>
    </p:spTree>
    <p:extLst>
      <p:ext uri="{BB962C8B-B14F-4D97-AF65-F5344CB8AC3E}">
        <p14:creationId xmlns:p14="http://schemas.microsoft.com/office/powerpoint/2010/main" val="4001926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9053A-32E2-47C9-8AA0-C85A8EEA6086}"/>
              </a:ext>
            </a:extLst>
          </p:cNvPr>
          <p:cNvSpPr>
            <a:spLocks noGrp="1"/>
          </p:cNvSpPr>
          <p:nvPr>
            <p:ph type="title"/>
          </p:nvPr>
        </p:nvSpPr>
        <p:spPr/>
        <p:txBody>
          <a:bodyPr/>
          <a:lstStyle/>
          <a:p>
            <a:r>
              <a:rPr lang="en-GB">
                <a:cs typeface="Calibri Light"/>
              </a:rPr>
              <a:t>Group Work in the last 2 weeks</a:t>
            </a:r>
            <a:endParaRPr lang="en-GB"/>
          </a:p>
        </p:txBody>
      </p:sp>
      <p:sp>
        <p:nvSpPr>
          <p:cNvPr id="3" name="Content Placeholder 2">
            <a:extLst>
              <a:ext uri="{FF2B5EF4-FFF2-40B4-BE49-F238E27FC236}">
                <a16:creationId xmlns:a16="http://schemas.microsoft.com/office/drawing/2014/main" id="{BA477B12-F78D-4FED-BF2B-C11319719EE8}"/>
              </a:ext>
            </a:extLst>
          </p:cNvPr>
          <p:cNvSpPr>
            <a:spLocks noGrp="1"/>
          </p:cNvSpPr>
          <p:nvPr>
            <p:ph idx="1"/>
          </p:nvPr>
        </p:nvSpPr>
        <p:spPr/>
        <p:txBody>
          <a:bodyPr vert="horz" lIns="91440" tIns="45720" rIns="91440" bIns="45720" rtlCol="0" anchor="t">
            <a:normAutofit/>
          </a:bodyPr>
          <a:lstStyle/>
          <a:p>
            <a:r>
              <a:rPr lang="en-GB">
                <a:cs typeface="Calibri"/>
              </a:rPr>
              <a:t>Setting meaningful and achievable short term objectives</a:t>
            </a:r>
          </a:p>
          <a:p>
            <a:r>
              <a:rPr lang="en-GB">
                <a:cs typeface="Calibri"/>
              </a:rPr>
              <a:t>Holding people to the objectives they set themselves</a:t>
            </a:r>
          </a:p>
        </p:txBody>
      </p:sp>
    </p:spTree>
    <p:extLst>
      <p:ext uri="{BB962C8B-B14F-4D97-AF65-F5344CB8AC3E}">
        <p14:creationId xmlns:p14="http://schemas.microsoft.com/office/powerpoint/2010/main" val="517998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27FF8-26F4-4F69-BDD6-657E3C50AB7B}"/>
              </a:ext>
            </a:extLst>
          </p:cNvPr>
          <p:cNvSpPr>
            <a:spLocks noGrp="1"/>
          </p:cNvSpPr>
          <p:nvPr>
            <p:ph type="title"/>
          </p:nvPr>
        </p:nvSpPr>
        <p:spPr/>
        <p:txBody>
          <a:bodyPr/>
          <a:lstStyle/>
          <a:p>
            <a:r>
              <a:rPr lang="en-GB"/>
              <a:t>Driveshafts</a:t>
            </a:r>
          </a:p>
        </p:txBody>
      </p:sp>
      <p:sp>
        <p:nvSpPr>
          <p:cNvPr id="3" name="Content Placeholder 2">
            <a:extLst>
              <a:ext uri="{FF2B5EF4-FFF2-40B4-BE49-F238E27FC236}">
                <a16:creationId xmlns:a16="http://schemas.microsoft.com/office/drawing/2014/main" id="{E670A9B7-B48A-4431-82AF-2329FAB14EB0}"/>
              </a:ext>
            </a:extLst>
          </p:cNvPr>
          <p:cNvSpPr>
            <a:spLocks noGrp="1"/>
          </p:cNvSpPr>
          <p:nvPr>
            <p:ph idx="1"/>
          </p:nvPr>
        </p:nvSpPr>
        <p:spPr/>
        <p:txBody>
          <a:bodyPr>
            <a:normAutofit/>
          </a:bodyPr>
          <a:lstStyle/>
          <a:p>
            <a:r>
              <a:rPr lang="en-GB"/>
              <a:t>Load to Withstand</a:t>
            </a:r>
          </a:p>
          <a:p>
            <a:r>
              <a:rPr lang="en-GB"/>
              <a:t>Which Joint</a:t>
            </a:r>
          </a:p>
          <a:p>
            <a:r>
              <a:rPr lang="en-GB"/>
              <a:t>Hollow or Solid</a:t>
            </a:r>
          </a:p>
          <a:p>
            <a:r>
              <a:rPr lang="en-GB"/>
              <a:t>Material </a:t>
            </a:r>
          </a:p>
          <a:p>
            <a:r>
              <a:rPr lang="en-GB"/>
              <a:t>Maintenance and Costing</a:t>
            </a:r>
          </a:p>
          <a:p>
            <a:pPr marL="0" indent="0">
              <a:buNone/>
            </a:pPr>
            <a:endParaRPr lang="en-GB"/>
          </a:p>
          <a:p>
            <a:r>
              <a:rPr lang="en-GB"/>
              <a:t>Reference</a:t>
            </a:r>
          </a:p>
          <a:p>
            <a:r>
              <a:rPr lang="en-GB" sz="1200" err="1"/>
              <a:t>Shigley</a:t>
            </a:r>
            <a:r>
              <a:rPr lang="en-GB" sz="1200"/>
              <a:t>, J, (1986), </a:t>
            </a:r>
            <a:r>
              <a:rPr lang="en-GB" sz="1200" i="1"/>
              <a:t>Mechanical Engineering Design. McGraw Hill International </a:t>
            </a:r>
          </a:p>
          <a:p>
            <a:r>
              <a:rPr lang="en-GB" sz="1200"/>
              <a:t> </a:t>
            </a:r>
            <a:r>
              <a:rPr lang="en-GB" sz="1200" err="1"/>
              <a:t>Magirius</a:t>
            </a:r>
            <a:r>
              <a:rPr lang="en-GB" sz="1200"/>
              <a:t>, S and Booker, D, (1995), </a:t>
            </a:r>
            <a:r>
              <a:rPr lang="en-GB" sz="1200" i="1"/>
              <a:t>High Speed Constant Velocity Joints for Car and Light Truck Driveshafts.</a:t>
            </a:r>
            <a:br>
              <a:rPr lang="en-GB" sz="1200"/>
            </a:br>
            <a:r>
              <a:rPr lang="en-GB" sz="1200"/>
              <a:t>Available at: </a:t>
            </a:r>
            <a:r>
              <a:rPr lang="en-GB" sz="1200">
                <a:hlinkClick r:id="rId3">
                  <a:extLst>
                    <a:ext uri="{A12FA001-AC4F-418D-AE19-62706E023703}">
                      <ahyp:hlinkClr xmlns:ahyp="http://schemas.microsoft.com/office/drawing/2018/hyperlinkcolor" val="tx"/>
                    </a:ext>
                  </a:extLst>
                </a:hlinkClick>
              </a:rPr>
              <a:t>https://saemobilus-sae-org.ezproxy.uwtsd.ac.uk/content/950891/</a:t>
            </a:r>
            <a:r>
              <a:rPr lang="en-GB" sz="1200"/>
              <a:t> (Accessed 16/03/20)</a:t>
            </a:r>
          </a:p>
        </p:txBody>
      </p:sp>
      <p:pic>
        <p:nvPicPr>
          <p:cNvPr id="4" name="Picture 3">
            <a:extLst>
              <a:ext uri="{FF2B5EF4-FFF2-40B4-BE49-F238E27FC236}">
                <a16:creationId xmlns:a16="http://schemas.microsoft.com/office/drawing/2014/main" id="{78D61204-848F-4D37-8450-A15E87A1B66D}"/>
              </a:ext>
            </a:extLst>
          </p:cNvPr>
          <p:cNvPicPr>
            <a:picLocks noChangeAspect="1"/>
          </p:cNvPicPr>
          <p:nvPr/>
        </p:nvPicPr>
        <p:blipFill>
          <a:blip r:embed="rId4"/>
          <a:stretch>
            <a:fillRect/>
          </a:stretch>
        </p:blipFill>
        <p:spPr>
          <a:xfrm>
            <a:off x="8771584" y="1690688"/>
            <a:ext cx="3237257" cy="2255716"/>
          </a:xfrm>
          <a:prstGeom prst="roundRect">
            <a:avLst/>
          </a:prstGeom>
        </p:spPr>
      </p:pic>
      <p:pic>
        <p:nvPicPr>
          <p:cNvPr id="5" name="Picture 4">
            <a:extLst>
              <a:ext uri="{FF2B5EF4-FFF2-40B4-BE49-F238E27FC236}">
                <a16:creationId xmlns:a16="http://schemas.microsoft.com/office/drawing/2014/main" id="{87809704-201B-446F-B87B-CDD0BC824865}"/>
              </a:ext>
            </a:extLst>
          </p:cNvPr>
          <p:cNvPicPr>
            <a:picLocks noChangeAspect="1"/>
          </p:cNvPicPr>
          <p:nvPr/>
        </p:nvPicPr>
        <p:blipFill>
          <a:blip r:embed="rId5"/>
          <a:stretch>
            <a:fillRect/>
          </a:stretch>
        </p:blipFill>
        <p:spPr>
          <a:xfrm>
            <a:off x="5078057" y="1041675"/>
            <a:ext cx="3572305" cy="1633327"/>
          </a:xfrm>
          <a:prstGeom prst="roundRect">
            <a:avLst/>
          </a:prstGeom>
        </p:spPr>
      </p:pic>
      <p:pic>
        <p:nvPicPr>
          <p:cNvPr id="6" name="Picture 5">
            <a:extLst>
              <a:ext uri="{FF2B5EF4-FFF2-40B4-BE49-F238E27FC236}">
                <a16:creationId xmlns:a16="http://schemas.microsoft.com/office/drawing/2014/main" id="{C66A47D0-47FA-4C32-B810-CFA0BC6EE9D1}"/>
              </a:ext>
            </a:extLst>
          </p:cNvPr>
          <p:cNvPicPr>
            <a:picLocks noChangeAspect="1"/>
          </p:cNvPicPr>
          <p:nvPr/>
        </p:nvPicPr>
        <p:blipFill>
          <a:blip r:embed="rId6"/>
          <a:stretch>
            <a:fillRect/>
          </a:stretch>
        </p:blipFill>
        <p:spPr>
          <a:xfrm>
            <a:off x="5432415" y="2901799"/>
            <a:ext cx="3252661" cy="2105670"/>
          </a:xfrm>
          <a:prstGeom prst="roundRect">
            <a:avLst/>
          </a:prstGeom>
        </p:spPr>
      </p:pic>
    </p:spTree>
    <p:extLst>
      <p:ext uri="{BB962C8B-B14F-4D97-AF65-F5344CB8AC3E}">
        <p14:creationId xmlns:p14="http://schemas.microsoft.com/office/powerpoint/2010/main" val="459922405"/>
      </p:ext>
    </p:extLst>
  </p:cSld>
  <p:clrMapOvr>
    <a:masterClrMapping/>
  </p:clrMapOvr>
  <mc:AlternateContent xmlns:mc="http://schemas.openxmlformats.org/markup-compatibility/2006" xmlns:p14="http://schemas.microsoft.com/office/powerpoint/2010/main">
    <mc:Choice Requires="p14">
      <p:transition spd="slow" p14:dur="2000" advTm="45000"/>
    </mc:Choice>
    <mc:Fallback xmlns="">
      <p:transition spd="slow" advTm="45000"/>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CE99D-8A7A-402E-A0CA-98E3A2A0220F}"/>
              </a:ext>
            </a:extLst>
          </p:cNvPr>
          <p:cNvSpPr>
            <a:spLocks noGrp="1"/>
          </p:cNvSpPr>
          <p:nvPr>
            <p:ph type="title"/>
          </p:nvPr>
        </p:nvSpPr>
        <p:spPr/>
        <p:txBody>
          <a:bodyPr/>
          <a:lstStyle/>
          <a:p>
            <a:r>
              <a:rPr lang="en-GB"/>
              <a:t>Driveshaft </a:t>
            </a:r>
          </a:p>
        </p:txBody>
      </p:sp>
      <p:sp>
        <p:nvSpPr>
          <p:cNvPr id="3" name="Content Placeholder 2">
            <a:extLst>
              <a:ext uri="{FF2B5EF4-FFF2-40B4-BE49-F238E27FC236}">
                <a16:creationId xmlns:a16="http://schemas.microsoft.com/office/drawing/2014/main" id="{F9B1B71E-A14A-4FEA-AFBC-1BD8AAEF5E36}"/>
              </a:ext>
            </a:extLst>
          </p:cNvPr>
          <p:cNvSpPr>
            <a:spLocks noGrp="1"/>
          </p:cNvSpPr>
          <p:nvPr>
            <p:ph idx="1"/>
          </p:nvPr>
        </p:nvSpPr>
        <p:spPr/>
        <p:txBody>
          <a:bodyPr/>
          <a:lstStyle/>
          <a:p>
            <a:r>
              <a:rPr lang="en-GB"/>
              <a:t>Final Design</a:t>
            </a:r>
          </a:p>
          <a:p>
            <a:endParaRPr lang="en-GB"/>
          </a:p>
        </p:txBody>
      </p:sp>
      <p:pic>
        <p:nvPicPr>
          <p:cNvPr id="4" name="Picture 3">
            <a:extLst>
              <a:ext uri="{FF2B5EF4-FFF2-40B4-BE49-F238E27FC236}">
                <a16:creationId xmlns:a16="http://schemas.microsoft.com/office/drawing/2014/main" id="{617AC09E-10C8-4538-9711-770C61DBC4AE}"/>
              </a:ext>
            </a:extLst>
          </p:cNvPr>
          <p:cNvPicPr>
            <a:picLocks noChangeAspect="1"/>
          </p:cNvPicPr>
          <p:nvPr/>
        </p:nvPicPr>
        <p:blipFill>
          <a:blip r:embed="rId3"/>
          <a:stretch>
            <a:fillRect/>
          </a:stretch>
        </p:blipFill>
        <p:spPr>
          <a:xfrm>
            <a:off x="3294232" y="2850714"/>
            <a:ext cx="7438186" cy="3461186"/>
          </a:xfrm>
          <a:prstGeom prst="roundRect">
            <a:avLst/>
          </a:prstGeom>
        </p:spPr>
      </p:pic>
    </p:spTree>
    <p:extLst>
      <p:ext uri="{BB962C8B-B14F-4D97-AF65-F5344CB8AC3E}">
        <p14:creationId xmlns:p14="http://schemas.microsoft.com/office/powerpoint/2010/main" val="2534153678"/>
      </p:ext>
    </p:extLst>
  </p:cSld>
  <p:clrMapOvr>
    <a:masterClrMapping/>
  </p:clrMapOvr>
  <mc:AlternateContent xmlns:mc="http://schemas.openxmlformats.org/markup-compatibility/2006" xmlns:p14="http://schemas.microsoft.com/office/powerpoint/2010/main">
    <mc:Choice Requires="p14">
      <p:transition spd="slow" p14:dur="2000" advTm="45000"/>
    </mc:Choice>
    <mc:Fallback xmlns="">
      <p:transition spd="slow" advTm="45000"/>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large white building&#10;&#10;Description automatically generated">
            <a:extLst>
              <a:ext uri="{FF2B5EF4-FFF2-40B4-BE49-F238E27FC236}">
                <a16:creationId xmlns:a16="http://schemas.microsoft.com/office/drawing/2014/main" id="{83540E63-3DF5-4BFD-AAB1-48789BA021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96485"/>
            <a:ext cx="12192000" cy="6465030"/>
          </a:xfrm>
          <a:prstGeom prst="rect">
            <a:avLst/>
          </a:prstGeom>
        </p:spPr>
      </p:pic>
      <p:sp>
        <p:nvSpPr>
          <p:cNvPr id="2" name="Title 1">
            <a:extLst>
              <a:ext uri="{FF2B5EF4-FFF2-40B4-BE49-F238E27FC236}">
                <a16:creationId xmlns:a16="http://schemas.microsoft.com/office/drawing/2014/main" id="{594649FC-2B46-4FDC-9672-4862BDE5F7B5}"/>
              </a:ext>
            </a:extLst>
          </p:cNvPr>
          <p:cNvSpPr>
            <a:spLocks noGrp="1"/>
          </p:cNvSpPr>
          <p:nvPr>
            <p:ph type="title"/>
          </p:nvPr>
        </p:nvSpPr>
        <p:spPr>
          <a:xfrm>
            <a:off x="838200" y="365126"/>
            <a:ext cx="10515600" cy="1003710"/>
          </a:xfrm>
          <a:solidFill>
            <a:srgbClr val="FFFFFF">
              <a:alpha val="25098"/>
            </a:srgbClr>
          </a:solidFill>
        </p:spPr>
        <p:txBody>
          <a:bodyPr/>
          <a:lstStyle/>
          <a:p>
            <a:pPr algn="ctr"/>
            <a:r>
              <a:rPr lang="en-GB"/>
              <a:t>Conclude</a:t>
            </a:r>
          </a:p>
        </p:txBody>
      </p:sp>
      <p:sp>
        <p:nvSpPr>
          <p:cNvPr id="3" name="Content Placeholder 2">
            <a:extLst>
              <a:ext uri="{FF2B5EF4-FFF2-40B4-BE49-F238E27FC236}">
                <a16:creationId xmlns:a16="http://schemas.microsoft.com/office/drawing/2014/main" id="{55ADDA75-0122-4D9F-A187-CEFB191954D9}"/>
              </a:ext>
            </a:extLst>
          </p:cNvPr>
          <p:cNvSpPr>
            <a:spLocks noGrp="1"/>
          </p:cNvSpPr>
          <p:nvPr>
            <p:ph idx="1"/>
          </p:nvPr>
        </p:nvSpPr>
        <p:spPr>
          <a:xfrm>
            <a:off x="264895" y="1368836"/>
            <a:ext cx="11662209" cy="4983838"/>
          </a:xfrm>
          <a:solidFill>
            <a:srgbClr val="FFFFFF">
              <a:alpha val="20000"/>
            </a:srgbClr>
          </a:solidFill>
        </p:spPr>
        <p:txBody>
          <a:bodyPr/>
          <a:lstStyle/>
          <a:p>
            <a:r>
              <a:rPr lang="en-GB"/>
              <a:t>Success and Failure</a:t>
            </a:r>
          </a:p>
          <a:p>
            <a:r>
              <a:rPr lang="en-GB"/>
              <a:t>How we will Improve</a:t>
            </a:r>
          </a:p>
          <a:p>
            <a:r>
              <a:rPr lang="en-GB"/>
              <a:t>Timing Compared to Initial Plan</a:t>
            </a:r>
          </a:p>
          <a:p>
            <a:endParaRPr lang="en-GB"/>
          </a:p>
        </p:txBody>
      </p:sp>
    </p:spTree>
    <p:extLst>
      <p:ext uri="{BB962C8B-B14F-4D97-AF65-F5344CB8AC3E}">
        <p14:creationId xmlns:p14="http://schemas.microsoft.com/office/powerpoint/2010/main" val="790827984"/>
      </p:ext>
    </p:extLst>
  </p:cSld>
  <p:clrMapOvr>
    <a:masterClrMapping/>
  </p:clrMapOvr>
  <mc:AlternateContent xmlns:mc="http://schemas.openxmlformats.org/markup-compatibility/2006" xmlns:p14="http://schemas.microsoft.com/office/powerpoint/2010/main">
    <mc:Choice Requires="p14">
      <p:transition spd="slow" p14:dur="2000" advTm="10800000"/>
    </mc:Choice>
    <mc:Fallback xmlns="">
      <p:transition spd="slow" advTm="10800000"/>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TotalTime>
  <Words>3707</Words>
  <Application>Microsoft Office PowerPoint</Application>
  <PresentationFormat>Widescreen</PresentationFormat>
  <Paragraphs>243</Paragraphs>
  <Slides>29</Slides>
  <Notes>28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Calibri</vt:lpstr>
      <vt:lpstr>Calibri Light</vt:lpstr>
      <vt:lpstr>Office Theme</vt:lpstr>
      <vt:lpstr>Powertrain Project REV</vt:lpstr>
      <vt:lpstr>Introduction</vt:lpstr>
      <vt:lpstr>Regulations</vt:lpstr>
      <vt:lpstr>Regulations</vt:lpstr>
      <vt:lpstr>Duty Cycle</vt:lpstr>
      <vt:lpstr>Duty Cycle</vt:lpstr>
      <vt:lpstr>Motors</vt:lpstr>
      <vt:lpstr>Motor cage design &amp; FEA</vt:lpstr>
      <vt:lpstr>Motor cage design &amp; FEA contd.</vt:lpstr>
      <vt:lpstr>Battery Box</vt:lpstr>
      <vt:lpstr>Battery</vt:lpstr>
      <vt:lpstr>Final Battery Selection</vt:lpstr>
      <vt:lpstr>Reasons for the Battery Case</vt:lpstr>
      <vt:lpstr>Controllers</vt:lpstr>
      <vt:lpstr>Controllers </vt:lpstr>
      <vt:lpstr>Launch control</vt:lpstr>
      <vt:lpstr>Launch control calculations</vt:lpstr>
      <vt:lpstr>Torque Vectoring </vt:lpstr>
      <vt:lpstr>Torque Vectoring Calculations</vt:lpstr>
      <vt:lpstr>Project Managing</vt:lpstr>
      <vt:lpstr>Cooling</vt:lpstr>
      <vt:lpstr>Cooling</vt:lpstr>
      <vt:lpstr>Transmission</vt:lpstr>
      <vt:lpstr>Final Design</vt:lpstr>
      <vt:lpstr>FEA</vt:lpstr>
      <vt:lpstr>Group Work in the last 2 weeks</vt:lpstr>
      <vt:lpstr>Driveshafts</vt:lpstr>
      <vt:lpstr>Driveshaft </vt:lpstr>
      <vt:lpstr>Conclude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Powertrain Project REV</dc:title>
  <dc:creator>Daniel Wilcox</dc:creator>
  <cp:lastModifiedBy>Daniel Wilcox (1802007)</cp:lastModifiedBy>
  <cp:revision>3</cp:revision>
  <dcterms:created xsi:type="dcterms:W3CDTF">2020-03-21T11:46:52Z</dcterms:created>
  <dcterms:modified xsi:type="dcterms:W3CDTF">2020-03-24T22:27:30Z</dcterms:modified>
</cp:coreProperties>
</file>