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0F55AC-2D4F-462A-A3AE-D0A0D0493B11}" v="14" dt="2025-11-17T07:52:02.3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91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Kavaliauskaite" userId="d9bbc341d955ce46" providerId="LiveId" clId="{7701690E-C4EB-4C6D-8716-CC4D5074B12C}"/>
    <pc:docChg chg="undo custSel modSld">
      <pc:chgData name="Simona Kavaliauskaite" userId="d9bbc341d955ce46" providerId="LiveId" clId="{7701690E-C4EB-4C6D-8716-CC4D5074B12C}" dt="2025-11-17T07:52:33.842" v="159" actId="1076"/>
      <pc:docMkLst>
        <pc:docMk/>
      </pc:docMkLst>
      <pc:sldChg chg="addSp delSp modSp mod">
        <pc:chgData name="Simona Kavaliauskaite" userId="d9bbc341d955ce46" providerId="LiveId" clId="{7701690E-C4EB-4C6D-8716-CC4D5074B12C}" dt="2025-11-17T07:51:00.571" v="145" actId="113"/>
        <pc:sldMkLst>
          <pc:docMk/>
          <pc:sldMk cId="0" sldId="256"/>
        </pc:sldMkLst>
        <pc:spChg chg="mod">
          <ac:chgData name="Simona Kavaliauskaite" userId="d9bbc341d955ce46" providerId="LiveId" clId="{7701690E-C4EB-4C6D-8716-CC4D5074B12C}" dt="2025-11-17T07:48:08.791" v="2" actId="1076"/>
          <ac:spMkLst>
            <pc:docMk/>
            <pc:sldMk cId="0" sldId="256"/>
            <ac:spMk id="2" creationId="{00000000-0000-0000-0000-000000000000}"/>
          </ac:spMkLst>
        </pc:spChg>
        <pc:spChg chg="add mod">
          <ac:chgData name="Simona Kavaliauskaite" userId="d9bbc341d955ce46" providerId="LiveId" clId="{7701690E-C4EB-4C6D-8716-CC4D5074B12C}" dt="2025-11-17T07:48:25.653" v="10" actId="27636"/>
          <ac:spMkLst>
            <pc:docMk/>
            <pc:sldMk cId="0" sldId="256"/>
            <ac:spMk id="3" creationId="{76B36B6B-D71F-BF68-9B7C-249F294EE5F2}"/>
          </ac:spMkLst>
        </pc:spChg>
        <pc:spChg chg="add mod">
          <ac:chgData name="Simona Kavaliauskaite" userId="d9bbc341d955ce46" providerId="LiveId" clId="{7701690E-C4EB-4C6D-8716-CC4D5074B12C}" dt="2025-11-17T07:51:00.571" v="145" actId="113"/>
          <ac:spMkLst>
            <pc:docMk/>
            <pc:sldMk cId="0" sldId="256"/>
            <ac:spMk id="4" creationId="{A36F7C32-721A-77E4-B1F6-08F3102B7B94}"/>
          </ac:spMkLst>
        </pc:spChg>
        <pc:spChg chg="del">
          <ac:chgData name="Simona Kavaliauskaite" userId="d9bbc341d955ce46" providerId="LiveId" clId="{7701690E-C4EB-4C6D-8716-CC4D5074B12C}" dt="2025-11-17T07:48:03.438" v="0" actId="478"/>
          <ac:spMkLst>
            <pc:docMk/>
            <pc:sldMk cId="0" sldId="256"/>
            <ac:spMk id="5" creationId="{AB006010-B959-C3FF-F2C9-9EEA5D23724F}"/>
          </ac:spMkLst>
        </pc:spChg>
        <pc:picChg chg="add mod">
          <ac:chgData name="Simona Kavaliauskaite" userId="d9bbc341d955ce46" providerId="LiveId" clId="{7701690E-C4EB-4C6D-8716-CC4D5074B12C}" dt="2025-11-17T07:49:52.678" v="72" actId="1076"/>
          <ac:picMkLst>
            <pc:docMk/>
            <pc:sldMk cId="0" sldId="256"/>
            <ac:picMk id="1025" creationId="{1BA6F46E-B82C-9BB9-687D-914476405518}"/>
          </ac:picMkLst>
        </pc:picChg>
      </pc:sldChg>
      <pc:sldChg chg="modSp mod">
        <pc:chgData name="Simona Kavaliauskaite" userId="d9bbc341d955ce46" providerId="LiveId" clId="{7701690E-C4EB-4C6D-8716-CC4D5074B12C}" dt="2025-11-17T07:52:02.473" v="147" actId="27636"/>
        <pc:sldMkLst>
          <pc:docMk/>
          <pc:sldMk cId="0" sldId="257"/>
        </pc:sldMkLst>
        <pc:spChg chg="mod">
          <ac:chgData name="Simona Kavaliauskaite" userId="d9bbc341d955ce46" providerId="LiveId" clId="{7701690E-C4EB-4C6D-8716-CC4D5074B12C}" dt="2025-11-17T07:52:02.319" v="146"/>
          <ac:spMkLst>
            <pc:docMk/>
            <pc:sldMk cId="0" sldId="257"/>
            <ac:spMk id="2" creationId="{00000000-0000-0000-0000-000000000000}"/>
          </ac:spMkLst>
        </pc:spChg>
        <pc:spChg chg="mod">
          <ac:chgData name="Simona Kavaliauskaite" userId="d9bbc341d955ce46" providerId="LiveId" clId="{7701690E-C4EB-4C6D-8716-CC4D5074B12C}" dt="2025-11-17T07:52:02.473" v="147" actId="27636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Simona Kavaliauskaite" userId="d9bbc341d955ce46" providerId="LiveId" clId="{7701690E-C4EB-4C6D-8716-CC4D5074B12C}" dt="2025-11-17T07:52:02.498" v="148" actId="27636"/>
        <pc:sldMkLst>
          <pc:docMk/>
          <pc:sldMk cId="0" sldId="258"/>
        </pc:sldMkLst>
        <pc:spChg chg="mod">
          <ac:chgData name="Simona Kavaliauskaite" userId="d9bbc341d955ce46" providerId="LiveId" clId="{7701690E-C4EB-4C6D-8716-CC4D5074B12C}" dt="2025-11-17T07:52:02.498" v="148" actId="27636"/>
          <ac:spMkLst>
            <pc:docMk/>
            <pc:sldMk cId="0" sldId="258"/>
            <ac:spMk id="2" creationId="{00000000-0000-0000-0000-000000000000}"/>
          </ac:spMkLst>
        </pc:spChg>
      </pc:sldChg>
      <pc:sldChg chg="modSp mod">
        <pc:chgData name="Simona Kavaliauskaite" userId="d9bbc341d955ce46" providerId="LiveId" clId="{7701690E-C4EB-4C6D-8716-CC4D5074B12C}" dt="2025-11-17T07:52:33.842" v="159" actId="1076"/>
        <pc:sldMkLst>
          <pc:docMk/>
          <pc:sldMk cId="0" sldId="259"/>
        </pc:sldMkLst>
        <pc:spChg chg="mod">
          <ac:chgData name="Simona Kavaliauskaite" userId="d9bbc341d955ce46" providerId="LiveId" clId="{7701690E-C4EB-4C6D-8716-CC4D5074B12C}" dt="2025-11-17T07:52:02.319" v="146"/>
          <ac:spMkLst>
            <pc:docMk/>
            <pc:sldMk cId="0" sldId="259"/>
            <ac:spMk id="2" creationId="{00000000-0000-0000-0000-000000000000}"/>
          </ac:spMkLst>
        </pc:spChg>
        <pc:spChg chg="mod">
          <ac:chgData name="Simona Kavaliauskaite" userId="d9bbc341d955ce46" providerId="LiveId" clId="{7701690E-C4EB-4C6D-8716-CC4D5074B12C}" dt="2025-11-17T07:52:33.842" v="159" actId="1076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Simona Kavaliauskaite" userId="d9bbc341d955ce46" providerId="LiveId" clId="{7701690E-C4EB-4C6D-8716-CC4D5074B12C}" dt="2025-11-17T07:52:02.507" v="150" actId="27636"/>
        <pc:sldMkLst>
          <pc:docMk/>
          <pc:sldMk cId="0" sldId="260"/>
        </pc:sldMkLst>
        <pc:spChg chg="mod">
          <ac:chgData name="Simona Kavaliauskaite" userId="d9bbc341d955ce46" providerId="LiveId" clId="{7701690E-C4EB-4C6D-8716-CC4D5074B12C}" dt="2025-11-17T07:52:02.498" v="149" actId="27636"/>
          <ac:spMkLst>
            <pc:docMk/>
            <pc:sldMk cId="0" sldId="260"/>
            <ac:spMk id="2" creationId="{00000000-0000-0000-0000-000000000000}"/>
          </ac:spMkLst>
        </pc:spChg>
        <pc:spChg chg="mod">
          <ac:chgData name="Simona Kavaliauskaite" userId="d9bbc341d955ce46" providerId="LiveId" clId="{7701690E-C4EB-4C6D-8716-CC4D5074B12C}" dt="2025-11-17T07:52:02.507" v="150" actId="27636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Simona Kavaliauskaite" userId="d9bbc341d955ce46" providerId="LiveId" clId="{7701690E-C4EB-4C6D-8716-CC4D5074B12C}" dt="2025-11-17T07:52:02.511" v="152" actId="27636"/>
        <pc:sldMkLst>
          <pc:docMk/>
          <pc:sldMk cId="0" sldId="261"/>
        </pc:sldMkLst>
        <pc:spChg chg="mod">
          <ac:chgData name="Simona Kavaliauskaite" userId="d9bbc341d955ce46" providerId="LiveId" clId="{7701690E-C4EB-4C6D-8716-CC4D5074B12C}" dt="2025-11-17T07:52:02.509" v="151" actId="27636"/>
          <ac:spMkLst>
            <pc:docMk/>
            <pc:sldMk cId="0" sldId="261"/>
            <ac:spMk id="2" creationId="{00000000-0000-0000-0000-000000000000}"/>
          </ac:spMkLst>
        </pc:spChg>
        <pc:spChg chg="mod">
          <ac:chgData name="Simona Kavaliauskaite" userId="d9bbc341d955ce46" providerId="LiveId" clId="{7701690E-C4EB-4C6D-8716-CC4D5074B12C}" dt="2025-11-17T07:52:02.511" v="152" actId="27636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Simona Kavaliauskaite" userId="d9bbc341d955ce46" providerId="LiveId" clId="{7701690E-C4EB-4C6D-8716-CC4D5074B12C}" dt="2025-11-17T07:52:02.514" v="153" actId="27636"/>
        <pc:sldMkLst>
          <pc:docMk/>
          <pc:sldMk cId="0" sldId="262"/>
        </pc:sldMkLst>
        <pc:spChg chg="mod">
          <ac:chgData name="Simona Kavaliauskaite" userId="d9bbc341d955ce46" providerId="LiveId" clId="{7701690E-C4EB-4C6D-8716-CC4D5074B12C}" dt="2025-11-17T07:52:02.319" v="146"/>
          <ac:spMkLst>
            <pc:docMk/>
            <pc:sldMk cId="0" sldId="262"/>
            <ac:spMk id="2" creationId="{00000000-0000-0000-0000-000000000000}"/>
          </ac:spMkLst>
        </pc:spChg>
        <pc:spChg chg="mod">
          <ac:chgData name="Simona Kavaliauskaite" userId="d9bbc341d955ce46" providerId="LiveId" clId="{7701690E-C4EB-4C6D-8716-CC4D5074B12C}" dt="2025-11-17T07:52:02.514" v="153" actId="27636"/>
          <ac:spMkLst>
            <pc:docMk/>
            <pc:sldMk cId="0" sldId="262"/>
            <ac:spMk id="3" creationId="{00000000-0000-0000-0000-000000000000}"/>
          </ac:spMkLst>
        </pc:spChg>
      </pc:sldChg>
      <pc:sldChg chg="modSp">
        <pc:chgData name="Simona Kavaliauskaite" userId="d9bbc341d955ce46" providerId="LiveId" clId="{7701690E-C4EB-4C6D-8716-CC4D5074B12C}" dt="2025-11-17T07:52:02.319" v="146"/>
        <pc:sldMkLst>
          <pc:docMk/>
          <pc:sldMk cId="0" sldId="263"/>
        </pc:sldMkLst>
        <pc:spChg chg="mod">
          <ac:chgData name="Simona Kavaliauskaite" userId="d9bbc341d955ce46" providerId="LiveId" clId="{7701690E-C4EB-4C6D-8716-CC4D5074B12C}" dt="2025-11-17T07:52:02.319" v="146"/>
          <ac:spMkLst>
            <pc:docMk/>
            <pc:sldMk cId="0" sldId="263"/>
            <ac:spMk id="2" creationId="{00000000-0000-0000-0000-000000000000}"/>
          </ac:spMkLst>
        </pc:spChg>
        <pc:spChg chg="mod">
          <ac:chgData name="Simona Kavaliauskaite" userId="d9bbc341d955ce46" providerId="LiveId" clId="{7701690E-C4EB-4C6D-8716-CC4D5074B12C}" dt="2025-11-17T07:52:02.319" v="146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Simona Kavaliauskaite" userId="d9bbc341d955ce46" providerId="LiveId" clId="{7701690E-C4EB-4C6D-8716-CC4D5074B12C}" dt="2025-11-17T07:52:02.514" v="155" actId="27636"/>
        <pc:sldMkLst>
          <pc:docMk/>
          <pc:sldMk cId="0" sldId="264"/>
        </pc:sldMkLst>
        <pc:spChg chg="mod">
          <ac:chgData name="Simona Kavaliauskaite" userId="d9bbc341d955ce46" providerId="LiveId" clId="{7701690E-C4EB-4C6D-8716-CC4D5074B12C}" dt="2025-11-17T07:52:02.514" v="154" actId="27636"/>
          <ac:spMkLst>
            <pc:docMk/>
            <pc:sldMk cId="0" sldId="264"/>
            <ac:spMk id="2" creationId="{00000000-0000-0000-0000-000000000000}"/>
          </ac:spMkLst>
        </pc:spChg>
        <pc:spChg chg="mod">
          <ac:chgData name="Simona Kavaliauskaite" userId="d9bbc341d955ce46" providerId="LiveId" clId="{7701690E-C4EB-4C6D-8716-CC4D5074B12C}" dt="2025-11-17T07:52:02.514" v="155" actId="27636"/>
          <ac:spMkLst>
            <pc:docMk/>
            <pc:sldMk cId="0" sldId="264"/>
            <ac:spMk id="3" creationId="{00000000-0000-0000-0000-000000000000}"/>
          </ac:spMkLst>
        </pc:spChg>
      </pc:sldChg>
      <pc:sldChg chg="modSp">
        <pc:chgData name="Simona Kavaliauskaite" userId="d9bbc341d955ce46" providerId="LiveId" clId="{7701690E-C4EB-4C6D-8716-CC4D5074B12C}" dt="2025-11-17T07:52:02.319" v="146"/>
        <pc:sldMkLst>
          <pc:docMk/>
          <pc:sldMk cId="0" sldId="265"/>
        </pc:sldMkLst>
        <pc:spChg chg="mod">
          <ac:chgData name="Simona Kavaliauskaite" userId="d9bbc341d955ce46" providerId="LiveId" clId="{7701690E-C4EB-4C6D-8716-CC4D5074B12C}" dt="2025-11-17T07:52:02.319" v="146"/>
          <ac:spMkLst>
            <pc:docMk/>
            <pc:sldMk cId="0" sldId="265"/>
            <ac:spMk id="2" creationId="{00000000-0000-0000-0000-000000000000}"/>
          </ac:spMkLst>
        </pc:spChg>
        <pc:spChg chg="mod">
          <ac:chgData name="Simona Kavaliauskaite" userId="d9bbc341d955ce46" providerId="LiveId" clId="{7701690E-C4EB-4C6D-8716-CC4D5074B12C}" dt="2025-11-17T07:52:02.319" v="146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Simona Kavaliauskaite" userId="d9bbc341d955ce46" providerId="LiveId" clId="{7701690E-C4EB-4C6D-8716-CC4D5074B12C}" dt="2025-11-17T07:52:02.514" v="156" actId="27636"/>
        <pc:sldMkLst>
          <pc:docMk/>
          <pc:sldMk cId="0" sldId="266"/>
        </pc:sldMkLst>
        <pc:spChg chg="mod">
          <ac:chgData name="Simona Kavaliauskaite" userId="d9bbc341d955ce46" providerId="LiveId" clId="{7701690E-C4EB-4C6D-8716-CC4D5074B12C}" dt="2025-11-17T07:52:02.319" v="146"/>
          <ac:spMkLst>
            <pc:docMk/>
            <pc:sldMk cId="0" sldId="266"/>
            <ac:spMk id="2" creationId="{00000000-0000-0000-0000-000000000000}"/>
          </ac:spMkLst>
        </pc:spChg>
        <pc:spChg chg="mod">
          <ac:chgData name="Simona Kavaliauskaite" userId="d9bbc341d955ce46" providerId="LiveId" clId="{7701690E-C4EB-4C6D-8716-CC4D5074B12C}" dt="2025-11-17T07:52:02.514" v="156" actId="27636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Simona Kavaliauskaite" userId="d9bbc341d955ce46" providerId="LiveId" clId="{7701690E-C4EB-4C6D-8716-CC4D5074B12C}" dt="2025-11-17T07:52:02.530" v="157" actId="27636"/>
        <pc:sldMkLst>
          <pc:docMk/>
          <pc:sldMk cId="0" sldId="267"/>
        </pc:sldMkLst>
        <pc:spChg chg="mod">
          <ac:chgData name="Simona Kavaliauskaite" userId="d9bbc341d955ce46" providerId="LiveId" clId="{7701690E-C4EB-4C6D-8716-CC4D5074B12C}" dt="2025-11-17T07:52:02.319" v="146"/>
          <ac:spMkLst>
            <pc:docMk/>
            <pc:sldMk cId="0" sldId="267"/>
            <ac:spMk id="2" creationId="{00000000-0000-0000-0000-000000000000}"/>
          </ac:spMkLst>
        </pc:spChg>
        <pc:spChg chg="mod">
          <ac:chgData name="Simona Kavaliauskaite" userId="d9bbc341d955ce46" providerId="LiveId" clId="{7701690E-C4EB-4C6D-8716-CC4D5074B12C}" dt="2025-11-17T07:52:02.530" v="157" actId="27636"/>
          <ac:spMkLst>
            <pc:docMk/>
            <pc:sldMk cId="0" sldId="267"/>
            <ac:spMk id="3" creationId="{00000000-0000-0000-0000-000000000000}"/>
          </ac:spMkLst>
        </pc:spChg>
      </pc:sldChg>
      <pc:sldChg chg="modSp">
        <pc:chgData name="Simona Kavaliauskaite" userId="d9bbc341d955ce46" providerId="LiveId" clId="{7701690E-C4EB-4C6D-8716-CC4D5074B12C}" dt="2025-11-17T07:52:02.319" v="146"/>
        <pc:sldMkLst>
          <pc:docMk/>
          <pc:sldMk cId="0" sldId="268"/>
        </pc:sldMkLst>
        <pc:spChg chg="mod">
          <ac:chgData name="Simona Kavaliauskaite" userId="d9bbc341d955ce46" providerId="LiveId" clId="{7701690E-C4EB-4C6D-8716-CC4D5074B12C}" dt="2025-11-17T07:52:02.319" v="146"/>
          <ac:spMkLst>
            <pc:docMk/>
            <pc:sldMk cId="0" sldId="268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720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858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484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59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048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397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887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475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687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435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8245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952042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6903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091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368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374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627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3494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6112" y="3245993"/>
            <a:ext cx="7772400" cy="1470025"/>
          </a:xfrm>
        </p:spPr>
        <p:txBody>
          <a:bodyPr/>
          <a:lstStyle/>
          <a:p>
            <a:br>
              <a:rPr lang="en-GB" dirty="0"/>
            </a:br>
            <a:r>
              <a:rPr dirty="0"/>
              <a:t>Recruiting the Right Candidate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6B36B6B-D71F-BF68-9B7C-249F294EE5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2" descr="University of Wales Trinity Saint David">
            <a:extLst>
              <a:ext uri="{FF2B5EF4-FFF2-40B4-BE49-F238E27FC236}">
                <a16:creationId xmlns:a16="http://schemas.microsoft.com/office/drawing/2014/main" id="{1BA6F46E-B82C-9BB9-687D-9144764055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1425" y="346646"/>
            <a:ext cx="158115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36F7C32-721A-77E4-B1F6-08F3102B7B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7946" y="939255"/>
            <a:ext cx="5008101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Name: Davod Rostami</a:t>
            </a:r>
            <a:endParaRPr kumimoji="0" lang="en-GB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ID: 2319757</a:t>
            </a:r>
            <a:endParaRPr kumimoji="0" lang="en-GB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11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Title: LCLM 5002 –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Teams</a:t>
            </a:r>
            <a:endParaRPr kumimoji="0" lang="en-GB" altLang="en-US" sz="11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11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Mudassar Hasan</a:t>
            </a:r>
            <a:endParaRPr kumimoji="0" lang="en-GB" altLang="en-US" sz="11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55282"/>
            <a:ext cx="8229600" cy="4525963"/>
          </a:xfrm>
        </p:spPr>
        <p:txBody>
          <a:bodyPr>
            <a:normAutofit/>
          </a:bodyPr>
          <a:lstStyle/>
          <a:p>
            <a:endParaRPr dirty="0"/>
          </a:p>
          <a:p>
            <a:r>
              <a:rPr dirty="0"/>
              <a:t>1. Introduction to </a:t>
            </a:r>
            <a:r>
              <a:rPr dirty="0" err="1"/>
              <a:t>TechNova</a:t>
            </a:r>
            <a:r>
              <a:rPr dirty="0"/>
              <a:t> Solutions Ltd</a:t>
            </a:r>
          </a:p>
          <a:p>
            <a:r>
              <a:rPr dirty="0"/>
              <a:t>2. Recruitment Process Overview</a:t>
            </a:r>
          </a:p>
          <a:p>
            <a:r>
              <a:rPr dirty="0"/>
              <a:t>3. Job Analysis, Job Description &amp; Person Specification</a:t>
            </a:r>
          </a:p>
          <a:p>
            <a:r>
              <a:rPr dirty="0"/>
              <a:t>4. Interview Types (Structured, Technical, Competency-Based)</a:t>
            </a:r>
          </a:p>
          <a:p>
            <a:r>
              <a:rPr dirty="0"/>
              <a:t>5. Questioning Techniques</a:t>
            </a:r>
          </a:p>
          <a:p>
            <a:r>
              <a:rPr dirty="0"/>
              <a:t>6. Face-to-Face vs Online Interviews</a:t>
            </a:r>
          </a:p>
          <a:p>
            <a:r>
              <a:rPr dirty="0"/>
              <a:t>7. Conclusion</a:t>
            </a:r>
          </a:p>
          <a:p>
            <a:r>
              <a:rPr dirty="0"/>
              <a:t>8.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Introduction – </a:t>
            </a:r>
            <a:r>
              <a:rPr dirty="0" err="1"/>
              <a:t>TechNova</a:t>
            </a:r>
            <a:r>
              <a:rPr dirty="0"/>
              <a:t> Solutions Ltd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243584"/>
            <a:ext cx="8229600" cy="4525963"/>
          </a:xfrm>
        </p:spPr>
        <p:txBody>
          <a:bodyPr>
            <a:normAutofit/>
          </a:bodyPr>
          <a:lstStyle/>
          <a:p>
            <a:endParaRPr dirty="0"/>
          </a:p>
          <a:p>
            <a:pPr marL="0" indent="0">
              <a:buNone/>
            </a:pPr>
            <a:r>
              <a:rPr dirty="0"/>
              <a:t>• London-based IT services company established in 2014.</a:t>
            </a:r>
          </a:p>
          <a:p>
            <a:pPr marL="0" indent="0">
              <a:buNone/>
            </a:pPr>
            <a:r>
              <a:rPr dirty="0"/>
              <a:t>• Provides IT support, cloud solutions, and cybersecurity services.</a:t>
            </a:r>
          </a:p>
          <a:p>
            <a:pPr marL="0" indent="0">
              <a:buNone/>
            </a:pPr>
            <a:r>
              <a:rPr dirty="0"/>
              <a:t>• Expanding team to recruit a new IT Technician.</a:t>
            </a:r>
          </a:p>
          <a:p>
            <a:pPr marL="0" indent="0">
              <a:buNone/>
            </a:pPr>
            <a:r>
              <a:rPr dirty="0"/>
              <a:t>• Hiring aligned with company values encourages loyalty and motivation (Sinek, 2009).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Recruitment Process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690" y="1853248"/>
            <a:ext cx="8229600" cy="4050792"/>
          </a:xfrm>
        </p:spPr>
        <p:txBody>
          <a:bodyPr>
            <a:normAutofit/>
          </a:bodyPr>
          <a:lstStyle/>
          <a:p>
            <a:endParaRPr dirty="0"/>
          </a:p>
          <a:p>
            <a:pPr marL="0" indent="0">
              <a:buNone/>
            </a:pPr>
            <a:r>
              <a:rPr dirty="0"/>
              <a:t>• Workforce planning to identify staffing needs.</a:t>
            </a:r>
          </a:p>
          <a:p>
            <a:pPr marL="0" indent="0">
              <a:buNone/>
            </a:pPr>
            <a:r>
              <a:rPr dirty="0"/>
              <a:t>• Job analysis to define tasks and requirements (Rees &amp; Smith, 2017).</a:t>
            </a:r>
          </a:p>
          <a:p>
            <a:pPr marL="0" indent="0">
              <a:buNone/>
            </a:pPr>
            <a:r>
              <a:rPr dirty="0"/>
              <a:t>• Job description and person specification developed.</a:t>
            </a:r>
          </a:p>
          <a:p>
            <a:pPr marL="0" indent="0">
              <a:buNone/>
            </a:pPr>
            <a:r>
              <a:rPr dirty="0"/>
              <a:t>• Candidate attraction via job boards and LinkedIn.</a:t>
            </a:r>
          </a:p>
          <a:p>
            <a:pPr marL="0" indent="0">
              <a:buNone/>
            </a:pPr>
            <a:r>
              <a:rPr lang="en-GB" dirty="0"/>
              <a:t>•</a:t>
            </a:r>
            <a:r>
              <a:rPr dirty="0"/>
              <a:t> Screening, interviewing, selection, and onboarding (Armstrong &amp; Taylor, 2020).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Job Analysis, Description &amp; 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/>
          </a:p>
          <a:p>
            <a:r>
              <a:t>• Job Analysis: Defines key duties and skills for IT Technician.</a:t>
            </a:r>
          </a:p>
          <a:p>
            <a:r>
              <a:t>• Job Description: Outlines role tasks and reporting lines.</a:t>
            </a:r>
          </a:p>
          <a:p>
            <a:r>
              <a:t>• Person Specification: Lists qualifications and soft skills.</a:t>
            </a:r>
          </a:p>
          <a:p>
            <a:r>
              <a:t>• Example: CompTIA A+, problem-solving, teamwork (CIPD, 2023).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Interview Type 1 – 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dirty="0"/>
          </a:p>
          <a:p>
            <a:pPr marL="0" indent="0">
              <a:buNone/>
            </a:pPr>
            <a:r>
              <a:rPr dirty="0"/>
              <a:t>• Uses pre-set questions to ensure fairness (Dessler, 2020).</a:t>
            </a:r>
          </a:p>
          <a:p>
            <a:pPr marL="0" indent="0">
              <a:buNone/>
            </a:pPr>
            <a:r>
              <a:rPr dirty="0"/>
              <a:t>• Allows consistent comparison between candidates.</a:t>
            </a:r>
          </a:p>
          <a:p>
            <a:pPr marL="0" indent="0">
              <a:buNone/>
            </a:pPr>
            <a:r>
              <a:rPr dirty="0"/>
              <a:t>• Example: 'Describe your experience troubleshooting network issues.'</a:t>
            </a:r>
          </a:p>
          <a:p>
            <a:pPr marL="0" indent="0">
              <a:buNone/>
            </a:pPr>
            <a:r>
              <a:rPr dirty="0"/>
              <a:t>• Reduces bias and improves reliability (Armstrong &amp; Taylor, 2020).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Interview Type 2 – Technical/Task-Based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dirty="0"/>
          </a:p>
          <a:p>
            <a:pPr marL="0" indent="0">
              <a:buNone/>
            </a:pPr>
            <a:r>
              <a:rPr dirty="0"/>
              <a:t>• Candidate performs job-related tasks or simulations.</a:t>
            </a:r>
          </a:p>
          <a:p>
            <a:pPr marL="0" indent="0">
              <a:buNone/>
            </a:pPr>
            <a:r>
              <a:rPr dirty="0"/>
              <a:t>• Example: Diagnose and fix a simulated network fault.</a:t>
            </a:r>
          </a:p>
          <a:p>
            <a:pPr marL="0" indent="0">
              <a:buNone/>
            </a:pPr>
            <a:r>
              <a:rPr dirty="0"/>
              <a:t>• Evaluates problem-solving and practical ability (Gatewood et al., 2019).</a:t>
            </a:r>
          </a:p>
          <a:p>
            <a:pPr marL="0" indent="0">
              <a:buNone/>
            </a:pPr>
            <a:r>
              <a:rPr dirty="0"/>
              <a:t>• Crucial for roles requiring hands-on technical expertise.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Interview Type 3 – Competency-Based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marL="0" indent="0">
              <a:buNone/>
            </a:pPr>
            <a:r>
              <a:rPr dirty="0"/>
              <a:t>• Focuses on </a:t>
            </a:r>
            <a:r>
              <a:rPr dirty="0" err="1"/>
              <a:t>behavioural</a:t>
            </a:r>
            <a:r>
              <a:rPr dirty="0"/>
              <a:t> and situational questions using STAR model.</a:t>
            </a:r>
          </a:p>
          <a:p>
            <a:pPr marL="0" indent="0">
              <a:buNone/>
            </a:pPr>
            <a:r>
              <a:rPr dirty="0"/>
              <a:t>• Example: 'Tell me about a time you resolved an IT issue under pressure.'</a:t>
            </a:r>
          </a:p>
          <a:p>
            <a:pPr marL="0" indent="0">
              <a:buNone/>
            </a:pPr>
            <a:r>
              <a:rPr dirty="0"/>
              <a:t>• Assesses teamwork, communication, and adaptability (Taylor, 2018).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Appropriate Questioning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dirty="0"/>
          </a:p>
          <a:p>
            <a:pPr marL="0" indent="0">
              <a:buNone/>
            </a:pPr>
            <a:r>
              <a:rPr dirty="0"/>
              <a:t>• Probing Questions: Encourage elaboration and clarity (Rees &amp; Smith, 2017).</a:t>
            </a:r>
          </a:p>
          <a:p>
            <a:pPr marL="0" indent="0">
              <a:buNone/>
            </a:pPr>
            <a:r>
              <a:rPr dirty="0"/>
              <a:t>• Socratic Questions: Explore reasoning and problem-solving.</a:t>
            </a:r>
          </a:p>
          <a:p>
            <a:pPr marL="0" indent="0">
              <a:buNone/>
            </a:pPr>
            <a:r>
              <a:rPr dirty="0"/>
              <a:t>• Open-ended Questions: Stimulate discussion and reflection.</a:t>
            </a:r>
          </a:p>
          <a:p>
            <a:pPr marL="0" indent="0">
              <a:buNone/>
            </a:pPr>
            <a:r>
              <a:rPr dirty="0"/>
              <a:t>• Situational Questions: Assess decision-making and initiative.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Face-to-Face vs Online Interviews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dirty="0"/>
          </a:p>
          <a:p>
            <a:pPr marL="0" indent="0">
              <a:buNone/>
            </a:pPr>
            <a:r>
              <a:rPr dirty="0"/>
              <a:t>• Face-to-Face: Builds rapport, observes non-verbal cues (Torrington et al., 2020).</a:t>
            </a:r>
          </a:p>
          <a:p>
            <a:pPr marL="0" indent="0">
              <a:buNone/>
            </a:pPr>
            <a:r>
              <a:rPr dirty="0"/>
              <a:t>• Online: Convenient and cost-effective (SHRM, 2023).</a:t>
            </a:r>
          </a:p>
          <a:p>
            <a:pPr marL="0" indent="0">
              <a:buNone/>
            </a:pPr>
            <a:r>
              <a:rPr dirty="0"/>
              <a:t>• IT roles may require hybrid approach – online screening, in-person testing.</a:t>
            </a:r>
          </a:p>
          <a:p>
            <a:pPr marL="0" indent="0">
              <a:buNone/>
            </a:pPr>
            <a:r>
              <a:rPr dirty="0"/>
              <a:t>• Balances efficiency with accurate assessment.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640" y="1069848"/>
            <a:ext cx="8229600" cy="4928616"/>
          </a:xfrm>
        </p:spPr>
        <p:txBody>
          <a:bodyPr>
            <a:normAutofit/>
          </a:bodyPr>
          <a:lstStyle/>
          <a:p>
            <a:endParaRPr dirty="0"/>
          </a:p>
          <a:p>
            <a:pPr marL="0" indent="0">
              <a:buNone/>
            </a:pPr>
            <a:r>
              <a:rPr dirty="0"/>
              <a:t>• Effective recruitment ensures right skills, right time, right role.</a:t>
            </a:r>
          </a:p>
          <a:p>
            <a:pPr marL="0" indent="0">
              <a:buNone/>
            </a:pPr>
            <a:r>
              <a:rPr dirty="0"/>
              <a:t>• Technical and competency-based interviews ideal for IT roles.</a:t>
            </a:r>
          </a:p>
          <a:p>
            <a:pPr marL="0" indent="0">
              <a:buNone/>
            </a:pPr>
            <a:r>
              <a:rPr dirty="0"/>
              <a:t>• Probing and Socratic questions reveal critical thinking.</a:t>
            </a:r>
          </a:p>
          <a:p>
            <a:pPr marL="0" indent="0">
              <a:buNone/>
            </a:pPr>
            <a:r>
              <a:rPr dirty="0"/>
              <a:t>• Hybrid interview approach optimizes efficiency and fairness.</a:t>
            </a:r>
          </a:p>
          <a:p>
            <a:pPr marL="0" indent="0">
              <a:buNone/>
            </a:pPr>
            <a:r>
              <a:rPr dirty="0"/>
              <a:t>• Aligning hiring with shared beliefs fosters engagement (Sinek, 2009).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58952"/>
            <a:ext cx="8229600" cy="5294376"/>
          </a:xfrm>
        </p:spPr>
        <p:txBody>
          <a:bodyPr>
            <a:normAutofit fontScale="85000" lnSpcReduction="20000"/>
          </a:bodyPr>
          <a:lstStyle/>
          <a:p>
            <a:endParaRPr dirty="0"/>
          </a:p>
          <a:p>
            <a:r>
              <a:rPr dirty="0"/>
              <a:t>Armstrong, M. &amp; Taylor, S. (2020) Armstrong’s Handbook of Human Resource Management Practice. 15th ed. Kogan Page.</a:t>
            </a:r>
          </a:p>
          <a:p>
            <a:r>
              <a:rPr dirty="0"/>
              <a:t>Rees, G. &amp; Smith, P. (2017) Strategic Human Resource Management. Sage.</a:t>
            </a:r>
          </a:p>
          <a:p>
            <a:r>
              <a:rPr dirty="0"/>
              <a:t>Sinek, S. (2009) Start With Why. Penguin.</a:t>
            </a:r>
          </a:p>
          <a:p>
            <a:r>
              <a:rPr dirty="0"/>
              <a:t>CIPD (2023) Recruitment and Selection. Available at: https://www.cipd.co.uk/</a:t>
            </a:r>
          </a:p>
          <a:p>
            <a:r>
              <a:rPr dirty="0"/>
              <a:t>Indeed Editorial Team (2024) Best Interview Techniques for Technical Roles. Available at: https://www.indeed.com/</a:t>
            </a:r>
          </a:p>
          <a:p>
            <a:r>
              <a:rPr dirty="0"/>
              <a:t>Gatewood, R., </a:t>
            </a:r>
            <a:r>
              <a:rPr dirty="0" err="1"/>
              <a:t>Feild</a:t>
            </a:r>
            <a:r>
              <a:rPr dirty="0"/>
              <a:t>, H. &amp; Barrick, M. (2019) Human Resource Selection. Cengage Learning.</a:t>
            </a:r>
          </a:p>
          <a:p>
            <a:r>
              <a:rPr dirty="0"/>
              <a:t>Torrington, D., Hall, L. &amp; Taylor, S. (2020) Human Resource Management. Pearson Education.</a:t>
            </a:r>
          </a:p>
          <a:p>
            <a:r>
              <a:rPr dirty="0"/>
              <a:t>Dessler, G. (2020) Human Resource Management. Pearson Education.</a:t>
            </a:r>
          </a:p>
          <a:p>
            <a:r>
              <a:rPr dirty="0"/>
              <a:t>SHRM (2023) Interviewing Candidates: Best Practices. Available at: https://www.shrm.org/</a:t>
            </a:r>
          </a:p>
          <a:p>
            <a:r>
              <a:rPr dirty="0"/>
              <a:t>Taylor, S. (2018) Resourcing and Talent Management. CIPD.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Thank You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22</TotalTime>
  <Words>747</Words>
  <Application>Microsoft Office PowerPoint</Application>
  <PresentationFormat>On-screen Show (4:3)</PresentationFormat>
  <Paragraphs>83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Century Gothic</vt:lpstr>
      <vt:lpstr>Wingdings 3</vt:lpstr>
      <vt:lpstr>Ion</vt:lpstr>
      <vt:lpstr> Recruiting the Right Candidate</vt:lpstr>
      <vt:lpstr>Table of Contents</vt:lpstr>
      <vt:lpstr>Introduction – TechNova Solutions Ltd</vt:lpstr>
      <vt:lpstr>Recruitment Process Overview</vt:lpstr>
      <vt:lpstr>Job Analysis, Description &amp; Person Specification</vt:lpstr>
      <vt:lpstr>Interview Type 1 – Structured Interview</vt:lpstr>
      <vt:lpstr>Interview Type 2 – Technical/Task-Based Interview</vt:lpstr>
      <vt:lpstr>Interview Type 3 – Competency-Based Interview</vt:lpstr>
      <vt:lpstr>Appropriate Questioning Techniques</vt:lpstr>
      <vt:lpstr>Face-to-Face vs Online Interviews</vt:lpstr>
      <vt:lpstr>Conclusion</vt:lpstr>
      <vt:lpstr>References (Harvard Style)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Simona Kavaliauskaite</dc:creator>
  <cp:keywords/>
  <dc:description>generated using python-pptx</dc:description>
  <cp:lastModifiedBy>Simona Kavaliauskaite</cp:lastModifiedBy>
  <cp:revision>2</cp:revision>
  <dcterms:created xsi:type="dcterms:W3CDTF">2013-01-27T09:14:16Z</dcterms:created>
  <dcterms:modified xsi:type="dcterms:W3CDTF">2025-11-17T07:52:40Z</dcterms:modified>
  <cp:category/>
</cp:coreProperties>
</file>