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305" r:id="rId2"/>
    <p:sldId id="257" r:id="rId3"/>
    <p:sldId id="292" r:id="rId4"/>
    <p:sldId id="300" r:id="rId5"/>
    <p:sldId id="301" r:id="rId6"/>
    <p:sldId id="289" r:id="rId7"/>
    <p:sldId id="291" r:id="rId8"/>
    <p:sldId id="302" r:id="rId9"/>
    <p:sldId id="304" r:id="rId10"/>
    <p:sldId id="306" r:id="rId11"/>
    <p:sldId id="296" r:id="rId12"/>
    <p:sldId id="303" r:id="rId13"/>
  </p:sldIdLst>
  <p:sldSz cx="9144000" cy="6858000" type="screen4x3"/>
  <p:notesSz cx="6797675" cy="9926638"/>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7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E3F9"/>
          </a:solidFill>
        </a:fill>
      </a:tcStyle>
    </a:wholeTbl>
    <a:band2H>
      <a:tcTxStyle/>
      <a:tcStyle>
        <a:tcBdr/>
        <a:fill>
          <a:solidFill>
            <a:srgbClr val="E6F2FC"/>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EE7D0"/>
          </a:solidFill>
        </a:fill>
      </a:tcStyle>
    </a:wholeTbl>
    <a:band2H>
      <a:tcTxStyle/>
      <a:tcStyle>
        <a:tcBdr/>
        <a:fill>
          <a:solidFill>
            <a:srgbClr val="EFF3E9"/>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CDCCE"/>
          </a:solidFill>
        </a:fill>
      </a:tcStyle>
    </a:wholeTbl>
    <a:band2H>
      <a:tcTxStyle/>
      <a:tcStyle>
        <a:tcBdr/>
        <a:fill>
          <a:solidFill>
            <a:srgbClr val="FDEEE8"/>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
          <a:latin typeface="Myriad Pro"/>
          <a:ea typeface="Myriad Pro"/>
          <a:cs typeface="Myriad Pro"/>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
          <a:latin typeface="Myriad Pro"/>
          <a:ea typeface="Myriad Pro"/>
          <a:cs typeface="Myriad Pro"/>
        </a:font>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
          <a:latin typeface="Myriad Pro"/>
          <a:ea typeface="Myriad Pro"/>
          <a:cs typeface="Myriad Pro"/>
        </a:font>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
          <a:latin typeface="Myriad Pro"/>
          <a:ea typeface="Myriad Pro"/>
          <a:cs typeface="Myriad Pro"/>
        </a:font>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
          <a:latin typeface="Myriad Pro"/>
          <a:ea typeface="Myriad Pro"/>
          <a:cs typeface="Myriad Pro"/>
        </a:font>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
          <a:latin typeface="Myriad Pro"/>
          <a:ea typeface="Myriad Pro"/>
          <a:cs typeface="Myriad Pro"/>
        </a:font>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1" autoAdjust="0"/>
    <p:restoredTop sz="68635" autoAdjust="0"/>
  </p:normalViewPr>
  <p:slideViewPr>
    <p:cSldViewPr snapToGrid="0">
      <p:cViewPr varScale="1">
        <p:scale>
          <a:sx n="75" d="100"/>
          <a:sy n="75" d="100"/>
        </p:scale>
        <p:origin x="105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7" name="Shape 127"/>
          <p:cNvSpPr>
            <a:spLocks noGrp="1" noRot="1" noChangeAspect="1"/>
          </p:cNvSpPr>
          <p:nvPr>
            <p:ph type="sldImg"/>
          </p:nvPr>
        </p:nvSpPr>
        <p:spPr>
          <a:xfrm>
            <a:off x="917575" y="744538"/>
            <a:ext cx="4962525" cy="3722687"/>
          </a:xfrm>
          <a:prstGeom prst="rect">
            <a:avLst/>
          </a:prstGeom>
        </p:spPr>
        <p:txBody>
          <a:bodyPr/>
          <a:lstStyle/>
          <a:p>
            <a:endParaRPr/>
          </a:p>
        </p:txBody>
      </p:sp>
      <p:sp>
        <p:nvSpPr>
          <p:cNvPr id="128" name="Shape 128"/>
          <p:cNvSpPr>
            <a:spLocks noGrp="1"/>
          </p:cNvSpPr>
          <p:nvPr>
            <p:ph type="body" sz="quarter" idx="1"/>
          </p:nvPr>
        </p:nvSpPr>
        <p:spPr>
          <a:xfrm>
            <a:off x="906357" y="4715153"/>
            <a:ext cx="4984962" cy="4466987"/>
          </a:xfrm>
          <a:prstGeom prst="rect">
            <a:avLst/>
          </a:prstGeom>
        </p:spPr>
        <p:txBody>
          <a:bodyPr/>
          <a:lstStyle/>
          <a:p>
            <a:endParaRPr/>
          </a:p>
        </p:txBody>
      </p:sp>
    </p:spTree>
    <p:extLst>
      <p:ext uri="{BB962C8B-B14F-4D97-AF65-F5344CB8AC3E}">
        <p14:creationId xmlns:p14="http://schemas.microsoft.com/office/powerpoint/2010/main" val="3080373854"/>
      </p:ext>
    </p:extLst>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nationalnumeracy.org.uk/cost-outcomes-associated-low-levels-adult-numeracy-uk-2014"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www.cs.cmu.edu/link/research-notebook-computational-thinking-what-and-why"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heguardian.com/education/2012/mar/03/deborah-orr-numeracy-literacy?INTCMP=SRCH"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www.nationalnumeracy.org.uk/home/index.html" TargetMode="External"/><Relationship Id="rId4" Type="http://schemas.openxmlformats.org/officeDocument/2006/relationships/hyperlink" Target="http://www.nationalnumeracy.org.uk/news/9/index.htmlindex.html"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1143000" y="685800"/>
            <a:ext cx="4572000" cy="3429000"/>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284157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217987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job</a:t>
            </a:r>
            <a:r>
              <a:rPr lang="en-GB" baseline="0" dirty="0" smtClean="0"/>
              <a:t> can you think of that does not involve maths?</a:t>
            </a:r>
            <a:endParaRPr lang="en-GB" dirty="0"/>
          </a:p>
        </p:txBody>
      </p:sp>
    </p:spTree>
    <p:extLst>
      <p:ext uri="{BB962C8B-B14F-4D97-AF65-F5344CB8AC3E}">
        <p14:creationId xmlns:p14="http://schemas.microsoft.com/office/powerpoint/2010/main" val="1775828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smtClean="0">
                <a:effectLst/>
                <a:latin typeface="+mj-lt"/>
                <a:ea typeface="+mj-ea"/>
                <a:cs typeface="+mj-cs"/>
                <a:sym typeface="Calibri"/>
              </a:rPr>
              <a:t>Poor numeracy costs the UK dearly; research from </a:t>
            </a:r>
            <a:r>
              <a:rPr lang="en-GB" sz="1200" b="0" i="0" u="none" strike="noStrike" dirty="0" smtClean="0">
                <a:effectLst/>
                <a:latin typeface="+mj-lt"/>
                <a:ea typeface="+mj-ea"/>
                <a:cs typeface="+mj-cs"/>
                <a:sym typeface="Calibri"/>
                <a:hlinkClick r:id="rId3"/>
              </a:rPr>
              <a:t>Pro Bono Economics</a:t>
            </a:r>
            <a:r>
              <a:rPr lang="en-GB" sz="1200" b="0" i="0" dirty="0" smtClean="0">
                <a:effectLst/>
                <a:latin typeface="+mj-lt"/>
                <a:ea typeface="+mj-ea"/>
                <a:cs typeface="+mj-cs"/>
                <a:sym typeface="Calibri"/>
              </a:rPr>
              <a:t> estimates poor numeracy skills cost the economy £20.2 billion every year. That cost is borne jointly by individuals, employers and the public purse. The UK needs a numerate population in order to build a strong economy and compete globally – especially with those countries which outstrip us in numeracy performance. </a:t>
            </a:r>
          </a:p>
          <a:p>
            <a:endParaRPr lang="en-GB" sz="1200" b="0" i="0" dirty="0" smtClean="0">
              <a:effectLst/>
              <a:latin typeface="+mj-lt"/>
              <a:ea typeface="+mj-ea"/>
              <a:cs typeface="+mj-cs"/>
              <a:sym typeface="Calibri"/>
            </a:endParaRPr>
          </a:p>
          <a:p>
            <a:r>
              <a:rPr lang="en-GB" sz="1200" b="1" i="0" dirty="0" smtClean="0">
                <a:effectLst/>
                <a:latin typeface="+mj-lt"/>
                <a:ea typeface="+mj-ea"/>
                <a:cs typeface="+mj-cs"/>
                <a:sym typeface="Calibri"/>
              </a:rPr>
              <a:t>Poor numeracy is blighting Britain's economic performance and ruining lives, says a new charity launched to champion better maths skills.</a:t>
            </a:r>
          </a:p>
          <a:p>
            <a:endParaRPr lang="en-GB" sz="1200" b="1" i="0" dirty="0" smtClean="0">
              <a:effectLst/>
              <a:latin typeface="+mj-lt"/>
              <a:ea typeface="+mj-ea"/>
              <a:cs typeface="+mj-cs"/>
              <a:sym typeface="Calibri"/>
            </a:endParaRPr>
          </a:p>
          <a:p>
            <a:pPr fontAlgn="base"/>
            <a:r>
              <a:rPr lang="en-GB" sz="1200" b="0" i="0" dirty="0" smtClean="0">
                <a:effectLst/>
                <a:latin typeface="+mj-lt"/>
                <a:ea typeface="+mj-ea"/>
                <a:cs typeface="+mj-cs"/>
                <a:sym typeface="Calibri"/>
              </a:rPr>
              <a:t>A </a:t>
            </a:r>
            <a:r>
              <a:rPr lang="en-GB" sz="1200" b="0" i="0" dirty="0" err="1" smtClean="0">
                <a:effectLst/>
                <a:latin typeface="+mj-lt"/>
                <a:ea typeface="+mj-ea"/>
                <a:cs typeface="+mj-cs"/>
                <a:sym typeface="Calibri"/>
              </a:rPr>
              <a:t>YouGov</a:t>
            </a:r>
            <a:r>
              <a:rPr lang="en-GB" sz="1200" b="0" i="0" dirty="0" smtClean="0">
                <a:effectLst/>
                <a:latin typeface="+mj-lt"/>
                <a:ea typeface="+mj-ea"/>
                <a:cs typeface="+mj-cs"/>
                <a:sym typeface="Calibri"/>
              </a:rPr>
              <a:t> poll for the charity suggests that while four out of five people would be embarrassed to confess to poor literacy skills, just over half would feel the same about admitting poor maths skills.</a:t>
            </a:r>
          </a:p>
          <a:p>
            <a:pPr fontAlgn="base"/>
            <a:r>
              <a:rPr lang="en-GB" sz="1200" b="0" i="0" dirty="0" smtClean="0">
                <a:effectLst/>
                <a:latin typeface="+mj-lt"/>
                <a:ea typeface="+mj-ea"/>
                <a:cs typeface="+mj-cs"/>
                <a:sym typeface="Calibri"/>
              </a:rPr>
              <a:t>Chris Humphries, chairman of National Numeracy and a former chief executive of the UK Commission for Employment and Skills, said: "It is simply inexcusable for anyone to say: 'I can't do maths.' It is a peculiarly British disease which we aim to eradicate.</a:t>
            </a:r>
          </a:p>
          <a:p>
            <a:pPr fontAlgn="base"/>
            <a:r>
              <a:rPr lang="en-GB" sz="1200" b="0" i="0" dirty="0" smtClean="0">
                <a:effectLst/>
                <a:latin typeface="+mj-lt"/>
                <a:ea typeface="+mj-ea"/>
                <a:cs typeface="+mj-cs"/>
                <a:sym typeface="Calibri"/>
              </a:rPr>
              <a:t>"It doesn't happen in other parts of the world. With encouragement and good teaching, everyone can improve their numeracy."</a:t>
            </a:r>
          </a:p>
          <a:p>
            <a:endParaRPr lang="en-GB" dirty="0" smtClean="0"/>
          </a:p>
          <a:p>
            <a:r>
              <a:rPr lang="en-GB" sz="1200" b="0" i="0" dirty="0" smtClean="0">
                <a:effectLst/>
                <a:latin typeface="+mj-lt"/>
                <a:ea typeface="+mj-ea"/>
                <a:cs typeface="+mj-cs"/>
                <a:sym typeface="Calibri"/>
              </a:rPr>
              <a:t>Only 22% of people have strong enough maths skills to get a good GCSE in the subject - down from 26% when the survey was last carried out in 2003.</a:t>
            </a:r>
          </a:p>
          <a:p>
            <a:endParaRPr lang="en-GB" sz="1200" b="0" i="0" dirty="0" smtClean="0">
              <a:effectLst/>
              <a:latin typeface="+mj-lt"/>
              <a:ea typeface="+mj-ea"/>
              <a:cs typeface="+mj-cs"/>
              <a:sym typeface="Calibri"/>
            </a:endParaRPr>
          </a:p>
          <a:p>
            <a:r>
              <a:rPr lang="en-GB" dirty="0" smtClean="0"/>
              <a:t>not only are job prospects better for those with higher numeracy skills, numeracy skills are also associated with a range of labour market outcomes where those with poorer skills are disadvantaged. As well as purely economic benefits in terms of salary increases or upward movement in employment status (for example moving from part-time to fulltime contracts), better basic skills have been shown to improve an individual’s job prospects through, for example, increasingly job search skills through increased confidence to apply for jobs, confidence to think that you will get a job and increased aspirations, motivation to look actively for a job.</a:t>
            </a:r>
          </a:p>
          <a:p>
            <a:endParaRPr lang="en-GB" sz="1200" b="0" i="0" dirty="0" smtClean="0">
              <a:effectLst/>
              <a:latin typeface="+mj-lt"/>
              <a:ea typeface="+mj-ea"/>
              <a:cs typeface="+mj-cs"/>
              <a:sym typeface="Calibri"/>
            </a:endParaRPr>
          </a:p>
          <a:p>
            <a:r>
              <a:rPr lang="en-GB" dirty="0" smtClean="0"/>
              <a:t>Earnings Looking generally at basic skills, adults with higher literacy and numeracy earn more in the labour market than those with lower skills. At some skill levels, the wage returns observed for higher numeracy skills are over and above any returns on earnings associated with an individual’s background, ability or qualifications (</a:t>
            </a:r>
            <a:r>
              <a:rPr lang="en-GB" dirty="0" err="1" smtClean="0"/>
              <a:t>Ananiadou</a:t>
            </a:r>
            <a:r>
              <a:rPr lang="en-GB" dirty="0" smtClean="0"/>
              <a:t> et al, 2003). For example, </a:t>
            </a:r>
            <a:r>
              <a:rPr lang="en-GB" dirty="0" err="1" smtClean="0"/>
              <a:t>Bynner</a:t>
            </a:r>
            <a:r>
              <a:rPr lang="en-GB" dirty="0" smtClean="0"/>
              <a:t> and Parsons (2006) found that at the age of 30, men with poor numeracy in the NCDS and BCS70 datasets had the lowest hourly rates of pay, and overall, poor numeracy rather than poor literacy was associated with low economic well-being at this age. </a:t>
            </a:r>
          </a:p>
          <a:p>
            <a:endParaRPr lang="en-GB" sz="1200" b="0" i="0" dirty="0" smtClean="0">
              <a:effectLst/>
              <a:latin typeface="+mj-lt"/>
              <a:ea typeface="+mj-ea"/>
              <a:cs typeface="+mj-cs"/>
              <a:sym typeface="Calibri"/>
            </a:endParaRPr>
          </a:p>
          <a:p>
            <a:r>
              <a:rPr lang="en-GB" sz="1200" b="0" i="0" dirty="0" smtClean="0">
                <a:effectLst/>
                <a:latin typeface="+mj-lt"/>
                <a:ea typeface="+mj-ea"/>
                <a:cs typeface="+mj-cs"/>
                <a:sym typeface="Calibri"/>
              </a:rPr>
              <a:t>Digital</a:t>
            </a:r>
            <a:r>
              <a:rPr lang="en-GB" sz="1200" b="0" i="0" baseline="0" dirty="0" smtClean="0">
                <a:effectLst/>
                <a:latin typeface="+mj-lt"/>
                <a:ea typeface="+mj-ea"/>
                <a:cs typeface="+mj-cs"/>
                <a:sym typeface="Calibri"/>
              </a:rPr>
              <a:t> age</a:t>
            </a:r>
            <a:endParaRPr lang="en-GB" sz="1200" b="0" i="0" dirty="0" smtClean="0">
              <a:effectLst/>
              <a:latin typeface="+mj-lt"/>
              <a:ea typeface="+mj-ea"/>
              <a:cs typeface="+mj-cs"/>
              <a:sym typeface="Calibri"/>
            </a:endParaRPr>
          </a:p>
          <a:p>
            <a:endParaRPr lang="en-GB" dirty="0" smtClean="0"/>
          </a:p>
          <a:p>
            <a:endParaRPr lang="en-GB" dirty="0"/>
          </a:p>
        </p:txBody>
      </p:sp>
    </p:spTree>
    <p:extLst>
      <p:ext uri="{BB962C8B-B14F-4D97-AF65-F5344CB8AC3E}">
        <p14:creationId xmlns:p14="http://schemas.microsoft.com/office/powerpoint/2010/main" val="25865536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smtClean="0">
                <a:effectLst/>
                <a:latin typeface="+mj-lt"/>
                <a:ea typeface="+mj-ea"/>
                <a:cs typeface="+mj-cs"/>
                <a:sym typeface="Calibri"/>
              </a:rPr>
              <a:t>The  proliferation  and uptake of digital technologies affect literacy, language and numeracy teaching /learning. These technologies have implications for pedagogical approaches, teacher/ learner relationships, learner-learner relationships, resources and programme design. The advent of social media and web 2 affordances, bring new challenges and new possibilities for learning. E learning and mobile technology provide easy access to learning which allows for flexible learning in the contexts of home and work . Social media has the potential to connect formal and informal learning  contexts (Chen &amp; </a:t>
            </a:r>
            <a:r>
              <a:rPr lang="en-GB" sz="1200" b="0" i="0" dirty="0" err="1" smtClean="0">
                <a:effectLst/>
                <a:latin typeface="+mj-lt"/>
                <a:ea typeface="+mj-ea"/>
                <a:cs typeface="+mj-cs"/>
                <a:sym typeface="Calibri"/>
              </a:rPr>
              <a:t>Bryer</a:t>
            </a:r>
            <a:r>
              <a:rPr lang="en-GB" sz="1200" b="0" i="0" dirty="0" smtClean="0">
                <a:effectLst/>
                <a:latin typeface="+mj-lt"/>
                <a:ea typeface="+mj-ea"/>
                <a:cs typeface="+mj-cs"/>
                <a:sym typeface="Calibri"/>
              </a:rPr>
              <a:t>, 2012). These contexts must be viewed in  terms of  social/ political relations and global influences (</a:t>
            </a:r>
            <a:r>
              <a:rPr lang="en-GB" sz="1200" b="0" i="0" dirty="0" err="1" smtClean="0">
                <a:effectLst/>
                <a:latin typeface="+mj-lt"/>
                <a:ea typeface="+mj-ea"/>
                <a:cs typeface="+mj-cs"/>
                <a:sym typeface="Calibri"/>
              </a:rPr>
              <a:t>Warshauer</a:t>
            </a:r>
            <a:r>
              <a:rPr lang="en-GB" sz="1200" b="0" i="0" dirty="0" smtClean="0">
                <a:effectLst/>
                <a:latin typeface="+mj-lt"/>
                <a:ea typeface="+mj-ea"/>
                <a:cs typeface="+mj-cs"/>
                <a:sym typeface="Calibri"/>
              </a:rPr>
              <a:t>, 2003).</a:t>
            </a:r>
          </a:p>
          <a:p>
            <a:endParaRPr lang="en-GB" sz="1200" b="0" i="0" dirty="0" smtClean="0">
              <a:effectLst/>
              <a:latin typeface="+mj-lt"/>
              <a:ea typeface="+mj-ea"/>
              <a:cs typeface="+mj-cs"/>
              <a:sym typeface="Calibri"/>
            </a:endParaRPr>
          </a:p>
          <a:p>
            <a:r>
              <a:rPr lang="en-NZ" sz="1200" b="0" i="0" dirty="0" smtClean="0">
                <a:effectLst/>
                <a:latin typeface="+mj-lt"/>
                <a:ea typeface="+mj-ea"/>
                <a:cs typeface="+mj-cs"/>
                <a:sym typeface="Calibri"/>
              </a:rPr>
              <a:t>Relating to the use and growth of digital technologies, Kop and Hill (2008 )discuss the </a:t>
            </a:r>
            <a:r>
              <a:rPr lang="en-NZ" sz="1200" b="0" i="0" dirty="0" err="1" smtClean="0">
                <a:effectLst/>
                <a:latin typeface="+mj-lt"/>
                <a:ea typeface="+mj-ea"/>
                <a:cs typeface="+mj-cs"/>
                <a:sym typeface="Calibri"/>
              </a:rPr>
              <a:t>connectivist</a:t>
            </a:r>
            <a:r>
              <a:rPr lang="en-NZ" sz="1200" b="0" i="0" dirty="0" smtClean="0">
                <a:effectLst/>
                <a:latin typeface="+mj-lt"/>
                <a:ea typeface="+mj-ea"/>
                <a:cs typeface="+mj-cs"/>
                <a:sym typeface="Calibri"/>
              </a:rPr>
              <a:t> approach advanced by Siemens (2005) and </a:t>
            </a:r>
            <a:r>
              <a:rPr lang="en-NZ" sz="1200" b="0" i="0" dirty="0" err="1" smtClean="0">
                <a:effectLst/>
                <a:latin typeface="+mj-lt"/>
                <a:ea typeface="+mj-ea"/>
                <a:cs typeface="+mj-cs"/>
                <a:sym typeface="Calibri"/>
              </a:rPr>
              <a:t>Downes</a:t>
            </a:r>
            <a:r>
              <a:rPr lang="en-NZ" sz="1200" b="0" i="0" dirty="0" smtClean="0">
                <a:effectLst/>
                <a:latin typeface="+mj-lt"/>
                <a:ea typeface="+mj-ea"/>
                <a:cs typeface="+mj-cs"/>
                <a:sym typeface="Calibri"/>
              </a:rPr>
              <a:t> (2005). In this approach, social learning occurs when learners build on their  knowledge and make connections with  other sources of knowledge through social media sites for example Wikipedia.</a:t>
            </a:r>
            <a:r>
              <a:rPr lang="en-US" sz="1200" b="0" i="0" dirty="0" smtClean="0">
                <a:effectLst/>
                <a:latin typeface="+mj-lt"/>
                <a:ea typeface="+mj-ea"/>
                <a:cs typeface="+mj-cs"/>
                <a:sym typeface="Calibri"/>
              </a:rPr>
              <a:t>( Chen &amp; </a:t>
            </a:r>
            <a:r>
              <a:rPr lang="en-US" sz="1200" b="0" i="0" dirty="0" err="1" smtClean="0">
                <a:effectLst/>
                <a:latin typeface="+mj-lt"/>
                <a:ea typeface="+mj-ea"/>
                <a:cs typeface="+mj-cs"/>
                <a:sym typeface="Calibri"/>
              </a:rPr>
              <a:t>Bryer</a:t>
            </a:r>
            <a:r>
              <a:rPr lang="en-US" sz="1200" b="0" i="0" dirty="0" smtClean="0">
                <a:effectLst/>
                <a:latin typeface="+mj-lt"/>
                <a:ea typeface="+mj-ea"/>
                <a:cs typeface="+mj-cs"/>
                <a:sym typeface="Calibri"/>
              </a:rPr>
              <a:t>, 2012) Knowledge develops as a learner becomes connected to and puts information into a community of learning. What is considered crucial in the learning process is to seek knowledge and to extract important elements and recognize unnecessary pieces of information. (Kop and Hill, 2008).  </a:t>
            </a:r>
            <a:r>
              <a:rPr lang="en-NZ" sz="1200" b="0" i="0" dirty="0" smtClean="0">
                <a:effectLst/>
                <a:latin typeface="+mj-lt"/>
                <a:ea typeface="+mj-ea"/>
                <a:cs typeface="+mj-cs"/>
                <a:sym typeface="Calibri"/>
              </a:rPr>
              <a:t>The learner and the learner’s interests take central place in learning and the teacher and institution become less important.</a:t>
            </a:r>
          </a:p>
          <a:p>
            <a:endParaRPr lang="en-NZ" sz="1200" b="0" i="0" dirty="0" smtClean="0">
              <a:effectLst/>
              <a:latin typeface="+mj-lt"/>
              <a:ea typeface="+mj-ea"/>
              <a:cs typeface="+mj-cs"/>
              <a:sym typeface="Calibri"/>
            </a:endParaRPr>
          </a:p>
          <a:p>
            <a:r>
              <a:rPr lang="en-GB" sz="1200" b="0" i="0" dirty="0" smtClean="0">
                <a:effectLst/>
                <a:latin typeface="+mj-lt"/>
                <a:ea typeface="+mj-ea"/>
                <a:cs typeface="+mj-cs"/>
                <a:sym typeface="Calibri"/>
              </a:rPr>
              <a:t>Davis and Fletcher (2010) acknowledge the essential role teachers play in e learning. To support this role, Davis and Fletcher (2010) recommend that teachers have professional development to </a:t>
            </a:r>
            <a:r>
              <a:rPr lang="en-GB" sz="1200" b="0" i="0" dirty="0" err="1" smtClean="0">
                <a:effectLst/>
                <a:latin typeface="+mj-lt"/>
                <a:ea typeface="+mj-ea"/>
                <a:cs typeface="+mj-cs"/>
                <a:sym typeface="Calibri"/>
              </a:rPr>
              <a:t>upskill</a:t>
            </a:r>
            <a:r>
              <a:rPr lang="en-GB" sz="1200" b="0" i="0" dirty="0" smtClean="0">
                <a:effectLst/>
                <a:latin typeface="+mj-lt"/>
                <a:ea typeface="+mj-ea"/>
                <a:cs typeface="+mj-cs"/>
                <a:sym typeface="Calibri"/>
              </a:rPr>
              <a:t> in ICT. They also believe that there should be a centralised system to share resources. Professional development should also discuss research updates. International research findings should be part of this professional development. </a:t>
            </a:r>
            <a:r>
              <a:rPr lang="en-GB" sz="1200" b="0" i="0" dirty="0" err="1" smtClean="0">
                <a:effectLst/>
                <a:latin typeface="+mj-lt"/>
                <a:ea typeface="+mj-ea"/>
                <a:cs typeface="+mj-cs"/>
                <a:sym typeface="Calibri"/>
              </a:rPr>
              <a:t>Ladyshewsky</a:t>
            </a:r>
            <a:r>
              <a:rPr lang="en-GB" sz="1200" b="0" i="0" dirty="0" smtClean="0">
                <a:effectLst/>
                <a:latin typeface="+mj-lt"/>
                <a:ea typeface="+mj-ea"/>
                <a:cs typeface="+mj-cs"/>
                <a:sym typeface="Calibri"/>
              </a:rPr>
              <a:t> (2013) recommends that professional development should include how teachers can facilitate learner discussions on line and in course design, and not just focus on technology.</a:t>
            </a:r>
          </a:p>
          <a:p>
            <a:endParaRPr lang="en-GB" sz="1200" b="0" i="0" dirty="0" smtClean="0">
              <a:effectLst/>
              <a:latin typeface="+mj-lt"/>
              <a:ea typeface="+mj-ea"/>
              <a:cs typeface="+mj-cs"/>
              <a:sym typeface="Calibri"/>
            </a:endParaRPr>
          </a:p>
          <a:p>
            <a:r>
              <a:rPr lang="en-GB" sz="1200" b="0" i="0" dirty="0" smtClean="0">
                <a:effectLst/>
                <a:latin typeface="+mj-lt"/>
                <a:ea typeface="+mj-ea"/>
                <a:cs typeface="+mj-cs"/>
                <a:sym typeface="Calibri"/>
              </a:rPr>
              <a:t>Coding</a:t>
            </a:r>
            <a:r>
              <a:rPr lang="en-GB" sz="1200" b="0" i="0" baseline="0" dirty="0" smtClean="0">
                <a:effectLst/>
                <a:latin typeface="+mj-lt"/>
                <a:ea typeface="+mj-ea"/>
                <a:cs typeface="+mj-cs"/>
                <a:sym typeface="Calibri"/>
              </a:rPr>
              <a:t> – </a:t>
            </a:r>
          </a:p>
          <a:p>
            <a:endParaRPr lang="en-GB" sz="1200" b="0" i="0" baseline="0" dirty="0" smtClean="0">
              <a:effectLst/>
              <a:latin typeface="+mj-lt"/>
              <a:ea typeface="+mj-ea"/>
              <a:cs typeface="+mj-cs"/>
              <a:sym typeface="Calibri"/>
            </a:endParaRPr>
          </a:p>
          <a:p>
            <a:r>
              <a:rPr lang="en-GB" sz="1200" b="0" i="0" dirty="0" smtClean="0">
                <a:effectLst/>
                <a:latin typeface="+mj-lt"/>
                <a:ea typeface="+mj-ea"/>
                <a:cs typeface="+mj-cs"/>
                <a:sym typeface="Calibri"/>
              </a:rPr>
              <a:t> instead of teaching students how to be passive consumers of technology or how to use Microsoft Word or other proprietary software</a:t>
            </a:r>
            <a:r>
              <a:rPr lang="en-GB" sz="1200" b="0" i="0" baseline="0" dirty="0" smtClean="0">
                <a:effectLst/>
                <a:latin typeface="+mj-lt"/>
                <a:ea typeface="+mj-ea"/>
                <a:cs typeface="+mj-cs"/>
                <a:sym typeface="Calibri"/>
              </a:rPr>
              <a:t>, </a:t>
            </a:r>
            <a:r>
              <a:rPr lang="en-GB" sz="1200" b="0" i="0" dirty="0" smtClean="0">
                <a:effectLst/>
                <a:latin typeface="+mj-lt"/>
                <a:ea typeface="+mj-ea"/>
                <a:cs typeface="+mj-cs"/>
                <a:sym typeface="Calibri"/>
              </a:rPr>
              <a:t>our educators should be teaching students how to create, how to code. Teaching students how to code - to use computers to create rather than just consume - from Foundation through to Year 8 could be appropriately incorporated into the mathematics syllabus. </a:t>
            </a:r>
          </a:p>
          <a:p>
            <a:endParaRPr lang="en-GB" sz="1200" b="0" i="0" dirty="0" smtClean="0">
              <a:effectLst/>
              <a:latin typeface="+mj-lt"/>
              <a:ea typeface="+mj-ea"/>
              <a:cs typeface="+mj-cs"/>
              <a:sym typeface="Calibri"/>
            </a:endParaRPr>
          </a:p>
          <a:p>
            <a:r>
              <a:rPr lang="en-GB" sz="1200" b="0" i="0" dirty="0" smtClean="0">
                <a:effectLst/>
                <a:latin typeface="+mj-lt"/>
                <a:ea typeface="+mj-ea"/>
                <a:cs typeface="+mj-cs"/>
                <a:sym typeface="Calibri"/>
              </a:rPr>
              <a:t>Why is it so vital that we teach our children to code? We are already living in a world dominated by software. Your telephone calls go over software-controlled networks; your television is delivered over the internet; people don’t buy maps anymore, they use the web; we all shop online. The next generation’s world will be even more online and digital. Soon, your house will be controlled with software, some of your medical care will be delivered over the web and your car may even drive itself.</a:t>
            </a:r>
          </a:p>
          <a:p>
            <a:r>
              <a:rPr lang="en-GB" sz="1200" b="1" i="0" dirty="0" smtClean="0">
                <a:effectLst/>
                <a:latin typeface="+mj-lt"/>
                <a:ea typeface="+mj-ea"/>
                <a:cs typeface="+mj-cs"/>
                <a:sym typeface="Calibri"/>
              </a:rPr>
              <a:t>Software is the language of our world</a:t>
            </a:r>
            <a:br>
              <a:rPr lang="en-GB" sz="1200" b="1" i="0" dirty="0" smtClean="0">
                <a:effectLst/>
                <a:latin typeface="+mj-lt"/>
                <a:ea typeface="+mj-ea"/>
                <a:cs typeface="+mj-cs"/>
                <a:sym typeface="Calibri"/>
              </a:rPr>
            </a:br>
            <a:endParaRPr lang="en-GB" sz="1200" b="1" i="0" dirty="0" smtClean="0">
              <a:effectLst/>
              <a:latin typeface="+mj-lt"/>
              <a:ea typeface="+mj-ea"/>
              <a:cs typeface="+mj-cs"/>
              <a:sym typeface="Calibri"/>
            </a:endParaRPr>
          </a:p>
          <a:p>
            <a:r>
              <a:rPr lang="en-GB" sz="1200" b="0" i="0" dirty="0" smtClean="0">
                <a:effectLst/>
                <a:latin typeface="+mj-lt"/>
                <a:ea typeface="+mj-ea"/>
                <a:cs typeface="+mj-cs"/>
                <a:sym typeface="Calibri"/>
              </a:rPr>
              <a:t>Software is becoming a critical layer of all our lives. It is the language of our world. In the future, not knowing the language of computers will be as challenging as being illiterate or innumerate are today.</a:t>
            </a:r>
            <a:br>
              <a:rPr lang="en-GB" sz="1200" b="0" i="0" dirty="0" smtClean="0">
                <a:effectLst/>
                <a:latin typeface="+mj-lt"/>
                <a:ea typeface="+mj-ea"/>
                <a:cs typeface="+mj-cs"/>
                <a:sym typeface="Calibri"/>
              </a:rPr>
            </a:br>
            <a:endParaRPr lang="en-GB" sz="1200" b="0" i="0" dirty="0" smtClean="0">
              <a:effectLst/>
              <a:latin typeface="+mj-lt"/>
              <a:ea typeface="+mj-ea"/>
              <a:cs typeface="+mj-cs"/>
              <a:sym typeface="Calibri"/>
            </a:endParaRPr>
          </a:p>
          <a:p>
            <a:r>
              <a:rPr lang="en-GB" sz="1200" b="0" i="0" dirty="0" smtClean="0">
                <a:effectLst/>
                <a:latin typeface="+mj-lt"/>
                <a:ea typeface="+mj-ea"/>
                <a:cs typeface="+mj-cs"/>
                <a:sym typeface="Calibri"/>
              </a:rPr>
              <a:t>Will every job in the future involve programming? No. But it is still crucial that every child learns to code.</a:t>
            </a:r>
            <a:br>
              <a:rPr lang="en-GB" sz="1200" b="0" i="0" dirty="0" smtClean="0">
                <a:effectLst/>
                <a:latin typeface="+mj-lt"/>
                <a:ea typeface="+mj-ea"/>
                <a:cs typeface="+mj-cs"/>
                <a:sym typeface="Calibri"/>
              </a:rPr>
            </a:br>
            <a:endParaRPr lang="en-GB" sz="1200" b="0" i="0" dirty="0" smtClean="0">
              <a:effectLst/>
              <a:latin typeface="+mj-lt"/>
              <a:ea typeface="+mj-ea"/>
              <a:cs typeface="+mj-cs"/>
              <a:sym typeface="Calibri"/>
            </a:endParaRPr>
          </a:p>
          <a:p>
            <a:r>
              <a:rPr lang="en-GB" sz="1200" b="0" i="0" dirty="0" smtClean="0">
                <a:effectLst/>
                <a:latin typeface="+mj-lt"/>
                <a:ea typeface="+mj-ea"/>
                <a:cs typeface="+mj-cs"/>
                <a:sym typeface="Calibri"/>
              </a:rPr>
              <a:t>This is not primarily about equipping the next generation to work as software engineers, it is about promoting</a:t>
            </a:r>
            <a:r>
              <a:rPr lang="en-GB" sz="1200" b="0" i="1" dirty="0" smtClean="0">
                <a:effectLst/>
                <a:latin typeface="+mj-lt"/>
                <a:ea typeface="+mj-ea"/>
                <a:cs typeface="+mj-cs"/>
                <a:sym typeface="Calibri"/>
              </a:rPr>
              <a:t> </a:t>
            </a:r>
            <a:r>
              <a:rPr lang="en-GB" sz="1200" b="0" i="0" u="none" strike="noStrike" dirty="0" smtClean="0">
                <a:effectLst/>
                <a:latin typeface="+mj-lt"/>
                <a:ea typeface="+mj-ea"/>
                <a:cs typeface="+mj-cs"/>
                <a:sym typeface="Calibri"/>
                <a:hlinkClick r:id="rId3"/>
              </a:rPr>
              <a:t>computational thinking</a:t>
            </a:r>
            <a:r>
              <a:rPr lang="en-GB" sz="1200" b="0" i="0" dirty="0" smtClean="0">
                <a:effectLst/>
                <a:latin typeface="+mj-lt"/>
                <a:ea typeface="+mj-ea"/>
                <a:cs typeface="+mj-cs"/>
                <a:sym typeface="Calibri"/>
              </a:rPr>
              <a:t>. Computational thinking is how software engineers solve problems. It combines mathematics, logic and algorithms, and teaches you a new way to think about the world.</a:t>
            </a:r>
            <a:br>
              <a:rPr lang="en-GB" sz="1200" b="0" i="0" dirty="0" smtClean="0">
                <a:effectLst/>
                <a:latin typeface="+mj-lt"/>
                <a:ea typeface="+mj-ea"/>
                <a:cs typeface="+mj-cs"/>
                <a:sym typeface="Calibri"/>
              </a:rPr>
            </a:br>
            <a:endParaRPr lang="en-GB" sz="1200" b="0" i="0" dirty="0" smtClean="0">
              <a:effectLst/>
              <a:latin typeface="+mj-lt"/>
              <a:ea typeface="+mj-ea"/>
              <a:cs typeface="+mj-cs"/>
              <a:sym typeface="Calibri"/>
            </a:endParaRPr>
          </a:p>
          <a:p>
            <a:r>
              <a:rPr lang="en-GB" sz="1200" b="0" i="0" dirty="0" smtClean="0">
                <a:effectLst/>
                <a:latin typeface="+mj-lt"/>
                <a:ea typeface="+mj-ea"/>
                <a:cs typeface="+mj-cs"/>
                <a:sym typeface="Calibri"/>
              </a:rPr>
              <a:t>Computational thinking teaches you how to tackle large problems by breaking them down into a sequence of smaller, more manageable problems. It allows you to tackle complex problems in efficient ways that operate at huge scale. It involves creating models of the real world with a suitable level of abstraction, and focus on the most pertinent aspects. It helps you go from specific solutions to general ones.</a:t>
            </a:r>
          </a:p>
          <a:p>
            <a:endParaRPr lang="en-GB" sz="1200" b="0" i="0" dirty="0" smtClean="0">
              <a:effectLst/>
              <a:latin typeface="+mj-lt"/>
              <a:ea typeface="+mj-ea"/>
              <a:cs typeface="+mj-cs"/>
              <a:sym typeface="Calibri"/>
            </a:endParaRPr>
          </a:p>
          <a:p>
            <a:endParaRPr lang="en-GB" dirty="0"/>
          </a:p>
        </p:txBody>
      </p:sp>
    </p:spTree>
    <p:extLst>
      <p:ext uri="{BB962C8B-B14F-4D97-AF65-F5344CB8AC3E}">
        <p14:creationId xmlns:p14="http://schemas.microsoft.com/office/powerpoint/2010/main" val="3457561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smtClean="0">
                <a:effectLst/>
                <a:latin typeface="+mj-lt"/>
                <a:ea typeface="+mj-ea"/>
                <a:cs typeface="+mj-cs"/>
                <a:sym typeface="Calibri"/>
              </a:rPr>
              <a:t>Literacy, Numeracy and Health and Well-being are important in all areas of learning. Being active, healthy, numerate, being able to read, write, listen carefully and talk clearly will increase opportunities for pupils in all aspects of life and will allow them to participate fully in learning. Having the necessary skills to be secure as they progress into further education and on into the workplace will prepare them for our ever changing and developing world.</a:t>
            </a:r>
          </a:p>
          <a:p>
            <a:endParaRPr lang="en-GB" sz="1200" b="0" i="0" dirty="0" smtClean="0">
              <a:effectLst/>
              <a:latin typeface="+mj-lt"/>
              <a:ea typeface="+mj-ea"/>
              <a:cs typeface="+mj-cs"/>
              <a:sym typeface="Calibri"/>
            </a:endParaRPr>
          </a:p>
          <a:p>
            <a:r>
              <a:rPr lang="en-GB" sz="1200" b="1" i="0" dirty="0" smtClean="0">
                <a:effectLst/>
                <a:latin typeface="+mj-lt"/>
                <a:ea typeface="+mj-ea"/>
                <a:cs typeface="+mj-cs"/>
                <a:sym typeface="Calibri"/>
              </a:rPr>
              <a:t>Improved numeracy skills lead to better paid jobs, greater well-being and a less stressful life.</a:t>
            </a:r>
            <a:endParaRPr lang="en-GB" sz="1200" b="0" i="0" dirty="0" smtClean="0">
              <a:effectLst/>
              <a:latin typeface="+mj-lt"/>
              <a:ea typeface="+mj-ea"/>
              <a:cs typeface="+mj-cs"/>
              <a:sym typeface="Calibri"/>
            </a:endParaRPr>
          </a:p>
          <a:p>
            <a:r>
              <a:rPr lang="en-GB" sz="1200" b="0" i="0" dirty="0" smtClean="0">
                <a:effectLst/>
                <a:latin typeface="+mj-lt"/>
                <a:ea typeface="+mj-ea"/>
                <a:cs typeface="+mj-cs"/>
                <a:sym typeface="Calibri"/>
              </a:rPr>
              <a:t>Numeracy skills are not just for scientists, accountants and the tax man, many professions require at least a basic level of understanding when it comes to numeracy and mathematics. Take some time to develop your numeracy skills - it's never too late to learn.</a:t>
            </a:r>
          </a:p>
          <a:p>
            <a:endParaRPr lang="en-GB" sz="1200" b="0" i="0" dirty="0" smtClean="0">
              <a:effectLst/>
              <a:latin typeface="+mj-lt"/>
              <a:ea typeface="+mj-ea"/>
              <a:cs typeface="+mj-cs"/>
              <a:sym typeface="Calibri"/>
            </a:endParaRPr>
          </a:p>
          <a:p>
            <a:r>
              <a:rPr lang="en-GB" sz="1200" b="0" i="0" dirty="0" smtClean="0">
                <a:effectLst/>
                <a:latin typeface="+mj-lt"/>
                <a:ea typeface="+mj-ea"/>
                <a:cs typeface="+mj-cs"/>
                <a:sym typeface="Calibri"/>
              </a:rPr>
              <a:t>Adults with poor numeracy skills are twice as likely to be unemployed than those who enjoy some competency in numeracy.  Those adults with at least basic numeracy skills can expect to earn a quarter more than those who lack the necessary skills to solve basic mathematical problems.</a:t>
            </a:r>
          </a:p>
          <a:p>
            <a:r>
              <a:rPr lang="en-GB" sz="1200" b="1" i="0" dirty="0" smtClean="0">
                <a:effectLst/>
                <a:latin typeface="+mj-lt"/>
                <a:ea typeface="+mj-ea"/>
                <a:cs typeface="+mj-cs"/>
                <a:sym typeface="Calibri"/>
              </a:rPr>
              <a:t>Those with poor numeracy skills are less likely to be able to save money on day-to-day affairs, like a visit to the supermarket.</a:t>
            </a:r>
          </a:p>
          <a:p>
            <a:r>
              <a:rPr lang="en-GB" sz="1200" b="0" i="0" dirty="0" smtClean="0">
                <a:effectLst/>
                <a:latin typeface="+mj-lt"/>
                <a:ea typeface="+mj-ea"/>
                <a:cs typeface="+mj-cs"/>
                <a:sym typeface="Calibri"/>
              </a:rPr>
              <a:t>Furthermore they are less likely to be able to find or negotiate the best deals on financial products and therefore more likely to pay higher levels of interest on higher levels of debt.   It is well documented that debt problems can lead to stress and/or depression.  Between a third and a half of people with poor numeracy skills have a desire to improve them and less than 4% have actually attended any numeracy classes.</a:t>
            </a:r>
          </a:p>
          <a:p>
            <a:endParaRPr lang="en-GB" sz="1200" b="0" i="0" dirty="0" smtClean="0">
              <a:effectLst/>
              <a:latin typeface="+mj-lt"/>
              <a:ea typeface="+mj-ea"/>
              <a:cs typeface="+mj-cs"/>
              <a:sym typeface="Calibri"/>
            </a:endParaRPr>
          </a:p>
          <a:p>
            <a:r>
              <a:rPr lang="en-GB" sz="1200" b="0" i="0" dirty="0" smtClean="0">
                <a:effectLst/>
                <a:latin typeface="+mj-lt"/>
                <a:ea typeface="+mj-ea"/>
                <a:cs typeface="+mj-cs"/>
                <a:sym typeface="Calibri"/>
              </a:rPr>
              <a:t>Problem solving important skill to deal with all situations</a:t>
            </a:r>
            <a:r>
              <a:rPr lang="en-GB" sz="1200" b="0" i="0" baseline="0" dirty="0" smtClean="0">
                <a:effectLst/>
                <a:latin typeface="+mj-lt"/>
                <a:ea typeface="+mj-ea"/>
                <a:cs typeface="+mj-cs"/>
                <a:sym typeface="Calibri"/>
              </a:rPr>
              <a:t> in life. Mathematical aspects can help – see below:</a:t>
            </a:r>
          </a:p>
          <a:p>
            <a:endParaRPr lang="en-GB" sz="1200" b="0" i="0" baseline="0" dirty="0" smtClean="0">
              <a:effectLst/>
              <a:latin typeface="+mj-lt"/>
              <a:ea typeface="+mj-ea"/>
              <a:cs typeface="+mj-cs"/>
              <a:sym typeface="Calibri"/>
            </a:endParaRPr>
          </a:p>
          <a:p>
            <a:pPr fontAlgn="base"/>
            <a:r>
              <a:rPr lang="en-GB" sz="1200" b="0" i="0" dirty="0" smtClean="0">
                <a:effectLst/>
                <a:latin typeface="+mj-lt"/>
                <a:ea typeface="+mj-ea"/>
                <a:cs typeface="+mj-cs"/>
                <a:sym typeface="Calibri"/>
              </a:rPr>
              <a:t>We all face difficult decisions and problems in our daily lives. Some problems are quite small and easy to resolve, whilst others can require some significant effort and time to work through and sort out. Whether the problem is small, medium or large, it is helpful to have a basic plan for working things out and deciding on a course of action.</a:t>
            </a:r>
          </a:p>
          <a:p>
            <a:pPr fontAlgn="base"/>
            <a:r>
              <a:rPr lang="en-GB" sz="1200" b="0" i="0" dirty="0" smtClean="0">
                <a:effectLst/>
                <a:latin typeface="+mj-lt"/>
                <a:ea typeface="+mj-ea"/>
                <a:cs typeface="+mj-cs"/>
                <a:sym typeface="Calibri"/>
              </a:rPr>
              <a:t>The below six steps focus on identifying the particular problem, to consider and evaluate options in order to reach a decision to be acted upon and learnt from. These steps provide a framework for problem solving that can be used by individuals, couples or groups.</a:t>
            </a:r>
          </a:p>
          <a:p>
            <a:pPr fontAlgn="base"/>
            <a:r>
              <a:rPr lang="en-GB" sz="1200" b="0" i="0" dirty="0" smtClean="0">
                <a:effectLst/>
                <a:latin typeface="+mj-lt"/>
                <a:ea typeface="+mj-ea"/>
                <a:cs typeface="+mj-cs"/>
                <a:sym typeface="Calibri"/>
              </a:rPr>
              <a:t>The next time you have a problem that you want to work upon, get a piece of paper or create a document and then work your way through the headings, making a record of the different options and steps.</a:t>
            </a:r>
          </a:p>
          <a:p>
            <a:pPr fontAlgn="base"/>
            <a:r>
              <a:rPr lang="en-GB" sz="1200" b="1" i="0" dirty="0" smtClean="0">
                <a:effectLst/>
                <a:latin typeface="+mj-lt"/>
                <a:ea typeface="+mj-ea"/>
                <a:cs typeface="+mj-cs"/>
                <a:sym typeface="Calibri"/>
              </a:rPr>
              <a:t>Identify</a:t>
            </a:r>
            <a:r>
              <a:rPr lang="en-GB" sz="1200" b="0" i="0" dirty="0" smtClean="0">
                <a:effectLst/>
                <a:latin typeface="+mj-lt"/>
                <a:ea typeface="+mj-ea"/>
                <a:cs typeface="+mj-cs"/>
                <a:sym typeface="Calibri"/>
              </a:rPr>
              <a:t>: What is the problem? What is it that you want to change or sort out?</a:t>
            </a:r>
          </a:p>
          <a:p>
            <a:pPr fontAlgn="base"/>
            <a:r>
              <a:rPr lang="en-GB" sz="1200" b="0" i="0" dirty="0" smtClean="0">
                <a:effectLst/>
                <a:latin typeface="+mj-lt"/>
                <a:ea typeface="+mj-ea"/>
                <a:cs typeface="+mj-cs"/>
                <a:sym typeface="Calibri"/>
              </a:rPr>
              <a:t>What are the </a:t>
            </a:r>
            <a:r>
              <a:rPr lang="en-GB" sz="1200" b="1" i="0" dirty="0" smtClean="0">
                <a:effectLst/>
                <a:latin typeface="+mj-lt"/>
                <a:ea typeface="+mj-ea"/>
                <a:cs typeface="+mj-cs"/>
                <a:sym typeface="Calibri"/>
              </a:rPr>
              <a:t>options </a:t>
            </a:r>
            <a:r>
              <a:rPr lang="en-GB" sz="1200" b="0" i="0" dirty="0" smtClean="0">
                <a:effectLst/>
                <a:latin typeface="+mj-lt"/>
                <a:ea typeface="+mj-ea"/>
                <a:cs typeface="+mj-cs"/>
                <a:sym typeface="Calibri"/>
              </a:rPr>
              <a:t>or </a:t>
            </a:r>
            <a:r>
              <a:rPr lang="en-GB" sz="1200" b="1" i="0" dirty="0" smtClean="0">
                <a:effectLst/>
                <a:latin typeface="+mj-lt"/>
                <a:ea typeface="+mj-ea"/>
                <a:cs typeface="+mj-cs"/>
                <a:sym typeface="Calibri"/>
              </a:rPr>
              <a:t>solutions </a:t>
            </a:r>
            <a:r>
              <a:rPr lang="en-GB" sz="1200" b="0" i="0" dirty="0" smtClean="0">
                <a:effectLst/>
                <a:latin typeface="+mj-lt"/>
                <a:ea typeface="+mj-ea"/>
                <a:cs typeface="+mj-cs"/>
                <a:sym typeface="Calibri"/>
              </a:rPr>
              <a:t>as you see it? Consult with others in relation to the identified problem and what possible solutions.</a:t>
            </a:r>
          </a:p>
          <a:p>
            <a:pPr fontAlgn="base"/>
            <a:r>
              <a:rPr lang="en-GB" sz="1200" b="0" i="0" dirty="0" smtClean="0">
                <a:effectLst/>
                <a:latin typeface="+mj-lt"/>
                <a:ea typeface="+mj-ea"/>
                <a:cs typeface="+mj-cs"/>
                <a:sym typeface="Calibri"/>
              </a:rPr>
              <a:t>What are </a:t>
            </a:r>
            <a:r>
              <a:rPr lang="en-GB" sz="1200" b="1" i="0" dirty="0" smtClean="0">
                <a:effectLst/>
                <a:latin typeface="+mj-lt"/>
                <a:ea typeface="+mj-ea"/>
                <a:cs typeface="+mj-cs"/>
                <a:sym typeface="Calibri"/>
              </a:rPr>
              <a:t>benefits </a:t>
            </a:r>
            <a:r>
              <a:rPr lang="en-GB" sz="1200" b="0" i="0" dirty="0" smtClean="0">
                <a:effectLst/>
                <a:latin typeface="+mj-lt"/>
                <a:ea typeface="+mj-ea"/>
                <a:cs typeface="+mj-cs"/>
                <a:sym typeface="Calibri"/>
              </a:rPr>
              <a:t>or </a:t>
            </a:r>
            <a:r>
              <a:rPr lang="en-GB" sz="1200" b="1" i="0" dirty="0" smtClean="0">
                <a:effectLst/>
                <a:latin typeface="+mj-lt"/>
                <a:ea typeface="+mj-ea"/>
                <a:cs typeface="+mj-cs"/>
                <a:sym typeface="Calibri"/>
              </a:rPr>
              <a:t>consequences </a:t>
            </a:r>
            <a:r>
              <a:rPr lang="en-GB" sz="1200" b="0" i="0" dirty="0" smtClean="0">
                <a:effectLst/>
                <a:latin typeface="+mj-lt"/>
                <a:ea typeface="+mj-ea"/>
                <a:cs typeface="+mj-cs"/>
                <a:sym typeface="Calibri"/>
              </a:rPr>
              <a:t>of each option?</a:t>
            </a:r>
          </a:p>
          <a:p>
            <a:pPr fontAlgn="base"/>
            <a:r>
              <a:rPr lang="en-GB" sz="1200" b="1" i="0" dirty="0" smtClean="0">
                <a:effectLst/>
                <a:latin typeface="+mj-lt"/>
                <a:ea typeface="+mj-ea"/>
                <a:cs typeface="+mj-cs"/>
                <a:sym typeface="Calibri"/>
              </a:rPr>
              <a:t>Choose an option</a:t>
            </a:r>
            <a:r>
              <a:rPr lang="en-GB" sz="1200" b="0" i="0" dirty="0" smtClean="0">
                <a:effectLst/>
                <a:latin typeface="+mj-lt"/>
                <a:ea typeface="+mj-ea"/>
                <a:cs typeface="+mj-cs"/>
                <a:sym typeface="Calibri"/>
              </a:rPr>
              <a:t>. This is not about being right or wrong, it is about choosing the best available option for this particular problem and giving it a try.</a:t>
            </a:r>
          </a:p>
          <a:p>
            <a:pPr fontAlgn="base"/>
            <a:r>
              <a:rPr lang="en-GB" sz="1200" b="1" i="0" dirty="0" smtClean="0">
                <a:effectLst/>
                <a:latin typeface="+mj-lt"/>
                <a:ea typeface="+mj-ea"/>
                <a:cs typeface="+mj-cs"/>
                <a:sym typeface="Calibri"/>
              </a:rPr>
              <a:t>Put it into action</a:t>
            </a:r>
            <a:r>
              <a:rPr lang="en-GB" sz="1200" b="0" i="0" dirty="0" smtClean="0">
                <a:effectLst/>
                <a:latin typeface="+mj-lt"/>
                <a:ea typeface="+mj-ea"/>
                <a:cs typeface="+mj-cs"/>
                <a:sym typeface="Calibri"/>
              </a:rPr>
              <a:t>. This is where the rubber hits the road; where you can make it happen.</a:t>
            </a:r>
          </a:p>
          <a:p>
            <a:pPr fontAlgn="base"/>
            <a:r>
              <a:rPr lang="en-GB" sz="1200" b="1" i="0" dirty="0" smtClean="0">
                <a:effectLst/>
                <a:latin typeface="+mj-lt"/>
                <a:ea typeface="+mj-ea"/>
                <a:cs typeface="+mj-cs"/>
                <a:sym typeface="Calibri"/>
              </a:rPr>
              <a:t>Review</a:t>
            </a:r>
            <a:r>
              <a:rPr lang="en-GB" sz="1200" b="0" i="0" dirty="0" smtClean="0">
                <a:effectLst/>
                <a:latin typeface="+mj-lt"/>
                <a:ea typeface="+mj-ea"/>
                <a:cs typeface="+mj-cs"/>
                <a:sym typeface="Calibri"/>
              </a:rPr>
              <a:t>. It is always worth taking time to review results. What is the learning? What if a similar problem presented itself? Would you do the same thing or are there other alternatives?</a:t>
            </a:r>
          </a:p>
          <a:p>
            <a:pPr fontAlgn="base"/>
            <a:endParaRPr lang="en-GB" sz="1200" b="0" i="0" dirty="0" smtClean="0">
              <a:effectLst/>
              <a:latin typeface="+mj-lt"/>
              <a:ea typeface="+mj-ea"/>
              <a:cs typeface="+mj-cs"/>
              <a:sym typeface="Calibri"/>
            </a:endParaRPr>
          </a:p>
          <a:p>
            <a:pPr fontAlgn="base"/>
            <a:r>
              <a:rPr lang="en-GB" sz="1200" b="0" i="0" dirty="0" smtClean="0">
                <a:effectLst/>
                <a:latin typeface="+mj-lt"/>
                <a:ea typeface="+mj-ea"/>
                <a:cs typeface="+mj-cs"/>
                <a:sym typeface="Calibri"/>
              </a:rPr>
              <a:t>Critical thinking</a:t>
            </a:r>
            <a:r>
              <a:rPr lang="en-GB" sz="1200" b="0" i="0" baseline="0" dirty="0" smtClean="0">
                <a:effectLst/>
                <a:latin typeface="+mj-lt"/>
                <a:ea typeface="+mj-ea"/>
                <a:cs typeface="+mj-cs"/>
                <a:sym typeface="Calibri"/>
              </a:rPr>
              <a:t> – </a:t>
            </a:r>
          </a:p>
          <a:p>
            <a:pPr fontAlgn="base"/>
            <a:endParaRPr lang="en-GB" sz="1200" b="0" i="0" baseline="0" dirty="0" smtClean="0">
              <a:effectLst/>
              <a:latin typeface="+mj-lt"/>
              <a:ea typeface="+mj-ea"/>
              <a:cs typeface="+mj-cs"/>
              <a:sym typeface="Calibri"/>
            </a:endParaRPr>
          </a:p>
          <a:p>
            <a:pPr fontAlgn="base"/>
            <a:r>
              <a:rPr lang="en-GB" dirty="0" smtClean="0"/>
              <a:t>The findings of this research and relevant tables reveal that creative and critical thinking skills teaching have led to a significant decrease of locus of control and significant increase of psychological well-being at p &lt; 0.05. The findings help verify the research hypothesis. The research findings are supported by Burke and Williams (2012), Hong et al. (2012), Newton (2012), </a:t>
            </a:r>
            <a:r>
              <a:rPr lang="en-GB" dirty="0" err="1" smtClean="0"/>
              <a:t>Parisoz</a:t>
            </a:r>
            <a:r>
              <a:rPr lang="en-GB" dirty="0" smtClean="0"/>
              <a:t> (2010), </a:t>
            </a:r>
            <a:r>
              <a:rPr lang="en-GB" dirty="0" err="1" smtClean="0"/>
              <a:t>Loghmani</a:t>
            </a:r>
            <a:r>
              <a:rPr lang="en-GB" dirty="0" smtClean="0"/>
              <a:t> (2010), </a:t>
            </a:r>
            <a:r>
              <a:rPr lang="en-GB" dirty="0" err="1" smtClean="0"/>
              <a:t>Rashidi</a:t>
            </a:r>
            <a:r>
              <a:rPr lang="en-GB" dirty="0" smtClean="0"/>
              <a:t> (2005), </a:t>
            </a:r>
            <a:r>
              <a:rPr lang="en-GB" dirty="0" err="1" smtClean="0"/>
              <a:t>Rezaei</a:t>
            </a:r>
            <a:r>
              <a:rPr lang="en-GB" dirty="0" smtClean="0"/>
              <a:t> </a:t>
            </a:r>
            <a:r>
              <a:rPr lang="en-GB" dirty="0" err="1" smtClean="0"/>
              <a:t>Kargar</a:t>
            </a:r>
            <a:r>
              <a:rPr lang="en-GB" dirty="0" smtClean="0"/>
              <a:t> et al. (2010), </a:t>
            </a:r>
            <a:r>
              <a:rPr lang="en-GB" dirty="0" err="1" smtClean="0"/>
              <a:t>Rezaei</a:t>
            </a:r>
            <a:r>
              <a:rPr lang="en-GB" dirty="0" smtClean="0"/>
              <a:t> </a:t>
            </a:r>
            <a:r>
              <a:rPr lang="en-GB" dirty="0" err="1" smtClean="0"/>
              <a:t>Kargar</a:t>
            </a:r>
            <a:r>
              <a:rPr lang="en-GB" dirty="0" smtClean="0"/>
              <a:t> et al. (2012). Locus of Control (LOC) refers to an individual's personal believe that the events which carry out in life are either a result of effort and personal control, or outside forces like fate and luck. Understanding of negative and positive events as the results of one's own actions and thereby under one's own personal control is introduced as the internal LOC. In opposite, the external LOC refers to the perception of the negative or positive events unrelated to one's own </a:t>
            </a:r>
            <a:r>
              <a:rPr lang="en-GB" dirty="0" err="1" smtClean="0"/>
              <a:t>behavior</a:t>
            </a:r>
            <a:r>
              <a:rPr lang="en-GB" dirty="0" smtClean="0"/>
              <a:t> and are outside of the personal control (Locus of Control and Cardiovascular Health, 2004, cited in </a:t>
            </a:r>
            <a:r>
              <a:rPr lang="en-GB" dirty="0" err="1" smtClean="0"/>
              <a:t>Graffeo</a:t>
            </a:r>
            <a:r>
              <a:rPr lang="en-GB" dirty="0" smtClean="0"/>
              <a:t> &amp; </a:t>
            </a:r>
            <a:r>
              <a:rPr lang="en-GB" dirty="0" err="1" smtClean="0"/>
              <a:t>Silvestri</a:t>
            </a:r>
            <a:r>
              <a:rPr lang="en-GB" dirty="0" smtClean="0"/>
              <a:t>, 2006). Psychological well-being mentions to the positive mental health (Edwards, 2005). Research has shown that psychological well-being is a diverse multidimensional concept (MacLeod &amp; Moore, 2000; </a:t>
            </a:r>
            <a:r>
              <a:rPr lang="en-GB" dirty="0" err="1" smtClean="0"/>
              <a:t>Ryff</a:t>
            </a:r>
            <a:r>
              <a:rPr lang="en-GB" dirty="0" smtClean="0"/>
              <a:t>, 1989; </a:t>
            </a:r>
            <a:r>
              <a:rPr lang="en-GB" dirty="0" err="1" smtClean="0"/>
              <a:t>Wissing</a:t>
            </a:r>
            <a:r>
              <a:rPr lang="en-GB" dirty="0" smtClean="0"/>
              <a:t> &amp; Van </a:t>
            </a:r>
            <a:r>
              <a:rPr lang="en-GB" dirty="0" err="1" smtClean="0"/>
              <a:t>Eeden</a:t>
            </a:r>
            <a:r>
              <a:rPr lang="en-GB" dirty="0" smtClean="0"/>
              <a:t>, 2002, cited in Ismail &amp; </a:t>
            </a:r>
            <a:r>
              <a:rPr lang="en-GB" dirty="0" err="1" smtClean="0"/>
              <a:t>Desmukh</a:t>
            </a:r>
            <a:r>
              <a:rPr lang="en-GB" dirty="0" smtClean="0"/>
              <a:t>, 2012) which is extended by the mixture of emotional arrangement, personality properties, identity and life experience (</a:t>
            </a:r>
            <a:r>
              <a:rPr lang="en-GB" dirty="0" err="1" smtClean="0"/>
              <a:t>Helson</a:t>
            </a:r>
            <a:r>
              <a:rPr lang="en-GB" dirty="0" smtClean="0"/>
              <a:t> &amp; Srivastava, 2001). As Harvey and Thomas (2004, cited in </a:t>
            </a:r>
            <a:r>
              <a:rPr lang="en-GB" dirty="0" err="1" smtClean="0"/>
              <a:t>Graffeo</a:t>
            </a:r>
            <a:r>
              <a:rPr lang="en-GB" dirty="0" smtClean="0"/>
              <a:t> &amp; </a:t>
            </a:r>
            <a:r>
              <a:rPr lang="en-GB" dirty="0" err="1" smtClean="0"/>
              <a:t>Silvestri</a:t>
            </a:r>
            <a:r>
              <a:rPr lang="en-GB" dirty="0" smtClean="0"/>
              <a:t>, 2006) stated, LOC has been affiliated with psychological well-being and health. The internals with having a trend to accomplish better on academic tasks in comparison to the externals, and show more influence coping strategies which lead to better psychological regulation. These enviable properties decrease the negative health effects associated with </a:t>
            </a:r>
            <a:r>
              <a:rPr lang="en-GB" dirty="0" err="1" smtClean="0"/>
              <a:t>highertress</a:t>
            </a:r>
            <a:r>
              <a:rPr lang="en-GB" dirty="0" smtClean="0"/>
              <a:t>. Higher levels of stress correlate with the external locus of control (Garber &amp; Seligman, 1980), and </a:t>
            </a:r>
            <a:r>
              <a:rPr lang="en-GB" dirty="0" err="1" smtClean="0"/>
              <a:t>Grob</a:t>
            </a:r>
            <a:r>
              <a:rPr lang="en-GB" dirty="0" smtClean="0"/>
              <a:t> (2000) mentioned that stress often makes an individual understanding the situation as outside his/her coping capabilities; with continuous stress possessing a negative effect on psychological well-being. The people with an internal locus of control, with this believe that the situation is in his/her control, may get the same situation stimulating (</a:t>
            </a:r>
            <a:r>
              <a:rPr lang="en-GB" dirty="0" err="1" smtClean="0"/>
              <a:t>Owusu-Ansah</a:t>
            </a:r>
            <a:r>
              <a:rPr lang="en-GB" dirty="0" smtClean="0"/>
              <a:t>, 2008, cited in Stocks, </a:t>
            </a:r>
            <a:r>
              <a:rPr lang="en-GB" dirty="0" err="1" smtClean="0"/>
              <a:t>Aprill</a:t>
            </a:r>
            <a:r>
              <a:rPr lang="en-GB" dirty="0" smtClean="0"/>
              <a:t>, &amp; Lynton, 2012). It can be said that individual with the external locus of control are considerably less happy in comparison to the internal people. It is noticeable that the internals actively change their environments to take control of the events and to alter unsuitable positions (</a:t>
            </a:r>
            <a:r>
              <a:rPr lang="en-GB" dirty="0" err="1" smtClean="0"/>
              <a:t>Kulshresta</a:t>
            </a:r>
            <a:r>
              <a:rPr lang="en-GB" dirty="0" smtClean="0"/>
              <a:t> &amp; Sen, 2006). In opposite, the externals feel weak to control their failures or achievements (Nielsen, 1995) and therefore, are unable to delete themselves from dissatisfactory positions (</a:t>
            </a:r>
            <a:r>
              <a:rPr lang="en-GB" dirty="0" err="1" smtClean="0"/>
              <a:t>Kulshresta</a:t>
            </a:r>
            <a:r>
              <a:rPr lang="en-GB" dirty="0" smtClean="0"/>
              <a:t> &amp; Sen, 2006). It seems that creative and critical thinking skills teaching improve analysis, evaluation, comparison, and innovation, autonomy, and control abilities, and then, these abilities impact the psychological well-being and the locus of control. To extend the obtained results of this research, it is suggested to replicate this research on both girls and boys in different school levels. </a:t>
            </a:r>
            <a:endParaRPr lang="en-GB" sz="1200" b="0" i="0" dirty="0" smtClean="0">
              <a:effectLst/>
              <a:latin typeface="+mj-lt"/>
              <a:ea typeface="+mj-ea"/>
              <a:cs typeface="+mj-cs"/>
              <a:sym typeface="Calibri"/>
            </a:endParaRPr>
          </a:p>
          <a:p>
            <a:pPr fontAlgn="base"/>
            <a:endParaRPr lang="en-GB" sz="1200" b="0" i="0" dirty="0" smtClean="0">
              <a:effectLst/>
              <a:latin typeface="+mj-lt"/>
              <a:ea typeface="+mj-ea"/>
              <a:cs typeface="+mj-cs"/>
              <a:sym typeface="Calibri"/>
            </a:endParaRPr>
          </a:p>
          <a:p>
            <a:pPr fontAlgn="base"/>
            <a:endParaRPr lang="en-GB" sz="1200" b="0" i="0" dirty="0" smtClean="0">
              <a:effectLst/>
              <a:latin typeface="+mj-lt"/>
              <a:ea typeface="+mj-ea"/>
              <a:cs typeface="+mj-cs"/>
              <a:sym typeface="Calibri"/>
            </a:endParaRPr>
          </a:p>
          <a:p>
            <a:endParaRPr lang="en-GB" sz="1200" b="0" i="0" dirty="0" smtClean="0">
              <a:effectLst/>
              <a:latin typeface="+mj-lt"/>
              <a:ea typeface="+mj-ea"/>
              <a:cs typeface="+mj-cs"/>
              <a:sym typeface="Calibri"/>
            </a:endParaRPr>
          </a:p>
          <a:p>
            <a:r>
              <a:rPr lang="en-GB" sz="1200" b="0" i="0" dirty="0" smtClean="0">
                <a:effectLst/>
                <a:latin typeface="+mj-lt"/>
                <a:ea typeface="+mj-ea"/>
                <a:cs typeface="+mj-cs"/>
                <a:sym typeface="Calibri"/>
              </a:rPr>
              <a:t/>
            </a:r>
            <a:br>
              <a:rPr lang="en-GB" sz="1200" b="0" i="0" dirty="0" smtClean="0">
                <a:effectLst/>
                <a:latin typeface="+mj-lt"/>
                <a:ea typeface="+mj-ea"/>
                <a:cs typeface="+mj-cs"/>
                <a:sym typeface="Calibri"/>
              </a:rPr>
            </a:br>
            <a:r>
              <a:rPr lang="en-GB" sz="1200" b="0" i="0" dirty="0" smtClean="0">
                <a:effectLst/>
                <a:latin typeface="+mj-lt"/>
                <a:ea typeface="+mj-ea"/>
                <a:cs typeface="+mj-cs"/>
                <a:sym typeface="Calibri"/>
              </a:rPr>
              <a:t/>
            </a:r>
            <a:br>
              <a:rPr lang="en-GB" sz="1200" b="0" i="0" dirty="0" smtClean="0">
                <a:effectLst/>
                <a:latin typeface="+mj-lt"/>
                <a:ea typeface="+mj-ea"/>
                <a:cs typeface="+mj-cs"/>
                <a:sym typeface="Calibri"/>
              </a:rPr>
            </a:br>
            <a:endParaRPr lang="en-GB" dirty="0" smtClean="0"/>
          </a:p>
        </p:txBody>
      </p:sp>
    </p:spTree>
    <p:extLst>
      <p:ext uri="{BB962C8B-B14F-4D97-AF65-F5344CB8AC3E}">
        <p14:creationId xmlns:p14="http://schemas.microsoft.com/office/powerpoint/2010/main" val="2010050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Bad experiences of maths: Students are often not confident in their understanding of basic concepts and they also don't see the everyday relevance or value of maths. Many have bad memories of school maths and this continues to influence how they feel about maths throughout their adult lives. Often</a:t>
            </a:r>
            <a:r>
              <a:rPr lang="en-GB" baseline="0" dirty="0" smtClean="0"/>
              <a:t> adults have had a bad experience with maths and are reluctant to teach it or not confident to make it enjoyable.</a:t>
            </a:r>
          </a:p>
          <a:p>
            <a:endParaRPr lang="en-GB" baseline="0" dirty="0" smtClean="0"/>
          </a:p>
          <a:p>
            <a:r>
              <a:rPr lang="en-GB" dirty="0" smtClean="0"/>
              <a:t>A lack of support for adults: Many feel as though it’s too late to improve and don’t know where to go for support. Furthermore, numeracy often takes a back seat to literacy; it enjoys less attention and less support in adult learning and may seem less of a problem. Literacy is vitally important - but so too is numeracy.</a:t>
            </a:r>
          </a:p>
          <a:p>
            <a:endParaRPr lang="en-GB" dirty="0" smtClean="0"/>
          </a:p>
          <a:p>
            <a:r>
              <a:rPr lang="en-GB" dirty="0" smtClean="0"/>
              <a:t>Negative attitudes towards maths are damaging, leading to disengagement, increased anxiety and a lack of confidence, and a reluctance to try to improve skills. The impact of low numeracy significantly affects not only individuals’ life chances, but also the UK economy and international competitiveness, especially in an increasingly technology centric society. Unfortunately for mill</a:t>
            </a:r>
          </a:p>
          <a:p>
            <a:endParaRPr lang="en-GB" dirty="0" smtClean="0"/>
          </a:p>
          <a:p>
            <a:r>
              <a:rPr lang="en-GB" sz="1200" b="0" i="0" dirty="0" smtClean="0">
                <a:effectLst/>
                <a:latin typeface="+mj-lt"/>
                <a:ea typeface="+mj-ea"/>
                <a:cs typeface="+mj-cs"/>
                <a:sym typeface="Calibri"/>
              </a:rPr>
              <a:t>The </a:t>
            </a:r>
            <a:r>
              <a:rPr lang="en-GB" sz="1200" b="0" i="0" u="none" strike="noStrike" dirty="0" smtClean="0">
                <a:effectLst/>
                <a:latin typeface="+mj-lt"/>
                <a:ea typeface="+mj-ea"/>
                <a:cs typeface="+mj-cs"/>
                <a:sym typeface="Calibri"/>
                <a:hlinkClick r:id="rId3" tooltip="Adult numeracy"/>
              </a:rPr>
              <a:t>story</a:t>
            </a:r>
            <a:r>
              <a:rPr lang="en-GB" sz="1200" b="0" i="0" dirty="0" smtClean="0">
                <a:effectLst/>
                <a:latin typeface="+mj-lt"/>
                <a:ea typeface="+mj-ea"/>
                <a:cs typeface="+mj-cs"/>
                <a:sym typeface="Calibri"/>
              </a:rPr>
              <a:t> that emerged last week of </a:t>
            </a:r>
            <a:r>
              <a:rPr lang="en-GB" sz="1200" b="0" i="0" u="none" strike="noStrike" dirty="0" smtClean="0">
                <a:effectLst/>
                <a:latin typeface="+mj-lt"/>
                <a:ea typeface="+mj-ea"/>
                <a:cs typeface="+mj-cs"/>
                <a:sym typeface="Calibri"/>
                <a:hlinkClick r:id="rId4" tooltip="17 million adults"/>
              </a:rPr>
              <a:t>17 million adults</a:t>
            </a:r>
            <a:r>
              <a:rPr lang="en-GB" sz="1200" b="0" i="0" dirty="0" smtClean="0">
                <a:effectLst/>
                <a:latin typeface="+mj-lt"/>
                <a:ea typeface="+mj-ea"/>
                <a:cs typeface="+mj-cs"/>
                <a:sym typeface="Calibri"/>
              </a:rPr>
              <a:t> having such poor numeracy skills that they can't understand deductions on wage slips, read bus timetables or pay household bills may have left anyone who teaches school maths thinking: that's terrible, but what's it got to do with me? It's about adult skills, not about what goes on in my classroom.</a:t>
            </a:r>
          </a:p>
          <a:p>
            <a:r>
              <a:rPr lang="en-GB" sz="1200" b="0" i="0" dirty="0" smtClean="0">
                <a:effectLst/>
                <a:latin typeface="+mj-lt"/>
                <a:ea typeface="+mj-ea"/>
                <a:cs typeface="+mj-cs"/>
                <a:sym typeface="Calibri"/>
              </a:rPr>
              <a:t>The fact is that adults' and children's experiences of maths and numeracy are all part of the same story. It's a story of a peculiarly British sort: our attitude to maths.</a:t>
            </a:r>
          </a:p>
          <a:p>
            <a:r>
              <a:rPr lang="en-GB" sz="1200" b="0" i="0" u="none" strike="noStrike" dirty="0" smtClean="0">
                <a:effectLst/>
                <a:latin typeface="+mj-lt"/>
                <a:ea typeface="+mj-ea"/>
                <a:cs typeface="+mj-cs"/>
                <a:sym typeface="Calibri"/>
                <a:hlinkClick r:id="rId5" tooltip="National Numeracy"/>
              </a:rPr>
              <a:t>National Numeracy</a:t>
            </a:r>
            <a:r>
              <a:rPr lang="en-GB" sz="1200" b="0" i="0" dirty="0" smtClean="0">
                <a:effectLst/>
                <a:latin typeface="+mj-lt"/>
                <a:ea typeface="+mj-ea"/>
                <a:cs typeface="+mj-cs"/>
                <a:sym typeface="Calibri"/>
              </a:rPr>
              <a:t>, the new charity that highlighted this situation, emphasised the cost to the UK of having so many of its citizens so ill-prepared for life (a while back KPMG put an eye-watering £2.4 billion annual price tag on poor numeracy) - and the cost to the individual in terms of disadvantage. If you've got poor numeracy, you're twice as likely to be unemployed, twice as likely to become a teenage parent, twice as likely to suffer depression.</a:t>
            </a:r>
          </a:p>
          <a:p>
            <a:endParaRPr lang="en-GB" dirty="0" smtClean="0"/>
          </a:p>
          <a:p>
            <a:endParaRPr lang="en-GB" dirty="0" smtClean="0"/>
          </a:p>
          <a:p>
            <a:r>
              <a:rPr lang="en-GB" dirty="0" smtClean="0"/>
              <a:t>ions of adults and children in the UK, ‘I can’t do maths’ has become a </a:t>
            </a:r>
            <a:r>
              <a:rPr lang="en-GB" dirty="0" err="1" smtClean="0"/>
              <a:t>selffulfilling</a:t>
            </a:r>
            <a:r>
              <a:rPr lang="en-GB" dirty="0" smtClean="0"/>
              <a:t> prophesy. </a:t>
            </a:r>
          </a:p>
          <a:p>
            <a:endParaRPr lang="en-GB" dirty="0" smtClean="0"/>
          </a:p>
          <a:p>
            <a:r>
              <a:rPr lang="en-GB" dirty="0" smtClean="0"/>
              <a:t>ATTITUDES! </a:t>
            </a:r>
          </a:p>
          <a:p>
            <a:endParaRPr lang="en-GB" dirty="0" smtClean="0"/>
          </a:p>
          <a:p>
            <a:r>
              <a:rPr lang="en-GB" sz="1200" b="0" i="0" dirty="0" smtClean="0">
                <a:effectLst/>
                <a:latin typeface="+mj-lt"/>
                <a:ea typeface="+mj-ea"/>
                <a:cs typeface="+mj-cs"/>
                <a:sym typeface="Calibri"/>
              </a:rPr>
              <a:t>Negative attitudes to maths set in early in the UK – some would say between the ages of seven and nine, when many children's interest and attainment dip, in most cases never to return. They switch off and decide maths is something to be borne until the moment they can give it up – for ever. England, Wales and Northern Ireland have the lowest rate of young people continuing with maths beyond 16. (Scotland does a bit better, probably because of a wider curriculum.)</a:t>
            </a:r>
          </a:p>
          <a:p>
            <a:r>
              <a:rPr lang="en-GB" sz="1200" b="0" i="0" dirty="0" smtClean="0">
                <a:effectLst/>
                <a:latin typeface="+mj-lt"/>
                <a:ea typeface="+mj-ea"/>
                <a:cs typeface="+mj-cs"/>
                <a:sym typeface="Calibri"/>
              </a:rPr>
              <a:t>The process is then cyclical, with parents (and in some cases – dare I say? - teachers) passing on their own lack of enthusiasm and confidence to the next generation.</a:t>
            </a:r>
          </a:p>
          <a:p>
            <a:endParaRPr lang="en-GB" dirty="0" smtClean="0"/>
          </a:p>
          <a:p>
            <a:r>
              <a:rPr lang="en-GB" dirty="0" smtClean="0"/>
              <a:t>Time</a:t>
            </a:r>
            <a:r>
              <a:rPr lang="en-GB" baseline="0" dirty="0" smtClean="0"/>
              <a:t> and </a:t>
            </a:r>
            <a:r>
              <a:rPr lang="en-GB" baseline="0" dirty="0" err="1" smtClean="0"/>
              <a:t>opps</a:t>
            </a:r>
            <a:r>
              <a:rPr lang="en-GB" baseline="0" dirty="0" smtClean="0"/>
              <a:t> – children need time to engage with the curriculum and be afforded opportunities to </a:t>
            </a:r>
            <a:r>
              <a:rPr lang="en-GB" baseline="0" dirty="0" err="1" smtClean="0"/>
              <a:t>experiemenf</a:t>
            </a:r>
            <a:r>
              <a:rPr lang="en-GB" baseline="0" dirty="0" smtClean="0"/>
              <a:t> and discover things for themselves. Things like making sure practitioners / adults explore all themes through different areas of the curriculum, etc.</a:t>
            </a:r>
            <a:endParaRPr lang="en-GB" dirty="0" smtClean="0"/>
          </a:p>
          <a:p>
            <a:endParaRPr lang="en-GB" dirty="0"/>
          </a:p>
        </p:txBody>
      </p:sp>
    </p:spTree>
    <p:extLst>
      <p:ext uri="{BB962C8B-B14F-4D97-AF65-F5344CB8AC3E}">
        <p14:creationId xmlns:p14="http://schemas.microsoft.com/office/powerpoint/2010/main" val="3478945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Role of the adult –</a:t>
            </a:r>
            <a:r>
              <a:rPr lang="en-GB" baseline="0" dirty="0" smtClean="0"/>
              <a:t> help and support, provide </a:t>
            </a:r>
            <a:r>
              <a:rPr lang="en-GB" baseline="0" dirty="0" err="1" smtClean="0"/>
              <a:t>oportunites</a:t>
            </a:r>
            <a:r>
              <a:rPr lang="en-GB" baseline="0" dirty="0" smtClean="0"/>
              <a:t>, positive attitude, enabling environments, </a:t>
            </a:r>
            <a:r>
              <a:rPr lang="en-GB" baseline="0" dirty="0" err="1" smtClean="0"/>
              <a:t>opps</a:t>
            </a:r>
            <a:r>
              <a:rPr lang="en-GB" baseline="0" dirty="0" smtClean="0"/>
              <a:t> for play, see framework of </a:t>
            </a:r>
            <a:r>
              <a:rPr lang="en-GB" baseline="0" dirty="0" err="1" smtClean="0"/>
              <a:t>FPh</a:t>
            </a:r>
            <a:r>
              <a:rPr lang="en-GB" baseline="0" dirty="0" smtClean="0"/>
              <a:t>, etc.</a:t>
            </a:r>
          </a:p>
          <a:p>
            <a:endParaRPr lang="en-GB" baseline="0" dirty="0" smtClean="0"/>
          </a:p>
          <a:p>
            <a:endParaRPr lang="en-GB" dirty="0"/>
          </a:p>
        </p:txBody>
      </p:sp>
    </p:spTree>
    <p:extLst>
      <p:ext uri="{BB962C8B-B14F-4D97-AF65-F5344CB8AC3E}">
        <p14:creationId xmlns:p14="http://schemas.microsoft.com/office/powerpoint/2010/main" val="1181402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smtClean="0">
                <a:effectLst/>
                <a:latin typeface="+mj-lt"/>
                <a:ea typeface="+mj-ea"/>
                <a:cs typeface="+mj-cs"/>
                <a:sym typeface="Calibri"/>
              </a:rPr>
              <a:t>Engaging parents and carers with their child's education leads to raised attainment, improved behaviour and school attendance. </a:t>
            </a:r>
            <a:endParaRPr lang="en-GB" baseline="0" dirty="0" smtClean="0"/>
          </a:p>
          <a:p>
            <a:endParaRPr lang="en-GB" baseline="0" dirty="0" smtClean="0"/>
          </a:p>
          <a:p>
            <a:r>
              <a:rPr lang="en-GB" dirty="0" smtClean="0"/>
              <a:t>Many parents find it difficult to offer children mathematical experience or encouragement at home. Like many of those in the early years workforce, they may be reluctant to engage in the subject because of their own lack of confidence and pass on to their children the perception that it is OK to be “no good at maths”. Parents need more support to engage their children in maths and information on how important maths is in their children’s lives. A national drive to highlight the importance of early maths learning, similar to those for healthy eating and exercise, and language and reading, would be a good place to start.</a:t>
            </a:r>
          </a:p>
          <a:p>
            <a:endParaRPr lang="en-GB" dirty="0" smtClean="0"/>
          </a:p>
          <a:p>
            <a:r>
              <a:rPr lang="en-GB" dirty="0" smtClean="0"/>
              <a:t>More information directly to parents on how to develop their children’s maths skills. • Early years settings to work with parents to support children’s development. • A national ‘positive about maths’ drive to draw in parents as well as early years staff. </a:t>
            </a:r>
          </a:p>
          <a:p>
            <a:endParaRPr lang="en-GB" dirty="0" smtClean="0"/>
          </a:p>
          <a:p>
            <a:r>
              <a:rPr lang="en-GB" dirty="0" smtClean="0"/>
              <a:t>Partnership – effective </a:t>
            </a:r>
            <a:r>
              <a:rPr lang="en-GB" dirty="0" err="1" smtClean="0"/>
              <a:t>communcaiton</a:t>
            </a:r>
            <a:r>
              <a:rPr lang="en-GB" dirty="0" smtClean="0"/>
              <a:t>,</a:t>
            </a:r>
            <a:r>
              <a:rPr lang="en-GB" baseline="0" dirty="0" smtClean="0"/>
              <a:t> etc.</a:t>
            </a:r>
          </a:p>
          <a:p>
            <a:endParaRPr lang="en-GB" baseline="0" dirty="0" smtClean="0"/>
          </a:p>
          <a:p>
            <a:r>
              <a:rPr lang="en-GB" baseline="0" dirty="0" smtClean="0"/>
              <a:t>Resources – parents being told maybe provided with resources to help the child? </a:t>
            </a:r>
            <a:r>
              <a:rPr lang="en-GB" baseline="0" dirty="0" err="1" smtClean="0"/>
              <a:t>Im</a:t>
            </a:r>
            <a:r>
              <a:rPr lang="en-GB" baseline="0" dirty="0" smtClean="0"/>
              <a:t> sure you can find more info on this </a:t>
            </a:r>
            <a:r>
              <a:rPr lang="en-GB" baseline="0" dirty="0" smtClean="0">
                <a:sym typeface="Wingdings" panose="05000000000000000000" pitchFamily="2" charset="2"/>
              </a:rPr>
              <a:t></a:t>
            </a:r>
          </a:p>
          <a:p>
            <a:endParaRPr lang="en-GB" baseline="0" dirty="0" smtClean="0">
              <a:sym typeface="Wingdings" panose="05000000000000000000" pitchFamily="2" charset="2"/>
            </a:endParaRPr>
          </a:p>
          <a:p>
            <a:r>
              <a:rPr lang="en-GB" b="1" i="1" u="sng" baseline="0" dirty="0" smtClean="0">
                <a:sym typeface="Wingdings" panose="05000000000000000000" pitchFamily="2" charset="2"/>
              </a:rPr>
              <a:t>Number and Play program for parents</a:t>
            </a:r>
            <a:endParaRPr lang="en-GB" b="1" i="1" u="sng" dirty="0"/>
          </a:p>
        </p:txBody>
      </p:sp>
    </p:spTree>
    <p:extLst>
      <p:ext uri="{BB962C8B-B14F-4D97-AF65-F5344CB8AC3E}">
        <p14:creationId xmlns:p14="http://schemas.microsoft.com/office/powerpoint/2010/main" val="1560615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Please</a:t>
            </a:r>
            <a:r>
              <a:rPr lang="en-GB" baseline="0" dirty="0" smtClean="0"/>
              <a:t> take note that this clip is from 2008 but the message is still relevant today</a:t>
            </a:r>
            <a:endParaRPr lang="en-GB" dirty="0" smtClean="0"/>
          </a:p>
          <a:p>
            <a:endParaRPr lang="en-GB" dirty="0" smtClean="0"/>
          </a:p>
          <a:p>
            <a:endParaRPr lang="en-GB" dirty="0"/>
          </a:p>
        </p:txBody>
      </p:sp>
    </p:spTree>
    <p:extLst>
      <p:ext uri="{BB962C8B-B14F-4D97-AF65-F5344CB8AC3E}">
        <p14:creationId xmlns:p14="http://schemas.microsoft.com/office/powerpoint/2010/main" val="203541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04583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592586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 name="Shape 11"/>
          <p:cNvSpPr>
            <a:spLocks noGrp="1"/>
          </p:cNvSpPr>
          <p:nvPr>
            <p:ph type="title"/>
          </p:nvPr>
        </p:nvSpPr>
        <p:spPr>
          <a:xfrm>
            <a:off x="683568" y="1988840"/>
            <a:ext cx="7772401" cy="1470026"/>
          </a:xfrm>
          <a:prstGeom prst="rect">
            <a:avLst/>
          </a:prstGeom>
        </p:spPr>
        <p:txBody>
          <a:bodyPr/>
          <a:lstStyle/>
          <a:p>
            <a:r>
              <a:t>Title Text</a:t>
            </a:r>
          </a:p>
        </p:txBody>
      </p:sp>
      <p:sp>
        <p:nvSpPr>
          <p:cNvPr id="12" name="Shape 12"/>
          <p:cNvSpPr>
            <a:spLocks noGrp="1"/>
          </p:cNvSpPr>
          <p:nvPr>
            <p:ph type="body" sz="quarter" idx="1"/>
          </p:nvPr>
        </p:nvSpPr>
        <p:spPr>
          <a:xfrm>
            <a:off x="1369367" y="3744614"/>
            <a:ext cx="6400801" cy="1752601"/>
          </a:xfrm>
          <a:prstGeom prst="rect">
            <a:avLst/>
          </a:prstGeom>
        </p:spPr>
        <p:txBody>
          <a:bodyPr/>
          <a:lstStyle>
            <a:lvl1pPr marL="0" indent="0" algn="ctr">
              <a:buSzTx/>
              <a:buFontTx/>
              <a:buNone/>
              <a:defRPr>
                <a:solidFill>
                  <a:srgbClr val="888888"/>
                </a:solidFill>
              </a:defRPr>
            </a:lvl1pPr>
            <a:lvl2pPr marL="0" indent="457200" algn="ctr">
              <a:buSzTx/>
              <a:buFontTx/>
              <a:buNone/>
              <a:defRPr>
                <a:solidFill>
                  <a:srgbClr val="888888"/>
                </a:solidFill>
              </a:defRPr>
            </a:lvl2pPr>
            <a:lvl3pPr marL="0" indent="914400" algn="ctr">
              <a:buSzTx/>
              <a:buFontTx/>
              <a:buNone/>
              <a:defRPr>
                <a:solidFill>
                  <a:srgbClr val="888888"/>
                </a:solidFill>
              </a:defRPr>
            </a:lvl3pPr>
            <a:lvl4pPr marL="0" indent="1371600" algn="ctr">
              <a:buSzTx/>
              <a:buFontTx/>
              <a:buNone/>
              <a:defRPr>
                <a:solidFill>
                  <a:srgbClr val="888888"/>
                </a:solidFill>
              </a:defRPr>
            </a:lvl4pPr>
            <a:lvl5pPr marL="0" indent="1828800" algn="ctr">
              <a:buSzTx/>
              <a:buFontTx/>
              <a:buNone/>
              <a:defRPr>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Shape 29"/>
          <p:cNvSpPr>
            <a:spLocks noGrp="1"/>
          </p:cNvSpPr>
          <p:nvPr>
            <p:ph type="title"/>
          </p:nvPr>
        </p:nvSpPr>
        <p:spPr>
          <a:xfrm>
            <a:off x="683568" y="3993083"/>
            <a:ext cx="7772401" cy="1362076"/>
          </a:xfrm>
          <a:prstGeom prst="rect">
            <a:avLst/>
          </a:prstGeom>
        </p:spPr>
        <p:txBody>
          <a:bodyPr anchor="t"/>
          <a:lstStyle>
            <a:lvl1pPr algn="l">
              <a:defRPr sz="4000" b="1" cap="all"/>
            </a:lvl1pPr>
          </a:lstStyle>
          <a:p>
            <a:r>
              <a:t>Title Text</a:t>
            </a:r>
          </a:p>
        </p:txBody>
      </p:sp>
      <p:sp>
        <p:nvSpPr>
          <p:cNvPr id="30" name="Shape 30"/>
          <p:cNvSpPr>
            <a:spLocks noGrp="1"/>
          </p:cNvSpPr>
          <p:nvPr>
            <p:ph type="body" sz="quarter" idx="1"/>
          </p:nvPr>
        </p:nvSpPr>
        <p:spPr>
          <a:xfrm>
            <a:off x="683568" y="2492896"/>
            <a:ext cx="7772401" cy="1500188"/>
          </a:xfrm>
          <a:prstGeom prst="rect">
            <a:avLst/>
          </a:prstGeom>
        </p:spPr>
        <p:txBody>
          <a:bodyPr anchor="b"/>
          <a:lstStyle>
            <a:lvl1pPr marL="0" indent="0">
              <a:spcBef>
                <a:spcPts val="400"/>
              </a:spcBef>
              <a:buSzTx/>
              <a:buFontTx/>
              <a:buNone/>
              <a:defRPr sz="2000">
                <a:solidFill>
                  <a:srgbClr val="888888"/>
                </a:solidFill>
              </a:defRPr>
            </a:lvl1pPr>
            <a:lvl2pPr marL="0" indent="457200">
              <a:spcBef>
                <a:spcPts val="400"/>
              </a:spcBef>
              <a:buSzTx/>
              <a:buFontTx/>
              <a:buNone/>
              <a:defRPr sz="2000">
                <a:solidFill>
                  <a:srgbClr val="888888"/>
                </a:solidFill>
              </a:defRPr>
            </a:lvl2pPr>
            <a:lvl3pPr marL="0" indent="914400">
              <a:spcBef>
                <a:spcPts val="400"/>
              </a:spcBef>
              <a:buSzTx/>
              <a:buFontTx/>
              <a:buNone/>
              <a:defRPr sz="2000">
                <a:solidFill>
                  <a:srgbClr val="888888"/>
                </a:solidFill>
              </a:defRPr>
            </a:lvl3pPr>
            <a:lvl4pPr marL="0" indent="1371600">
              <a:spcBef>
                <a:spcPts val="400"/>
              </a:spcBef>
              <a:buSzTx/>
              <a:buFontTx/>
              <a:buNone/>
              <a:defRPr sz="2000">
                <a:solidFill>
                  <a:srgbClr val="888888"/>
                </a:solidFill>
              </a:defRPr>
            </a:lvl4pPr>
            <a:lvl5pPr marL="0" indent="1828800">
              <a:spcBef>
                <a:spcPts val="400"/>
              </a:spcBef>
              <a:buSzTx/>
              <a:buFontTx/>
              <a:buNone/>
              <a:defRPr sz="2000">
                <a:solidFill>
                  <a:srgbClr val="888888"/>
                </a:solidFill>
              </a:defRPr>
            </a:lvl5pPr>
          </a:lstStyle>
          <a:p>
            <a:r>
              <a:t>Body Level One</a:t>
            </a:r>
          </a:p>
          <a:p>
            <a:pPr lvl="1"/>
            <a:r>
              <a:t>Body Level Two</a:t>
            </a:r>
          </a:p>
          <a:p>
            <a:pPr lvl="2"/>
            <a:r>
              <a:t>Body Level Three</a:t>
            </a:r>
          </a:p>
          <a:p>
            <a:pPr lvl="3"/>
            <a:r>
              <a:t>Body Level Four</a:t>
            </a:r>
          </a:p>
          <a:p>
            <a:pPr lvl="4"/>
            <a:r>
              <a:t>Body Level Five</a:t>
            </a:r>
          </a:p>
        </p:txBody>
      </p:sp>
      <p:sp>
        <p:nvSpPr>
          <p:cNvPr id="31" name="Shape 31"/>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Shape 38"/>
          <p:cNvSpPr>
            <a:spLocks noGrp="1"/>
          </p:cNvSpPr>
          <p:nvPr>
            <p:ph type="title"/>
          </p:nvPr>
        </p:nvSpPr>
        <p:spPr>
          <a:prstGeom prst="rect">
            <a:avLst/>
          </a:prstGeom>
        </p:spPr>
        <p:txBody>
          <a:bodyPr/>
          <a:lstStyle/>
          <a:p>
            <a:r>
              <a:t>Title Text</a:t>
            </a:r>
          </a:p>
        </p:txBody>
      </p:sp>
      <p:sp>
        <p:nvSpPr>
          <p:cNvPr id="39" name="Shape 39"/>
          <p:cNvSpPr>
            <a:spLocks noGrp="1"/>
          </p:cNvSpPr>
          <p:nvPr>
            <p:ph type="body" sz="half" idx="1"/>
          </p:nvPr>
        </p:nvSpPr>
        <p:spPr>
          <a:xfrm>
            <a:off x="457200" y="1600200"/>
            <a:ext cx="4038600" cy="3989041"/>
          </a:xfrm>
          <a:prstGeom prst="rect">
            <a:avLst/>
          </a:prstGeom>
        </p:spPr>
        <p:txBody>
          <a:bodyPr/>
          <a:lstStyle>
            <a:lvl1pPr>
              <a:spcBef>
                <a:spcPts val="600"/>
              </a:spcBef>
              <a:defRPr sz="2800"/>
            </a:lvl1pPr>
            <a:lvl2pPr marL="790575" indent="-333375">
              <a:spcBef>
                <a:spcPts val="600"/>
              </a:spcBef>
              <a:defRPr sz="2800"/>
            </a:lvl2pPr>
            <a:lvl3pPr marL="1234439" indent="-320039">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40" name="Shape 40"/>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Shape 47"/>
          <p:cNvSpPr>
            <a:spLocks noGrp="1"/>
          </p:cNvSpPr>
          <p:nvPr>
            <p:ph type="title"/>
          </p:nvPr>
        </p:nvSpPr>
        <p:spPr>
          <a:prstGeom prst="rect">
            <a:avLst/>
          </a:prstGeom>
        </p:spPr>
        <p:txBody>
          <a:bodyPr/>
          <a:lstStyle/>
          <a:p>
            <a:r>
              <a:t>Title Text</a:t>
            </a:r>
          </a:p>
        </p:txBody>
      </p:sp>
      <p:sp>
        <p:nvSpPr>
          <p:cNvPr id="48" name="Shape 48"/>
          <p:cNvSpPr>
            <a:spLocks noGrp="1"/>
          </p:cNvSpPr>
          <p:nvPr>
            <p:ph type="body" sz="quarter" idx="1"/>
          </p:nvPr>
        </p:nvSpPr>
        <p:spPr>
          <a:xfrm>
            <a:off x="457200" y="1535112"/>
            <a:ext cx="4040188" cy="639763"/>
          </a:xfrm>
          <a:prstGeom prst="rect">
            <a:avLst/>
          </a:prstGeom>
        </p:spPr>
        <p:txBody>
          <a:bodyPr anchor="b"/>
          <a:lstStyle>
            <a:lvl1pPr marL="0" indent="0">
              <a:spcBef>
                <a:spcPts val="500"/>
              </a:spcBef>
              <a:buSzTx/>
              <a:buFontTx/>
              <a:buNone/>
              <a:defRPr sz="2400" b="1"/>
            </a:lvl1pPr>
            <a:lvl2pPr marL="0" indent="457200">
              <a:spcBef>
                <a:spcPts val="500"/>
              </a:spcBef>
              <a:buSzTx/>
              <a:buFontTx/>
              <a:buNone/>
              <a:defRPr sz="2400" b="1"/>
            </a:lvl2pPr>
            <a:lvl3pPr marL="0" indent="914400">
              <a:spcBef>
                <a:spcPts val="500"/>
              </a:spcBef>
              <a:buSzTx/>
              <a:buFontTx/>
              <a:buNone/>
              <a:defRPr sz="2400" b="1"/>
            </a:lvl3pPr>
            <a:lvl4pPr marL="0" indent="1371600">
              <a:spcBef>
                <a:spcPts val="500"/>
              </a:spcBef>
              <a:buSzTx/>
              <a:buFontTx/>
              <a:buNone/>
              <a:defRPr sz="2400" b="1"/>
            </a:lvl4pPr>
            <a:lvl5pPr marL="0" indent="1828800">
              <a:spcBef>
                <a:spcPts val="500"/>
              </a:spcBef>
              <a:buSzTx/>
              <a:buFont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Shape 49"/>
          <p:cNvSpPr>
            <a:spLocks noGrp="1"/>
          </p:cNvSpPr>
          <p:nvPr>
            <p:ph type="body" sz="quarter" idx="13"/>
          </p:nvPr>
        </p:nvSpPr>
        <p:spPr>
          <a:xfrm>
            <a:off x="4645025" y="1535112"/>
            <a:ext cx="4041775" cy="639763"/>
          </a:xfrm>
          <a:prstGeom prst="rect">
            <a:avLst/>
          </a:prstGeom>
        </p:spPr>
        <p:txBody>
          <a:bodyPr anchor="b"/>
          <a:lstStyle/>
          <a:p>
            <a:pPr marL="0" indent="0">
              <a:spcBef>
                <a:spcPts val="500"/>
              </a:spcBef>
              <a:buSzTx/>
              <a:buFontTx/>
              <a:buNone/>
              <a:defRPr sz="2400" b="1"/>
            </a:pPr>
            <a:endParaRPr/>
          </a:p>
        </p:txBody>
      </p:sp>
      <p:sp>
        <p:nvSpPr>
          <p:cNvPr id="50" name="Shape 50"/>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Shape 57"/>
          <p:cNvSpPr>
            <a:spLocks noGrp="1"/>
          </p:cNvSpPr>
          <p:nvPr>
            <p:ph type="title"/>
          </p:nvPr>
        </p:nvSpPr>
        <p:spPr>
          <a:prstGeom prst="rect">
            <a:avLst/>
          </a:prstGeom>
        </p:spPr>
        <p:txBody>
          <a:bodyPr/>
          <a:lstStyle/>
          <a:p>
            <a:r>
              <a:t>Title Text</a:t>
            </a:r>
          </a:p>
        </p:txBody>
      </p:sp>
      <p:sp>
        <p:nvSpPr>
          <p:cNvPr id="58" name="Shape 58"/>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hape 65"/>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Shape 72"/>
          <p:cNvSpPr>
            <a:spLocks noGrp="1"/>
          </p:cNvSpPr>
          <p:nvPr>
            <p:ph type="title"/>
          </p:nvPr>
        </p:nvSpPr>
        <p:spPr>
          <a:xfrm>
            <a:off x="457200" y="273050"/>
            <a:ext cx="3008314" cy="1162050"/>
          </a:xfrm>
          <a:prstGeom prst="rect">
            <a:avLst/>
          </a:prstGeom>
        </p:spPr>
        <p:txBody>
          <a:bodyPr anchor="b"/>
          <a:lstStyle>
            <a:lvl1pPr algn="l">
              <a:defRPr sz="2000" b="1"/>
            </a:lvl1pPr>
          </a:lstStyle>
          <a:p>
            <a:r>
              <a:t>Title Text</a:t>
            </a:r>
          </a:p>
        </p:txBody>
      </p:sp>
      <p:sp>
        <p:nvSpPr>
          <p:cNvPr id="73" name="Shape 73"/>
          <p:cNvSpPr>
            <a:spLocks noGrp="1"/>
          </p:cNvSpPr>
          <p:nvPr>
            <p:ph type="body" idx="1"/>
          </p:nvPr>
        </p:nvSpPr>
        <p:spPr>
          <a:xfrm>
            <a:off x="3575050" y="273050"/>
            <a:ext cx="5111750" cy="5172174"/>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Shape 74"/>
          <p:cNvSpPr>
            <a:spLocks noGrp="1"/>
          </p:cNvSpPr>
          <p:nvPr>
            <p:ph type="body" sz="quarter" idx="13"/>
          </p:nvPr>
        </p:nvSpPr>
        <p:spPr>
          <a:xfrm>
            <a:off x="457199" y="1435100"/>
            <a:ext cx="3008315" cy="4029891"/>
          </a:xfrm>
          <a:prstGeom prst="rect">
            <a:avLst/>
          </a:prstGeom>
        </p:spPr>
        <p:txBody>
          <a:bodyPr/>
          <a:lstStyle/>
          <a:p>
            <a:pPr marL="0" indent="0">
              <a:spcBef>
                <a:spcPts val="300"/>
              </a:spcBef>
              <a:buSzTx/>
              <a:buFontTx/>
              <a:buNone/>
              <a:defRPr sz="1400"/>
            </a:pPr>
            <a:endParaRPr/>
          </a:p>
        </p:txBody>
      </p:sp>
      <p:sp>
        <p:nvSpPr>
          <p:cNvPr id="75" name="Shape 75"/>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Shape 82"/>
          <p:cNvSpPr>
            <a:spLocks noGrp="1"/>
          </p:cNvSpPr>
          <p:nvPr>
            <p:ph type="title"/>
          </p:nvPr>
        </p:nvSpPr>
        <p:spPr>
          <a:xfrm>
            <a:off x="1792288" y="4509120"/>
            <a:ext cx="5486401" cy="566739"/>
          </a:xfrm>
          <a:prstGeom prst="rect">
            <a:avLst/>
          </a:prstGeom>
        </p:spPr>
        <p:txBody>
          <a:bodyPr anchor="b"/>
          <a:lstStyle>
            <a:lvl1pPr algn="l">
              <a:defRPr sz="2000" b="1"/>
            </a:lvl1pPr>
          </a:lstStyle>
          <a:p>
            <a:r>
              <a:t>Title Text</a:t>
            </a:r>
          </a:p>
        </p:txBody>
      </p:sp>
      <p:sp>
        <p:nvSpPr>
          <p:cNvPr id="83" name="Shape 83"/>
          <p:cNvSpPr>
            <a:spLocks noGrp="1"/>
          </p:cNvSpPr>
          <p:nvPr>
            <p:ph type="pic" sz="half" idx="13"/>
          </p:nvPr>
        </p:nvSpPr>
        <p:spPr>
          <a:xfrm>
            <a:off x="1792288" y="612775"/>
            <a:ext cx="5486401" cy="3824338"/>
          </a:xfrm>
          <a:prstGeom prst="rect">
            <a:avLst/>
          </a:prstGeom>
        </p:spPr>
        <p:txBody>
          <a:bodyPr lIns="91439" rIns="91439">
            <a:noAutofit/>
          </a:bodyPr>
          <a:lstStyle/>
          <a:p>
            <a:endParaRPr/>
          </a:p>
        </p:txBody>
      </p:sp>
      <p:sp>
        <p:nvSpPr>
          <p:cNvPr id="84" name="Shape 84"/>
          <p:cNvSpPr>
            <a:spLocks noGrp="1"/>
          </p:cNvSpPr>
          <p:nvPr>
            <p:ph type="body" sz="quarter" idx="1"/>
          </p:nvPr>
        </p:nvSpPr>
        <p:spPr>
          <a:xfrm>
            <a:off x="1792288" y="5157192"/>
            <a:ext cx="5486401" cy="432049"/>
          </a:xfrm>
          <a:prstGeom prst="rect">
            <a:avLst/>
          </a:prstGeom>
        </p:spPr>
        <p:txBody>
          <a:bodyPr/>
          <a:lstStyle>
            <a:lvl1pPr marL="0" indent="0">
              <a:spcBef>
                <a:spcPts val="300"/>
              </a:spcBef>
              <a:buSzTx/>
              <a:buFontTx/>
              <a:buNone/>
              <a:defRPr sz="1400"/>
            </a:lvl1pPr>
            <a:lvl2pPr marL="0" indent="457200">
              <a:spcBef>
                <a:spcPts val="300"/>
              </a:spcBef>
              <a:buSzTx/>
              <a:buFontTx/>
              <a:buNone/>
              <a:defRPr sz="1400"/>
            </a:lvl2pPr>
            <a:lvl3pPr marL="0" indent="914400">
              <a:spcBef>
                <a:spcPts val="300"/>
              </a:spcBef>
              <a:buSzTx/>
              <a:buFontTx/>
              <a:buNone/>
              <a:defRPr sz="1400"/>
            </a:lvl3pPr>
            <a:lvl4pPr marL="0" indent="1371600">
              <a:spcBef>
                <a:spcPts val="300"/>
              </a:spcBef>
              <a:buSzTx/>
              <a:buFontTx/>
              <a:buNone/>
              <a:defRPr sz="1400"/>
            </a:lvl4pPr>
            <a:lvl5pPr marL="0" indent="1828800">
              <a:spcBef>
                <a:spcPts val="300"/>
              </a:spcBef>
              <a:buSzTx/>
              <a:buFontTx/>
              <a:buNone/>
              <a:defRPr sz="1400"/>
            </a:lvl5pPr>
          </a:lstStyle>
          <a:p>
            <a:r>
              <a:t>Body Level One</a:t>
            </a:r>
          </a:p>
          <a:p>
            <a:pPr lvl="1"/>
            <a:r>
              <a:t>Body Level Two</a:t>
            </a:r>
          </a:p>
          <a:p>
            <a:pPr lvl="2"/>
            <a:r>
              <a:t>Body Level Three</a:t>
            </a:r>
          </a:p>
          <a:p>
            <a:pPr lvl="3"/>
            <a:r>
              <a:t>Body Level Four</a:t>
            </a:r>
          </a:p>
          <a:p>
            <a:pPr lvl="4"/>
            <a:r>
              <a:t>Body Level Five</a:t>
            </a:r>
          </a:p>
        </p:txBody>
      </p:sp>
      <p:sp>
        <p:nvSpPr>
          <p:cNvPr id="85" name="Shape 85"/>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Title and Vertical Text">
    <p:spTree>
      <p:nvGrpSpPr>
        <p:cNvPr id="1" name=""/>
        <p:cNvGrpSpPr/>
        <p:nvPr/>
      </p:nvGrpSpPr>
      <p:grpSpPr>
        <a:xfrm>
          <a:off x="0" y="0"/>
          <a:ext cx="0" cy="0"/>
          <a:chOff x="0" y="0"/>
          <a:chExt cx="0" cy="0"/>
        </a:xfrm>
      </p:grpSpPr>
      <p:sp>
        <p:nvSpPr>
          <p:cNvPr id="92" name="Shape 92"/>
          <p:cNvSpPr>
            <a:spLocks noGrp="1"/>
          </p:cNvSpPr>
          <p:nvPr>
            <p:ph type="title"/>
          </p:nvPr>
        </p:nvSpPr>
        <p:spPr>
          <a:prstGeom prst="rect">
            <a:avLst/>
          </a:prstGeom>
        </p:spPr>
        <p:txBody>
          <a:bodyPr/>
          <a:lstStyle/>
          <a:p>
            <a:r>
              <a:t>Title Text</a:t>
            </a:r>
          </a:p>
        </p:txBody>
      </p:sp>
      <p:sp>
        <p:nvSpPr>
          <p:cNvPr id="93" name="Shape 93"/>
          <p:cNvSpPr>
            <a:spLocks noGrp="1"/>
          </p:cNvSpPr>
          <p:nvPr>
            <p:ph type="body" idx="1"/>
          </p:nvPr>
        </p:nvSpPr>
        <p:spPr>
          <a:xfrm>
            <a:off x="457200" y="1600200"/>
            <a:ext cx="8229600" cy="391703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94" name="Shape 94"/>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Vertical Title and Text">
    <p:spTree>
      <p:nvGrpSpPr>
        <p:cNvPr id="1" name=""/>
        <p:cNvGrpSpPr/>
        <p:nvPr/>
      </p:nvGrpSpPr>
      <p:grpSpPr>
        <a:xfrm>
          <a:off x="0" y="0"/>
          <a:ext cx="0" cy="0"/>
          <a:chOff x="0" y="0"/>
          <a:chExt cx="0" cy="0"/>
        </a:xfrm>
      </p:grpSpPr>
      <p:sp>
        <p:nvSpPr>
          <p:cNvPr id="101" name="Shape 101"/>
          <p:cNvSpPr>
            <a:spLocks noGrp="1"/>
          </p:cNvSpPr>
          <p:nvPr>
            <p:ph type="title"/>
          </p:nvPr>
        </p:nvSpPr>
        <p:spPr>
          <a:xfrm>
            <a:off x="6629400" y="274639"/>
            <a:ext cx="2057400" cy="5242594"/>
          </a:xfrm>
          <a:prstGeom prst="rect">
            <a:avLst/>
          </a:prstGeom>
        </p:spPr>
        <p:txBody>
          <a:bodyPr/>
          <a:lstStyle/>
          <a:p>
            <a:r>
              <a:t>Title Text</a:t>
            </a:r>
          </a:p>
        </p:txBody>
      </p:sp>
      <p:sp>
        <p:nvSpPr>
          <p:cNvPr id="102" name="Shape 102"/>
          <p:cNvSpPr>
            <a:spLocks noGrp="1"/>
          </p:cNvSpPr>
          <p:nvPr>
            <p:ph type="body" idx="1"/>
          </p:nvPr>
        </p:nvSpPr>
        <p:spPr>
          <a:xfrm>
            <a:off x="457200" y="274639"/>
            <a:ext cx="6019800" cy="5242594"/>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03" name="Shape 10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itle, Content, and 2 Content">
    <p:spTree>
      <p:nvGrpSpPr>
        <p:cNvPr id="1" name=""/>
        <p:cNvGrpSpPr/>
        <p:nvPr/>
      </p:nvGrpSpPr>
      <p:grpSpPr>
        <a:xfrm>
          <a:off x="0" y="0"/>
          <a:ext cx="0" cy="0"/>
          <a:chOff x="0" y="0"/>
          <a:chExt cx="0" cy="0"/>
        </a:xfrm>
      </p:grpSpPr>
      <p:sp>
        <p:nvSpPr>
          <p:cNvPr id="110" name="Shape 110"/>
          <p:cNvSpPr>
            <a:spLocks noGrp="1"/>
          </p:cNvSpPr>
          <p:nvPr>
            <p:ph type="title"/>
          </p:nvPr>
        </p:nvSpPr>
        <p:spPr>
          <a:xfrm>
            <a:off x="685800" y="609600"/>
            <a:ext cx="7772400" cy="1143000"/>
          </a:xfrm>
          <a:prstGeom prst="rect">
            <a:avLst/>
          </a:prstGeom>
        </p:spPr>
        <p:txBody>
          <a:bodyPr/>
          <a:lstStyle/>
          <a:p>
            <a:r>
              <a:t>Title Text</a:t>
            </a:r>
          </a:p>
        </p:txBody>
      </p:sp>
      <p:sp>
        <p:nvSpPr>
          <p:cNvPr id="111" name="Shape 111"/>
          <p:cNvSpPr>
            <a:spLocks noGrp="1"/>
          </p:cNvSpPr>
          <p:nvPr>
            <p:ph type="body" sz="half" idx="1"/>
          </p:nvPr>
        </p:nvSpPr>
        <p:spPr>
          <a:xfrm>
            <a:off x="685800" y="1981200"/>
            <a:ext cx="3810000" cy="41148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12" name="Shape 112"/>
          <p:cNvSpPr>
            <a:spLocks noGrp="1"/>
          </p:cNvSpPr>
          <p:nvPr>
            <p:ph type="sldNum" sz="quarter" idx="2"/>
          </p:nvPr>
        </p:nvSpPr>
        <p:spPr>
          <a:prstGeom prst="rect">
            <a:avLst/>
          </a:prstGeom>
        </p:spPr>
        <p:txBody>
          <a:bodyPr/>
          <a:lstStyle>
            <a:lvl1pPr>
              <a:defRPr>
                <a:solidFill>
                  <a:srgbClr val="1F497D"/>
                </a:solidFill>
              </a:defRPr>
            </a:lvl1p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4 Content">
    <p:spTree>
      <p:nvGrpSpPr>
        <p:cNvPr id="1" name=""/>
        <p:cNvGrpSpPr/>
        <p:nvPr/>
      </p:nvGrpSpPr>
      <p:grpSpPr>
        <a:xfrm>
          <a:off x="0" y="0"/>
          <a:ext cx="0" cy="0"/>
          <a:chOff x="0" y="0"/>
          <a:chExt cx="0" cy="0"/>
        </a:xfrm>
      </p:grpSpPr>
      <p:sp>
        <p:nvSpPr>
          <p:cNvPr id="119" name="Shape 119"/>
          <p:cNvSpPr>
            <a:spLocks noGrp="1"/>
          </p:cNvSpPr>
          <p:nvPr>
            <p:ph type="title"/>
          </p:nvPr>
        </p:nvSpPr>
        <p:spPr>
          <a:xfrm>
            <a:off x="685800" y="609600"/>
            <a:ext cx="7772400" cy="1143000"/>
          </a:xfrm>
          <a:prstGeom prst="rect">
            <a:avLst/>
          </a:prstGeom>
        </p:spPr>
        <p:txBody>
          <a:bodyPr/>
          <a:lstStyle/>
          <a:p>
            <a:r>
              <a:t>Title Text</a:t>
            </a:r>
          </a:p>
        </p:txBody>
      </p:sp>
      <p:sp>
        <p:nvSpPr>
          <p:cNvPr id="120" name="Shape 120"/>
          <p:cNvSpPr>
            <a:spLocks noGrp="1"/>
          </p:cNvSpPr>
          <p:nvPr>
            <p:ph type="body" sz="quarter" idx="1"/>
          </p:nvPr>
        </p:nvSpPr>
        <p:spPr>
          <a:xfrm>
            <a:off x="685800" y="1981200"/>
            <a:ext cx="3810000" cy="19812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21" name="Shape 121"/>
          <p:cNvSpPr>
            <a:spLocks noGrp="1"/>
          </p:cNvSpPr>
          <p:nvPr>
            <p:ph type="sldNum" sz="quarter" idx="2"/>
          </p:nvPr>
        </p:nvSpPr>
        <p:spPr>
          <a:prstGeom prst="rect">
            <a:avLst/>
          </a:prstGeom>
        </p:spPr>
        <p:txBody>
          <a:bodyPr/>
          <a:lstStyle>
            <a:lvl1pPr>
              <a:defRPr>
                <a:solidFill>
                  <a:srgbClr val="1F497D"/>
                </a:solidFill>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4"/>
          <a:srcRect/>
          <a:stretch>
            <a:fillRect/>
          </a:stretch>
        </a:blipFill>
        <a:effectLst/>
      </p:bgPr>
    </p:bg>
    <p:spTree>
      <p:nvGrpSpPr>
        <p:cNvPr id="1" name=""/>
        <p:cNvGrpSpPr/>
        <p:nvPr/>
      </p:nvGrpSpPr>
      <p:grpSpPr>
        <a:xfrm>
          <a:off x="0" y="0"/>
          <a:ext cx="0" cy="0"/>
          <a:chOff x="0" y="0"/>
          <a:chExt cx="0" cy="0"/>
        </a:xfrm>
      </p:grpSpPr>
      <p:sp>
        <p:nvSpPr>
          <p:cNvPr id="2" name="Shape 2"/>
          <p:cNvSpPr>
            <a:spLocks noGrp="1"/>
          </p:cNvSpPr>
          <p:nvPr>
            <p:ph type="title"/>
          </p:nvPr>
        </p:nvSpPr>
        <p:spPr>
          <a:xfrm>
            <a:off x="457200" y="274638"/>
            <a:ext cx="8229600" cy="1143001"/>
          </a:xfrm>
          <a:prstGeom prst="rect">
            <a:avLst/>
          </a:prstGeom>
          <a:ln w="12700">
            <a:miter lim="400000"/>
          </a:ln>
          <a:extLst>
            <a:ext uri="{C572A759-6A51-4108-AA02-DFA0A04FC94B}">
              <ma14:wrappingTextBoxFlag xmlns="" xmlns:ma14="http://schemas.microsoft.com/office/mac/drawingml/2011/main" val="1"/>
            </a:ext>
          </a:extLst>
        </p:spPr>
        <p:txBody>
          <a:bodyPr lIns="45719" rIns="45719" anchor="ctr">
            <a:normAutofit/>
          </a:bodyPr>
          <a:lstStyle/>
          <a:p>
            <a:r>
              <a:t>Title Text</a:t>
            </a:r>
          </a:p>
        </p:txBody>
      </p:sp>
      <p:sp>
        <p:nvSpPr>
          <p:cNvPr id="3" name="Shape 3"/>
          <p:cNvSpPr>
            <a:spLocks noGrp="1"/>
          </p:cNvSpPr>
          <p:nvPr>
            <p:ph type="body" idx="1"/>
          </p:nvPr>
        </p:nvSpPr>
        <p:spPr>
          <a:xfrm>
            <a:off x="457200" y="1600200"/>
            <a:ext cx="8229600" cy="5257800"/>
          </a:xfrm>
          <a:prstGeom prst="rect">
            <a:avLst/>
          </a:prstGeom>
          <a:ln w="12700">
            <a:miter lim="400000"/>
          </a:ln>
          <a:extLst>
            <a:ext uri="{C572A759-6A51-4108-AA02-DFA0A04FC94B}">
              <ma14:wrappingTextBoxFlag xmlns=""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hape 4"/>
          <p:cNvSpPr>
            <a:spLocks noGrp="1"/>
          </p:cNvSpPr>
          <p:nvPr>
            <p:ph type="sldNum" sz="quarter" idx="2"/>
          </p:nvPr>
        </p:nvSpPr>
        <p:spPr>
          <a:xfrm>
            <a:off x="8413144" y="6416603"/>
            <a:ext cx="273657" cy="269241"/>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transition spd="med"/>
  <p:txStyles>
    <p:titleStyle>
      <a:lvl1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1pPr>
      <a:lvl2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2pPr>
      <a:lvl3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3pPr>
      <a:lvl4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4pPr>
      <a:lvl5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5pPr>
      <a:lvl6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6pPr>
      <a:lvl7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7pPr>
      <a:lvl8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8pPr>
      <a:lvl9pPr marL="0" marR="0" indent="0" algn="ctr" defTabSz="914400" rtl="0" latinLnBrk="0">
        <a:lnSpc>
          <a:spcPct val="100000"/>
        </a:lnSpc>
        <a:spcBef>
          <a:spcPts val="0"/>
        </a:spcBef>
        <a:spcAft>
          <a:spcPts val="0"/>
        </a:spcAft>
        <a:buClrTx/>
        <a:buSzTx/>
        <a:buFontTx/>
        <a:buNone/>
        <a:tabLst/>
        <a:defRPr sz="4400" b="0" i="0" u="none" strike="noStrike" cap="none" spc="0" baseline="0">
          <a:ln>
            <a:noFill/>
          </a:ln>
          <a:solidFill>
            <a:srgbClr val="000000"/>
          </a:solidFill>
          <a:uFillTx/>
          <a:latin typeface="Myriad Pro"/>
          <a:ea typeface="Myriad Pro"/>
          <a:cs typeface="Myriad Pro"/>
          <a:sym typeface="Myriad Pro"/>
        </a:defRPr>
      </a:lvl9pPr>
    </p:titleStyle>
    <p:bodyStyle>
      <a:lvl1pPr marL="342900" marR="0" indent="-3429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1pPr>
      <a:lvl2pPr marL="783771" marR="0" indent="-326571"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2pPr>
      <a:lvl3pPr marL="1219200" marR="0" indent="-30480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3pPr>
      <a:lvl4pPr marL="17373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4pPr>
      <a:lvl5pPr marL="21945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ln>
            <a:noFill/>
          </a:ln>
          <a:solidFill>
            <a:schemeClr val="tx1"/>
          </a:solidFill>
          <a:uFillTx/>
          <a:latin typeface="+mn-lt"/>
          <a:ea typeface="+mn-ea"/>
          <a:cs typeface="+mn-cs"/>
          <a:sym typeface="Myriad Pro"/>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ik4-GwWJ-Mk" TargetMode="External"/><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guardian.com/technology/2014/feb/07/year-of-code-dan-crow-songkick"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5" Type="http://schemas.openxmlformats.org/officeDocument/2006/relationships/hyperlink" Target="http://www.theregister.co.uk/2014/10/29/turnbull_coding_skills_will_be_almost_as_important_as_literacy_and_numeracy/" TargetMode="External"/><Relationship Id="rId4" Type="http://schemas.openxmlformats.org/officeDocument/2006/relationships/hyperlink" Target="https://www.livingwell.org.au/well-being/problem-solving/"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nationalnumeracy.org.uk/sites/default/files/media/appg_paper_-_eys.pdf"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5" Type="http://schemas.openxmlformats.org/officeDocument/2006/relationships/hyperlink" Target="https://www.nationalnumeracy.org.uk/sites/default/files/attitudes_towards_maths_-_updated_branding.pdf" TargetMode="External"/><Relationship Id="rId4" Type="http://schemas.openxmlformats.org/officeDocument/2006/relationships/hyperlink" Target="https://www.theguardian.com/teacher-network/teacher-blog/2012/mar/07/world-maths-day-adult-innumera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ctrTitle"/>
          </p:nvPr>
        </p:nvSpPr>
        <p:spPr>
          <a:xfrm>
            <a:off x="539552" y="620688"/>
            <a:ext cx="8352928" cy="2838177"/>
          </a:xfrm>
        </p:spPr>
        <p:txBody>
          <a:bodyPr>
            <a:normAutofit fontScale="90000"/>
          </a:bodyPr>
          <a:lstStyle/>
          <a:p>
            <a:pPr lvl="0">
              <a:spcBef>
                <a:spcPct val="20000"/>
              </a:spcBef>
            </a:pPr>
            <a:r>
              <a:rPr lang="en-GB" altLang="cy-GB" sz="3200" i="1" dirty="0" smtClean="0">
                <a:solidFill>
                  <a:schemeClr val="accent2">
                    <a:lumMod val="20000"/>
                    <a:lumOff val="80000"/>
                  </a:schemeClr>
                </a:solidFill>
                <a:latin typeface="Lucida Sans" pitchFamily="34" charset="0"/>
              </a:rPr>
              <a:t/>
            </a:r>
            <a:br>
              <a:rPr lang="en-GB" altLang="cy-GB" sz="3200" i="1" dirty="0" smtClean="0">
                <a:solidFill>
                  <a:schemeClr val="accent2">
                    <a:lumMod val="20000"/>
                    <a:lumOff val="80000"/>
                  </a:schemeClr>
                </a:solidFill>
                <a:latin typeface="Lucida Sans" pitchFamily="34" charset="0"/>
              </a:rPr>
            </a:br>
            <a:r>
              <a:rPr lang="cy-GB" altLang="cy-GB" sz="4000" dirty="0" smtClean="0">
                <a:solidFill>
                  <a:srgbClr val="FFFF00">
                    <a:lumMod val="20000"/>
                    <a:lumOff val="80000"/>
                  </a:srgbClr>
                </a:solidFill>
                <a:latin typeface="Lucida Sans" pitchFamily="34" charset="0"/>
                <a:ea typeface="+mn-ea"/>
                <a:cs typeface="+mn-cs"/>
              </a:rPr>
              <a:t>EAEE4005/C</a:t>
            </a:r>
            <a:br>
              <a:rPr lang="cy-GB" altLang="cy-GB" sz="4000" dirty="0" smtClean="0">
                <a:solidFill>
                  <a:srgbClr val="FFFF00">
                    <a:lumMod val="20000"/>
                    <a:lumOff val="80000"/>
                  </a:srgbClr>
                </a:solidFill>
                <a:latin typeface="Lucida Sans" pitchFamily="34" charset="0"/>
                <a:ea typeface="+mn-ea"/>
                <a:cs typeface="+mn-cs"/>
              </a:rPr>
            </a:br>
            <a:r>
              <a:rPr lang="cy-GB" altLang="cy-GB" sz="4000" dirty="0" smtClean="0">
                <a:solidFill>
                  <a:srgbClr val="FFFF00">
                    <a:lumMod val="20000"/>
                    <a:lumOff val="80000"/>
                  </a:srgbClr>
                </a:solidFill>
                <a:latin typeface="Lucida Sans" pitchFamily="34" charset="0"/>
                <a:ea typeface="+mn-ea"/>
                <a:cs typeface="+mn-cs"/>
              </a:rPr>
              <a:t>EAEE4010/C</a:t>
            </a:r>
            <a:r>
              <a:rPr lang="cy-GB" altLang="cy-GB" sz="2800" dirty="0">
                <a:solidFill>
                  <a:srgbClr val="FFFF00">
                    <a:lumMod val="20000"/>
                    <a:lumOff val="80000"/>
                  </a:srgbClr>
                </a:solidFill>
                <a:latin typeface="Lucida Sans" pitchFamily="34" charset="0"/>
                <a:ea typeface="+mn-ea"/>
                <a:cs typeface="+mn-cs"/>
              </a:rPr>
              <a:t/>
            </a:r>
            <a:br>
              <a:rPr lang="cy-GB" altLang="cy-GB" sz="2800" dirty="0">
                <a:solidFill>
                  <a:srgbClr val="FFFF00">
                    <a:lumMod val="20000"/>
                    <a:lumOff val="80000"/>
                  </a:srgbClr>
                </a:solidFill>
                <a:latin typeface="Lucida Sans" pitchFamily="34" charset="0"/>
                <a:ea typeface="+mn-ea"/>
                <a:cs typeface="+mn-cs"/>
              </a:rPr>
            </a:br>
            <a:r>
              <a:rPr lang="en-GB" altLang="cy-GB" sz="2800" dirty="0" smtClean="0">
                <a:solidFill>
                  <a:srgbClr val="FFFF00">
                    <a:lumMod val="20000"/>
                    <a:lumOff val="80000"/>
                  </a:srgbClr>
                </a:solidFill>
                <a:latin typeface="Lucida Sans" pitchFamily="34" charset="0"/>
                <a:ea typeface="+mn-ea"/>
                <a:cs typeface="+mn-cs"/>
              </a:rPr>
              <a:t>Y </a:t>
            </a:r>
            <a:r>
              <a:rPr lang="en-GB" altLang="cy-GB" sz="2800" dirty="0" err="1" smtClean="0">
                <a:solidFill>
                  <a:srgbClr val="FFFF00">
                    <a:lumMod val="20000"/>
                    <a:lumOff val="80000"/>
                  </a:srgbClr>
                </a:solidFill>
                <a:latin typeface="Lucida Sans" pitchFamily="34" charset="0"/>
                <a:ea typeface="+mn-ea"/>
                <a:cs typeface="+mn-cs"/>
              </a:rPr>
              <a:t>mathemategydd</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ifanc</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archwilio</a:t>
            </a:r>
            <a:r>
              <a:rPr lang="en-GB" altLang="cy-GB" sz="2800" dirty="0" smtClean="0">
                <a:solidFill>
                  <a:srgbClr val="FFFF00">
                    <a:lumMod val="20000"/>
                    <a:lumOff val="80000"/>
                  </a:srgbClr>
                </a:solidFill>
                <a:latin typeface="Lucida Sans" pitchFamily="34" charset="0"/>
                <a:ea typeface="+mn-ea"/>
                <a:cs typeface="+mn-cs"/>
              </a:rPr>
              <a:t> a </a:t>
            </a:r>
            <a:r>
              <a:rPr lang="en-GB" altLang="cy-GB" sz="2800" dirty="0" err="1" smtClean="0">
                <a:solidFill>
                  <a:srgbClr val="FFFF00">
                    <a:lumMod val="20000"/>
                    <a:lumOff val="80000"/>
                  </a:srgbClr>
                </a:solidFill>
                <a:latin typeface="Lucida Sans" pitchFamily="34" charset="0"/>
                <a:ea typeface="+mn-ea"/>
                <a:cs typeface="+mn-cs"/>
              </a:rPr>
              <a:t>datrys</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problemau</a:t>
            </a:r>
            <a:r>
              <a:rPr lang="en-GB" altLang="cy-GB" sz="2800" i="1" dirty="0" smtClean="0">
                <a:solidFill>
                  <a:srgbClr val="FFFF00">
                    <a:lumMod val="20000"/>
                    <a:lumOff val="80000"/>
                  </a:srgbClr>
                </a:solidFill>
                <a:latin typeface="Lucida Sans" pitchFamily="34" charset="0"/>
                <a:ea typeface="+mn-ea"/>
                <a:cs typeface="+mn-cs"/>
              </a:rPr>
              <a:t/>
            </a:r>
            <a:br>
              <a:rPr lang="en-GB" altLang="cy-GB" sz="2800" i="1" dirty="0" smtClean="0">
                <a:solidFill>
                  <a:srgbClr val="FFFF00">
                    <a:lumMod val="20000"/>
                    <a:lumOff val="80000"/>
                  </a:srgbClr>
                </a:solidFill>
                <a:latin typeface="Lucida Sans" pitchFamily="34" charset="0"/>
                <a:ea typeface="+mn-ea"/>
                <a:cs typeface="+mn-cs"/>
              </a:rPr>
            </a:br>
            <a:r>
              <a:rPr lang="en-GB" altLang="cy-GB" sz="2800" i="1" dirty="0" smtClean="0">
                <a:solidFill>
                  <a:srgbClr val="FFFF00">
                    <a:lumMod val="20000"/>
                    <a:lumOff val="80000"/>
                  </a:srgbClr>
                </a:solidFill>
                <a:latin typeface="Lucida Sans" pitchFamily="34" charset="0"/>
                <a:ea typeface="+mn-ea"/>
                <a:cs typeface="+mn-cs"/>
              </a:rPr>
              <a:t>The young mathematician: exploration and problem solving</a:t>
            </a:r>
            <a:r>
              <a:rPr lang="cy-GB" altLang="cy-GB" sz="3200" dirty="0">
                <a:solidFill>
                  <a:prstClr val="black">
                    <a:tint val="75000"/>
                  </a:prstClr>
                </a:solidFill>
                <a:latin typeface="Lucida Sans" pitchFamily="34" charset="0"/>
                <a:ea typeface="+mn-ea"/>
                <a:cs typeface="+mn-cs"/>
              </a:rPr>
              <a:t/>
            </a:r>
            <a:br>
              <a:rPr lang="cy-GB" altLang="cy-GB" sz="3200" dirty="0">
                <a:solidFill>
                  <a:prstClr val="black">
                    <a:tint val="75000"/>
                  </a:prstClr>
                </a:solidFill>
                <a:latin typeface="Lucida Sans" pitchFamily="34" charset="0"/>
                <a:ea typeface="+mn-ea"/>
                <a:cs typeface="+mn-cs"/>
              </a:rPr>
            </a:br>
            <a:endParaRPr lang="cy-GB" altLang="cy-GB" sz="3200"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subTitle" idx="1"/>
          </p:nvPr>
        </p:nvSpPr>
        <p:spPr>
          <a:xfrm>
            <a:off x="251520" y="3744614"/>
            <a:ext cx="8640960" cy="2348681"/>
          </a:xfrm>
        </p:spPr>
        <p:txBody>
          <a:bodyPr>
            <a:normAutofit/>
          </a:bodyPr>
          <a:lstStyle/>
          <a:p>
            <a:pPr algn="l"/>
            <a:endParaRPr lang="en-GB" altLang="cy-GB" sz="2800" i="1" dirty="0">
              <a:solidFill>
                <a:schemeClr val="bg1"/>
              </a:solidFill>
              <a:latin typeface="Lucida Sans" pitchFamily="34" charset="0"/>
              <a:ea typeface="ＭＳ Ｐゴシック" pitchFamily="34" charset="-128"/>
            </a:endParaRPr>
          </a:p>
          <a:p>
            <a:pPr algn="l"/>
            <a:r>
              <a:rPr lang="en-GB" altLang="cy-GB" sz="2600" dirty="0" err="1" smtClean="0">
                <a:solidFill>
                  <a:schemeClr val="bg1"/>
                </a:solidFill>
                <a:latin typeface="Lucida Sans" pitchFamily="34" charset="0"/>
                <a:ea typeface="ＭＳ Ｐゴシック" pitchFamily="34" charset="-128"/>
              </a:rPr>
              <a:t>Darlith</a:t>
            </a:r>
            <a:r>
              <a:rPr lang="en-GB" altLang="cy-GB" sz="2600" dirty="0" smtClean="0">
                <a:solidFill>
                  <a:schemeClr val="bg1"/>
                </a:solidFill>
                <a:latin typeface="Lucida Sans" pitchFamily="34" charset="0"/>
                <a:ea typeface="ＭＳ Ｐゴシック" pitchFamily="34" charset="-128"/>
              </a:rPr>
              <a:t> 6 – </a:t>
            </a:r>
            <a:r>
              <a:rPr lang="en-GB" altLang="cy-GB" sz="2600" dirty="0" err="1" smtClean="0">
                <a:solidFill>
                  <a:schemeClr val="bg1"/>
                </a:solidFill>
                <a:latin typeface="Lucida Sans" pitchFamily="34" charset="0"/>
                <a:ea typeface="ＭＳ Ｐゴシック" pitchFamily="34" charset="-128"/>
              </a:rPr>
              <a:t>Rôl</a:t>
            </a:r>
            <a:r>
              <a:rPr lang="en-GB" altLang="cy-GB" sz="2600" dirty="0" smtClean="0">
                <a:solidFill>
                  <a:schemeClr val="bg1"/>
                </a:solidFill>
                <a:latin typeface="Lucida Sans" pitchFamily="34" charset="0"/>
                <a:ea typeface="ＭＳ Ｐゴシック" pitchFamily="34" charset="-128"/>
              </a:rPr>
              <a:t> </a:t>
            </a:r>
            <a:r>
              <a:rPr lang="en-GB" altLang="cy-GB" sz="2600" dirty="0" err="1" smtClean="0">
                <a:solidFill>
                  <a:schemeClr val="bg1"/>
                </a:solidFill>
                <a:latin typeface="Lucida Sans" pitchFamily="34" charset="0"/>
                <a:ea typeface="ＭＳ Ｐゴシック" pitchFamily="34" charset="-128"/>
              </a:rPr>
              <a:t>yr</a:t>
            </a:r>
            <a:r>
              <a:rPr lang="en-GB" altLang="cy-GB" sz="2600" dirty="0" smtClean="0">
                <a:solidFill>
                  <a:schemeClr val="bg1"/>
                </a:solidFill>
                <a:latin typeface="Lucida Sans" pitchFamily="34" charset="0"/>
                <a:ea typeface="ＭＳ Ｐゴシック" pitchFamily="34" charset="-128"/>
              </a:rPr>
              <a:t> </a:t>
            </a:r>
            <a:r>
              <a:rPr lang="en-GB" altLang="cy-GB" sz="2600" dirty="0" err="1" smtClean="0">
                <a:solidFill>
                  <a:schemeClr val="bg1"/>
                </a:solidFill>
                <a:latin typeface="Lucida Sans" pitchFamily="34" charset="0"/>
                <a:ea typeface="ＭＳ Ｐゴシック" pitchFamily="34" charset="-128"/>
              </a:rPr>
              <a:t>Oedolyn</a:t>
            </a:r>
            <a:endParaRPr lang="en-GB" altLang="cy-GB" sz="2600" dirty="0" smtClean="0">
              <a:solidFill>
                <a:schemeClr val="bg1"/>
              </a:solidFill>
              <a:latin typeface="Lucida Sans" pitchFamily="34" charset="0"/>
              <a:ea typeface="ＭＳ Ｐゴシック" pitchFamily="34" charset="-128"/>
            </a:endParaRPr>
          </a:p>
          <a:p>
            <a:pPr algn="l"/>
            <a:r>
              <a:rPr lang="en-GB" altLang="cy-GB" sz="2600" i="1" dirty="0" smtClean="0">
                <a:solidFill>
                  <a:schemeClr val="bg1"/>
                </a:solidFill>
                <a:latin typeface="Lucida Sans" pitchFamily="34" charset="0"/>
                <a:ea typeface="ＭＳ Ｐゴシック" pitchFamily="34" charset="-128"/>
              </a:rPr>
              <a:t>Lecture 6 – Role of the Adult</a:t>
            </a:r>
            <a:r>
              <a:rPr lang="en-GB" altLang="cy-GB" sz="2600" dirty="0" smtClean="0">
                <a:solidFill>
                  <a:schemeClr val="bg1"/>
                </a:solidFill>
                <a:latin typeface="Lucida Sans" pitchFamily="34" charset="0"/>
                <a:ea typeface="ＭＳ Ｐゴシック" pitchFamily="34" charset="-128"/>
              </a:rPr>
              <a:t>                                  </a:t>
            </a:r>
            <a:endParaRPr lang="cy-GB" altLang="cy-GB" sz="2600" dirty="0" smtClean="0">
              <a:latin typeface="Lucida Sans" pitchFamily="34" charset="0"/>
            </a:endParaRPr>
          </a:p>
        </p:txBody>
      </p:sp>
    </p:spTree>
    <p:extLst>
      <p:ext uri="{BB962C8B-B14F-4D97-AF65-F5344CB8AC3E}">
        <p14:creationId xmlns:p14="http://schemas.microsoft.com/office/powerpoint/2010/main" val="2122799246"/>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 name="Shape 133"/>
          <p:cNvSpPr>
            <a:spLocks noGrp="1"/>
          </p:cNvSpPr>
          <p:nvPr>
            <p:ph type="title"/>
          </p:nvPr>
        </p:nvSpPr>
        <p:spPr>
          <a:prstGeom prst="rect">
            <a:avLst/>
          </a:prstGeom>
        </p:spPr>
        <p:txBody>
          <a:bodyPr/>
          <a:lstStyle/>
          <a:p>
            <a:pPr>
              <a:defRPr sz="3200">
                <a:latin typeface="Lucida Sans"/>
                <a:ea typeface="Lucida Sans"/>
                <a:cs typeface="Lucida Sans"/>
                <a:sym typeface="Lucida Sans"/>
              </a:defRPr>
            </a:pPr>
            <a:r>
              <a:rPr dirty="0" err="1"/>
              <a:t>Cynnwys</a:t>
            </a:r>
            <a:r>
              <a:rPr dirty="0"/>
              <a:t/>
            </a:r>
            <a:br>
              <a:rPr dirty="0"/>
            </a:br>
            <a:r>
              <a:rPr dirty="0">
                <a:solidFill>
                  <a:srgbClr val="0070C0"/>
                </a:solidFill>
              </a:rPr>
              <a:t>Contents</a:t>
            </a:r>
          </a:p>
        </p:txBody>
      </p:sp>
      <p:sp>
        <p:nvSpPr>
          <p:cNvPr id="2" name="Text Placeholder 1"/>
          <p:cNvSpPr>
            <a:spLocks noGrp="1"/>
          </p:cNvSpPr>
          <p:nvPr>
            <p:ph type="body" sz="half" idx="1"/>
          </p:nvPr>
        </p:nvSpPr>
        <p:spPr/>
        <p:txBody>
          <a:bodyPr/>
          <a:lstStyle/>
          <a:p>
            <a:r>
              <a:rPr lang="en-GB" dirty="0" err="1" smtClean="0">
                <a:latin typeface="Lucida Sans" panose="020B0602030504020204" pitchFamily="34" charset="0"/>
              </a:rPr>
              <a:t>Pwysigrwydd</a:t>
            </a:r>
            <a:r>
              <a:rPr lang="en-GB" dirty="0" smtClean="0">
                <a:latin typeface="Lucida Sans" panose="020B0602030504020204" pitchFamily="34" charset="0"/>
              </a:rPr>
              <a:t> </a:t>
            </a:r>
            <a:r>
              <a:rPr lang="en-GB" dirty="0" err="1" smtClean="0">
                <a:latin typeface="Lucida Sans" panose="020B0602030504020204" pitchFamily="34" charset="0"/>
              </a:rPr>
              <a:t>Mathemateg</a:t>
            </a:r>
            <a:endParaRPr lang="en-GB" dirty="0" smtClean="0">
              <a:latin typeface="Lucida Sans" panose="020B0602030504020204" pitchFamily="34" charset="0"/>
            </a:endParaRPr>
          </a:p>
          <a:p>
            <a:r>
              <a:rPr lang="en-GB" dirty="0" err="1" smtClean="0">
                <a:latin typeface="Lucida Sans" panose="020B0602030504020204" pitchFamily="34" charset="0"/>
              </a:rPr>
              <a:t>Agweddau</a:t>
            </a:r>
            <a:endParaRPr lang="en-GB" dirty="0" smtClean="0">
              <a:latin typeface="Lucida Sans" panose="020B0602030504020204" pitchFamily="34" charset="0"/>
            </a:endParaRPr>
          </a:p>
          <a:p>
            <a:r>
              <a:rPr lang="en-GB" dirty="0" err="1" smtClean="0">
                <a:latin typeface="Lucida Sans" panose="020B0602030504020204" pitchFamily="34" charset="0"/>
              </a:rPr>
              <a:t>Lleoliadau</a:t>
            </a:r>
            <a:endParaRPr lang="en-GB" dirty="0" smtClean="0">
              <a:latin typeface="Lucida Sans" panose="020B0602030504020204" pitchFamily="34" charset="0"/>
            </a:endParaRPr>
          </a:p>
          <a:p>
            <a:r>
              <a:rPr lang="en-GB" dirty="0" err="1" smtClean="0">
                <a:latin typeface="Lucida Sans" panose="020B0602030504020204" pitchFamily="34" charset="0"/>
              </a:rPr>
              <a:t>Rhieni</a:t>
            </a:r>
            <a:endParaRPr lang="en-GB" dirty="0">
              <a:latin typeface="Lucida Sans" panose="020B0602030504020204" pitchFamily="34" charset="0"/>
            </a:endParaRPr>
          </a:p>
        </p:txBody>
      </p:sp>
      <p:sp>
        <p:nvSpPr>
          <p:cNvPr id="135" name="Shape 135"/>
          <p:cNvSpPr/>
          <p:nvPr/>
        </p:nvSpPr>
        <p:spPr>
          <a:xfrm>
            <a:off x="4917815" y="1292716"/>
            <a:ext cx="4061085" cy="3933384"/>
          </a:xfrm>
          <a:prstGeom prst="rect">
            <a:avLst/>
          </a:prstGeom>
          <a:ln w="12700">
            <a:miter lim="400000"/>
          </a:ln>
          <a:extLst>
            <a:ext uri="{C572A759-6A51-4108-AA02-DFA0A04FC94B}">
              <ma14:wrappingTextBoxFlag xmlns="" xmlns:ma14="http://schemas.microsoft.com/office/mac/drawingml/2011/main" val="1"/>
            </a:ext>
          </a:extLst>
        </p:spPr>
        <p:txBody>
          <a:bodyPr wrap="square" lIns="45719" rIns="45719">
            <a:spAutoFit/>
          </a:bodyPr>
          <a:lstStyle/>
          <a:p>
            <a:pPr>
              <a:lnSpc>
                <a:spcPct val="120000"/>
              </a:lnSpc>
              <a:buSzPct val="100000"/>
              <a:defRPr sz="2200">
                <a:latin typeface="Lucida Sans"/>
                <a:ea typeface="Lucida Sans"/>
                <a:cs typeface="Lucida Sans"/>
                <a:sym typeface="Lucida Sans"/>
              </a:defRPr>
            </a:pPr>
            <a:endParaRPr lang="en-GB" sz="2400" dirty="0" smtClean="0">
              <a:solidFill>
                <a:srgbClr val="0000FF"/>
              </a:solidFill>
            </a:endParaRPr>
          </a:p>
          <a:p>
            <a:pPr marL="190500" indent="-190500">
              <a:lnSpc>
                <a:spcPct val="120000"/>
              </a:lnSpc>
              <a:buSzPct val="100000"/>
              <a:buChar char="•"/>
              <a:defRPr sz="2200">
                <a:latin typeface="Lucida Sans"/>
                <a:ea typeface="Lucida Sans"/>
                <a:cs typeface="Lucida Sans"/>
                <a:sym typeface="Lucida Sans"/>
              </a:defRPr>
            </a:pPr>
            <a:r>
              <a:rPr lang="en-GB" sz="2800" dirty="0" smtClean="0">
                <a:solidFill>
                  <a:srgbClr val="0070C0"/>
                </a:solidFill>
              </a:rPr>
              <a:t>Importance of Maths</a:t>
            </a:r>
          </a:p>
          <a:p>
            <a:pPr marL="190500" indent="-190500">
              <a:lnSpc>
                <a:spcPct val="120000"/>
              </a:lnSpc>
              <a:buSzPct val="100000"/>
              <a:buChar char="•"/>
              <a:defRPr sz="2200">
                <a:latin typeface="Lucida Sans"/>
                <a:ea typeface="Lucida Sans"/>
                <a:cs typeface="Lucida Sans"/>
                <a:sym typeface="Lucida Sans"/>
              </a:defRPr>
            </a:pPr>
            <a:r>
              <a:rPr lang="en-GB" sz="2800" dirty="0" smtClean="0">
                <a:solidFill>
                  <a:srgbClr val="0070C0"/>
                </a:solidFill>
              </a:rPr>
              <a:t>Attitudes</a:t>
            </a:r>
          </a:p>
          <a:p>
            <a:pPr marL="190500" indent="-190500">
              <a:lnSpc>
                <a:spcPct val="120000"/>
              </a:lnSpc>
              <a:buSzPct val="100000"/>
              <a:buChar char="•"/>
              <a:defRPr sz="2200">
                <a:latin typeface="Lucida Sans"/>
                <a:ea typeface="Lucida Sans"/>
                <a:cs typeface="Lucida Sans"/>
                <a:sym typeface="Lucida Sans"/>
              </a:defRPr>
            </a:pPr>
            <a:r>
              <a:rPr lang="en-GB" sz="2800" dirty="0" smtClean="0">
                <a:solidFill>
                  <a:srgbClr val="0070C0"/>
                </a:solidFill>
              </a:rPr>
              <a:t>Settings</a:t>
            </a:r>
          </a:p>
          <a:p>
            <a:pPr marL="190500" indent="-190500">
              <a:lnSpc>
                <a:spcPct val="120000"/>
              </a:lnSpc>
              <a:buSzPct val="100000"/>
              <a:buChar char="•"/>
              <a:defRPr sz="2200">
                <a:latin typeface="Lucida Sans"/>
                <a:ea typeface="Lucida Sans"/>
                <a:cs typeface="Lucida Sans"/>
                <a:sym typeface="Lucida Sans"/>
              </a:defRPr>
            </a:pPr>
            <a:r>
              <a:rPr lang="en-GB" sz="2800" dirty="0" smtClean="0">
                <a:solidFill>
                  <a:srgbClr val="0070C0"/>
                </a:solidFill>
              </a:rPr>
              <a:t>Parents</a:t>
            </a:r>
          </a:p>
          <a:p>
            <a:pPr marL="190500" indent="-190500">
              <a:lnSpc>
                <a:spcPct val="120000"/>
              </a:lnSpc>
              <a:buSzPct val="100000"/>
              <a:buChar char="•"/>
              <a:defRPr sz="2200">
                <a:latin typeface="Lucida Sans"/>
                <a:ea typeface="Lucida Sans"/>
                <a:cs typeface="Lucida Sans"/>
                <a:sym typeface="Lucida Sans"/>
              </a:defRPr>
            </a:pPr>
            <a:endParaRPr lang="en-GB" sz="2400" i="1" dirty="0" smtClean="0">
              <a:solidFill>
                <a:srgbClr val="0000FF"/>
              </a:solidFill>
            </a:endParaRPr>
          </a:p>
          <a:p>
            <a:pPr marL="190500" indent="-190500">
              <a:lnSpc>
                <a:spcPct val="120000"/>
              </a:lnSpc>
              <a:buSzPct val="100000"/>
              <a:buChar char="•"/>
              <a:defRPr sz="2200">
                <a:latin typeface="Lucida Sans"/>
                <a:ea typeface="Lucida Sans"/>
                <a:cs typeface="Lucida Sans"/>
                <a:sym typeface="Lucida Sans"/>
              </a:defRPr>
            </a:pPr>
            <a:endParaRPr lang="en-GB" sz="2400" i="1" dirty="0" smtClean="0">
              <a:solidFill>
                <a:srgbClr val="0000FF"/>
              </a:solidFill>
            </a:endParaRPr>
          </a:p>
          <a:p>
            <a:pPr marL="190500" indent="-190500">
              <a:lnSpc>
                <a:spcPct val="120000"/>
              </a:lnSpc>
              <a:buSzPct val="100000"/>
              <a:buChar char="•"/>
              <a:defRPr sz="2200">
                <a:latin typeface="Lucida Sans"/>
                <a:ea typeface="Lucida Sans"/>
                <a:cs typeface="Lucida Sans"/>
                <a:sym typeface="Lucida Sans"/>
              </a:defRPr>
            </a:pPr>
            <a:endParaRPr sz="2400" i="1" dirty="0">
              <a:solidFill>
                <a:srgbClr val="0000FF"/>
              </a:solidFill>
            </a:endParaRP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Pwysigrwydd</a:t>
            </a:r>
            <a:r>
              <a:rPr lang="en-GB" dirty="0" smtClean="0">
                <a:latin typeface="Lucida Sans" panose="020B0602030504020204" pitchFamily="34" charset="0"/>
              </a:rPr>
              <a:t> </a:t>
            </a:r>
            <a:r>
              <a:rPr lang="en-GB" dirty="0" err="1" smtClean="0">
                <a:latin typeface="Lucida Sans" panose="020B0602030504020204" pitchFamily="34" charset="0"/>
              </a:rPr>
              <a:t>Rhifedd</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70C0"/>
                </a:solidFill>
                <a:latin typeface="Lucida Sans" panose="020B0602030504020204" pitchFamily="34" charset="0"/>
              </a:rPr>
              <a:t>Importance of Numeracy</a:t>
            </a:r>
            <a:endParaRPr lang="en-GB" dirty="0">
              <a:solidFill>
                <a:srgbClr val="0070C0"/>
              </a:solidFill>
              <a:latin typeface="Lucida Sans" panose="020B0602030504020204" pitchFamily="34" charset="0"/>
            </a:endParaRPr>
          </a:p>
        </p:txBody>
      </p:sp>
      <p:sp>
        <p:nvSpPr>
          <p:cNvPr id="3" name="Text Placeholder 2"/>
          <p:cNvSpPr>
            <a:spLocks noGrp="1"/>
          </p:cNvSpPr>
          <p:nvPr>
            <p:ph type="body" sz="half" idx="1"/>
          </p:nvPr>
        </p:nvSpPr>
        <p:spPr>
          <a:xfrm>
            <a:off x="457200" y="2176976"/>
            <a:ext cx="4038600" cy="2717800"/>
          </a:xfrm>
        </p:spPr>
        <p:txBody>
          <a:bodyPr>
            <a:normAutofit/>
          </a:bodyPr>
          <a:lstStyle/>
          <a:p>
            <a:r>
              <a:rPr lang="en-GB" dirty="0" err="1" smtClean="0">
                <a:latin typeface="Lucida Sans" panose="020B0602030504020204" pitchFamily="34" charset="0"/>
              </a:rPr>
              <a:t>Cyfleoedd</a:t>
            </a:r>
            <a:r>
              <a:rPr lang="en-GB" dirty="0" smtClean="0">
                <a:latin typeface="Lucida Sans" panose="020B0602030504020204" pitchFamily="34" charset="0"/>
              </a:rPr>
              <a:t> </a:t>
            </a:r>
            <a:r>
              <a:rPr lang="en-GB" dirty="0" err="1">
                <a:latin typeface="Lucida Sans" panose="020B0602030504020204" pitchFamily="34" charset="0"/>
              </a:rPr>
              <a:t>gwaith</a:t>
            </a:r>
            <a:endParaRPr lang="en-GB" dirty="0">
              <a:latin typeface="Lucida Sans" panose="020B0602030504020204" pitchFamily="34" charset="0"/>
            </a:endParaRPr>
          </a:p>
          <a:p>
            <a:endParaRPr lang="en-GB" dirty="0">
              <a:latin typeface="Lucida Sans" panose="020B0602030504020204" pitchFamily="34" charset="0"/>
            </a:endParaRPr>
          </a:p>
          <a:p>
            <a:r>
              <a:rPr lang="en-GB" dirty="0" err="1" smtClean="0">
                <a:latin typeface="Lucida Sans" panose="020B0602030504020204" pitchFamily="34" charset="0"/>
              </a:rPr>
              <a:t>Yr</a:t>
            </a:r>
            <a:r>
              <a:rPr lang="en-GB" dirty="0" smtClean="0">
                <a:latin typeface="Lucida Sans" panose="020B0602030504020204" pitchFamily="34" charset="0"/>
              </a:rPr>
              <a:t> </a:t>
            </a:r>
            <a:r>
              <a:rPr lang="en-GB" dirty="0" err="1" smtClean="0">
                <a:latin typeface="Lucida Sans" panose="020B0602030504020204" pitchFamily="34" charset="0"/>
              </a:rPr>
              <a:t>oes</a:t>
            </a:r>
            <a:r>
              <a:rPr lang="en-GB" dirty="0" smtClean="0">
                <a:latin typeface="Lucida Sans" panose="020B0602030504020204" pitchFamily="34" charset="0"/>
              </a:rPr>
              <a:t> </a:t>
            </a:r>
            <a:r>
              <a:rPr lang="en-GB" dirty="0" err="1">
                <a:latin typeface="Lucida Sans" panose="020B0602030504020204" pitchFamily="34" charset="0"/>
              </a:rPr>
              <a:t>ddigidol</a:t>
            </a:r>
            <a:endParaRPr lang="en-GB" dirty="0">
              <a:latin typeface="Lucida Sans" panose="020B0602030504020204" pitchFamily="34" charset="0"/>
            </a:endParaRPr>
          </a:p>
          <a:p>
            <a:endParaRPr lang="en-GB" dirty="0">
              <a:latin typeface="Lucida Sans" panose="020B0602030504020204" pitchFamily="34" charset="0"/>
            </a:endParaRPr>
          </a:p>
          <a:p>
            <a:r>
              <a:rPr lang="en-GB" dirty="0" err="1">
                <a:latin typeface="Lucida Sans" panose="020B0602030504020204" pitchFamily="34" charset="0"/>
              </a:rPr>
              <a:t>Iechyd</a:t>
            </a:r>
            <a:r>
              <a:rPr lang="en-GB" dirty="0">
                <a:latin typeface="Lucida Sans" panose="020B0602030504020204" pitchFamily="34" charset="0"/>
              </a:rPr>
              <a:t> a </a:t>
            </a:r>
            <a:r>
              <a:rPr lang="en-GB" dirty="0" err="1">
                <a:latin typeface="Lucida Sans" panose="020B0602030504020204" pitchFamily="34" charset="0"/>
              </a:rPr>
              <a:t>lles</a:t>
            </a:r>
            <a:r>
              <a:rPr lang="en-GB" dirty="0">
                <a:latin typeface="Lucida Sans" panose="020B0602030504020204" pitchFamily="34" charset="0"/>
              </a:rPr>
              <a:t>?</a:t>
            </a:r>
          </a:p>
        </p:txBody>
      </p:sp>
      <p:sp>
        <p:nvSpPr>
          <p:cNvPr id="4" name="Text Placeholder 2"/>
          <p:cNvSpPr txBox="1">
            <a:spLocks/>
          </p:cNvSpPr>
          <p:nvPr/>
        </p:nvSpPr>
        <p:spPr>
          <a:xfrm>
            <a:off x="4648200" y="2176975"/>
            <a:ext cx="4038600" cy="2717801"/>
          </a:xfrm>
          <a:prstGeom prst="rect">
            <a:avLst/>
          </a:prstGeom>
          <a:ln w="12700">
            <a:miter lim="400000"/>
          </a:ln>
          <a:extLst>
            <a:ext uri="{C572A759-6A51-4108-AA02-DFA0A04FC94B}">
              <ma14:wrappingTextBoxFlag xmlns="" xmlns:ma14="http://schemas.microsoft.com/office/mac/drawingml/2011/main" val="1"/>
            </a:ext>
          </a:extLst>
        </p:spPr>
        <p:txBody>
          <a:bodyPr lIns="45719" rIns="45719">
            <a:normAutofit lnSpcReduction="10000"/>
          </a:bodyPr>
          <a:lstStyle>
            <a:lvl1pPr marL="342900" marR="0" indent="-3429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1pPr>
            <a:lvl2pPr marL="790575" marR="0" indent="-333375"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2pPr>
            <a:lvl3pPr marL="1234439" marR="0" indent="-320039"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3pPr>
            <a:lvl4pPr marL="17272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4pPr>
            <a:lvl5pPr marL="21844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9pPr>
          </a:lstStyle>
          <a:p>
            <a:pPr hangingPunct="1"/>
            <a:r>
              <a:rPr lang="en-GB" dirty="0" smtClean="0">
                <a:solidFill>
                  <a:srgbClr val="0077D0"/>
                </a:solidFill>
                <a:latin typeface="Lucida Sans" panose="020B0602030504020204" pitchFamily="34" charset="0"/>
              </a:rPr>
              <a:t>Job opportunities</a:t>
            </a:r>
          </a:p>
          <a:p>
            <a:pPr hangingPunct="1"/>
            <a:endParaRPr lang="en-GB" dirty="0">
              <a:solidFill>
                <a:srgbClr val="0077D0"/>
              </a:solidFill>
              <a:latin typeface="Lucida Sans" panose="020B0602030504020204" pitchFamily="34" charset="0"/>
            </a:endParaRPr>
          </a:p>
          <a:p>
            <a:pPr hangingPunct="1"/>
            <a:r>
              <a:rPr lang="en-GB" dirty="0" smtClean="0">
                <a:solidFill>
                  <a:srgbClr val="0077D0"/>
                </a:solidFill>
                <a:latin typeface="Lucida Sans" panose="020B0602030504020204" pitchFamily="34" charset="0"/>
              </a:rPr>
              <a:t>The digital age</a:t>
            </a:r>
          </a:p>
          <a:p>
            <a:pPr hangingPunct="1"/>
            <a:endParaRPr lang="en-GB" dirty="0">
              <a:solidFill>
                <a:srgbClr val="0077D0"/>
              </a:solidFill>
              <a:latin typeface="Lucida Sans" panose="020B0602030504020204" pitchFamily="34" charset="0"/>
            </a:endParaRPr>
          </a:p>
          <a:p>
            <a:pPr hangingPunct="1"/>
            <a:r>
              <a:rPr lang="en-GB" dirty="0" smtClean="0">
                <a:solidFill>
                  <a:srgbClr val="0077D0"/>
                </a:solidFill>
                <a:latin typeface="Lucida Sans" panose="020B0602030504020204" pitchFamily="34" charset="0"/>
              </a:rPr>
              <a:t>Health and well-being?</a:t>
            </a:r>
            <a:endParaRPr lang="en-GB" dirty="0">
              <a:solidFill>
                <a:srgbClr val="0077D0"/>
              </a:solidFill>
              <a:latin typeface="Lucida Sans" panose="020B0602030504020204" pitchFamily="34" charset="0"/>
            </a:endParaRPr>
          </a:p>
        </p:txBody>
      </p:sp>
    </p:spTree>
    <p:extLst>
      <p:ext uri="{BB962C8B-B14F-4D97-AF65-F5344CB8AC3E}">
        <p14:creationId xmlns:p14="http://schemas.microsoft.com/office/powerpoint/2010/main" val="2013272926"/>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latin typeface="Lucida Sans" panose="020B0602030504020204" pitchFamily="34" charset="0"/>
              </a:rPr>
              <a:t>Cyfleoedd</a:t>
            </a:r>
            <a:r>
              <a:rPr lang="en-GB" dirty="0">
                <a:latin typeface="Lucida Sans" panose="020B0602030504020204" pitchFamily="34" charset="0"/>
              </a:rPr>
              <a:t> </a:t>
            </a:r>
            <a:r>
              <a:rPr lang="en-GB" dirty="0" err="1" smtClean="0">
                <a:latin typeface="Lucida Sans" panose="020B0602030504020204" pitchFamily="34" charset="0"/>
              </a:rPr>
              <a:t>gwaith</a:t>
            </a:r>
            <a:r>
              <a:rPr lang="en-GB" dirty="0" smtClean="0">
                <a:latin typeface="Lucida Sans" panose="020B0602030504020204" pitchFamily="34" charset="0"/>
              </a:rPr>
              <a:t/>
            </a:r>
            <a:br>
              <a:rPr lang="en-GB" dirty="0" smtClean="0">
                <a:latin typeface="Lucida Sans" panose="020B0602030504020204" pitchFamily="34" charset="0"/>
              </a:rPr>
            </a:br>
            <a:r>
              <a:rPr lang="en-GB" dirty="0">
                <a:solidFill>
                  <a:srgbClr val="0077D0"/>
                </a:solidFill>
                <a:latin typeface="Lucida Sans" panose="020B0602030504020204" pitchFamily="34" charset="0"/>
              </a:rPr>
              <a:t>Job </a:t>
            </a:r>
            <a:r>
              <a:rPr lang="en-GB" dirty="0" smtClean="0">
                <a:solidFill>
                  <a:srgbClr val="0077D0"/>
                </a:solidFill>
                <a:latin typeface="Lucida Sans" panose="020B0602030504020204" pitchFamily="34" charset="0"/>
              </a:rPr>
              <a:t>opportunities</a:t>
            </a:r>
            <a:endParaRPr lang="en-GB" dirty="0">
              <a:latin typeface="Lucida Sans" panose="020B0602030504020204" pitchFamily="34" charset="0"/>
            </a:endParaRPr>
          </a:p>
        </p:txBody>
      </p:sp>
      <p:sp>
        <p:nvSpPr>
          <p:cNvPr id="3" name="Text Placeholder 2"/>
          <p:cNvSpPr>
            <a:spLocks noGrp="1"/>
          </p:cNvSpPr>
          <p:nvPr>
            <p:ph type="body" sz="half" idx="1"/>
          </p:nvPr>
        </p:nvSpPr>
        <p:spPr>
          <a:xfrm>
            <a:off x="457200" y="1600201"/>
            <a:ext cx="4038600" cy="3136899"/>
          </a:xfrm>
        </p:spPr>
        <p:txBody>
          <a:bodyPr>
            <a:normAutofit lnSpcReduction="10000"/>
          </a:bodyPr>
          <a:lstStyle/>
          <a:p>
            <a:r>
              <a:rPr lang="en-GB" dirty="0" err="1">
                <a:latin typeface="Lucida Sans" panose="020B0602030504020204" pitchFamily="34" charset="0"/>
              </a:rPr>
              <a:t>Derbyn</a:t>
            </a:r>
            <a:r>
              <a:rPr lang="en-GB" dirty="0">
                <a:latin typeface="Lucida Sans" panose="020B0602030504020204" pitchFamily="34" charset="0"/>
              </a:rPr>
              <a:t> </a:t>
            </a:r>
            <a:r>
              <a:rPr lang="en-GB" dirty="0" err="1">
                <a:latin typeface="Lucida Sans" panose="020B0602030504020204" pitchFamily="34" charset="0"/>
              </a:rPr>
              <a:t>rhifedd</a:t>
            </a:r>
            <a:r>
              <a:rPr lang="en-GB" dirty="0">
                <a:latin typeface="Lucida Sans" panose="020B0602030504020204" pitchFamily="34" charset="0"/>
              </a:rPr>
              <a:t> </a:t>
            </a:r>
            <a:r>
              <a:rPr lang="en-GB" dirty="0" err="1">
                <a:latin typeface="Lucida Sans" panose="020B0602030504020204" pitchFamily="34" charset="0"/>
              </a:rPr>
              <a:t>gwael</a:t>
            </a:r>
            <a:r>
              <a:rPr lang="en-GB" dirty="0">
                <a:latin typeface="Lucida Sans" panose="020B0602030504020204" pitchFamily="34" charset="0"/>
              </a:rPr>
              <a:t> </a:t>
            </a:r>
            <a:r>
              <a:rPr lang="en-GB" dirty="0" err="1">
                <a:latin typeface="Lucida Sans" panose="020B0602030504020204" pitchFamily="34" charset="0"/>
              </a:rPr>
              <a:t>dros</a:t>
            </a:r>
            <a:r>
              <a:rPr lang="en-GB" dirty="0">
                <a:latin typeface="Lucida Sans" panose="020B0602030504020204" pitchFamily="34" charset="0"/>
              </a:rPr>
              <a:t> </a:t>
            </a:r>
            <a:r>
              <a:rPr lang="en-GB" dirty="0" err="1">
                <a:latin typeface="Lucida Sans" panose="020B0602030504020204" pitchFamily="34" charset="0"/>
              </a:rPr>
              <a:t>llythrennedd</a:t>
            </a:r>
            <a:endParaRPr lang="en-GB" dirty="0">
              <a:latin typeface="Lucida Sans" panose="020B0602030504020204" pitchFamily="34" charset="0"/>
            </a:endParaRPr>
          </a:p>
          <a:p>
            <a:endParaRPr lang="en-GB" dirty="0">
              <a:latin typeface="Lucida Sans" panose="020B0602030504020204" pitchFamily="34" charset="0"/>
            </a:endParaRPr>
          </a:p>
          <a:p>
            <a:r>
              <a:rPr lang="en-GB" dirty="0" err="1" smtClean="0">
                <a:latin typeface="Lucida Sans" panose="020B0602030504020204" pitchFamily="34" charset="0"/>
              </a:rPr>
              <a:t>Effaith</a:t>
            </a:r>
            <a:r>
              <a:rPr lang="en-GB" dirty="0" smtClean="0">
                <a:latin typeface="Lucida Sans" panose="020B0602030504020204" pitchFamily="34" charset="0"/>
              </a:rPr>
              <a:t> </a:t>
            </a:r>
            <a:r>
              <a:rPr lang="en-GB" dirty="0" err="1">
                <a:latin typeface="Lucida Sans" panose="020B0602030504020204" pitchFamily="34" charset="0"/>
              </a:rPr>
              <a:t>economaidd</a:t>
            </a:r>
            <a:endParaRPr lang="en-GB" dirty="0">
              <a:latin typeface="Lucida Sans" panose="020B0602030504020204" pitchFamily="34" charset="0"/>
            </a:endParaRPr>
          </a:p>
          <a:p>
            <a:endParaRPr lang="en-GB" dirty="0">
              <a:latin typeface="Lucida Sans" panose="020B0602030504020204" pitchFamily="34" charset="0"/>
            </a:endParaRPr>
          </a:p>
          <a:p>
            <a:r>
              <a:rPr lang="en-GB" dirty="0" err="1">
                <a:latin typeface="Lucida Sans" panose="020B0602030504020204" pitchFamily="34" charset="0"/>
              </a:rPr>
              <a:t>Effaith</a:t>
            </a:r>
            <a:r>
              <a:rPr lang="en-GB" dirty="0">
                <a:latin typeface="Lucida Sans" panose="020B0602030504020204" pitchFamily="34" charset="0"/>
              </a:rPr>
              <a:t> </a:t>
            </a:r>
            <a:r>
              <a:rPr lang="en-GB" dirty="0" err="1">
                <a:latin typeface="Lucida Sans" panose="020B0602030504020204" pitchFamily="34" charset="0"/>
              </a:rPr>
              <a:t>ar</a:t>
            </a:r>
            <a:r>
              <a:rPr lang="en-GB" dirty="0">
                <a:latin typeface="Lucida Sans" panose="020B0602030504020204" pitchFamily="34" charset="0"/>
              </a:rPr>
              <a:t> </a:t>
            </a:r>
            <a:r>
              <a:rPr lang="en-GB" dirty="0" err="1">
                <a:latin typeface="Lucida Sans" panose="020B0602030504020204" pitchFamily="34" charset="0"/>
              </a:rPr>
              <a:t>enillion</a:t>
            </a:r>
            <a:endParaRPr lang="en-GB" dirty="0" smtClean="0">
              <a:latin typeface="Lucida Sans" panose="020B0602030504020204" pitchFamily="34" charset="0"/>
            </a:endParaRPr>
          </a:p>
          <a:p>
            <a:endParaRPr lang="en-GB" dirty="0"/>
          </a:p>
          <a:p>
            <a:endParaRPr lang="en-GB" dirty="0"/>
          </a:p>
        </p:txBody>
      </p:sp>
      <p:sp>
        <p:nvSpPr>
          <p:cNvPr id="4" name="Text Placeholder 2"/>
          <p:cNvSpPr txBox="1">
            <a:spLocks/>
          </p:cNvSpPr>
          <p:nvPr/>
        </p:nvSpPr>
        <p:spPr>
          <a:xfrm>
            <a:off x="4648200" y="1600201"/>
            <a:ext cx="4038600" cy="3136899"/>
          </a:xfrm>
          <a:prstGeom prst="rect">
            <a:avLst/>
          </a:prstGeom>
          <a:ln w="12700">
            <a:miter lim="400000"/>
          </a:ln>
          <a:extLst>
            <a:ext uri="{C572A759-6A51-4108-AA02-DFA0A04FC94B}">
              <ma14:wrappingTextBoxFlag xmlns="" xmlns:ma14="http://schemas.microsoft.com/office/mac/drawingml/2011/main" val="1"/>
            </a:ext>
          </a:extLst>
        </p:spPr>
        <p:txBody>
          <a:bodyPr lIns="45719" rIns="45719">
            <a:normAutofit lnSpcReduction="10000"/>
          </a:bodyPr>
          <a:lstStyle>
            <a:lvl1pPr marL="342900" marR="0" indent="-3429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1pPr>
            <a:lvl2pPr marL="790575" marR="0" indent="-333375"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2pPr>
            <a:lvl3pPr marL="1234439" marR="0" indent="-320039"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3pPr>
            <a:lvl4pPr marL="17272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4pPr>
            <a:lvl5pPr marL="21844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9pPr>
          </a:lstStyle>
          <a:p>
            <a:pPr hangingPunct="1"/>
            <a:r>
              <a:rPr lang="en-GB" dirty="0" smtClean="0">
                <a:solidFill>
                  <a:srgbClr val="0070C0"/>
                </a:solidFill>
                <a:latin typeface="Lucida Sans" panose="020B0602030504020204" pitchFamily="34" charset="0"/>
              </a:rPr>
              <a:t>Acceptance of poor numeracy over literacy</a:t>
            </a:r>
          </a:p>
          <a:p>
            <a:pPr hangingPunct="1"/>
            <a:endParaRPr lang="en-GB" dirty="0" smtClean="0">
              <a:solidFill>
                <a:srgbClr val="0070C0"/>
              </a:solidFill>
              <a:latin typeface="Lucida Sans" panose="020B0602030504020204" pitchFamily="34" charset="0"/>
            </a:endParaRPr>
          </a:p>
          <a:p>
            <a:pPr hangingPunct="1"/>
            <a:r>
              <a:rPr lang="en-GB" dirty="0" smtClean="0">
                <a:solidFill>
                  <a:srgbClr val="0070C0"/>
                </a:solidFill>
                <a:latin typeface="Lucida Sans" panose="020B0602030504020204" pitchFamily="34" charset="0"/>
              </a:rPr>
              <a:t>Economic impact</a:t>
            </a:r>
          </a:p>
          <a:p>
            <a:pPr hangingPunct="1"/>
            <a:endParaRPr lang="en-GB" dirty="0" smtClean="0">
              <a:solidFill>
                <a:srgbClr val="0070C0"/>
              </a:solidFill>
              <a:latin typeface="Lucida Sans" panose="020B0602030504020204" pitchFamily="34" charset="0"/>
            </a:endParaRPr>
          </a:p>
          <a:p>
            <a:pPr hangingPunct="1"/>
            <a:r>
              <a:rPr lang="en-GB" dirty="0" smtClean="0">
                <a:solidFill>
                  <a:srgbClr val="0070C0"/>
                </a:solidFill>
                <a:latin typeface="Lucida Sans" panose="020B0602030504020204" pitchFamily="34" charset="0"/>
              </a:rPr>
              <a:t>Impact on earnings</a:t>
            </a:r>
          </a:p>
          <a:p>
            <a:pPr hangingPunct="1"/>
            <a:endParaRPr lang="en-GB" dirty="0" smtClean="0"/>
          </a:p>
          <a:p>
            <a:pPr hangingPunct="1"/>
            <a:endParaRPr lang="en-GB" dirty="0" smtClean="0"/>
          </a:p>
          <a:p>
            <a:pPr hangingPunct="1"/>
            <a:endParaRPr lang="en-GB" dirty="0"/>
          </a:p>
        </p:txBody>
      </p:sp>
      <p:sp>
        <p:nvSpPr>
          <p:cNvPr id="5" name="TextBox 4"/>
          <p:cNvSpPr txBox="1"/>
          <p:nvPr/>
        </p:nvSpPr>
        <p:spPr>
          <a:xfrm>
            <a:off x="7302500" y="5031812"/>
            <a:ext cx="1536700"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dirty="0" smtClean="0"/>
              <a:t>(Burns, 2012)  </a:t>
            </a:r>
            <a:endParaRPr kumimoji="0" lang="en-GB" sz="1800" b="0" i="0" u="none" strike="noStrike" cap="none" spc="0" normalizeH="0" baseline="0" dirty="0">
              <a:ln>
                <a:noFill/>
              </a:ln>
              <a:solidFill>
                <a:srgbClr val="00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2171609310"/>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Yr</a:t>
            </a:r>
            <a:r>
              <a:rPr lang="en-GB" dirty="0" smtClean="0">
                <a:latin typeface="Lucida Sans" panose="020B0602030504020204" pitchFamily="34" charset="0"/>
              </a:rPr>
              <a:t> </a:t>
            </a:r>
            <a:r>
              <a:rPr lang="en-GB" dirty="0" err="1" smtClean="0">
                <a:latin typeface="Lucida Sans" panose="020B0602030504020204" pitchFamily="34" charset="0"/>
              </a:rPr>
              <a:t>oes</a:t>
            </a:r>
            <a:r>
              <a:rPr lang="en-GB" dirty="0" smtClean="0">
                <a:latin typeface="Lucida Sans" panose="020B0602030504020204" pitchFamily="34" charset="0"/>
              </a:rPr>
              <a:t> </a:t>
            </a:r>
            <a:r>
              <a:rPr lang="en-GB" dirty="0" err="1" smtClean="0">
                <a:latin typeface="Lucida Sans" panose="020B0602030504020204" pitchFamily="34" charset="0"/>
              </a:rPr>
              <a:t>digidol</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70C0"/>
                </a:solidFill>
                <a:latin typeface="Lucida Sans" panose="020B0602030504020204" pitchFamily="34" charset="0"/>
              </a:rPr>
              <a:t>The digital age</a:t>
            </a:r>
            <a:endParaRPr lang="en-GB" dirty="0">
              <a:solidFill>
                <a:srgbClr val="0070C0"/>
              </a:solidFill>
              <a:latin typeface="Lucida Sans" panose="020B0602030504020204" pitchFamily="34" charset="0"/>
            </a:endParaRPr>
          </a:p>
        </p:txBody>
      </p:sp>
      <p:sp>
        <p:nvSpPr>
          <p:cNvPr id="3" name="Text Placeholder 2"/>
          <p:cNvSpPr>
            <a:spLocks noGrp="1"/>
          </p:cNvSpPr>
          <p:nvPr>
            <p:ph type="body" sz="half" idx="1"/>
          </p:nvPr>
        </p:nvSpPr>
        <p:spPr>
          <a:xfrm>
            <a:off x="4902200" y="1651211"/>
            <a:ext cx="4038600" cy="3568700"/>
          </a:xfrm>
        </p:spPr>
        <p:txBody>
          <a:bodyPr/>
          <a:lstStyle/>
          <a:p>
            <a:r>
              <a:rPr lang="en-GB" dirty="0" smtClean="0">
                <a:solidFill>
                  <a:srgbClr val="0070C0"/>
                </a:solidFill>
                <a:latin typeface="Lucida Sans" panose="020B0602030504020204" pitchFamily="34" charset="0"/>
              </a:rPr>
              <a:t>Technological advances</a:t>
            </a:r>
          </a:p>
          <a:p>
            <a:endParaRPr lang="en-GB" dirty="0">
              <a:solidFill>
                <a:srgbClr val="0070C0"/>
              </a:solidFill>
              <a:latin typeface="Lucida Sans" panose="020B0602030504020204" pitchFamily="34" charset="0"/>
            </a:endParaRPr>
          </a:p>
          <a:p>
            <a:r>
              <a:rPr lang="en-GB" dirty="0" smtClean="0">
                <a:solidFill>
                  <a:srgbClr val="0070C0"/>
                </a:solidFill>
                <a:latin typeface="Lucida Sans" panose="020B0602030504020204" pitchFamily="34" charset="0"/>
              </a:rPr>
              <a:t>Pedagogical approaches</a:t>
            </a:r>
          </a:p>
          <a:p>
            <a:endParaRPr lang="en-GB" dirty="0">
              <a:solidFill>
                <a:srgbClr val="0070C0"/>
              </a:solidFill>
              <a:latin typeface="Lucida Sans" panose="020B0602030504020204" pitchFamily="34" charset="0"/>
            </a:endParaRPr>
          </a:p>
          <a:p>
            <a:r>
              <a:rPr lang="en-GB" dirty="0" smtClean="0">
                <a:solidFill>
                  <a:srgbClr val="0070C0"/>
                </a:solidFill>
                <a:latin typeface="Lucida Sans" panose="020B0602030504020204" pitchFamily="34" charset="0"/>
              </a:rPr>
              <a:t>Coding</a:t>
            </a:r>
          </a:p>
          <a:p>
            <a:endParaRPr lang="en-GB" dirty="0"/>
          </a:p>
          <a:p>
            <a:endParaRPr lang="en-GB" dirty="0"/>
          </a:p>
        </p:txBody>
      </p:sp>
      <p:sp>
        <p:nvSpPr>
          <p:cNvPr id="4" name="TextBox 3"/>
          <p:cNvSpPr txBox="1"/>
          <p:nvPr/>
        </p:nvSpPr>
        <p:spPr>
          <a:xfrm>
            <a:off x="6807200" y="4153111"/>
            <a:ext cx="2133600"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dirty="0" smtClean="0"/>
              <a:t>(</a:t>
            </a:r>
            <a:r>
              <a:rPr lang="en-GB" dirty="0" err="1" smtClean="0"/>
              <a:t>Sharwood</a:t>
            </a:r>
            <a:r>
              <a:rPr lang="en-GB" dirty="0" smtClean="0"/>
              <a:t>, 2014)</a:t>
            </a:r>
            <a:endParaRPr kumimoji="0" lang="en-GB" sz="1800" b="0" i="0" u="none" strike="noStrike" cap="none" spc="0" normalizeH="0" baseline="0" dirty="0">
              <a:ln>
                <a:noFill/>
              </a:ln>
              <a:solidFill>
                <a:srgbClr val="000000"/>
              </a:solidFill>
              <a:effectLst/>
              <a:uFillTx/>
              <a:latin typeface="Myriad Pro"/>
              <a:ea typeface="Myriad Pro"/>
              <a:cs typeface="Myriad Pro"/>
              <a:sym typeface="Myriad Pro"/>
            </a:endParaRPr>
          </a:p>
        </p:txBody>
      </p:sp>
      <p:sp>
        <p:nvSpPr>
          <p:cNvPr id="5" name="TextBox 4"/>
          <p:cNvSpPr txBox="1"/>
          <p:nvPr/>
        </p:nvSpPr>
        <p:spPr>
          <a:xfrm>
            <a:off x="5638800" y="5219911"/>
            <a:ext cx="3302000"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dirty="0" smtClean="0"/>
              <a:t>(Crow, 2014; </a:t>
            </a:r>
            <a:r>
              <a:rPr lang="en-GB" dirty="0" err="1" smtClean="0"/>
              <a:t>Sharwood</a:t>
            </a:r>
            <a:r>
              <a:rPr lang="en-GB" dirty="0" smtClean="0"/>
              <a:t>, 2014)</a:t>
            </a:r>
            <a:endParaRPr kumimoji="0" lang="en-GB" sz="1800" b="0" i="0" u="none" strike="noStrike" cap="none" spc="0" normalizeH="0" baseline="0" dirty="0">
              <a:ln>
                <a:noFill/>
              </a:ln>
              <a:solidFill>
                <a:srgbClr val="000000"/>
              </a:solidFill>
              <a:effectLst/>
              <a:uFillTx/>
              <a:latin typeface="Myriad Pro"/>
              <a:ea typeface="Myriad Pro"/>
              <a:cs typeface="Myriad Pro"/>
              <a:sym typeface="Myriad Pro"/>
            </a:endParaRPr>
          </a:p>
        </p:txBody>
      </p:sp>
      <p:sp>
        <p:nvSpPr>
          <p:cNvPr id="6" name="Text Placeholder 2"/>
          <p:cNvSpPr txBox="1">
            <a:spLocks/>
          </p:cNvSpPr>
          <p:nvPr/>
        </p:nvSpPr>
        <p:spPr>
          <a:xfrm>
            <a:off x="533400" y="1651211"/>
            <a:ext cx="4038600" cy="3568700"/>
          </a:xfrm>
          <a:prstGeom prst="rect">
            <a:avLst/>
          </a:prstGeom>
          <a:ln w="12700">
            <a:miter lim="400000"/>
          </a:ln>
          <a:extLst>
            <a:ext uri="{C572A759-6A51-4108-AA02-DFA0A04FC94B}">
              <ma14:wrappingTextBoxFlag xmlns="" xmlns:ma14="http://schemas.microsoft.com/office/mac/drawingml/2011/main" val="1"/>
            </a:ext>
          </a:extLst>
        </p:spPr>
        <p:txBody>
          <a:bodyPr lIns="45719" rIns="45719">
            <a:normAutofit/>
          </a:bodyPr>
          <a:lstStyle>
            <a:lvl1pPr marL="342900" marR="0" indent="-3429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1pPr>
            <a:lvl2pPr marL="790575" marR="0" indent="-333375"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2pPr>
            <a:lvl3pPr marL="1234439" marR="0" indent="-320039"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3pPr>
            <a:lvl4pPr marL="17272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4pPr>
            <a:lvl5pPr marL="21844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9pPr>
          </a:lstStyle>
          <a:p>
            <a:pPr hangingPunct="1"/>
            <a:r>
              <a:rPr lang="en-GB" dirty="0" err="1" smtClean="0">
                <a:latin typeface="Lucida Sans" panose="020B0602030504020204" pitchFamily="34" charset="0"/>
              </a:rPr>
              <a:t>Datblygiadau</a:t>
            </a:r>
            <a:r>
              <a:rPr lang="en-GB" dirty="0" smtClean="0">
                <a:latin typeface="Lucida Sans" panose="020B0602030504020204" pitchFamily="34" charset="0"/>
              </a:rPr>
              <a:t> </a:t>
            </a:r>
            <a:r>
              <a:rPr lang="en-GB" dirty="0" err="1">
                <a:latin typeface="Lucida Sans" panose="020B0602030504020204" pitchFamily="34" charset="0"/>
              </a:rPr>
              <a:t>technolegol</a:t>
            </a:r>
            <a:endParaRPr lang="en-GB" dirty="0">
              <a:latin typeface="Lucida Sans" panose="020B0602030504020204" pitchFamily="34" charset="0"/>
            </a:endParaRPr>
          </a:p>
          <a:p>
            <a:pPr hangingPunct="1"/>
            <a:endParaRPr lang="en-GB" dirty="0">
              <a:latin typeface="Lucida Sans" panose="020B0602030504020204" pitchFamily="34" charset="0"/>
            </a:endParaRPr>
          </a:p>
          <a:p>
            <a:pPr hangingPunct="1"/>
            <a:r>
              <a:rPr lang="en-GB" dirty="0" err="1" smtClean="0">
                <a:latin typeface="Lucida Sans" panose="020B0602030504020204" pitchFamily="34" charset="0"/>
              </a:rPr>
              <a:t>Dulliau</a:t>
            </a:r>
            <a:r>
              <a:rPr lang="en-GB" dirty="0" smtClean="0">
                <a:latin typeface="Lucida Sans" panose="020B0602030504020204" pitchFamily="34" charset="0"/>
              </a:rPr>
              <a:t> </a:t>
            </a:r>
            <a:r>
              <a:rPr lang="en-GB" dirty="0" err="1">
                <a:latin typeface="Lucida Sans" panose="020B0602030504020204" pitchFamily="34" charset="0"/>
              </a:rPr>
              <a:t>addysgol</a:t>
            </a:r>
            <a:endParaRPr lang="en-GB" dirty="0">
              <a:latin typeface="Lucida Sans" panose="020B0602030504020204" pitchFamily="34" charset="0"/>
            </a:endParaRPr>
          </a:p>
          <a:p>
            <a:pPr hangingPunct="1"/>
            <a:endParaRPr lang="en-GB" dirty="0">
              <a:latin typeface="Lucida Sans" panose="020B0602030504020204" pitchFamily="34" charset="0"/>
            </a:endParaRPr>
          </a:p>
          <a:p>
            <a:pPr hangingPunct="1"/>
            <a:endParaRPr lang="en-GB" dirty="0" smtClean="0">
              <a:latin typeface="Lucida Sans" panose="020B0602030504020204" pitchFamily="34" charset="0"/>
            </a:endParaRPr>
          </a:p>
          <a:p>
            <a:pPr hangingPunct="1"/>
            <a:r>
              <a:rPr lang="en-GB" dirty="0" err="1" smtClean="0">
                <a:latin typeface="Lucida Sans" panose="020B0602030504020204" pitchFamily="34" charset="0"/>
              </a:rPr>
              <a:t>Codio</a:t>
            </a:r>
            <a:endParaRPr lang="en-GB" dirty="0" smtClean="0">
              <a:latin typeface="Lucida Sans" panose="020B0602030504020204" pitchFamily="34" charset="0"/>
            </a:endParaRPr>
          </a:p>
          <a:p>
            <a:pPr hangingPunct="1"/>
            <a:endParaRPr lang="en-GB" dirty="0"/>
          </a:p>
        </p:txBody>
      </p:sp>
    </p:spTree>
    <p:extLst>
      <p:ext uri="{BB962C8B-B14F-4D97-AF65-F5344CB8AC3E}">
        <p14:creationId xmlns:p14="http://schemas.microsoft.com/office/powerpoint/2010/main" val="2616799871"/>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latin typeface="Lucida Sans" panose="020B0602030504020204" pitchFamily="34" charset="0"/>
              </a:rPr>
              <a:t>Iechyd</a:t>
            </a:r>
            <a:r>
              <a:rPr lang="en-GB" dirty="0">
                <a:latin typeface="Lucida Sans" panose="020B0602030504020204" pitchFamily="34" charset="0"/>
              </a:rPr>
              <a:t> a </a:t>
            </a:r>
            <a:r>
              <a:rPr lang="en-GB" dirty="0" err="1">
                <a:latin typeface="Lucida Sans" panose="020B0602030504020204" pitchFamily="34" charset="0"/>
              </a:rPr>
              <a:t>lles</a:t>
            </a:r>
            <a:r>
              <a:rPr lang="en-GB" dirty="0">
                <a:latin typeface="Lucida Sans" panose="020B0602030504020204" pitchFamily="34" charset="0"/>
              </a:rPr>
              <a:t>?</a:t>
            </a:r>
            <a:br>
              <a:rPr lang="en-GB" dirty="0">
                <a:latin typeface="Lucida Sans" panose="020B0602030504020204" pitchFamily="34" charset="0"/>
              </a:rPr>
            </a:br>
            <a:r>
              <a:rPr lang="en-GB" dirty="0" smtClean="0">
                <a:solidFill>
                  <a:srgbClr val="0077D0"/>
                </a:solidFill>
                <a:latin typeface="Lucida Sans" panose="020B0602030504020204" pitchFamily="34" charset="0"/>
              </a:rPr>
              <a:t>Health and well-being?</a:t>
            </a:r>
            <a:endParaRPr lang="en-GB" dirty="0">
              <a:solidFill>
                <a:srgbClr val="0077D0"/>
              </a:solidFill>
              <a:latin typeface="Lucida Sans" panose="020B0602030504020204" pitchFamily="34" charset="0"/>
            </a:endParaRPr>
          </a:p>
        </p:txBody>
      </p:sp>
      <p:sp>
        <p:nvSpPr>
          <p:cNvPr id="3" name="Text Placeholder 2"/>
          <p:cNvSpPr>
            <a:spLocks noGrp="1"/>
          </p:cNvSpPr>
          <p:nvPr>
            <p:ph type="body" sz="half" idx="1"/>
          </p:nvPr>
        </p:nvSpPr>
        <p:spPr>
          <a:xfrm>
            <a:off x="457200" y="2222501"/>
            <a:ext cx="4038600" cy="3263900"/>
          </a:xfrm>
        </p:spPr>
        <p:txBody>
          <a:bodyPr>
            <a:normAutofit/>
          </a:bodyPr>
          <a:lstStyle/>
          <a:p>
            <a:r>
              <a:rPr lang="en-GB" dirty="0" err="1" smtClean="0">
                <a:latin typeface="Lucida Sans" panose="020B0602030504020204" pitchFamily="34" charset="0"/>
              </a:rPr>
              <a:t>Sgiliau</a:t>
            </a:r>
            <a:r>
              <a:rPr lang="en-GB" dirty="0" smtClean="0">
                <a:latin typeface="Lucida Sans" panose="020B0602030504020204" pitchFamily="34" charset="0"/>
              </a:rPr>
              <a:t> </a:t>
            </a:r>
            <a:r>
              <a:rPr lang="en-GB" dirty="0" err="1">
                <a:latin typeface="Lucida Sans" panose="020B0602030504020204" pitchFamily="34" charset="0"/>
              </a:rPr>
              <a:t>datrys</a:t>
            </a:r>
            <a:r>
              <a:rPr lang="en-GB" dirty="0">
                <a:latin typeface="Lucida Sans" panose="020B0602030504020204" pitchFamily="34" charset="0"/>
              </a:rPr>
              <a:t> </a:t>
            </a:r>
            <a:r>
              <a:rPr lang="en-GB" dirty="0" err="1">
                <a:latin typeface="Lucida Sans" panose="020B0602030504020204" pitchFamily="34" charset="0"/>
              </a:rPr>
              <a:t>problemau</a:t>
            </a:r>
            <a:endParaRPr lang="en-GB" dirty="0">
              <a:latin typeface="Lucida Sans" panose="020B0602030504020204" pitchFamily="34" charset="0"/>
            </a:endParaRPr>
          </a:p>
          <a:p>
            <a:pPr marL="0" indent="0">
              <a:buNone/>
            </a:pPr>
            <a:r>
              <a:rPr lang="en-GB" sz="1800" dirty="0" smtClean="0">
                <a:latin typeface="Lucida Sans" panose="020B0602030504020204" pitchFamily="34" charset="0"/>
              </a:rPr>
              <a:t>(</a:t>
            </a:r>
            <a:r>
              <a:rPr lang="en-GB" sz="1800" dirty="0">
                <a:latin typeface="Lucida Sans" panose="020B0602030504020204" pitchFamily="34" charset="0"/>
              </a:rPr>
              <a:t>LivingWell.org, 2016)</a:t>
            </a:r>
          </a:p>
          <a:p>
            <a:endParaRPr lang="en-GB" dirty="0">
              <a:latin typeface="Lucida Sans" panose="020B0602030504020204" pitchFamily="34" charset="0"/>
            </a:endParaRPr>
          </a:p>
          <a:p>
            <a:r>
              <a:rPr lang="en-GB" dirty="0" err="1" smtClean="0">
                <a:latin typeface="Lucida Sans" panose="020B0602030504020204" pitchFamily="34" charset="0"/>
              </a:rPr>
              <a:t>Meddwl</a:t>
            </a:r>
            <a:r>
              <a:rPr lang="en-GB" dirty="0" smtClean="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feirniadol</a:t>
            </a:r>
            <a:endParaRPr lang="en-GB" dirty="0">
              <a:latin typeface="Lucida Sans" panose="020B0602030504020204" pitchFamily="34" charset="0"/>
            </a:endParaRPr>
          </a:p>
          <a:p>
            <a:pPr marL="0" indent="0">
              <a:buNone/>
            </a:pPr>
            <a:r>
              <a:rPr lang="en-GB" sz="1800" dirty="0">
                <a:latin typeface="Lucida Sans" panose="020B0602030504020204" pitchFamily="34" charset="0"/>
              </a:rPr>
              <a:t>(</a:t>
            </a:r>
            <a:r>
              <a:rPr lang="en-GB" sz="1800" dirty="0" err="1">
                <a:latin typeface="Lucida Sans" panose="020B0602030504020204" pitchFamily="34" charset="0"/>
              </a:rPr>
              <a:t>Flor</a:t>
            </a:r>
            <a:r>
              <a:rPr lang="en-GB" sz="1800" dirty="0">
                <a:latin typeface="Lucida Sans" panose="020B0602030504020204" pitchFamily="34" charset="0"/>
              </a:rPr>
              <a:t> et al., 2013)</a:t>
            </a:r>
          </a:p>
        </p:txBody>
      </p:sp>
      <p:sp>
        <p:nvSpPr>
          <p:cNvPr id="4" name="Text Placeholder 2"/>
          <p:cNvSpPr txBox="1">
            <a:spLocks/>
          </p:cNvSpPr>
          <p:nvPr/>
        </p:nvSpPr>
        <p:spPr>
          <a:xfrm>
            <a:off x="4851400" y="2222499"/>
            <a:ext cx="4038600" cy="3263901"/>
          </a:xfrm>
          <a:prstGeom prst="rect">
            <a:avLst/>
          </a:prstGeom>
          <a:ln w="12700">
            <a:miter lim="400000"/>
          </a:ln>
          <a:extLst>
            <a:ext uri="{C572A759-6A51-4108-AA02-DFA0A04FC94B}">
              <ma14:wrappingTextBoxFlag xmlns="" xmlns:ma14="http://schemas.microsoft.com/office/mac/drawingml/2011/main" val="1"/>
            </a:ext>
          </a:extLst>
        </p:spPr>
        <p:txBody>
          <a:bodyPr lIns="45719" rIns="45719">
            <a:normAutofit/>
          </a:bodyPr>
          <a:lstStyle>
            <a:lvl1pPr marL="342900" marR="0" indent="-3429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1pPr>
            <a:lvl2pPr marL="790575" marR="0" indent="-333375"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2pPr>
            <a:lvl3pPr marL="1234439" marR="0" indent="-320039"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3pPr>
            <a:lvl4pPr marL="17272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4pPr>
            <a:lvl5pPr marL="21844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9pPr>
          </a:lstStyle>
          <a:p>
            <a:pPr hangingPunct="1"/>
            <a:r>
              <a:rPr lang="en-GB" dirty="0" smtClean="0">
                <a:solidFill>
                  <a:srgbClr val="0077D0"/>
                </a:solidFill>
                <a:latin typeface="Lucida Sans" panose="020B0602030504020204" pitchFamily="34" charset="0"/>
              </a:rPr>
              <a:t>Problem solving skills</a:t>
            </a:r>
          </a:p>
          <a:p>
            <a:pPr marL="0" indent="0" hangingPunct="1">
              <a:buNone/>
            </a:pPr>
            <a:r>
              <a:rPr lang="en-GB" sz="1800" dirty="0" smtClean="0">
                <a:solidFill>
                  <a:srgbClr val="0077D0"/>
                </a:solidFill>
                <a:latin typeface="Lucida Sans" panose="020B0602030504020204" pitchFamily="34" charset="0"/>
              </a:rPr>
              <a:t>(LivingWell.org, 2016)</a:t>
            </a:r>
            <a:endParaRPr lang="en-GB" sz="1800" dirty="0">
              <a:solidFill>
                <a:srgbClr val="0077D0"/>
              </a:solidFill>
              <a:latin typeface="Lucida Sans" panose="020B0602030504020204" pitchFamily="34" charset="0"/>
            </a:endParaRPr>
          </a:p>
          <a:p>
            <a:pPr hangingPunct="1"/>
            <a:endParaRPr lang="en-GB" dirty="0" smtClean="0">
              <a:solidFill>
                <a:srgbClr val="0077D0"/>
              </a:solidFill>
              <a:latin typeface="Lucida Sans" panose="020B0602030504020204" pitchFamily="34" charset="0"/>
            </a:endParaRPr>
          </a:p>
          <a:p>
            <a:pPr hangingPunct="1"/>
            <a:endParaRPr lang="en-GB" dirty="0">
              <a:solidFill>
                <a:srgbClr val="0077D0"/>
              </a:solidFill>
              <a:latin typeface="Lucida Sans" panose="020B0602030504020204" pitchFamily="34" charset="0"/>
            </a:endParaRPr>
          </a:p>
          <a:p>
            <a:pPr hangingPunct="1"/>
            <a:r>
              <a:rPr lang="en-GB" dirty="0" smtClean="0">
                <a:solidFill>
                  <a:srgbClr val="0077D0"/>
                </a:solidFill>
                <a:latin typeface="Lucida Sans" panose="020B0602030504020204" pitchFamily="34" charset="0"/>
              </a:rPr>
              <a:t>Critical thinking</a:t>
            </a:r>
          </a:p>
          <a:p>
            <a:pPr marL="0" indent="0" hangingPunct="1">
              <a:buNone/>
            </a:pPr>
            <a:r>
              <a:rPr lang="en-GB" sz="1800" dirty="0" smtClean="0">
                <a:solidFill>
                  <a:srgbClr val="0077D0"/>
                </a:solidFill>
                <a:latin typeface="Lucida Sans" panose="020B0602030504020204" pitchFamily="34" charset="0"/>
              </a:rPr>
              <a:t>(</a:t>
            </a:r>
            <a:r>
              <a:rPr lang="en-GB" sz="1800" dirty="0" err="1" smtClean="0">
                <a:solidFill>
                  <a:srgbClr val="0077D0"/>
                </a:solidFill>
                <a:latin typeface="Lucida Sans" panose="020B0602030504020204" pitchFamily="34" charset="0"/>
              </a:rPr>
              <a:t>Flor</a:t>
            </a:r>
            <a:r>
              <a:rPr lang="en-GB" sz="1800" dirty="0" smtClean="0">
                <a:solidFill>
                  <a:srgbClr val="0077D0"/>
                </a:solidFill>
                <a:latin typeface="Lucida Sans" panose="020B0602030504020204" pitchFamily="34" charset="0"/>
              </a:rPr>
              <a:t> et al., 2013)</a:t>
            </a:r>
            <a:endParaRPr lang="en-GB" sz="1800" dirty="0">
              <a:solidFill>
                <a:srgbClr val="0077D0"/>
              </a:solidFill>
              <a:latin typeface="Lucida Sans" panose="020B0602030504020204" pitchFamily="34" charset="0"/>
            </a:endParaRPr>
          </a:p>
          <a:p>
            <a:pPr hangingPunct="1"/>
            <a:endParaRPr lang="en-GB" dirty="0">
              <a:solidFill>
                <a:srgbClr val="0077D0"/>
              </a:solidFill>
            </a:endParaRPr>
          </a:p>
        </p:txBody>
      </p:sp>
    </p:spTree>
    <p:extLst>
      <p:ext uri="{BB962C8B-B14F-4D97-AF65-F5344CB8AC3E}">
        <p14:creationId xmlns:p14="http://schemas.microsoft.com/office/powerpoint/2010/main" val="4067838944"/>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Agweddau</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77D0"/>
                </a:solidFill>
                <a:latin typeface="Lucida Sans" panose="020B0602030504020204" pitchFamily="34" charset="0"/>
              </a:rPr>
              <a:t>Attitudes</a:t>
            </a:r>
            <a:endParaRPr lang="en-GB" dirty="0">
              <a:solidFill>
                <a:srgbClr val="0077D0"/>
              </a:solidFill>
              <a:latin typeface="Lucida Sans" panose="020B0602030504020204" pitchFamily="34" charset="0"/>
            </a:endParaRPr>
          </a:p>
        </p:txBody>
      </p:sp>
      <p:sp>
        <p:nvSpPr>
          <p:cNvPr id="3" name="Text Placeholder 2"/>
          <p:cNvSpPr>
            <a:spLocks noGrp="1"/>
          </p:cNvSpPr>
          <p:nvPr>
            <p:ph type="body" sz="half" idx="1"/>
          </p:nvPr>
        </p:nvSpPr>
        <p:spPr>
          <a:xfrm>
            <a:off x="457200" y="1575228"/>
            <a:ext cx="4038600" cy="4395014"/>
          </a:xfrm>
        </p:spPr>
        <p:txBody>
          <a:bodyPr/>
          <a:lstStyle/>
          <a:p>
            <a:r>
              <a:rPr lang="en-GB" dirty="0" err="1" smtClean="0">
                <a:latin typeface="Lucida Sans" panose="020B0602030504020204" pitchFamily="34" charset="0"/>
              </a:rPr>
              <a:t>Profiadau</a:t>
            </a:r>
            <a:r>
              <a:rPr lang="en-GB" dirty="0" smtClean="0">
                <a:latin typeface="Lucida Sans" panose="020B0602030504020204" pitchFamily="34" charset="0"/>
              </a:rPr>
              <a:t> </a:t>
            </a:r>
            <a:r>
              <a:rPr lang="en-GB" dirty="0" err="1" smtClean="0">
                <a:latin typeface="Lucida Sans" panose="020B0602030504020204" pitchFamily="34" charset="0"/>
              </a:rPr>
              <a:t>oedolion</a:t>
            </a:r>
            <a:endParaRPr lang="en-GB" dirty="0" smtClean="0">
              <a:latin typeface="Lucida Sans" panose="020B0602030504020204" pitchFamily="34" charset="0"/>
            </a:endParaRPr>
          </a:p>
          <a:p>
            <a:endParaRPr lang="en-GB" dirty="0">
              <a:latin typeface="Lucida Sans" panose="020B0602030504020204" pitchFamily="34" charset="0"/>
            </a:endParaRPr>
          </a:p>
          <a:p>
            <a:r>
              <a:rPr lang="en-GB" dirty="0" err="1" smtClean="0">
                <a:latin typeface="Lucida Sans" panose="020B0602030504020204" pitchFamily="34" charset="0"/>
              </a:rPr>
              <a:t>Negatifedd</a:t>
            </a:r>
            <a:r>
              <a:rPr lang="en-GB" dirty="0" smtClean="0">
                <a:latin typeface="Lucida Sans" panose="020B0602030504020204" pitchFamily="34" charset="0"/>
              </a:rPr>
              <a:t> a </a:t>
            </a:r>
            <a:r>
              <a:rPr lang="en-GB" dirty="0" err="1" smtClean="0">
                <a:latin typeface="Lucida Sans" panose="020B0602030504020204" pitchFamily="34" charset="0"/>
              </a:rPr>
              <a:t>brwdfryded</a:t>
            </a:r>
            <a:endParaRPr lang="en-GB" dirty="0" smtClean="0">
              <a:latin typeface="Lucida Sans" panose="020B0602030504020204" pitchFamily="34" charset="0"/>
            </a:endParaRPr>
          </a:p>
          <a:p>
            <a:endParaRPr lang="en-GB" dirty="0">
              <a:latin typeface="Lucida Sans" panose="020B0602030504020204" pitchFamily="34" charset="0"/>
            </a:endParaRPr>
          </a:p>
          <a:p>
            <a:r>
              <a:rPr lang="en-GB" dirty="0" err="1" smtClean="0">
                <a:latin typeface="Lucida Sans" panose="020B0602030504020204" pitchFamily="34" charset="0"/>
              </a:rPr>
              <a:t>Amser</a:t>
            </a:r>
            <a:r>
              <a:rPr lang="en-GB" dirty="0" smtClean="0">
                <a:latin typeface="Lucida Sans" panose="020B0602030504020204" pitchFamily="34" charset="0"/>
              </a:rPr>
              <a:t> a </a:t>
            </a:r>
            <a:r>
              <a:rPr lang="en-GB" dirty="0" err="1" smtClean="0">
                <a:latin typeface="Lucida Sans" panose="020B0602030504020204" pitchFamily="34" charset="0"/>
              </a:rPr>
              <a:t>chyfleoedd</a:t>
            </a:r>
            <a:endParaRPr lang="en-GB" dirty="0">
              <a:latin typeface="Lucida Sans" panose="020B0602030504020204" pitchFamily="34" charset="0"/>
            </a:endParaRPr>
          </a:p>
        </p:txBody>
      </p:sp>
      <p:sp>
        <p:nvSpPr>
          <p:cNvPr id="4" name="Text Placeholder 2"/>
          <p:cNvSpPr txBox="1">
            <a:spLocks/>
          </p:cNvSpPr>
          <p:nvPr/>
        </p:nvSpPr>
        <p:spPr>
          <a:xfrm>
            <a:off x="5105400" y="1663699"/>
            <a:ext cx="4038600" cy="3989041"/>
          </a:xfrm>
          <a:prstGeom prst="rect">
            <a:avLst/>
          </a:prstGeom>
          <a:ln w="12700">
            <a:miter lim="400000"/>
          </a:ln>
          <a:extLst>
            <a:ext uri="{C572A759-6A51-4108-AA02-DFA0A04FC94B}">
              <ma14:wrappingTextBoxFlag xmlns="" xmlns:ma14="http://schemas.microsoft.com/office/mac/drawingml/2011/main" val="1"/>
            </a:ext>
          </a:extLst>
        </p:spPr>
        <p:txBody>
          <a:bodyPr lIns="45719" rIns="45719">
            <a:normAutofit/>
          </a:bodyPr>
          <a:lstStyle>
            <a:lvl1pPr marL="342900" marR="0" indent="-3429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1pPr>
            <a:lvl2pPr marL="790575" marR="0" indent="-333375"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2pPr>
            <a:lvl3pPr marL="1234439" marR="0" indent="-320039"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3pPr>
            <a:lvl4pPr marL="17272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4pPr>
            <a:lvl5pPr marL="21844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9pPr>
          </a:lstStyle>
          <a:p>
            <a:pPr hangingPunct="1"/>
            <a:r>
              <a:rPr lang="en-GB" dirty="0" smtClean="0">
                <a:solidFill>
                  <a:srgbClr val="0077D0"/>
                </a:solidFill>
                <a:latin typeface="Lucida Sans" panose="020B0602030504020204" pitchFamily="34" charset="0"/>
              </a:rPr>
              <a:t>Adults experiences</a:t>
            </a:r>
          </a:p>
          <a:p>
            <a:pPr hangingPunct="1"/>
            <a:endParaRPr lang="en-GB" dirty="0">
              <a:solidFill>
                <a:srgbClr val="0077D0"/>
              </a:solidFill>
              <a:latin typeface="Lucida Sans" panose="020B0602030504020204" pitchFamily="34" charset="0"/>
            </a:endParaRPr>
          </a:p>
          <a:p>
            <a:pPr hangingPunct="1"/>
            <a:r>
              <a:rPr lang="en-GB" dirty="0" smtClean="0">
                <a:solidFill>
                  <a:srgbClr val="0077D0"/>
                </a:solidFill>
                <a:latin typeface="Lucida Sans" panose="020B0602030504020204" pitchFamily="34" charset="0"/>
              </a:rPr>
              <a:t>Negativity and enthusiasm</a:t>
            </a:r>
          </a:p>
          <a:p>
            <a:pPr hangingPunct="1"/>
            <a:endParaRPr lang="en-GB" dirty="0">
              <a:solidFill>
                <a:srgbClr val="0077D0"/>
              </a:solidFill>
              <a:latin typeface="Lucida Sans" panose="020B0602030504020204" pitchFamily="34" charset="0"/>
            </a:endParaRPr>
          </a:p>
          <a:p>
            <a:pPr hangingPunct="1"/>
            <a:r>
              <a:rPr lang="en-GB" dirty="0" smtClean="0">
                <a:solidFill>
                  <a:srgbClr val="0077D0"/>
                </a:solidFill>
                <a:latin typeface="Lucida Sans" panose="020B0602030504020204" pitchFamily="34" charset="0"/>
              </a:rPr>
              <a:t>Time and opportunities</a:t>
            </a:r>
            <a:endParaRPr lang="en-GB" dirty="0">
              <a:solidFill>
                <a:srgbClr val="0077D0"/>
              </a:solidFill>
              <a:latin typeface="Lucida Sans" panose="020B0602030504020204" pitchFamily="34" charset="0"/>
            </a:endParaRPr>
          </a:p>
        </p:txBody>
      </p:sp>
      <p:sp>
        <p:nvSpPr>
          <p:cNvPr id="5" name="TextBox 4"/>
          <p:cNvSpPr txBox="1"/>
          <p:nvPr/>
        </p:nvSpPr>
        <p:spPr>
          <a:xfrm>
            <a:off x="4635500" y="5219911"/>
            <a:ext cx="4305300"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dirty="0" smtClean="0"/>
              <a:t>(National Numeracy, 2012; Jones, 2012)</a:t>
            </a:r>
            <a:endParaRPr kumimoji="0" lang="en-GB" sz="1800" b="0" i="0" u="none" strike="noStrike" cap="none" spc="0" normalizeH="0" baseline="0" dirty="0">
              <a:ln>
                <a:noFill/>
              </a:ln>
              <a:solidFill>
                <a:srgbClr val="00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1970370279"/>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Lleoliadau</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77D0"/>
                </a:solidFill>
                <a:latin typeface="Lucida Sans" panose="020B0602030504020204" pitchFamily="34" charset="0"/>
              </a:rPr>
              <a:t>Settings</a:t>
            </a:r>
            <a:endParaRPr lang="en-GB" dirty="0">
              <a:solidFill>
                <a:srgbClr val="0077D0"/>
              </a:solidFill>
              <a:latin typeface="Lucida Sans" panose="020B0602030504020204" pitchFamily="34" charset="0"/>
            </a:endParaRPr>
          </a:p>
        </p:txBody>
      </p:sp>
      <p:sp>
        <p:nvSpPr>
          <p:cNvPr id="3" name="Text Placeholder 2"/>
          <p:cNvSpPr>
            <a:spLocks noGrp="1"/>
          </p:cNvSpPr>
          <p:nvPr>
            <p:ph type="body" sz="half" idx="1"/>
          </p:nvPr>
        </p:nvSpPr>
        <p:spPr>
          <a:xfrm>
            <a:off x="457200" y="1663698"/>
            <a:ext cx="4038600" cy="3989041"/>
          </a:xfrm>
        </p:spPr>
        <p:txBody>
          <a:bodyPr/>
          <a:lstStyle/>
          <a:p>
            <a:r>
              <a:rPr lang="en-GB" dirty="0" err="1">
                <a:latin typeface="Lucida Sans" panose="020B0602030504020204" pitchFamily="34" charset="0"/>
              </a:rPr>
              <a:t>Rôl</a:t>
            </a:r>
            <a:r>
              <a:rPr lang="en-GB" dirty="0">
                <a:latin typeface="Lucida Sans" panose="020B0602030504020204" pitchFamily="34" charset="0"/>
              </a:rPr>
              <a:t> </a:t>
            </a:r>
            <a:r>
              <a:rPr lang="en-GB" dirty="0" err="1">
                <a:latin typeface="Lucida Sans" panose="020B0602030504020204" pitchFamily="34" charset="0"/>
              </a:rPr>
              <a:t>yr</a:t>
            </a:r>
            <a:r>
              <a:rPr lang="en-GB" dirty="0">
                <a:latin typeface="Lucida Sans" panose="020B0602030504020204" pitchFamily="34" charset="0"/>
              </a:rPr>
              <a:t> </a:t>
            </a:r>
            <a:r>
              <a:rPr lang="en-GB" dirty="0" err="1">
                <a:latin typeface="Lucida Sans" panose="020B0602030504020204" pitchFamily="34" charset="0"/>
              </a:rPr>
              <a:t>oedolyn</a:t>
            </a:r>
            <a:endParaRPr lang="en-GB" dirty="0">
              <a:latin typeface="Lucida Sans" panose="020B0602030504020204" pitchFamily="34" charset="0"/>
            </a:endParaRPr>
          </a:p>
          <a:p>
            <a:endParaRPr lang="en-GB" dirty="0">
              <a:latin typeface="Lucida Sans" panose="020B0602030504020204" pitchFamily="34" charset="0"/>
            </a:endParaRPr>
          </a:p>
          <a:p>
            <a:r>
              <a:rPr lang="en-GB" dirty="0" err="1">
                <a:latin typeface="Lucida Sans" panose="020B0602030504020204" pitchFamily="34" charset="0"/>
              </a:rPr>
              <a:t>Mathemateg</a:t>
            </a:r>
            <a:r>
              <a:rPr lang="en-GB" dirty="0">
                <a:latin typeface="Lucida Sans" panose="020B0602030504020204" pitchFamily="34" charset="0"/>
              </a:rPr>
              <a:t> </a:t>
            </a:r>
            <a:r>
              <a:rPr lang="en-GB" dirty="0" err="1">
                <a:latin typeface="Lucida Sans" panose="020B0602030504020204" pitchFamily="34" charset="0"/>
              </a:rPr>
              <a:t>trwy</a:t>
            </a:r>
            <a:r>
              <a:rPr lang="en-GB" dirty="0">
                <a:latin typeface="Lucida Sans" panose="020B0602030504020204" pitchFamily="34" charset="0"/>
              </a:rPr>
              <a:t> </a:t>
            </a:r>
            <a:r>
              <a:rPr lang="en-GB" dirty="0" err="1">
                <a:latin typeface="Lucida Sans" panose="020B0602030504020204" pitchFamily="34" charset="0"/>
              </a:rPr>
              <a:t>chwarae</a:t>
            </a:r>
            <a:endParaRPr lang="en-GB" dirty="0">
              <a:latin typeface="Lucida Sans" panose="020B0602030504020204" pitchFamily="34" charset="0"/>
            </a:endParaRPr>
          </a:p>
          <a:p>
            <a:endParaRPr lang="en-GB" dirty="0">
              <a:latin typeface="Lucida Sans" panose="020B0602030504020204" pitchFamily="34" charset="0"/>
            </a:endParaRPr>
          </a:p>
          <a:p>
            <a:r>
              <a:rPr lang="en-GB" dirty="0" err="1" smtClean="0">
                <a:latin typeface="Lucida Sans" panose="020B0602030504020204" pitchFamily="34" charset="0"/>
              </a:rPr>
              <a:t>Amgylcheddau</a:t>
            </a:r>
            <a:r>
              <a:rPr lang="en-GB" dirty="0" smtClean="0">
                <a:latin typeface="Lucida Sans" panose="020B0602030504020204" pitchFamily="34" charset="0"/>
              </a:rPr>
              <a:t> </a:t>
            </a:r>
            <a:r>
              <a:rPr lang="en-GB" dirty="0" err="1" smtClean="0">
                <a:latin typeface="Lucida Sans" panose="020B0602030504020204" pitchFamily="34" charset="0"/>
              </a:rPr>
              <a:t>sy’n</a:t>
            </a:r>
            <a:r>
              <a:rPr lang="en-GB" dirty="0" smtClean="0">
                <a:latin typeface="Lucida Sans" panose="020B0602030504020204" pitchFamily="34" charset="0"/>
              </a:rPr>
              <a:t> </a:t>
            </a:r>
            <a:r>
              <a:rPr lang="en-GB" dirty="0" err="1" smtClean="0">
                <a:latin typeface="Lucida Sans" panose="020B0602030504020204" pitchFamily="34" charset="0"/>
              </a:rPr>
              <a:t>galluogi</a:t>
            </a:r>
            <a:endParaRPr lang="en-GB" dirty="0">
              <a:latin typeface="Lucida Sans" panose="020B0602030504020204" pitchFamily="34" charset="0"/>
            </a:endParaRPr>
          </a:p>
        </p:txBody>
      </p:sp>
      <p:sp>
        <p:nvSpPr>
          <p:cNvPr id="4" name="Text Placeholder 2"/>
          <p:cNvSpPr txBox="1">
            <a:spLocks/>
          </p:cNvSpPr>
          <p:nvPr/>
        </p:nvSpPr>
        <p:spPr>
          <a:xfrm>
            <a:off x="5105400" y="1663699"/>
            <a:ext cx="4038600" cy="3989041"/>
          </a:xfrm>
          <a:prstGeom prst="rect">
            <a:avLst/>
          </a:prstGeom>
          <a:ln w="12700">
            <a:miter lim="400000"/>
          </a:ln>
          <a:extLst>
            <a:ext uri="{C572A759-6A51-4108-AA02-DFA0A04FC94B}">
              <ma14:wrappingTextBoxFlag xmlns="" xmlns:ma14="http://schemas.microsoft.com/office/mac/drawingml/2011/main" val="1"/>
            </a:ext>
          </a:extLst>
        </p:spPr>
        <p:txBody>
          <a:bodyPr lIns="45719" rIns="45719">
            <a:normAutofit/>
          </a:bodyPr>
          <a:lstStyle>
            <a:lvl1pPr marL="342900" marR="0" indent="-3429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1pPr>
            <a:lvl2pPr marL="790575" marR="0" indent="-333375"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2pPr>
            <a:lvl3pPr marL="1234439" marR="0" indent="-320039"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3pPr>
            <a:lvl4pPr marL="17272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4pPr>
            <a:lvl5pPr marL="21844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9pPr>
          </a:lstStyle>
          <a:p>
            <a:pPr hangingPunct="1"/>
            <a:r>
              <a:rPr lang="en-GB" dirty="0" smtClean="0">
                <a:solidFill>
                  <a:srgbClr val="0077D0"/>
                </a:solidFill>
                <a:latin typeface="Lucida Sans" panose="020B0602030504020204" pitchFamily="34" charset="0"/>
              </a:rPr>
              <a:t>Role of the adult</a:t>
            </a:r>
          </a:p>
          <a:p>
            <a:pPr hangingPunct="1"/>
            <a:endParaRPr lang="en-GB" dirty="0">
              <a:solidFill>
                <a:srgbClr val="0077D0"/>
              </a:solidFill>
              <a:latin typeface="Lucida Sans" panose="020B0602030504020204" pitchFamily="34" charset="0"/>
            </a:endParaRPr>
          </a:p>
          <a:p>
            <a:pPr hangingPunct="1"/>
            <a:r>
              <a:rPr lang="en-GB" dirty="0" smtClean="0">
                <a:solidFill>
                  <a:srgbClr val="0077D0"/>
                </a:solidFill>
                <a:latin typeface="Lucida Sans" panose="020B0602030504020204" pitchFamily="34" charset="0"/>
              </a:rPr>
              <a:t>Maths through play</a:t>
            </a:r>
          </a:p>
          <a:p>
            <a:pPr hangingPunct="1"/>
            <a:endParaRPr lang="en-GB" dirty="0">
              <a:solidFill>
                <a:srgbClr val="0077D0"/>
              </a:solidFill>
              <a:latin typeface="Lucida Sans" panose="020B0602030504020204" pitchFamily="34" charset="0"/>
            </a:endParaRPr>
          </a:p>
          <a:p>
            <a:pPr hangingPunct="1"/>
            <a:r>
              <a:rPr lang="en-GB" dirty="0" smtClean="0">
                <a:solidFill>
                  <a:srgbClr val="0077D0"/>
                </a:solidFill>
                <a:latin typeface="Lucida Sans" panose="020B0602030504020204" pitchFamily="34" charset="0"/>
              </a:rPr>
              <a:t>Enabling environments</a:t>
            </a:r>
            <a:endParaRPr lang="en-GB" dirty="0">
              <a:solidFill>
                <a:srgbClr val="0077D0"/>
              </a:solidFill>
              <a:latin typeface="Lucida Sans" panose="020B0602030504020204" pitchFamily="34" charset="0"/>
            </a:endParaRPr>
          </a:p>
        </p:txBody>
      </p:sp>
    </p:spTree>
    <p:extLst>
      <p:ext uri="{BB962C8B-B14F-4D97-AF65-F5344CB8AC3E}">
        <p14:creationId xmlns:p14="http://schemas.microsoft.com/office/powerpoint/2010/main" val="3743327184"/>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Lucida Sans" panose="020B0602030504020204" pitchFamily="34" charset="0"/>
              </a:rPr>
              <a:t>Rhieni</a:t>
            </a:r>
            <a:r>
              <a:rPr lang="en-GB" dirty="0" smtClean="0">
                <a:latin typeface="Lucida Sans" panose="020B0602030504020204" pitchFamily="34" charset="0"/>
              </a:rPr>
              <a:t/>
            </a:r>
            <a:br>
              <a:rPr lang="en-GB" dirty="0" smtClean="0">
                <a:latin typeface="Lucida Sans" panose="020B0602030504020204" pitchFamily="34" charset="0"/>
              </a:rPr>
            </a:br>
            <a:r>
              <a:rPr lang="en-GB" dirty="0" smtClean="0">
                <a:solidFill>
                  <a:srgbClr val="0077D0"/>
                </a:solidFill>
                <a:latin typeface="Lucida Sans" panose="020B0602030504020204" pitchFamily="34" charset="0"/>
              </a:rPr>
              <a:t>Parents</a:t>
            </a:r>
            <a:endParaRPr lang="en-GB" dirty="0">
              <a:solidFill>
                <a:srgbClr val="0077D0"/>
              </a:solidFill>
              <a:latin typeface="Lucida Sans" panose="020B0602030504020204" pitchFamily="34" charset="0"/>
            </a:endParaRPr>
          </a:p>
        </p:txBody>
      </p:sp>
      <p:sp>
        <p:nvSpPr>
          <p:cNvPr id="3" name="Text Placeholder 2"/>
          <p:cNvSpPr>
            <a:spLocks noGrp="1"/>
          </p:cNvSpPr>
          <p:nvPr>
            <p:ph type="body" sz="half" idx="1"/>
          </p:nvPr>
        </p:nvSpPr>
        <p:spPr>
          <a:xfrm>
            <a:off x="457200" y="1663698"/>
            <a:ext cx="4038600" cy="3989041"/>
          </a:xfrm>
        </p:spPr>
        <p:txBody>
          <a:bodyPr/>
          <a:lstStyle/>
          <a:p>
            <a:r>
              <a:rPr lang="en-GB" dirty="0" err="1" smtClean="0">
                <a:latin typeface="Lucida Sans" panose="020B0602030504020204" pitchFamily="34" charset="0"/>
              </a:rPr>
              <a:t>Addysgwr</a:t>
            </a:r>
            <a:r>
              <a:rPr lang="en-GB" dirty="0" smtClean="0">
                <a:latin typeface="Lucida Sans" panose="020B0602030504020204" pitchFamily="34" charset="0"/>
              </a:rPr>
              <a:t> </a:t>
            </a:r>
            <a:r>
              <a:rPr lang="en-GB" dirty="0" err="1">
                <a:latin typeface="Lucida Sans" panose="020B0602030504020204" pitchFamily="34" charset="0"/>
              </a:rPr>
              <a:t>cyntaf</a:t>
            </a:r>
            <a:r>
              <a:rPr lang="en-GB" dirty="0">
                <a:latin typeface="Lucida Sans" panose="020B0602030504020204" pitchFamily="34" charset="0"/>
              </a:rPr>
              <a:t> y </a:t>
            </a:r>
            <a:r>
              <a:rPr lang="en-GB" dirty="0" err="1">
                <a:latin typeface="Lucida Sans" panose="020B0602030504020204" pitchFamily="34" charset="0"/>
              </a:rPr>
              <a:t>plentyn</a:t>
            </a:r>
            <a:endParaRPr lang="en-GB" dirty="0">
              <a:latin typeface="Lucida Sans" panose="020B0602030504020204" pitchFamily="34" charset="0"/>
            </a:endParaRPr>
          </a:p>
          <a:p>
            <a:endParaRPr lang="en-GB" dirty="0">
              <a:latin typeface="Lucida Sans" panose="020B0602030504020204" pitchFamily="34" charset="0"/>
            </a:endParaRPr>
          </a:p>
          <a:p>
            <a:r>
              <a:rPr lang="en-GB" dirty="0" err="1" smtClean="0">
                <a:latin typeface="Lucida Sans" panose="020B0602030504020204" pitchFamily="34" charset="0"/>
              </a:rPr>
              <a:t>Partneriaethau</a:t>
            </a:r>
            <a:r>
              <a:rPr lang="en-GB" dirty="0" smtClean="0">
                <a:latin typeface="Lucida Sans" panose="020B0602030504020204" pitchFamily="34" charset="0"/>
              </a:rPr>
              <a:t> </a:t>
            </a:r>
            <a:r>
              <a:rPr lang="en-GB" dirty="0" err="1">
                <a:latin typeface="Lucida Sans" panose="020B0602030504020204" pitchFamily="34" charset="0"/>
              </a:rPr>
              <a:t>gyda</a:t>
            </a:r>
            <a:r>
              <a:rPr lang="en-GB" dirty="0">
                <a:latin typeface="Lucida Sans" panose="020B0602030504020204" pitchFamily="34" charset="0"/>
              </a:rPr>
              <a:t> staff </a:t>
            </a:r>
            <a:r>
              <a:rPr lang="en-GB" dirty="0" smtClean="0">
                <a:latin typeface="Lucida Sans" panose="020B0602030504020204" pitchFamily="34" charset="0"/>
              </a:rPr>
              <a:t>y </a:t>
            </a:r>
            <a:r>
              <a:rPr lang="en-GB" dirty="0" err="1" smtClean="0">
                <a:latin typeface="Lucida Sans" panose="020B0602030504020204" pitchFamily="34" charset="0"/>
              </a:rPr>
              <a:t>lleoliad</a:t>
            </a:r>
            <a:endParaRPr lang="en-GB" dirty="0">
              <a:latin typeface="Lucida Sans" panose="020B0602030504020204" pitchFamily="34" charset="0"/>
            </a:endParaRPr>
          </a:p>
          <a:p>
            <a:endParaRPr lang="en-GB" dirty="0">
              <a:latin typeface="Lucida Sans" panose="020B0602030504020204" pitchFamily="34" charset="0"/>
            </a:endParaRPr>
          </a:p>
          <a:p>
            <a:r>
              <a:rPr lang="en-GB" dirty="0" err="1" smtClean="0">
                <a:latin typeface="Lucida Sans" panose="020B0602030504020204" pitchFamily="34" charset="0"/>
              </a:rPr>
              <a:t>Adnoddau</a:t>
            </a:r>
            <a:endParaRPr lang="en-GB" dirty="0">
              <a:latin typeface="Lucida Sans" panose="020B0602030504020204" pitchFamily="34" charset="0"/>
            </a:endParaRPr>
          </a:p>
        </p:txBody>
      </p:sp>
      <p:sp>
        <p:nvSpPr>
          <p:cNvPr id="4" name="Text Placeholder 2"/>
          <p:cNvSpPr txBox="1">
            <a:spLocks/>
          </p:cNvSpPr>
          <p:nvPr/>
        </p:nvSpPr>
        <p:spPr>
          <a:xfrm>
            <a:off x="5105400" y="1663699"/>
            <a:ext cx="4038600" cy="3989041"/>
          </a:xfrm>
          <a:prstGeom prst="rect">
            <a:avLst/>
          </a:prstGeom>
          <a:ln w="12700">
            <a:miter lim="400000"/>
          </a:ln>
          <a:extLst>
            <a:ext uri="{C572A759-6A51-4108-AA02-DFA0A04FC94B}">
              <ma14:wrappingTextBoxFlag xmlns="" xmlns:ma14="http://schemas.microsoft.com/office/mac/drawingml/2011/main" val="1"/>
            </a:ext>
          </a:extLst>
        </p:spPr>
        <p:txBody>
          <a:bodyPr lIns="45719" rIns="45719">
            <a:normAutofit/>
          </a:bodyPr>
          <a:lstStyle>
            <a:lvl1pPr marL="342900" marR="0" indent="-3429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1pPr>
            <a:lvl2pPr marL="790575" marR="0" indent="-333375"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2pPr>
            <a:lvl3pPr marL="1234439" marR="0" indent="-320039"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3pPr>
            <a:lvl4pPr marL="17272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4pPr>
            <a:lvl5pPr marL="21844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9pPr>
          </a:lstStyle>
          <a:p>
            <a:pPr hangingPunct="1"/>
            <a:r>
              <a:rPr lang="en-GB" dirty="0" smtClean="0">
                <a:solidFill>
                  <a:srgbClr val="0077D0"/>
                </a:solidFill>
                <a:latin typeface="Lucida Sans" panose="020B0602030504020204" pitchFamily="34" charset="0"/>
              </a:rPr>
              <a:t>Child’s first educator</a:t>
            </a:r>
          </a:p>
          <a:p>
            <a:pPr hangingPunct="1"/>
            <a:endParaRPr lang="en-GB" dirty="0">
              <a:solidFill>
                <a:srgbClr val="0077D0"/>
              </a:solidFill>
              <a:latin typeface="Lucida Sans" panose="020B0602030504020204" pitchFamily="34" charset="0"/>
            </a:endParaRPr>
          </a:p>
          <a:p>
            <a:pPr hangingPunct="1"/>
            <a:r>
              <a:rPr lang="en-GB" dirty="0" smtClean="0">
                <a:solidFill>
                  <a:srgbClr val="0077D0"/>
                </a:solidFill>
                <a:latin typeface="Lucida Sans" panose="020B0602030504020204" pitchFamily="34" charset="0"/>
              </a:rPr>
              <a:t>Partnerships with settings’ staff</a:t>
            </a:r>
          </a:p>
          <a:p>
            <a:pPr hangingPunct="1"/>
            <a:endParaRPr lang="en-GB" dirty="0">
              <a:solidFill>
                <a:srgbClr val="0077D0"/>
              </a:solidFill>
              <a:latin typeface="Lucida Sans" panose="020B0602030504020204" pitchFamily="34" charset="0"/>
            </a:endParaRPr>
          </a:p>
          <a:p>
            <a:pPr hangingPunct="1"/>
            <a:r>
              <a:rPr lang="en-GB" dirty="0" smtClean="0">
                <a:solidFill>
                  <a:srgbClr val="0077D0"/>
                </a:solidFill>
                <a:latin typeface="Lucida Sans" panose="020B0602030504020204" pitchFamily="34" charset="0"/>
              </a:rPr>
              <a:t>Resources</a:t>
            </a:r>
            <a:endParaRPr lang="en-GB" dirty="0">
              <a:solidFill>
                <a:srgbClr val="0077D0"/>
              </a:solidFill>
              <a:latin typeface="Lucida Sans" panose="020B0602030504020204" pitchFamily="34" charset="0"/>
            </a:endParaRPr>
          </a:p>
        </p:txBody>
      </p:sp>
      <p:sp>
        <p:nvSpPr>
          <p:cNvPr id="5" name="TextBox 4"/>
          <p:cNvSpPr txBox="1"/>
          <p:nvPr/>
        </p:nvSpPr>
        <p:spPr>
          <a:xfrm>
            <a:off x="5232400" y="5181811"/>
            <a:ext cx="3454400" cy="36933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45719" tIns="45719" rIns="45719" bIns="45719" numCol="1" spcCol="38100" rtlCol="0" anchor="t">
            <a:spAutoFit/>
          </a:bodyPr>
          <a:lstStyle/>
          <a:p>
            <a:r>
              <a:rPr lang="en-GB" dirty="0" smtClean="0"/>
              <a:t>(APPG Maths Numeracy, 2014)</a:t>
            </a:r>
            <a:endParaRPr kumimoji="0" lang="en-GB" sz="1800" b="0" i="0" u="none" strike="noStrike" cap="none" spc="0" normalizeH="0" baseline="0" dirty="0">
              <a:ln>
                <a:noFill/>
              </a:ln>
              <a:solidFill>
                <a:srgbClr val="000000"/>
              </a:solidFill>
              <a:effectLst/>
              <a:uFillTx/>
              <a:latin typeface="Myriad Pro"/>
              <a:ea typeface="Myriad Pro"/>
              <a:cs typeface="Myriad Pro"/>
              <a:sym typeface="Myriad Pro"/>
            </a:endParaRPr>
          </a:p>
        </p:txBody>
      </p:sp>
    </p:spTree>
    <p:extLst>
      <p:ext uri="{BB962C8B-B14F-4D97-AF65-F5344CB8AC3E}">
        <p14:creationId xmlns:p14="http://schemas.microsoft.com/office/powerpoint/2010/main" val="608517643"/>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Lucida Sans" panose="020B0602030504020204" pitchFamily="34" charset="0"/>
              </a:rPr>
              <a:t>‘Maths for the Terrified’ (2008)</a:t>
            </a:r>
            <a:endParaRPr lang="en-GB" dirty="0">
              <a:solidFill>
                <a:srgbClr val="0077D0"/>
              </a:solidFill>
              <a:latin typeface="Lucida Sans" panose="020B0602030504020204" pitchFamily="34" charset="0"/>
            </a:endParaRPr>
          </a:p>
        </p:txBody>
      </p:sp>
      <p:sp>
        <p:nvSpPr>
          <p:cNvPr id="6" name="Text Placeholder 5"/>
          <p:cNvSpPr>
            <a:spLocks noGrp="1"/>
          </p:cNvSpPr>
          <p:nvPr>
            <p:ph type="body" idx="1"/>
          </p:nvPr>
        </p:nvSpPr>
        <p:spPr/>
        <p:txBody>
          <a:bodyPr/>
          <a:lstStyle/>
          <a:p>
            <a:pPr marL="0" indent="0">
              <a:buNone/>
            </a:pPr>
            <a:r>
              <a:rPr lang="en-GB" dirty="0" smtClean="0">
                <a:latin typeface="Lucida Sans" panose="020B0602030504020204" pitchFamily="34" charset="0"/>
              </a:rPr>
              <a:t>KS1/2 (2008) ‘Maths for the Terrified</a:t>
            </a:r>
            <a:r>
              <a:rPr lang="en-GB" dirty="0">
                <a:latin typeface="Lucida Sans" panose="020B0602030504020204" pitchFamily="34" charset="0"/>
              </a:rPr>
              <a:t>: Involving Parents,’ </a:t>
            </a:r>
            <a:r>
              <a:rPr lang="en-GB" dirty="0">
                <a:latin typeface="Lucida Sans" panose="020B0602030504020204" pitchFamily="34" charset="0"/>
                <a:hlinkClick r:id="rId3"/>
              </a:rPr>
              <a:t>https://</a:t>
            </a:r>
            <a:r>
              <a:rPr lang="en-GB" dirty="0" smtClean="0">
                <a:latin typeface="Lucida Sans" panose="020B0602030504020204" pitchFamily="34" charset="0"/>
                <a:hlinkClick r:id="rId3"/>
              </a:rPr>
              <a:t>www.youtube.com/watch?v=ik4-GwWJ-Mk</a:t>
            </a:r>
            <a:r>
              <a:rPr lang="en-GB" dirty="0" smtClean="0">
                <a:latin typeface="Lucida Sans" panose="020B0602030504020204" pitchFamily="34" charset="0"/>
              </a:rPr>
              <a:t> [Accessed: February 2 2017</a:t>
            </a:r>
            <a:r>
              <a:rPr lang="en-GB" dirty="0" smtClean="0"/>
              <a:t>].</a:t>
            </a:r>
            <a:endParaRPr lang="en-GB" dirty="0"/>
          </a:p>
        </p:txBody>
      </p:sp>
      <p:sp>
        <p:nvSpPr>
          <p:cNvPr id="4" name="Text Placeholder 2"/>
          <p:cNvSpPr txBox="1">
            <a:spLocks/>
          </p:cNvSpPr>
          <p:nvPr/>
        </p:nvSpPr>
        <p:spPr>
          <a:xfrm>
            <a:off x="5105400" y="1663699"/>
            <a:ext cx="4038600" cy="3989041"/>
          </a:xfrm>
          <a:prstGeom prst="rect">
            <a:avLst/>
          </a:prstGeom>
          <a:ln w="12700">
            <a:miter lim="400000"/>
          </a:ln>
          <a:extLst>
            <a:ext uri="{C572A759-6A51-4108-AA02-DFA0A04FC94B}">
              <ma14:wrappingTextBoxFlag xmlns="" xmlns:ma14="http://schemas.microsoft.com/office/mac/drawingml/2011/main" val="1"/>
            </a:ext>
          </a:extLst>
        </p:spPr>
        <p:txBody>
          <a:bodyPr lIns="45719" rIns="45719">
            <a:normAutofit/>
          </a:bodyPr>
          <a:lstStyle>
            <a:lvl1pPr marL="342900" marR="0" indent="-3429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1pPr>
            <a:lvl2pPr marL="790575" marR="0" indent="-333375"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2pPr>
            <a:lvl3pPr marL="1234439" marR="0" indent="-320039"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3pPr>
            <a:lvl4pPr marL="17272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4pPr>
            <a:lvl5pPr marL="2184400" marR="0" indent="-355600" algn="l" defTabSz="914400" rtl="0" latinLnBrk="0">
              <a:lnSpc>
                <a:spcPct val="100000"/>
              </a:lnSpc>
              <a:spcBef>
                <a:spcPts val="600"/>
              </a:spcBef>
              <a:spcAft>
                <a:spcPts val="0"/>
              </a:spcAft>
              <a:buClrTx/>
              <a:buSzPct val="100000"/>
              <a:buFont typeface="Arial"/>
              <a:buChar char="»"/>
              <a:tabLst/>
              <a:defRPr sz="2800" b="0" i="0" u="none" strike="noStrike" cap="none" spc="0" baseline="0">
                <a:ln>
                  <a:noFill/>
                </a:ln>
                <a:solidFill>
                  <a:srgbClr val="000000"/>
                </a:solidFill>
                <a:uFillTx/>
                <a:latin typeface="Myriad Pro"/>
                <a:ea typeface="Myriad Pro"/>
                <a:cs typeface="Myriad Pro"/>
                <a:sym typeface="Myriad Pro"/>
              </a:defRPr>
            </a:lvl5pPr>
            <a:lvl6pPr marL="26517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6pPr>
            <a:lvl7pPr marL="3108960" marR="0" indent="-365760"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7pPr>
            <a:lvl8pPr marL="35661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8pPr>
            <a:lvl9pPr marL="4023359" marR="0" indent="-365759" algn="l" defTabSz="914400" rtl="0" latinLnBrk="0">
              <a:lnSpc>
                <a:spcPct val="100000"/>
              </a:lnSpc>
              <a:spcBef>
                <a:spcPts val="700"/>
              </a:spcBef>
              <a:spcAft>
                <a:spcPts val="0"/>
              </a:spcAft>
              <a:buClrTx/>
              <a:buSzPct val="100000"/>
              <a:buFont typeface="Arial"/>
              <a:buChar char="•"/>
              <a:tabLst/>
              <a:defRPr sz="3200" b="0" i="0" u="none" strike="noStrike" cap="none" spc="0" baseline="0">
                <a:ln>
                  <a:noFill/>
                </a:ln>
                <a:solidFill>
                  <a:srgbClr val="000000"/>
                </a:solidFill>
                <a:uFillTx/>
                <a:latin typeface="Myriad Pro"/>
                <a:ea typeface="Myriad Pro"/>
                <a:cs typeface="Myriad Pro"/>
                <a:sym typeface="Myriad Pro"/>
              </a:defRPr>
            </a:lvl9pPr>
          </a:lstStyle>
          <a:p>
            <a:pPr hangingPunct="1"/>
            <a:endParaRPr lang="en-GB" dirty="0">
              <a:solidFill>
                <a:srgbClr val="0077D0"/>
              </a:solidFill>
              <a:latin typeface="Lucida Sans" panose="020B0602030504020204" pitchFamily="34" charset="0"/>
            </a:endParaRPr>
          </a:p>
        </p:txBody>
      </p:sp>
    </p:spTree>
    <p:extLst>
      <p:ext uri="{BB962C8B-B14F-4D97-AF65-F5344CB8AC3E}">
        <p14:creationId xmlns:p14="http://schemas.microsoft.com/office/powerpoint/2010/main" val="194516789"/>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Cyfeirnodau</a:t>
            </a:r>
            <a:r>
              <a:rPr lang="en-GB" dirty="0" smtClean="0"/>
              <a:t/>
            </a:r>
            <a:br>
              <a:rPr lang="en-GB" dirty="0" smtClean="0"/>
            </a:br>
            <a:r>
              <a:rPr lang="en-GB" dirty="0" smtClean="0">
                <a:solidFill>
                  <a:srgbClr val="0070C0"/>
                </a:solidFill>
              </a:rPr>
              <a:t>References</a:t>
            </a:r>
            <a:endParaRPr lang="en-GB" dirty="0">
              <a:solidFill>
                <a:srgbClr val="0070C0"/>
              </a:solidFill>
            </a:endParaRPr>
          </a:p>
        </p:txBody>
      </p:sp>
      <p:sp>
        <p:nvSpPr>
          <p:cNvPr id="3" name="Text Placeholder 2"/>
          <p:cNvSpPr>
            <a:spLocks noGrp="1"/>
          </p:cNvSpPr>
          <p:nvPr>
            <p:ph type="body" sz="half" idx="1"/>
          </p:nvPr>
        </p:nvSpPr>
        <p:spPr>
          <a:xfrm>
            <a:off x="457200" y="1600200"/>
            <a:ext cx="8229600" cy="3989041"/>
          </a:xfrm>
        </p:spPr>
        <p:txBody>
          <a:bodyPr>
            <a:normAutofit fontScale="85000" lnSpcReduction="20000"/>
          </a:bodyPr>
          <a:lstStyle/>
          <a:p>
            <a:pPr marL="0" indent="0">
              <a:buNone/>
            </a:pPr>
            <a:r>
              <a:rPr lang="en-GB" sz="1800" dirty="0" smtClean="0"/>
              <a:t>Burns, J. (2012) ‘</a:t>
            </a:r>
            <a:r>
              <a:rPr lang="en-GB" sz="1800" dirty="0"/>
              <a:t>Poor numeracy 'blights the economy and ruins </a:t>
            </a:r>
            <a:r>
              <a:rPr lang="en-GB" sz="1800" dirty="0" err="1"/>
              <a:t>lives‘http</a:t>
            </a:r>
            <a:r>
              <a:rPr lang="en-GB" sz="1800" dirty="0"/>
              <a:t>://</a:t>
            </a:r>
            <a:r>
              <a:rPr lang="en-GB" sz="1800" dirty="0" smtClean="0"/>
              <a:t>www.bbc.co.uk/news/education-17224600 [Accessed: 21</a:t>
            </a:r>
            <a:r>
              <a:rPr lang="en-GB" sz="1800" baseline="30000" dirty="0" smtClean="0"/>
              <a:t>st</a:t>
            </a:r>
            <a:r>
              <a:rPr lang="en-GB" sz="1800" dirty="0" smtClean="0"/>
              <a:t> January 2017].</a:t>
            </a:r>
          </a:p>
          <a:p>
            <a:pPr marL="0" indent="0">
              <a:buNone/>
            </a:pPr>
            <a:endParaRPr lang="en-GB" sz="1800" dirty="0" smtClean="0"/>
          </a:p>
          <a:p>
            <a:pPr marL="0" indent="0">
              <a:buNone/>
            </a:pPr>
            <a:r>
              <a:rPr lang="en-GB" sz="1800" dirty="0" smtClean="0"/>
              <a:t>Crow, D. (2014) ‘Why every </a:t>
            </a:r>
            <a:r>
              <a:rPr lang="en-GB" sz="1800" dirty="0"/>
              <a:t>child should learn to code’ </a:t>
            </a:r>
            <a:r>
              <a:rPr lang="en-GB" sz="1800" dirty="0">
                <a:hlinkClick r:id="rId3"/>
              </a:rPr>
              <a:t>https://</a:t>
            </a:r>
            <a:r>
              <a:rPr lang="en-GB" sz="1800" dirty="0" smtClean="0">
                <a:hlinkClick r:id="rId3"/>
              </a:rPr>
              <a:t>www.theguardian.com/technology/2014/feb/07/year-of-code-dan-crow-songkick</a:t>
            </a:r>
            <a:r>
              <a:rPr lang="en-GB" sz="1800" dirty="0" smtClean="0"/>
              <a:t> [Accessed: 22</a:t>
            </a:r>
            <a:r>
              <a:rPr lang="en-GB" sz="1800" baseline="30000" dirty="0" smtClean="0"/>
              <a:t>nd</a:t>
            </a:r>
            <a:r>
              <a:rPr lang="en-GB" sz="1800" dirty="0" smtClean="0"/>
              <a:t> January 2017].</a:t>
            </a:r>
          </a:p>
          <a:p>
            <a:pPr marL="0" indent="0">
              <a:buNone/>
            </a:pPr>
            <a:endParaRPr lang="en-GB" sz="1800" dirty="0"/>
          </a:p>
          <a:p>
            <a:pPr marL="0" indent="0">
              <a:buNone/>
            </a:pPr>
            <a:r>
              <a:rPr lang="en-GB" sz="1800" dirty="0" err="1" smtClean="0"/>
              <a:t>Flor</a:t>
            </a:r>
            <a:r>
              <a:rPr lang="en-GB" sz="1800" dirty="0" smtClean="0"/>
              <a:t>, R. K., </a:t>
            </a:r>
            <a:r>
              <a:rPr lang="en-GB" sz="1800" dirty="0" err="1" smtClean="0"/>
              <a:t>Bita</a:t>
            </a:r>
            <a:r>
              <a:rPr lang="en-GB" sz="1800" dirty="0" smtClean="0"/>
              <a:t>, A., </a:t>
            </a:r>
            <a:r>
              <a:rPr lang="en-GB" sz="1800" dirty="0" err="1" smtClean="0"/>
              <a:t>Monir</a:t>
            </a:r>
            <a:r>
              <a:rPr lang="en-GB" sz="1800" dirty="0" smtClean="0"/>
              <a:t>, K. C. and </a:t>
            </a:r>
            <a:r>
              <a:rPr lang="en-GB" sz="1800" dirty="0" err="1" smtClean="0"/>
              <a:t>Zohreh</a:t>
            </a:r>
            <a:r>
              <a:rPr lang="en-GB" sz="1800" dirty="0" smtClean="0"/>
              <a:t>, Z. Z. (2013) ‘</a:t>
            </a:r>
            <a:r>
              <a:rPr lang="en-GB" sz="1600" dirty="0"/>
              <a:t>The Effect of Teaching Critical and Creative Thinking Skills on the Locus of Control and Psychological Well-being in </a:t>
            </a:r>
            <a:r>
              <a:rPr lang="en-GB" sz="1600" dirty="0" smtClean="0"/>
              <a:t>Adolescents’, </a:t>
            </a:r>
            <a:r>
              <a:rPr lang="en-GB" sz="1600" i="1" dirty="0" err="1" smtClean="0"/>
              <a:t>Procedia</a:t>
            </a:r>
            <a:r>
              <a:rPr lang="en-GB" sz="1600" i="1" dirty="0" smtClean="0"/>
              <a:t> – Social and Behavioural Sciences, </a:t>
            </a:r>
            <a:r>
              <a:rPr lang="en-GB" sz="1600" dirty="0" smtClean="0"/>
              <a:t>Volume 82, pp.51-56.</a:t>
            </a:r>
            <a:endParaRPr lang="en-GB" sz="1800" dirty="0" smtClean="0"/>
          </a:p>
          <a:p>
            <a:pPr marL="0" indent="0">
              <a:buNone/>
            </a:pPr>
            <a:endParaRPr lang="en-GB" sz="1800" dirty="0"/>
          </a:p>
          <a:p>
            <a:pPr marL="0" indent="0">
              <a:buNone/>
            </a:pPr>
            <a:r>
              <a:rPr lang="en-GB" sz="1800" dirty="0" err="1" smtClean="0"/>
              <a:t>LivingWell</a:t>
            </a:r>
            <a:r>
              <a:rPr lang="en-GB" sz="1800" dirty="0" smtClean="0"/>
              <a:t>. (2016) ‘</a:t>
            </a:r>
            <a:r>
              <a:rPr lang="en-GB" sz="1800" dirty="0"/>
              <a:t>Problem Solving’ </a:t>
            </a:r>
            <a:r>
              <a:rPr lang="en-GB" sz="1800" dirty="0">
                <a:hlinkClick r:id="rId4"/>
              </a:rPr>
              <a:t>https://www.livingwell.org.au/well-being/problem-solving</a:t>
            </a:r>
            <a:r>
              <a:rPr lang="en-GB" sz="1800" dirty="0" smtClean="0">
                <a:hlinkClick r:id="rId4"/>
              </a:rPr>
              <a:t>/</a:t>
            </a:r>
            <a:r>
              <a:rPr lang="en-GB" sz="1800" dirty="0" smtClean="0"/>
              <a:t> [Accessed: 22</a:t>
            </a:r>
            <a:r>
              <a:rPr lang="en-GB" sz="1800" baseline="30000" dirty="0" smtClean="0"/>
              <a:t>nd</a:t>
            </a:r>
            <a:r>
              <a:rPr lang="en-GB" sz="1800" dirty="0" smtClean="0"/>
              <a:t> January 2017].</a:t>
            </a:r>
            <a:endParaRPr lang="en-GB" sz="1800" dirty="0"/>
          </a:p>
          <a:p>
            <a:pPr marL="0" indent="0">
              <a:buNone/>
            </a:pPr>
            <a:endParaRPr lang="en-GB" sz="1800" dirty="0"/>
          </a:p>
          <a:p>
            <a:pPr marL="0" indent="0">
              <a:buNone/>
            </a:pPr>
            <a:r>
              <a:rPr lang="en-GB" sz="1800" dirty="0" err="1" smtClean="0"/>
              <a:t>Sharwood</a:t>
            </a:r>
            <a:r>
              <a:rPr lang="en-GB" sz="1800" dirty="0" smtClean="0"/>
              <a:t>, S. (2014) ‘</a:t>
            </a:r>
            <a:r>
              <a:rPr lang="en-GB" sz="1800" dirty="0"/>
              <a:t>Turnbull: Coding skills 'will be almost as important as literacy and numeracy‘’ </a:t>
            </a:r>
            <a:r>
              <a:rPr lang="en-GB" sz="1800" dirty="0">
                <a:hlinkClick r:id="rId5"/>
              </a:rPr>
              <a:t>http://www.theregister.co.uk/2014/10/29/turnbull_coding_skills_will_be_almost_as_important_as_literacy_and_numeracy</a:t>
            </a:r>
            <a:r>
              <a:rPr lang="en-GB" sz="1800" dirty="0" smtClean="0">
                <a:hlinkClick r:id="rId5"/>
              </a:rPr>
              <a:t>/</a:t>
            </a:r>
            <a:r>
              <a:rPr lang="en-GB" sz="1800" dirty="0" smtClean="0"/>
              <a:t> [Accessed: 21</a:t>
            </a:r>
            <a:r>
              <a:rPr lang="en-GB" sz="1800" baseline="30000" dirty="0" smtClean="0"/>
              <a:t>st</a:t>
            </a:r>
            <a:r>
              <a:rPr lang="en-GB" sz="1800" dirty="0" smtClean="0"/>
              <a:t> January 2017].</a:t>
            </a:r>
            <a:endParaRPr lang="en-GB" sz="1800" dirty="0"/>
          </a:p>
          <a:p>
            <a:pPr marL="0" indent="0">
              <a:buNone/>
            </a:pPr>
            <a:endParaRPr lang="en-GB" sz="1800" dirty="0" smtClean="0"/>
          </a:p>
          <a:p>
            <a:pPr marL="0" indent="0">
              <a:buNone/>
            </a:pPr>
            <a:endParaRPr lang="en-GB" sz="1800" dirty="0"/>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2667740871"/>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Cyfeirnodau</a:t>
            </a:r>
            <a:r>
              <a:rPr lang="en-GB" dirty="0" smtClean="0"/>
              <a:t/>
            </a:r>
            <a:br>
              <a:rPr lang="en-GB" dirty="0" smtClean="0"/>
            </a:br>
            <a:r>
              <a:rPr lang="en-GB" dirty="0" smtClean="0">
                <a:solidFill>
                  <a:srgbClr val="0070C0"/>
                </a:solidFill>
              </a:rPr>
              <a:t>References</a:t>
            </a:r>
            <a:endParaRPr lang="en-GB" dirty="0">
              <a:solidFill>
                <a:srgbClr val="0070C0"/>
              </a:solidFill>
            </a:endParaRPr>
          </a:p>
        </p:txBody>
      </p:sp>
      <p:sp>
        <p:nvSpPr>
          <p:cNvPr id="3" name="Text Placeholder 2"/>
          <p:cNvSpPr>
            <a:spLocks noGrp="1"/>
          </p:cNvSpPr>
          <p:nvPr>
            <p:ph type="body" sz="half" idx="1"/>
          </p:nvPr>
        </p:nvSpPr>
        <p:spPr>
          <a:xfrm>
            <a:off x="457200" y="1600200"/>
            <a:ext cx="8229600" cy="3989041"/>
          </a:xfrm>
        </p:spPr>
        <p:txBody>
          <a:bodyPr>
            <a:normAutofit/>
          </a:bodyPr>
          <a:lstStyle/>
          <a:p>
            <a:pPr marL="0" indent="0">
              <a:buNone/>
            </a:pPr>
            <a:r>
              <a:rPr lang="en-GB" sz="1800" dirty="0" smtClean="0"/>
              <a:t>APPG Maths Numeracy. (2014) ‘Maths and Numeracy in </a:t>
            </a:r>
            <a:r>
              <a:rPr lang="en-GB" sz="1800" dirty="0"/>
              <a:t>the Early Years’ </a:t>
            </a:r>
            <a:r>
              <a:rPr lang="en-GB" sz="1800" dirty="0">
                <a:hlinkClick r:id="rId3"/>
              </a:rPr>
              <a:t>https://www.nationalnumeracy.org.uk/sites/default/files/media/appg_paper_-_</a:t>
            </a:r>
            <a:r>
              <a:rPr lang="en-GB" sz="1800" dirty="0" smtClean="0">
                <a:hlinkClick r:id="rId3"/>
              </a:rPr>
              <a:t>eys.pdf</a:t>
            </a:r>
            <a:r>
              <a:rPr lang="en-GB" sz="1800" dirty="0" smtClean="0"/>
              <a:t> [Accessed: 23</a:t>
            </a:r>
            <a:r>
              <a:rPr lang="en-GB" sz="1800" baseline="30000" dirty="0" smtClean="0"/>
              <a:t>rd</a:t>
            </a:r>
            <a:r>
              <a:rPr lang="en-GB" sz="1800" dirty="0" smtClean="0"/>
              <a:t> January 2017].</a:t>
            </a:r>
          </a:p>
          <a:p>
            <a:pPr marL="0" indent="0">
              <a:buNone/>
            </a:pPr>
            <a:endParaRPr lang="en-GB" sz="1800" dirty="0"/>
          </a:p>
          <a:p>
            <a:pPr marL="0" indent="0">
              <a:buNone/>
            </a:pPr>
            <a:r>
              <a:rPr lang="en-GB" sz="1800" dirty="0" smtClean="0"/>
              <a:t>Jones, W. (2012) ‘</a:t>
            </a:r>
            <a:r>
              <a:rPr lang="en-GB" sz="1800" dirty="0"/>
              <a:t>Bad attitudes to maths makes children switch off’ </a:t>
            </a:r>
            <a:r>
              <a:rPr lang="en-GB" sz="1800" dirty="0">
                <a:hlinkClick r:id="rId4"/>
              </a:rPr>
              <a:t>https://</a:t>
            </a:r>
            <a:r>
              <a:rPr lang="en-GB" sz="1800" dirty="0" smtClean="0">
                <a:hlinkClick r:id="rId4"/>
              </a:rPr>
              <a:t>www.theguardian.com/teacher-network/teacher-blog/2012/mar/07/world-maths-day-adult-innumeracy</a:t>
            </a:r>
            <a:r>
              <a:rPr lang="en-GB" sz="1800" dirty="0" smtClean="0"/>
              <a:t> [Accessed: 22</a:t>
            </a:r>
            <a:r>
              <a:rPr lang="en-GB" sz="1800" baseline="30000" dirty="0" smtClean="0"/>
              <a:t>nd</a:t>
            </a:r>
            <a:r>
              <a:rPr lang="en-GB" sz="1800" dirty="0" smtClean="0"/>
              <a:t> January 2017].</a:t>
            </a:r>
            <a:endParaRPr lang="en-GB" sz="1800" dirty="0"/>
          </a:p>
          <a:p>
            <a:pPr marL="0" indent="0">
              <a:buNone/>
            </a:pPr>
            <a:endParaRPr lang="en-GB" sz="1800" dirty="0" smtClean="0"/>
          </a:p>
          <a:p>
            <a:pPr marL="0" indent="0">
              <a:buNone/>
            </a:pPr>
            <a:endParaRPr lang="en-GB" sz="1800" dirty="0"/>
          </a:p>
          <a:p>
            <a:pPr marL="0" indent="0">
              <a:buNone/>
            </a:pPr>
            <a:r>
              <a:rPr lang="en-GB" sz="1800" dirty="0" smtClean="0"/>
              <a:t>National Numeracy, (2012) ‘Attitudes </a:t>
            </a:r>
            <a:r>
              <a:rPr lang="en-GB" sz="1800" dirty="0"/>
              <a:t>Towards Maths’ </a:t>
            </a:r>
            <a:r>
              <a:rPr lang="en-GB" sz="1800" dirty="0">
                <a:hlinkClick r:id="rId5"/>
              </a:rPr>
              <a:t>https://www.nationalnumeracy.org.uk/sites/default/files/attitudes_towards_maths_-_</a:t>
            </a:r>
            <a:r>
              <a:rPr lang="en-GB" sz="1800" dirty="0" smtClean="0">
                <a:hlinkClick r:id="rId5"/>
              </a:rPr>
              <a:t>updated_branding.pdf</a:t>
            </a:r>
            <a:r>
              <a:rPr lang="en-GB" sz="1800" dirty="0" smtClean="0"/>
              <a:t> [Accessed: 22</a:t>
            </a:r>
            <a:r>
              <a:rPr lang="en-GB" sz="1800" baseline="30000" dirty="0" smtClean="0"/>
              <a:t>nd</a:t>
            </a:r>
            <a:r>
              <a:rPr lang="en-GB" sz="1800" dirty="0" smtClean="0"/>
              <a:t> January 2017].</a:t>
            </a:r>
          </a:p>
          <a:p>
            <a:pPr marL="0" indent="0">
              <a:buNone/>
            </a:pPr>
            <a:endParaRPr lang="en-GB" sz="1800" dirty="0"/>
          </a:p>
          <a:p>
            <a:pPr marL="0" indent="0">
              <a:buNone/>
            </a:pPr>
            <a:endParaRPr lang="en-GB" sz="1800" dirty="0"/>
          </a:p>
          <a:p>
            <a:pPr marL="0" indent="0">
              <a:buNone/>
            </a:pPr>
            <a:endParaRPr lang="en-GB" sz="1800" dirty="0" smtClean="0"/>
          </a:p>
          <a:p>
            <a:pPr marL="0" indent="0">
              <a:buNone/>
            </a:pPr>
            <a:endParaRPr lang="en-GB" sz="1800" dirty="0"/>
          </a:p>
          <a:p>
            <a:pPr marL="0" indent="0">
              <a:buNone/>
            </a:pPr>
            <a:endParaRPr lang="en-GB" sz="1800" dirty="0"/>
          </a:p>
          <a:p>
            <a:pPr marL="0" indent="0">
              <a:buNone/>
            </a:pPr>
            <a:endParaRPr lang="en-GB" sz="1800" dirty="0"/>
          </a:p>
        </p:txBody>
      </p:sp>
    </p:spTree>
    <p:extLst>
      <p:ext uri="{BB962C8B-B14F-4D97-AF65-F5344CB8AC3E}">
        <p14:creationId xmlns:p14="http://schemas.microsoft.com/office/powerpoint/2010/main" val="2694794469"/>
      </p:ext>
    </p:extLst>
  </p:cSld>
  <p:clrMapOvr>
    <a:masterClrMapping/>
  </p:clrMapOvr>
  <p:transition spd="med"/>
</p:sld>
</file>

<file path=ppt/theme/theme1.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Calibri"/>
        <a:ea typeface="Calibri"/>
        <a:cs typeface="Calibri"/>
      </a:majorFont>
      <a:minorFont>
        <a:latin typeface="Helvetica"/>
        <a:ea typeface="Helvetica"/>
        <a:cs typeface="Helvetica"/>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Calibri"/>
        <a:ea typeface="Calibri"/>
        <a:cs typeface="Calibri"/>
      </a:majorFont>
      <a:minorFont>
        <a:latin typeface="Helvetica"/>
        <a:ea typeface="Helvetica"/>
        <a:cs typeface="Helvetica"/>
      </a:minorFont>
    </a:fontScheme>
    <a:fmtScheme name="20140311PresentationUWTSDTempla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yriad Pro"/>
            <a:ea typeface="Myriad Pro"/>
            <a:cs typeface="Myriad Pro"/>
            <a:sym typeface="Myriad Pro"/>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1594</TotalTime>
  <Words>1145</Words>
  <Application>Microsoft Office PowerPoint</Application>
  <PresentationFormat>On-screen Show (4:3)</PresentationFormat>
  <Paragraphs>217</Paragraphs>
  <Slides>12</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ＭＳ Ｐゴシック</vt:lpstr>
      <vt:lpstr>Arial</vt:lpstr>
      <vt:lpstr>Calibri</vt:lpstr>
      <vt:lpstr>Helvetica</vt:lpstr>
      <vt:lpstr>Lucida Sans</vt:lpstr>
      <vt:lpstr>Myriad Pro</vt:lpstr>
      <vt:lpstr>Wingdings</vt:lpstr>
      <vt:lpstr>20140311PresentationUWTSDTemplate</vt:lpstr>
      <vt:lpstr> EAEE4005/C EAEE4010/C Y mathemategydd ifanc: archwilio a datrys problemau The young mathematician: exploration and problem solving </vt:lpstr>
      <vt:lpstr>Cynnwys Contents</vt:lpstr>
      <vt:lpstr>Pwysigrwydd Rhifedd Importance of Numeracy</vt:lpstr>
      <vt:lpstr>Cyfleoedd gwaith Job opportunities</vt:lpstr>
      <vt:lpstr>Yr oes digidol The digital age</vt:lpstr>
      <vt:lpstr>Iechyd a lles? Health and well-being?</vt:lpstr>
      <vt:lpstr>Agweddau Attitudes</vt:lpstr>
      <vt:lpstr>Lleoliadau Settings</vt:lpstr>
      <vt:lpstr>Rhieni Parents</vt:lpstr>
      <vt:lpstr>‘Maths for the Terrified’ (2008)</vt:lpstr>
      <vt:lpstr>Cyfeirnodau References</vt:lpstr>
      <vt:lpstr>Cyfeirnodau 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Ashley Burns</dc:creator>
  <cp:lastModifiedBy>Natalie MacDonald</cp:lastModifiedBy>
  <cp:revision>40</cp:revision>
  <cp:lastPrinted>2016-03-17T08:35:29Z</cp:lastPrinted>
  <dcterms:modified xsi:type="dcterms:W3CDTF">2018-01-10T12:13:40Z</dcterms:modified>
</cp:coreProperties>
</file>