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3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4630400" cy="8229600"/>
  <p:notesSz cx="8229600" cy="14630400"/>
  <p:embeddedFontLst>
    <p:embeddedFont>
      <p:font typeface="Calibri" panose="020F0502020204030204" pitchFamily="34" charset="0"/>
      <p:regular r:id="rId14"/>
      <p:bold r:id="rId15"/>
      <p:italic r:id="rId16"/>
      <p:boldItalic r:id="rId17"/>
    </p:embeddedFont>
    <p:embeddedFont>
      <p:font typeface="Montserrat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60" d="100"/>
          <a:sy n="60" d="100"/>
        </p:scale>
        <p:origin x="-352" y="-8"/>
      </p:cViewPr>
      <p:guideLst>
        <p:guide orient="horz" pos="2592"/>
        <p:guide pos="460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565525" cy="731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660900" y="0"/>
            <a:ext cx="3567113" cy="731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497B27-A7A4-44A2-BF35-3FCF7F51C056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762000" y="1096963"/>
            <a:ext cx="9753600" cy="5486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822325" y="6950075"/>
            <a:ext cx="6584950" cy="65833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3896975"/>
            <a:ext cx="3565525" cy="7302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660900" y="13896975"/>
            <a:ext cx="3567113" cy="7302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59EE5A-5DA1-41A0-9BB8-EB003A8998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491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hyperlink" Target="https://gamma.app/?utm_source=made-with-gamma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1" descr="preencoded.png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-5-8.svg"/><Relationship Id="rId3" Type="http://schemas.openxmlformats.org/officeDocument/2006/relationships/image" Target="../media/image11.png"/><Relationship Id="rId12" Type="http://schemas.openxmlformats.org/officeDocument/2006/relationships/image" Target="../media/image-5-12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-5-6.svg"/><Relationship Id="rId5" Type="http://schemas.openxmlformats.org/officeDocument/2006/relationships/image" Target="../media/image-5-4.svg"/><Relationship Id="rId10" Type="http://schemas.openxmlformats.org/officeDocument/2006/relationships/image" Target="../media/image-5-10.svg"/><Relationship Id="rId4" Type="http://schemas.openxmlformats.org/officeDocument/2006/relationships/image" Target="../media/image-5-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10093" y="1435395"/>
            <a:ext cx="12163647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Name and ID number: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Jaroslaw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Rosocha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2437834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Program of Study: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CERTHE Business Skills for the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Workplace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Name and Code: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Enterprise &amp; Entrepreneurship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LCLM4006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Individual Written Business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Andry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Rakotovololona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29562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44709" y="2954060"/>
            <a:ext cx="5701546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Nexus IT Solutions</a:t>
            </a:r>
            <a:endParaRPr lang="en-US" sz="4450" dirty="0"/>
          </a:p>
        </p:txBody>
      </p:sp>
      <p:sp>
        <p:nvSpPr>
          <p:cNvPr id="4" name="Text 1"/>
          <p:cNvSpPr/>
          <p:nvPr/>
        </p:nvSpPr>
        <p:spPr>
          <a:xfrm>
            <a:off x="6244709" y="3991689"/>
            <a:ext cx="7627382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Individual Business Plan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· Enterprise &amp; Entrepreneurship LCLM4006</a:t>
            </a:r>
            <a:endParaRPr lang="en-US" sz="1700" dirty="0"/>
          </a:p>
        </p:txBody>
      </p:sp>
      <p:sp>
        <p:nvSpPr>
          <p:cNvPr id="5" name="Text 2"/>
          <p:cNvSpPr/>
          <p:nvPr/>
        </p:nvSpPr>
        <p:spPr>
          <a:xfrm>
            <a:off x="6244709" y="4582120"/>
            <a:ext cx="7627382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Jaroslaw Rosocha · 2437834 · CERTHE Business Skills for the Workplace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68122" y="518398"/>
            <a:ext cx="2227183" cy="2783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Executive Summary</a:t>
            </a:r>
            <a:endParaRPr lang="en-US" sz="1750" dirty="0"/>
          </a:p>
        </p:txBody>
      </p:sp>
      <p:sp>
        <p:nvSpPr>
          <p:cNvPr id="3" name="Text 1"/>
          <p:cNvSpPr/>
          <p:nvPr/>
        </p:nvSpPr>
        <p:spPr>
          <a:xfrm>
            <a:off x="1168122" y="849630"/>
            <a:ext cx="6148626" cy="5567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5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Managed IT for the Modern SME</a:t>
            </a:r>
            <a:endParaRPr lang="en-US" sz="35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8122" y="1753433"/>
            <a:ext cx="7846576" cy="470785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9435227" y="3624858"/>
            <a:ext cx="4034433" cy="964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Nexus IT Solutions is a startup Managed Service Provider (MSP) specialising in </a:t>
            </a:r>
            <a:r>
              <a:rPr lang="en-US" sz="13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cybersecurity, cloud infrastructure, and AI-driven IT support</a:t>
            </a: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for SMEs with 5–50 employees.</a:t>
            </a:r>
            <a:endParaRPr lang="en-US" sz="1300" dirty="0"/>
          </a:p>
        </p:txBody>
      </p:sp>
      <p:sp>
        <p:nvSpPr>
          <p:cNvPr id="6" name="Shape 3"/>
          <p:cNvSpPr/>
          <p:nvPr/>
        </p:nvSpPr>
        <p:spPr>
          <a:xfrm>
            <a:off x="1168122" y="6758702"/>
            <a:ext cx="4009906" cy="952500"/>
          </a:xfrm>
          <a:prstGeom prst="roundRect">
            <a:avLst>
              <a:gd name="adj" fmla="val 26656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1344930" y="6935510"/>
            <a:ext cx="2227183" cy="2783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£25,000</a:t>
            </a:r>
            <a:endParaRPr lang="en-US" sz="1750" dirty="0"/>
          </a:p>
        </p:txBody>
      </p:sp>
      <p:sp>
        <p:nvSpPr>
          <p:cNvPr id="8" name="Text 5"/>
          <p:cNvSpPr/>
          <p:nvPr/>
        </p:nvSpPr>
        <p:spPr>
          <a:xfrm>
            <a:off x="1344930" y="7293173"/>
            <a:ext cx="3656290" cy="2412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Initial funding required</a:t>
            </a:r>
            <a:endParaRPr lang="en-US" sz="1300" dirty="0"/>
          </a:p>
        </p:txBody>
      </p:sp>
      <p:sp>
        <p:nvSpPr>
          <p:cNvPr id="9" name="Shape 6"/>
          <p:cNvSpPr/>
          <p:nvPr/>
        </p:nvSpPr>
        <p:spPr>
          <a:xfrm>
            <a:off x="5310187" y="6758702"/>
            <a:ext cx="4009906" cy="952500"/>
          </a:xfrm>
          <a:prstGeom prst="roundRect">
            <a:avLst>
              <a:gd name="adj" fmla="val 26656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0" name="Text 7"/>
          <p:cNvSpPr/>
          <p:nvPr/>
        </p:nvSpPr>
        <p:spPr>
          <a:xfrm>
            <a:off x="5486995" y="6935510"/>
            <a:ext cx="2227183" cy="2783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15 Clients</a:t>
            </a:r>
            <a:endParaRPr lang="en-US" sz="1750" dirty="0"/>
          </a:p>
        </p:txBody>
      </p:sp>
      <p:sp>
        <p:nvSpPr>
          <p:cNvPr id="11" name="Text 8"/>
          <p:cNvSpPr/>
          <p:nvPr/>
        </p:nvSpPr>
        <p:spPr>
          <a:xfrm>
            <a:off x="5486995" y="7293173"/>
            <a:ext cx="3656290" cy="2412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Target in Year 1</a:t>
            </a:r>
            <a:endParaRPr lang="en-US" sz="1300" dirty="0"/>
          </a:p>
        </p:txBody>
      </p:sp>
      <p:sp>
        <p:nvSpPr>
          <p:cNvPr id="12" name="Shape 9"/>
          <p:cNvSpPr/>
          <p:nvPr/>
        </p:nvSpPr>
        <p:spPr>
          <a:xfrm>
            <a:off x="9452253" y="6758702"/>
            <a:ext cx="4009906" cy="952500"/>
          </a:xfrm>
          <a:prstGeom prst="roundRect">
            <a:avLst>
              <a:gd name="adj" fmla="val 26656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3" name="Text 10"/>
          <p:cNvSpPr/>
          <p:nvPr/>
        </p:nvSpPr>
        <p:spPr>
          <a:xfrm>
            <a:off x="9629061" y="6935510"/>
            <a:ext cx="2227183" cy="2783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Month 9</a:t>
            </a:r>
            <a:endParaRPr lang="en-US" sz="1750" dirty="0"/>
          </a:p>
        </p:txBody>
      </p:sp>
      <p:sp>
        <p:nvSpPr>
          <p:cNvPr id="14" name="Text 11"/>
          <p:cNvSpPr/>
          <p:nvPr/>
        </p:nvSpPr>
        <p:spPr>
          <a:xfrm>
            <a:off x="9629061" y="7293173"/>
            <a:ext cx="3656290" cy="2412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Breakeven target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8309" y="1724978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Business Overview</a:t>
            </a:r>
            <a:endParaRPr lang="en-US" sz="2200" dirty="0"/>
          </a:p>
        </p:txBody>
      </p:sp>
      <p:sp>
        <p:nvSpPr>
          <p:cNvPr id="3" name="Text 1"/>
          <p:cNvSpPr/>
          <p:nvPr/>
        </p:nvSpPr>
        <p:spPr>
          <a:xfrm>
            <a:off x="758309" y="2167771"/>
            <a:ext cx="6502241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Three Core Service Pillars</a:t>
            </a:r>
            <a:endParaRPr lang="en-US" sz="44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309" y="3205401"/>
            <a:ext cx="2430542" cy="150209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758309" y="4978241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Nexus Secure</a:t>
            </a:r>
            <a:endParaRPr lang="en-US" sz="2200" dirty="0"/>
          </a:p>
        </p:txBody>
      </p:sp>
      <p:sp>
        <p:nvSpPr>
          <p:cNvPr id="6" name="Text 3"/>
          <p:cNvSpPr/>
          <p:nvPr/>
        </p:nvSpPr>
        <p:spPr>
          <a:xfrm>
            <a:off x="758309" y="5464373"/>
            <a:ext cx="4190762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Zero-Trust architecture, MFA, advanced endpoint detection, and monthly phishing simulation training.</a:t>
            </a:r>
            <a:endParaRPr lang="en-US" sz="17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9819" y="3205401"/>
            <a:ext cx="2430542" cy="1502092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219819" y="4978241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Nexus Cloud</a:t>
            </a:r>
            <a:endParaRPr lang="en-US" sz="2200" dirty="0"/>
          </a:p>
        </p:txBody>
      </p:sp>
      <p:sp>
        <p:nvSpPr>
          <p:cNvPr id="9" name="Text 5"/>
          <p:cNvSpPr/>
          <p:nvPr/>
        </p:nvSpPr>
        <p:spPr>
          <a:xfrm>
            <a:off x="5219819" y="5464373"/>
            <a:ext cx="4190762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SME migration from ageing on-site servers to carbon-neutral AWS/Azure hybrid cloud environments.</a:t>
            </a:r>
            <a:endParaRPr lang="en-US" sz="170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1329" y="3205401"/>
            <a:ext cx="2430542" cy="1502092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9681329" y="4978241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Nexus AI-Assist</a:t>
            </a:r>
            <a:endParaRPr lang="en-US" sz="2200" dirty="0"/>
          </a:p>
        </p:txBody>
      </p:sp>
      <p:sp>
        <p:nvSpPr>
          <p:cNvPr id="12" name="Text 7"/>
          <p:cNvSpPr/>
          <p:nvPr/>
        </p:nvSpPr>
        <p:spPr>
          <a:xfrm>
            <a:off x="9681329" y="5464373"/>
            <a:ext cx="4190762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Workflow audits and AI agent implementation — saving clients an average of </a:t>
            </a: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10 hours per week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028706" y="438983"/>
            <a:ext cx="1915358" cy="2394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Business Overview</a:t>
            </a:r>
            <a:endParaRPr lang="en-US" sz="1500" dirty="0"/>
          </a:p>
        </p:txBody>
      </p:sp>
      <p:sp>
        <p:nvSpPr>
          <p:cNvPr id="3" name="Text 1"/>
          <p:cNvSpPr/>
          <p:nvPr/>
        </p:nvSpPr>
        <p:spPr>
          <a:xfrm>
            <a:off x="2028706" y="717471"/>
            <a:ext cx="3978116" cy="4787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750"/>
              </a:lnSpc>
              <a:buNone/>
            </a:pPr>
            <a:r>
              <a:rPr lang="en-US" sz="30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Structure &amp; Leadership</a:t>
            </a:r>
            <a:endParaRPr lang="en-US" sz="30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8706" y="1452920"/>
            <a:ext cx="5108853" cy="5108853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8706" y="1452920"/>
            <a:ext cx="5108853" cy="5108853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7500223" y="3812619"/>
            <a:ext cx="5108853" cy="3893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Nexus IT is registered as a </a:t>
            </a:r>
            <a:r>
              <a:rPr lang="en-US" sz="11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Private Limited Company (Ltd)</a:t>
            </a: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, protecting founders' personal assets and enabling future share issuance.</a:t>
            </a:r>
            <a:endParaRPr lang="en-US" sz="1100" dirty="0"/>
          </a:p>
        </p:txBody>
      </p:sp>
      <p:sp>
        <p:nvSpPr>
          <p:cNvPr id="7" name="Shape 3"/>
          <p:cNvSpPr/>
          <p:nvPr/>
        </p:nvSpPr>
        <p:spPr>
          <a:xfrm>
            <a:off x="2028706" y="6781800"/>
            <a:ext cx="3459123" cy="1008817"/>
          </a:xfrm>
          <a:prstGeom prst="roundRect">
            <a:avLst>
              <a:gd name="adj" fmla="val 7251"/>
            </a:avLst>
          </a:prstGeom>
          <a:solidFill>
            <a:srgbClr val="FFFFFF"/>
          </a:solidFill>
          <a:ln w="15240">
            <a:solidFill>
              <a:srgbClr val="BACFDD"/>
            </a:solidFill>
            <a:prstDash val="solid"/>
          </a:ln>
        </p:spPr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13466" y="6781800"/>
            <a:ext cx="60960" cy="1008817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2235160" y="6942534"/>
            <a:ext cx="1915358" cy="2394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Managing Director</a:t>
            </a:r>
            <a:endParaRPr lang="en-US" sz="1500" dirty="0"/>
          </a:p>
        </p:txBody>
      </p:sp>
      <p:sp>
        <p:nvSpPr>
          <p:cNvPr id="10" name="Text 5"/>
          <p:cNvSpPr/>
          <p:nvPr/>
        </p:nvSpPr>
        <p:spPr>
          <a:xfrm>
            <a:off x="2235160" y="7240548"/>
            <a:ext cx="3091934" cy="3893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Business development, financial health, and strategic vendor relationships.</a:t>
            </a:r>
            <a:endParaRPr lang="en-US" sz="1100" dirty="0"/>
          </a:p>
        </p:txBody>
      </p:sp>
      <p:sp>
        <p:nvSpPr>
          <p:cNvPr id="11" name="Shape 6"/>
          <p:cNvSpPr/>
          <p:nvPr/>
        </p:nvSpPr>
        <p:spPr>
          <a:xfrm>
            <a:off x="5585579" y="6781800"/>
            <a:ext cx="3459123" cy="1008817"/>
          </a:xfrm>
          <a:prstGeom prst="roundRect">
            <a:avLst>
              <a:gd name="adj" fmla="val 7251"/>
            </a:avLst>
          </a:prstGeom>
          <a:solidFill>
            <a:srgbClr val="FFFFFF"/>
          </a:solidFill>
          <a:ln w="15240">
            <a:solidFill>
              <a:srgbClr val="BACFDD"/>
            </a:solidFill>
            <a:prstDash val="solid"/>
          </a:ln>
        </p:spPr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70339" y="6781800"/>
            <a:ext cx="60960" cy="1008817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5792033" y="6942534"/>
            <a:ext cx="1915358" cy="2394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CTO</a:t>
            </a:r>
            <a:endParaRPr lang="en-US" sz="1500" dirty="0"/>
          </a:p>
        </p:txBody>
      </p:sp>
      <p:sp>
        <p:nvSpPr>
          <p:cNvPr id="14" name="Text 8"/>
          <p:cNvSpPr/>
          <p:nvPr/>
        </p:nvSpPr>
        <p:spPr>
          <a:xfrm>
            <a:off x="5792033" y="7240548"/>
            <a:ext cx="3091934" cy="3893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Technical stack optimisation and Tier-3 escalation handling.</a:t>
            </a:r>
            <a:endParaRPr lang="en-US" sz="1100" dirty="0"/>
          </a:p>
        </p:txBody>
      </p:sp>
      <p:sp>
        <p:nvSpPr>
          <p:cNvPr id="15" name="Shape 9"/>
          <p:cNvSpPr/>
          <p:nvPr/>
        </p:nvSpPr>
        <p:spPr>
          <a:xfrm>
            <a:off x="9142452" y="6781800"/>
            <a:ext cx="3459123" cy="1008817"/>
          </a:xfrm>
          <a:prstGeom prst="roundRect">
            <a:avLst>
              <a:gd name="adj" fmla="val 7251"/>
            </a:avLst>
          </a:prstGeom>
          <a:solidFill>
            <a:srgbClr val="FFFFFF"/>
          </a:solidFill>
          <a:ln w="15240">
            <a:solidFill>
              <a:srgbClr val="BACFDD"/>
            </a:solidFill>
            <a:prstDash val="solid"/>
          </a:ln>
        </p:spPr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27212" y="6781800"/>
            <a:ext cx="60960" cy="1008817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9348907" y="6942534"/>
            <a:ext cx="1915358" cy="2394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5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Virtual Helpdesk</a:t>
            </a:r>
            <a:endParaRPr lang="en-US" sz="1500" dirty="0"/>
          </a:p>
        </p:txBody>
      </p:sp>
      <p:sp>
        <p:nvSpPr>
          <p:cNvPr id="18" name="Text 11"/>
          <p:cNvSpPr/>
          <p:nvPr/>
        </p:nvSpPr>
        <p:spPr>
          <a:xfrm>
            <a:off x="9348907" y="7240548"/>
            <a:ext cx="3091934" cy="3893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24/7 outsourced "Follow-the-Sun" Tier-1 support — zero night-shift overhead.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75323" y="579953"/>
            <a:ext cx="2539008" cy="317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Market Research</a:t>
            </a:r>
            <a:endParaRPr lang="en-US" sz="1950" dirty="0"/>
          </a:p>
        </p:txBody>
      </p:sp>
      <p:sp>
        <p:nvSpPr>
          <p:cNvPr id="3" name="Text 1"/>
          <p:cNvSpPr/>
          <p:nvPr/>
        </p:nvSpPr>
        <p:spPr>
          <a:xfrm>
            <a:off x="675323" y="966073"/>
            <a:ext cx="5078016" cy="6347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50"/>
              </a:lnSpc>
              <a:buNone/>
            </a:pPr>
            <a:r>
              <a:rPr lang="en-US" sz="39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PESTEL Analysis</a:t>
            </a:r>
            <a:endParaRPr lang="en-US" sz="395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675323" y="1858566"/>
            <a:ext cx="482322" cy="48232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675323" y="2555677"/>
            <a:ext cx="2539008" cy="317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Political</a:t>
            </a:r>
            <a:endParaRPr lang="en-US" sz="1950" dirty="0"/>
          </a:p>
        </p:txBody>
      </p:sp>
      <p:sp>
        <p:nvSpPr>
          <p:cNvPr id="6" name="Text 3"/>
          <p:cNvSpPr/>
          <p:nvPr/>
        </p:nvSpPr>
        <p:spPr>
          <a:xfrm>
            <a:off x="675323" y="2976205"/>
            <a:ext cx="6532483" cy="583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UK Cyber Resilience Act mandates supply-chain security compliance — a mandatory market for Nexus.</a:t>
            </a:r>
            <a:endParaRPr lang="en-US" sz="15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7422594" y="1858566"/>
            <a:ext cx="482322" cy="482322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7422594" y="2555677"/>
            <a:ext cx="2539008" cy="317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Economic</a:t>
            </a:r>
            <a:endParaRPr lang="en-US" sz="1950" dirty="0"/>
          </a:p>
        </p:txBody>
      </p:sp>
      <p:sp>
        <p:nvSpPr>
          <p:cNvPr id="9" name="Text 5"/>
          <p:cNvSpPr/>
          <p:nvPr/>
        </p:nvSpPr>
        <p:spPr>
          <a:xfrm>
            <a:off x="7422594" y="2976205"/>
            <a:ext cx="6532483" cy="583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XaaS economy booming; SMEs prefer predictable monthly subscriptions over capital expenditure.</a:t>
            </a:r>
            <a:endParaRPr lang="en-US" sz="150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675323" y="3903464"/>
            <a:ext cx="482322" cy="482322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675323" y="4600575"/>
            <a:ext cx="2539008" cy="317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Social</a:t>
            </a:r>
            <a:endParaRPr lang="en-US" sz="1950" dirty="0"/>
          </a:p>
        </p:txBody>
      </p:sp>
      <p:sp>
        <p:nvSpPr>
          <p:cNvPr id="12" name="Text 7"/>
          <p:cNvSpPr/>
          <p:nvPr/>
        </p:nvSpPr>
        <p:spPr>
          <a:xfrm>
            <a:off x="675323" y="5021104"/>
            <a:ext cx="6532483" cy="583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Gen Z and Millennial employees expect secure remote access — Nexus enables talent retention.</a:t>
            </a:r>
            <a:endParaRPr lang="en-US" sz="1500" dirty="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7422594" y="3903464"/>
            <a:ext cx="482322" cy="482322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7422594" y="4600575"/>
            <a:ext cx="2539008" cy="317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Technological</a:t>
            </a:r>
            <a:endParaRPr lang="en-US" sz="1950" dirty="0"/>
          </a:p>
        </p:txBody>
      </p:sp>
      <p:sp>
        <p:nvSpPr>
          <p:cNvPr id="15" name="Text 9"/>
          <p:cNvSpPr/>
          <p:nvPr/>
        </p:nvSpPr>
        <p:spPr>
          <a:xfrm>
            <a:off x="7422594" y="5021104"/>
            <a:ext cx="6532483" cy="583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AI-driven ransomware demands automated defences — manual IT updates are no longer sufficient.</a:t>
            </a:r>
            <a:endParaRPr lang="en-US" sz="1500" dirty="0"/>
          </a:p>
        </p:txBody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>
            <a:off x="675323" y="5948363"/>
            <a:ext cx="482322" cy="482322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675323" y="6645473"/>
            <a:ext cx="2539008" cy="317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Environmental</a:t>
            </a:r>
            <a:endParaRPr lang="en-US" sz="1950" dirty="0"/>
          </a:p>
        </p:txBody>
      </p:sp>
      <p:sp>
        <p:nvSpPr>
          <p:cNvPr id="18" name="Text 11"/>
          <p:cNvSpPr/>
          <p:nvPr/>
        </p:nvSpPr>
        <p:spPr>
          <a:xfrm>
            <a:off x="675323" y="7066002"/>
            <a:ext cx="6532483" cy="583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Cloud-First approach reduces client energy consumption and supports ESG reporting requirements.</a:t>
            </a:r>
            <a:endParaRPr lang="en-US" sz="1500" dirty="0"/>
          </a:p>
        </p:txBody>
      </p:sp>
      <p:pic>
        <p:nvPicPr>
          <p:cNvPr id="19" name="Image 5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p:blipFill>
        <p:spPr>
          <a:xfrm>
            <a:off x="7422594" y="5948363"/>
            <a:ext cx="482322" cy="482322"/>
          </a:xfrm>
          <a:prstGeom prst="rect">
            <a:avLst/>
          </a:prstGeom>
        </p:spPr>
      </p:pic>
      <p:sp>
        <p:nvSpPr>
          <p:cNvPr id="20" name="Text 12"/>
          <p:cNvSpPr/>
          <p:nvPr/>
        </p:nvSpPr>
        <p:spPr>
          <a:xfrm>
            <a:off x="7422594" y="6645473"/>
            <a:ext cx="2539008" cy="317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Legal</a:t>
            </a:r>
            <a:endParaRPr lang="en-US" sz="1950" dirty="0"/>
          </a:p>
        </p:txBody>
      </p:sp>
      <p:sp>
        <p:nvSpPr>
          <p:cNvPr id="21" name="Text 13"/>
          <p:cNvSpPr/>
          <p:nvPr/>
        </p:nvSpPr>
        <p:spPr>
          <a:xfrm>
            <a:off x="7422594" y="7066002"/>
            <a:ext cx="6532483" cy="583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Post-GDPR 2025/26 updates increase data negligence penalties — Nexus offers Compliance-as-a-Service.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8309" y="2507813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Market Research</a:t>
            </a:r>
            <a:endParaRPr lang="en-US" sz="2200" dirty="0"/>
          </a:p>
        </p:txBody>
      </p:sp>
      <p:sp>
        <p:nvSpPr>
          <p:cNvPr id="4" name="Text 1"/>
          <p:cNvSpPr/>
          <p:nvPr/>
        </p:nvSpPr>
        <p:spPr>
          <a:xfrm>
            <a:off x="758309" y="2950607"/>
            <a:ext cx="6031349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Competitive Positioning</a:t>
            </a:r>
            <a:endParaRPr lang="en-US" sz="4450" dirty="0"/>
          </a:p>
        </p:txBody>
      </p:sp>
      <p:sp>
        <p:nvSpPr>
          <p:cNvPr id="5" name="Text 2"/>
          <p:cNvSpPr/>
          <p:nvPr/>
        </p:nvSpPr>
        <p:spPr>
          <a:xfrm>
            <a:off x="758309" y="3988237"/>
            <a:ext cx="7627382" cy="1733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market is split between </a:t>
            </a: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large MSPs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(low price, impersonal) and </a:t>
            </a: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solo technicians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(limited cybersecurity depth). Nexus differentiates through </a:t>
            </a: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High-Touch Consultancy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— attending clients' quarterly board meetings to demonstrate how IT drives their specific business KPIs.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291114" y="531257"/>
            <a:ext cx="2182654" cy="2727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SWOT Analysis</a:t>
            </a:r>
            <a:endParaRPr lang="en-US" sz="1700" dirty="0"/>
          </a:p>
        </p:txBody>
      </p:sp>
      <p:sp>
        <p:nvSpPr>
          <p:cNvPr id="3" name="Text 1"/>
          <p:cNvSpPr/>
          <p:nvPr/>
        </p:nvSpPr>
        <p:spPr>
          <a:xfrm>
            <a:off x="1291114" y="854750"/>
            <a:ext cx="4365308" cy="5455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50"/>
              </a:lnSpc>
              <a:buNone/>
            </a:pPr>
            <a:r>
              <a:rPr lang="en-US" sz="34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Strategic Position</a:t>
            </a:r>
            <a:endParaRPr lang="en-US" sz="34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14" y="1733669"/>
            <a:ext cx="5821799" cy="5821799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1114" y="1733669"/>
            <a:ext cx="5821799" cy="5821799"/>
          </a:xfrm>
          <a:prstGeom prst="rect">
            <a:avLst/>
          </a:prstGeom>
        </p:spPr>
      </p:pic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2247" y="3509486"/>
            <a:ext cx="45720" cy="1148001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7736681" y="3532346"/>
            <a:ext cx="2182654" cy="2727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Key Strength</a:t>
            </a:r>
            <a:endParaRPr lang="en-US" sz="1700" dirty="0"/>
          </a:p>
        </p:txBody>
      </p:sp>
      <p:sp>
        <p:nvSpPr>
          <p:cNvPr id="8" name="Text 3"/>
          <p:cNvSpPr/>
          <p:nvPr/>
        </p:nvSpPr>
        <p:spPr>
          <a:xfrm>
            <a:off x="7736681" y="3932039"/>
            <a:ext cx="2619970" cy="7025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No legacy hardware contracts — fully leveraging 2026 AI-driven tooling.</a:t>
            </a:r>
            <a:endParaRPr lang="en-US" sz="1300" dirty="0"/>
          </a:p>
        </p:txBody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92502" y="3509486"/>
            <a:ext cx="45720" cy="1148001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10726936" y="3532346"/>
            <a:ext cx="2182654" cy="2727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Key Opportunity</a:t>
            </a:r>
            <a:endParaRPr lang="en-US" sz="1700" dirty="0"/>
          </a:p>
        </p:txBody>
      </p:sp>
      <p:sp>
        <p:nvSpPr>
          <p:cNvPr id="11" name="Text 5"/>
          <p:cNvSpPr/>
          <p:nvPr/>
        </p:nvSpPr>
        <p:spPr>
          <a:xfrm>
            <a:off x="10726936" y="3932039"/>
            <a:ext cx="2619970" cy="7025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AI workflow consultancy: high demand, low competition in the SME segment.</a:t>
            </a:r>
            <a:endParaRPr lang="en-US" sz="1300" dirty="0"/>
          </a:p>
        </p:txBody>
      </p:sp>
      <p:pic>
        <p:nvPicPr>
          <p:cNvPr id="12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02247" y="4865727"/>
            <a:ext cx="45720" cy="913805"/>
          </a:xfrm>
          <a:prstGeom prst="rect">
            <a:avLst/>
          </a:prstGeom>
        </p:spPr>
      </p:pic>
      <p:sp>
        <p:nvSpPr>
          <p:cNvPr id="13" name="Text 6"/>
          <p:cNvSpPr/>
          <p:nvPr/>
        </p:nvSpPr>
        <p:spPr>
          <a:xfrm>
            <a:off x="7736681" y="4888587"/>
            <a:ext cx="2182654" cy="2727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Key Risk</a:t>
            </a:r>
            <a:endParaRPr lang="en-US" sz="1700" dirty="0"/>
          </a:p>
        </p:txBody>
      </p:sp>
      <p:sp>
        <p:nvSpPr>
          <p:cNvPr id="14" name="Text 7"/>
          <p:cNvSpPr/>
          <p:nvPr/>
        </p:nvSpPr>
        <p:spPr>
          <a:xfrm>
            <a:off x="7736681" y="5288280"/>
            <a:ext cx="5610225" cy="468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 single client breach could permanently damage brand reputation.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8309" y="599123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Marketing Strategy</a:t>
            </a:r>
            <a:endParaRPr lang="en-US" sz="2200" dirty="0"/>
          </a:p>
        </p:txBody>
      </p:sp>
      <p:sp>
        <p:nvSpPr>
          <p:cNvPr id="4" name="Text 1"/>
          <p:cNvSpPr/>
          <p:nvPr/>
        </p:nvSpPr>
        <p:spPr>
          <a:xfrm>
            <a:off x="758309" y="1041916"/>
            <a:ext cx="7627382" cy="1425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Trust-Based Inbound Marketing</a:t>
            </a:r>
            <a:endParaRPr lang="en-US" sz="4450" dirty="0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309" y="2792254"/>
            <a:ext cx="1083231" cy="1612702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2058114" y="3008828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LinkedIn Authority</a:t>
            </a:r>
            <a:endParaRPr lang="en-US" sz="2200" dirty="0"/>
          </a:p>
        </p:txBody>
      </p:sp>
      <p:sp>
        <p:nvSpPr>
          <p:cNvPr id="7" name="Text 3"/>
          <p:cNvSpPr/>
          <p:nvPr/>
        </p:nvSpPr>
        <p:spPr>
          <a:xfrm>
            <a:off x="2058114" y="3494961"/>
            <a:ext cx="6327577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MD publishes weekly SME Security Briefings on real-world regional threats.</a:t>
            </a:r>
            <a:endParaRPr lang="en-US" sz="1700" dirty="0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8309" y="4404955"/>
            <a:ext cx="1083231" cy="1612702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2058114" y="4621530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Strategic Referrals</a:t>
            </a:r>
            <a:endParaRPr lang="en-US" sz="2200" dirty="0"/>
          </a:p>
        </p:txBody>
      </p:sp>
      <p:sp>
        <p:nvSpPr>
          <p:cNvPr id="10" name="Text 5"/>
          <p:cNvSpPr/>
          <p:nvPr/>
        </p:nvSpPr>
        <p:spPr>
          <a:xfrm>
            <a:off x="2058114" y="5107662"/>
            <a:ext cx="6327577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10% lifetime commission to local accounting firms for digital transformation referrals.</a:t>
            </a:r>
            <a:endParaRPr lang="en-US" sz="170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8309" y="6017657"/>
            <a:ext cx="1083231" cy="1612702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2058114" y="6234232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Nexus Health Check</a:t>
            </a:r>
            <a:endParaRPr lang="en-US" sz="2200" dirty="0"/>
          </a:p>
        </p:txBody>
      </p:sp>
      <p:sp>
        <p:nvSpPr>
          <p:cNvPr id="13" name="Text 7"/>
          <p:cNvSpPr/>
          <p:nvPr/>
        </p:nvSpPr>
        <p:spPr>
          <a:xfrm>
            <a:off x="2058114" y="6720364"/>
            <a:ext cx="6327577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Free 30-minute security audit — a lead magnet that demonstrates value before contract.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381018" y="2670929"/>
            <a:ext cx="1425297" cy="1781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1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Financial Plan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3381018" y="2870597"/>
            <a:ext cx="3897035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Funding, Forecast &amp; Breakeven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381018" y="3368873"/>
            <a:ext cx="687229" cy="149543"/>
          </a:xfrm>
          <a:prstGeom prst="roundRect">
            <a:avLst>
              <a:gd name="adj" fmla="val 77044"/>
            </a:avLst>
          </a:prstGeom>
          <a:solidFill>
            <a:srgbClr val="FFFFFF">
              <a:alpha val="20000"/>
            </a:srgbClr>
          </a:solidFill>
          <a:ln w="7620">
            <a:solidFill>
              <a:srgbClr val="000000"/>
            </a:solidFill>
            <a:prstDash val="solid"/>
          </a:ln>
        </p:spPr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714" y="3402449"/>
            <a:ext cx="82272" cy="8227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3539371" y="3390186"/>
            <a:ext cx="480179" cy="1069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800"/>
              </a:lnSpc>
              <a:buNone/>
            </a:pPr>
            <a:r>
              <a:rPr lang="en-US" sz="600" dirty="0">
                <a:solidFill>
                  <a:srgbClr val="384653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Expenses (£)</a:t>
            </a:r>
            <a:endParaRPr lang="en-US" sz="600" dirty="0"/>
          </a:p>
        </p:txBody>
      </p:sp>
      <p:sp>
        <p:nvSpPr>
          <p:cNvPr id="7" name="Shape 4"/>
          <p:cNvSpPr/>
          <p:nvPr/>
        </p:nvSpPr>
        <p:spPr>
          <a:xfrm>
            <a:off x="4129207" y="3368873"/>
            <a:ext cx="657106" cy="149543"/>
          </a:xfrm>
          <a:prstGeom prst="roundRect">
            <a:avLst>
              <a:gd name="adj" fmla="val 77044"/>
            </a:avLst>
          </a:prstGeom>
          <a:solidFill>
            <a:srgbClr val="FFFFFF">
              <a:alpha val="20000"/>
            </a:srgbClr>
          </a:solidFill>
          <a:ln w="7620">
            <a:solidFill>
              <a:srgbClr val="000000"/>
            </a:solidFill>
            <a:prstDash val="solid"/>
          </a:ln>
        </p:spPr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7903" y="3402449"/>
            <a:ext cx="82272" cy="82272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287560" y="3390186"/>
            <a:ext cx="450056" cy="1069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800"/>
              </a:lnSpc>
              <a:buNone/>
            </a:pPr>
            <a:r>
              <a:rPr lang="en-US" sz="600" dirty="0">
                <a:solidFill>
                  <a:srgbClr val="384653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Revenue (£)</a:t>
            </a:r>
            <a:endParaRPr lang="en-US" sz="600" dirty="0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1018" y="3586996"/>
            <a:ext cx="3801904" cy="2707719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7454860" y="3356729"/>
            <a:ext cx="3801904" cy="1300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000"/>
              </a:lnSpc>
              <a:buNone/>
            </a:pPr>
            <a:r>
              <a:rPr lang="en-US" sz="85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Funding:</a:t>
            </a:r>
            <a:r>
              <a:rPr lang="en-US" sz="8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£10,000 founder equity + £15,000 SME startup loan.</a:t>
            </a:r>
            <a:endParaRPr lang="en-US" sz="850" dirty="0"/>
          </a:p>
        </p:txBody>
      </p:sp>
      <p:sp>
        <p:nvSpPr>
          <p:cNvPr id="12" name="Shape 7"/>
          <p:cNvSpPr/>
          <p:nvPr/>
        </p:nvSpPr>
        <p:spPr>
          <a:xfrm>
            <a:off x="7454860" y="3547586"/>
            <a:ext cx="1873925" cy="739140"/>
          </a:xfrm>
          <a:prstGeom prst="roundRect">
            <a:avLst>
              <a:gd name="adj" fmla="val 21984"/>
            </a:avLst>
          </a:prstGeom>
          <a:solidFill>
            <a:srgbClr val="FFFFFF"/>
          </a:solidFill>
          <a:ln w="15240">
            <a:solidFill>
              <a:srgbClr val="BACFDD"/>
            </a:solidFill>
            <a:prstDash val="solid"/>
          </a:ln>
        </p:spPr>
      </p:sp>
      <p:sp>
        <p:nvSpPr>
          <p:cNvPr id="13" name="Text 8"/>
          <p:cNvSpPr/>
          <p:nvPr/>
        </p:nvSpPr>
        <p:spPr>
          <a:xfrm>
            <a:off x="7578328" y="3671054"/>
            <a:ext cx="1425297" cy="1781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1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£7,000</a:t>
            </a:r>
            <a:endParaRPr lang="en-US" sz="1100" dirty="0"/>
          </a:p>
        </p:txBody>
      </p:sp>
      <p:sp>
        <p:nvSpPr>
          <p:cNvPr id="14" name="Text 9"/>
          <p:cNvSpPr/>
          <p:nvPr/>
        </p:nvSpPr>
        <p:spPr>
          <a:xfrm>
            <a:off x="7578328" y="3903226"/>
            <a:ext cx="1626989" cy="2600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000"/>
              </a:lnSpc>
              <a:buNone/>
            </a:pPr>
            <a:r>
              <a:rPr lang="en-US" sz="8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Cybersecurity software licences</a:t>
            </a:r>
            <a:endParaRPr lang="en-US" sz="850" dirty="0"/>
          </a:p>
        </p:txBody>
      </p:sp>
      <p:sp>
        <p:nvSpPr>
          <p:cNvPr id="15" name="Shape 10"/>
          <p:cNvSpPr/>
          <p:nvPr/>
        </p:nvSpPr>
        <p:spPr>
          <a:xfrm>
            <a:off x="9382839" y="3547586"/>
            <a:ext cx="1873925" cy="739140"/>
          </a:xfrm>
          <a:prstGeom prst="roundRect">
            <a:avLst>
              <a:gd name="adj" fmla="val 21984"/>
            </a:avLst>
          </a:prstGeom>
          <a:solidFill>
            <a:srgbClr val="FFFFFF"/>
          </a:solidFill>
          <a:ln w="15240">
            <a:solidFill>
              <a:srgbClr val="BACFDD"/>
            </a:solidFill>
            <a:prstDash val="solid"/>
          </a:ln>
        </p:spPr>
      </p:sp>
      <p:sp>
        <p:nvSpPr>
          <p:cNvPr id="16" name="Text 11"/>
          <p:cNvSpPr/>
          <p:nvPr/>
        </p:nvSpPr>
        <p:spPr>
          <a:xfrm>
            <a:off x="9506307" y="3671054"/>
            <a:ext cx="1425297" cy="1781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1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£5,000</a:t>
            </a:r>
            <a:endParaRPr lang="en-US" sz="1100" dirty="0"/>
          </a:p>
        </p:txBody>
      </p:sp>
      <p:sp>
        <p:nvSpPr>
          <p:cNvPr id="17" name="Text 12"/>
          <p:cNvSpPr/>
          <p:nvPr/>
        </p:nvSpPr>
        <p:spPr>
          <a:xfrm>
            <a:off x="9506307" y="3903226"/>
            <a:ext cx="1626989" cy="1300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000"/>
              </a:lnSpc>
              <a:buNone/>
            </a:pPr>
            <a:r>
              <a:rPr lang="en-US" sz="8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Initial marketing</a:t>
            </a:r>
            <a:endParaRPr lang="en-US" sz="850" dirty="0"/>
          </a:p>
        </p:txBody>
      </p:sp>
      <p:sp>
        <p:nvSpPr>
          <p:cNvPr id="18" name="Shape 13"/>
          <p:cNvSpPr/>
          <p:nvPr/>
        </p:nvSpPr>
        <p:spPr>
          <a:xfrm>
            <a:off x="7454860" y="4340781"/>
            <a:ext cx="1873925" cy="609124"/>
          </a:xfrm>
          <a:prstGeom prst="roundRect">
            <a:avLst>
              <a:gd name="adj" fmla="val 26677"/>
            </a:avLst>
          </a:prstGeom>
          <a:solidFill>
            <a:srgbClr val="FFFFFF"/>
          </a:solidFill>
          <a:ln w="15240">
            <a:solidFill>
              <a:srgbClr val="BACFDD"/>
            </a:solidFill>
            <a:prstDash val="solid"/>
          </a:ln>
        </p:spPr>
      </p:sp>
      <p:sp>
        <p:nvSpPr>
          <p:cNvPr id="19" name="Text 14"/>
          <p:cNvSpPr/>
          <p:nvPr/>
        </p:nvSpPr>
        <p:spPr>
          <a:xfrm>
            <a:off x="7578328" y="4464248"/>
            <a:ext cx="1425297" cy="1781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1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£8,000</a:t>
            </a:r>
            <a:endParaRPr lang="en-US" sz="1100" dirty="0"/>
          </a:p>
        </p:txBody>
      </p:sp>
      <p:sp>
        <p:nvSpPr>
          <p:cNvPr id="20" name="Text 15"/>
          <p:cNvSpPr/>
          <p:nvPr/>
        </p:nvSpPr>
        <p:spPr>
          <a:xfrm>
            <a:off x="7578328" y="4696420"/>
            <a:ext cx="1626989" cy="1300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000"/>
              </a:lnSpc>
              <a:buNone/>
            </a:pPr>
            <a:r>
              <a:rPr lang="en-US" sz="8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4-month cash reserve</a:t>
            </a:r>
            <a:endParaRPr lang="en-US" sz="850" dirty="0"/>
          </a:p>
        </p:txBody>
      </p:sp>
      <p:sp>
        <p:nvSpPr>
          <p:cNvPr id="21" name="Shape 16"/>
          <p:cNvSpPr/>
          <p:nvPr/>
        </p:nvSpPr>
        <p:spPr>
          <a:xfrm>
            <a:off x="9382839" y="4340781"/>
            <a:ext cx="1873925" cy="609124"/>
          </a:xfrm>
          <a:prstGeom prst="roundRect">
            <a:avLst>
              <a:gd name="adj" fmla="val 26677"/>
            </a:avLst>
          </a:prstGeom>
          <a:solidFill>
            <a:srgbClr val="FFFFFF"/>
          </a:solidFill>
          <a:ln w="15240">
            <a:solidFill>
              <a:srgbClr val="BACFDD"/>
            </a:solidFill>
            <a:prstDash val="solid"/>
          </a:ln>
        </p:spPr>
      </p:sp>
      <p:sp>
        <p:nvSpPr>
          <p:cNvPr id="22" name="Text 17"/>
          <p:cNvSpPr/>
          <p:nvPr/>
        </p:nvSpPr>
        <p:spPr>
          <a:xfrm>
            <a:off x="9506307" y="4464248"/>
            <a:ext cx="1425297" cy="1781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1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£5,000</a:t>
            </a:r>
            <a:endParaRPr lang="en-US" sz="1100" dirty="0"/>
          </a:p>
        </p:txBody>
      </p:sp>
      <p:sp>
        <p:nvSpPr>
          <p:cNvPr id="23" name="Text 18"/>
          <p:cNvSpPr/>
          <p:nvPr/>
        </p:nvSpPr>
        <p:spPr>
          <a:xfrm>
            <a:off x="9506307" y="4696420"/>
            <a:ext cx="1626989" cy="1300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000"/>
              </a:lnSpc>
              <a:buNone/>
            </a:pPr>
            <a:r>
              <a:rPr lang="en-US" sz="8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Legal &amp; insurance setup</a:t>
            </a:r>
            <a:endParaRPr lang="en-US" sz="850" dirty="0"/>
          </a:p>
        </p:txBody>
      </p:sp>
      <p:sp>
        <p:nvSpPr>
          <p:cNvPr id="24" name="Shape 19"/>
          <p:cNvSpPr/>
          <p:nvPr/>
        </p:nvSpPr>
        <p:spPr>
          <a:xfrm>
            <a:off x="7454860" y="5010745"/>
            <a:ext cx="3801904" cy="443865"/>
          </a:xfrm>
          <a:prstGeom prst="roundRect">
            <a:avLst>
              <a:gd name="adj" fmla="val 36609"/>
            </a:avLst>
          </a:prstGeom>
          <a:solidFill>
            <a:srgbClr val="BEDFF3"/>
          </a:solidFill>
          <a:ln/>
        </p:spPr>
      </p:sp>
      <p:pic>
        <p:nvPicPr>
          <p:cNvPr id="2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63088" y="5150287"/>
            <a:ext cx="135374" cy="108228"/>
          </a:xfrm>
          <a:prstGeom prst="rect">
            <a:avLst/>
          </a:prstGeom>
        </p:spPr>
      </p:pic>
      <p:sp>
        <p:nvSpPr>
          <p:cNvPr id="26" name="Text 20"/>
          <p:cNvSpPr/>
          <p:nvPr/>
        </p:nvSpPr>
        <p:spPr>
          <a:xfrm>
            <a:off x="7806690" y="5091827"/>
            <a:ext cx="3341846" cy="2600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Breakeven:</a:t>
            </a:r>
            <a:r>
              <a:rPr lang="en-US" sz="85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126 user seats (~8–10 clients) at £38 profit per seat. Target: </a:t>
            </a:r>
            <a:r>
              <a:rPr lang="en-US" sz="850" b="1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Month 9</a:t>
            </a:r>
            <a:r>
              <a:rPr lang="en-US" sz="85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</a:t>
            </a:r>
            <a:endParaRPr lang="en-US" sz="8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44709" y="1285637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Conclusion</a:t>
            </a:r>
            <a:endParaRPr lang="en-US" sz="2200" dirty="0"/>
          </a:p>
        </p:txBody>
      </p:sp>
      <p:sp>
        <p:nvSpPr>
          <p:cNvPr id="4" name="Text 1"/>
          <p:cNvSpPr/>
          <p:nvPr/>
        </p:nvSpPr>
        <p:spPr>
          <a:xfrm>
            <a:off x="6244709" y="1728430"/>
            <a:ext cx="5701546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Built to Thrive in 2026</a:t>
            </a:r>
            <a:endParaRPr lang="en-US" sz="4450" dirty="0"/>
          </a:p>
        </p:txBody>
      </p:sp>
      <p:sp>
        <p:nvSpPr>
          <p:cNvPr id="5" name="Text 2"/>
          <p:cNvSpPr/>
          <p:nvPr/>
        </p:nvSpPr>
        <p:spPr>
          <a:xfrm>
            <a:off x="6244709" y="2766060"/>
            <a:ext cx="7627382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Nexus IT Solutions addresses a </a:t>
            </a: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fundamental SME requirement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— not a luxury. Our lean model, recurring revenue focus, and strategic local partnerships ensure long-term sustainability.</a:t>
            </a:r>
            <a:endParaRPr lang="en-US" sz="1700" dirty="0"/>
          </a:p>
        </p:txBody>
      </p:sp>
      <p:sp>
        <p:nvSpPr>
          <p:cNvPr id="6" name="Shape 3"/>
          <p:cNvSpPr/>
          <p:nvPr/>
        </p:nvSpPr>
        <p:spPr>
          <a:xfrm>
            <a:off x="6244709" y="4049911"/>
            <a:ext cx="7627382" cy="2893933"/>
          </a:xfrm>
          <a:prstGeom prst="roundRect">
            <a:avLst>
              <a:gd name="adj" fmla="val 11230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7" name="Shape 4"/>
          <p:cNvSpPr/>
          <p:nvPr/>
        </p:nvSpPr>
        <p:spPr>
          <a:xfrm>
            <a:off x="6252329" y="4057531"/>
            <a:ext cx="3806071" cy="1612702"/>
          </a:xfrm>
          <a:prstGeom prst="roundRect">
            <a:avLst>
              <a:gd name="adj" fmla="val 20152"/>
            </a:avLst>
          </a:prstGeom>
          <a:solidFill>
            <a:srgbClr val="D4E9F7"/>
          </a:solidFill>
          <a:ln/>
        </p:spPr>
      </p:sp>
      <p:sp>
        <p:nvSpPr>
          <p:cNvPr id="8" name="Text 5"/>
          <p:cNvSpPr/>
          <p:nvPr/>
        </p:nvSpPr>
        <p:spPr>
          <a:xfrm>
            <a:off x="6468904" y="4274106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Security</a:t>
            </a:r>
            <a:endParaRPr lang="en-US" sz="2200" dirty="0"/>
          </a:p>
        </p:txBody>
      </p:sp>
      <p:sp>
        <p:nvSpPr>
          <p:cNvPr id="9" name="Text 6"/>
          <p:cNvSpPr/>
          <p:nvPr/>
        </p:nvSpPr>
        <p:spPr>
          <a:xfrm>
            <a:off x="6468904" y="4760238"/>
            <a:ext cx="3372922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Enterprise-grade protection at SME price points</a:t>
            </a:r>
            <a:endParaRPr lang="en-US" sz="1700" dirty="0"/>
          </a:p>
        </p:txBody>
      </p:sp>
      <p:sp>
        <p:nvSpPr>
          <p:cNvPr id="10" name="Shape 7"/>
          <p:cNvSpPr/>
          <p:nvPr/>
        </p:nvSpPr>
        <p:spPr>
          <a:xfrm>
            <a:off x="10058400" y="4057531"/>
            <a:ext cx="3806071" cy="1612702"/>
          </a:xfrm>
          <a:prstGeom prst="rect">
            <a:avLst/>
          </a:prstGeom>
          <a:solidFill>
            <a:srgbClr val="D4E9F7"/>
          </a:solidFill>
          <a:ln/>
        </p:spPr>
      </p:sp>
      <p:sp>
        <p:nvSpPr>
          <p:cNvPr id="11" name="Shape 8"/>
          <p:cNvSpPr/>
          <p:nvPr/>
        </p:nvSpPr>
        <p:spPr>
          <a:xfrm>
            <a:off x="10058400" y="4057531"/>
            <a:ext cx="30480" cy="1612702"/>
          </a:xfrm>
          <a:prstGeom prst="roundRect">
            <a:avLst>
              <a:gd name="adj" fmla="val 1066251"/>
            </a:avLst>
          </a:prstGeom>
          <a:solidFill>
            <a:srgbClr val="BACFDD"/>
          </a:solidFill>
          <a:ln/>
        </p:spPr>
      </p:sp>
      <p:sp>
        <p:nvSpPr>
          <p:cNvPr id="12" name="Text 9"/>
          <p:cNvSpPr/>
          <p:nvPr/>
        </p:nvSpPr>
        <p:spPr>
          <a:xfrm>
            <a:off x="10274975" y="4274106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AI Efficiency</a:t>
            </a:r>
            <a:endParaRPr lang="en-US" sz="2200" dirty="0"/>
          </a:p>
        </p:txBody>
      </p:sp>
      <p:sp>
        <p:nvSpPr>
          <p:cNvPr id="13" name="Text 10"/>
          <p:cNvSpPr/>
          <p:nvPr/>
        </p:nvSpPr>
        <p:spPr>
          <a:xfrm>
            <a:off x="10274975" y="4760238"/>
            <a:ext cx="3372922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Automating workflows for a competitive edge</a:t>
            </a:r>
            <a:endParaRPr lang="en-US" sz="1700" dirty="0"/>
          </a:p>
        </p:txBody>
      </p:sp>
      <p:sp>
        <p:nvSpPr>
          <p:cNvPr id="14" name="Shape 11"/>
          <p:cNvSpPr/>
          <p:nvPr/>
        </p:nvSpPr>
        <p:spPr>
          <a:xfrm>
            <a:off x="6252329" y="5670233"/>
            <a:ext cx="7612142" cy="1265992"/>
          </a:xfrm>
          <a:prstGeom prst="rect">
            <a:avLst/>
          </a:prstGeom>
          <a:solidFill>
            <a:srgbClr val="D4E9F7"/>
          </a:solidFill>
          <a:ln/>
        </p:spPr>
      </p:sp>
      <p:sp>
        <p:nvSpPr>
          <p:cNvPr id="15" name="Shape 12"/>
          <p:cNvSpPr/>
          <p:nvPr/>
        </p:nvSpPr>
        <p:spPr>
          <a:xfrm>
            <a:off x="6252329" y="5670233"/>
            <a:ext cx="7612142" cy="30480"/>
          </a:xfrm>
          <a:prstGeom prst="roundRect">
            <a:avLst>
              <a:gd name="adj" fmla="val 1066251"/>
            </a:avLst>
          </a:prstGeom>
          <a:solidFill>
            <a:srgbClr val="BACFDD"/>
          </a:solidFill>
          <a:ln/>
        </p:spPr>
      </p:sp>
      <p:sp>
        <p:nvSpPr>
          <p:cNvPr id="16" name="Text 13"/>
          <p:cNvSpPr/>
          <p:nvPr/>
        </p:nvSpPr>
        <p:spPr>
          <a:xfrm>
            <a:off x="6468904" y="5886807"/>
            <a:ext cx="285071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Scalability</a:t>
            </a:r>
            <a:endParaRPr lang="en-US" sz="2200" dirty="0"/>
          </a:p>
        </p:txBody>
      </p:sp>
      <p:sp>
        <p:nvSpPr>
          <p:cNvPr id="17" name="Text 14"/>
          <p:cNvSpPr/>
          <p:nvPr/>
        </p:nvSpPr>
        <p:spPr>
          <a:xfrm>
            <a:off x="6468904" y="6372939"/>
            <a:ext cx="7178993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technological engine for local business growth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570</Words>
  <Application>Microsoft Office PowerPoint</Application>
  <PresentationFormat>Custom</PresentationFormat>
  <Paragraphs>107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Barlow Bold</vt:lpstr>
      <vt:lpstr>Montserrat</vt:lpstr>
      <vt:lpstr>-apple-system, BlinkMacSystemFont, Segoe UI, Roboto, Helvetica Neue, Arial, sans-serif Medium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Admin</cp:lastModifiedBy>
  <cp:revision>2</cp:revision>
  <dcterms:created xsi:type="dcterms:W3CDTF">2026-04-09T21:06:33Z</dcterms:created>
  <dcterms:modified xsi:type="dcterms:W3CDTF">2026-04-09T21:47:09Z</dcterms:modified>
</cp:coreProperties>
</file>