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37" r:id="rId1"/>
    <p:sldMasterId id="2147483951" r:id="rId2"/>
  </p:sldMasterIdLst>
  <p:notesMasterIdLst>
    <p:notesMasterId r:id="rId35"/>
  </p:notesMasterIdLst>
  <p:sldIdLst>
    <p:sldId id="631" r:id="rId3"/>
    <p:sldId id="269" r:id="rId4"/>
    <p:sldId id="270" r:id="rId5"/>
    <p:sldId id="271" r:id="rId6"/>
    <p:sldId id="632" r:id="rId7"/>
    <p:sldId id="372" r:id="rId8"/>
    <p:sldId id="633" r:id="rId9"/>
    <p:sldId id="645" r:id="rId10"/>
    <p:sldId id="634" r:id="rId11"/>
    <p:sldId id="635" r:id="rId12"/>
    <p:sldId id="636" r:id="rId13"/>
    <p:sldId id="637" r:id="rId14"/>
    <p:sldId id="638" r:id="rId15"/>
    <p:sldId id="639" r:id="rId16"/>
    <p:sldId id="640" r:id="rId17"/>
    <p:sldId id="641" r:id="rId18"/>
    <p:sldId id="267" r:id="rId19"/>
    <p:sldId id="265" r:id="rId20"/>
    <p:sldId id="374" r:id="rId21"/>
    <p:sldId id="258" r:id="rId22"/>
    <p:sldId id="257" r:id="rId23"/>
    <p:sldId id="264" r:id="rId24"/>
    <p:sldId id="646" r:id="rId25"/>
    <p:sldId id="642" r:id="rId26"/>
    <p:sldId id="643" r:id="rId27"/>
    <p:sldId id="259" r:id="rId28"/>
    <p:sldId id="268" r:id="rId29"/>
    <p:sldId id="260" r:id="rId30"/>
    <p:sldId id="261" r:id="rId31"/>
    <p:sldId id="263" r:id="rId32"/>
    <p:sldId id="644" r:id="rId33"/>
    <p:sldId id="266"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28D028-F482-90D3-5A2F-DB5289BB9E3E}" v="23" dt="2025-01-28T10:09:13.7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2" autoAdjust="0"/>
    <p:restoredTop sz="94660"/>
  </p:normalViewPr>
  <p:slideViewPr>
    <p:cSldViewPr snapToGrid="0">
      <p:cViewPr>
        <p:scale>
          <a:sx n="80" d="100"/>
          <a:sy n="80" d="100"/>
        </p:scale>
        <p:origin x="372" y="44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orah Jenkins" userId="S::deborah.jenkins@uwtsd.ac.uk::3cd02ba5-e528-4585-978d-4fde2b47730a" providerId="AD" clId="Web-{6F28D028-F482-90D3-5A2F-DB5289BB9E3E}"/>
    <pc:docChg chg="modSld">
      <pc:chgData name="Deborah Jenkins" userId="S::deborah.jenkins@uwtsd.ac.uk::3cd02ba5-e528-4585-978d-4fde2b47730a" providerId="AD" clId="Web-{6F28D028-F482-90D3-5A2F-DB5289BB9E3E}" dt="2025-01-28T10:09:13.734" v="22"/>
      <pc:docMkLst>
        <pc:docMk/>
      </pc:docMkLst>
      <pc:sldChg chg="mod modShow">
        <pc:chgData name="Deborah Jenkins" userId="S::deborah.jenkins@uwtsd.ac.uk::3cd02ba5-e528-4585-978d-4fde2b47730a" providerId="AD" clId="Web-{6F28D028-F482-90D3-5A2F-DB5289BB9E3E}" dt="2025-01-28T10:06:38.040" v="0"/>
        <pc:sldMkLst>
          <pc:docMk/>
          <pc:sldMk cId="599751403" sldId="270"/>
        </pc:sldMkLst>
      </pc:sldChg>
      <pc:sldChg chg="mod modShow">
        <pc:chgData name="Deborah Jenkins" userId="S::deborah.jenkins@uwtsd.ac.uk::3cd02ba5-e528-4585-978d-4fde2b47730a" providerId="AD" clId="Web-{6F28D028-F482-90D3-5A2F-DB5289BB9E3E}" dt="2025-01-28T10:06:47.119" v="1"/>
        <pc:sldMkLst>
          <pc:docMk/>
          <pc:sldMk cId="4065678819" sldId="271"/>
        </pc:sldMkLst>
      </pc:sldChg>
      <pc:sldChg chg="mod modShow">
        <pc:chgData name="Deborah Jenkins" userId="S::deborah.jenkins@uwtsd.ac.uk::3cd02ba5-e528-4585-978d-4fde2b47730a" providerId="AD" clId="Web-{6F28D028-F482-90D3-5A2F-DB5289BB9E3E}" dt="2025-01-28T10:09:13.734" v="22"/>
        <pc:sldMkLst>
          <pc:docMk/>
          <pc:sldMk cId="566016379" sldId="372"/>
        </pc:sldMkLst>
      </pc:sldChg>
      <pc:sldChg chg="mod modShow">
        <pc:chgData name="Deborah Jenkins" userId="S::deborah.jenkins@uwtsd.ac.uk::3cd02ba5-e528-4585-978d-4fde2b47730a" providerId="AD" clId="Web-{6F28D028-F482-90D3-5A2F-DB5289BB9E3E}" dt="2025-01-28T10:06:56.978" v="2"/>
        <pc:sldMkLst>
          <pc:docMk/>
          <pc:sldMk cId="3410635071" sldId="632"/>
        </pc:sldMkLst>
      </pc:sldChg>
      <pc:sldChg chg="mod modShow">
        <pc:chgData name="Deborah Jenkins" userId="S::deborah.jenkins@uwtsd.ac.uk::3cd02ba5-e528-4585-978d-4fde2b47730a" providerId="AD" clId="Web-{6F28D028-F482-90D3-5A2F-DB5289BB9E3E}" dt="2025-01-28T10:09:08.515" v="21"/>
        <pc:sldMkLst>
          <pc:docMk/>
          <pc:sldMk cId="2801631045" sldId="633"/>
        </pc:sldMkLst>
      </pc:sldChg>
      <pc:sldChg chg="mod modShow">
        <pc:chgData name="Deborah Jenkins" userId="S::deborah.jenkins@uwtsd.ac.uk::3cd02ba5-e528-4585-978d-4fde2b47730a" providerId="AD" clId="Web-{6F28D028-F482-90D3-5A2F-DB5289BB9E3E}" dt="2025-01-28T10:08:49.687" v="19"/>
        <pc:sldMkLst>
          <pc:docMk/>
          <pc:sldMk cId="4128670262" sldId="634"/>
        </pc:sldMkLst>
      </pc:sldChg>
      <pc:sldChg chg="mod modShow">
        <pc:chgData name="Deborah Jenkins" userId="S::deborah.jenkins@uwtsd.ac.uk::3cd02ba5-e528-4585-978d-4fde2b47730a" providerId="AD" clId="Web-{6F28D028-F482-90D3-5A2F-DB5289BB9E3E}" dt="2025-01-28T10:08:47.124" v="18"/>
        <pc:sldMkLst>
          <pc:docMk/>
          <pc:sldMk cId="1196130573" sldId="635"/>
        </pc:sldMkLst>
      </pc:sldChg>
      <pc:sldChg chg="mod modShow">
        <pc:chgData name="Deborah Jenkins" userId="S::deborah.jenkins@uwtsd.ac.uk::3cd02ba5-e528-4585-978d-4fde2b47730a" providerId="AD" clId="Web-{6F28D028-F482-90D3-5A2F-DB5289BB9E3E}" dt="2025-01-28T10:08:43.952" v="17"/>
        <pc:sldMkLst>
          <pc:docMk/>
          <pc:sldMk cId="1080081860" sldId="636"/>
        </pc:sldMkLst>
      </pc:sldChg>
      <pc:sldChg chg="mod modShow">
        <pc:chgData name="Deborah Jenkins" userId="S::deborah.jenkins@uwtsd.ac.uk::3cd02ba5-e528-4585-978d-4fde2b47730a" providerId="AD" clId="Web-{6F28D028-F482-90D3-5A2F-DB5289BB9E3E}" dt="2025-01-28T10:08:35.732" v="16"/>
        <pc:sldMkLst>
          <pc:docMk/>
          <pc:sldMk cId="520019697" sldId="637"/>
        </pc:sldMkLst>
      </pc:sldChg>
      <pc:sldChg chg="mod modShow">
        <pc:chgData name="Deborah Jenkins" userId="S::deborah.jenkins@uwtsd.ac.uk::3cd02ba5-e528-4585-978d-4fde2b47730a" providerId="AD" clId="Web-{6F28D028-F482-90D3-5A2F-DB5289BB9E3E}" dt="2025-01-28T10:08:13.781" v="15"/>
        <pc:sldMkLst>
          <pc:docMk/>
          <pc:sldMk cId="3185991143" sldId="638"/>
        </pc:sldMkLst>
      </pc:sldChg>
      <pc:sldChg chg="mod modShow">
        <pc:chgData name="Deborah Jenkins" userId="S::deborah.jenkins@uwtsd.ac.uk::3cd02ba5-e528-4585-978d-4fde2b47730a" providerId="AD" clId="Web-{6F28D028-F482-90D3-5A2F-DB5289BB9E3E}" dt="2025-01-28T10:08:09.763" v="14"/>
        <pc:sldMkLst>
          <pc:docMk/>
          <pc:sldMk cId="741600361" sldId="639"/>
        </pc:sldMkLst>
      </pc:sldChg>
      <pc:sldChg chg="mod modShow">
        <pc:chgData name="Deborah Jenkins" userId="S::deborah.jenkins@uwtsd.ac.uk::3cd02ba5-e528-4585-978d-4fde2b47730a" providerId="AD" clId="Web-{6F28D028-F482-90D3-5A2F-DB5289BB9E3E}" dt="2025-01-28T10:08:05.434" v="13"/>
        <pc:sldMkLst>
          <pc:docMk/>
          <pc:sldMk cId="291115302" sldId="640"/>
        </pc:sldMkLst>
      </pc:sldChg>
      <pc:sldChg chg="mod modShow">
        <pc:chgData name="Deborah Jenkins" userId="S::deborah.jenkins@uwtsd.ac.uk::3cd02ba5-e528-4585-978d-4fde2b47730a" providerId="AD" clId="Web-{6F28D028-F482-90D3-5A2F-DB5289BB9E3E}" dt="2025-01-28T10:08:55.077" v="20"/>
        <pc:sldMkLst>
          <pc:docMk/>
          <pc:sldMk cId="3326140228" sldId="64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B1AF1F-7FCE-479F-8627-070A77208124}" type="datetimeFigureOut">
              <a:rPr lang="en-GB" smtClean="0"/>
              <a:t>28/01/2025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47511B-F8B9-4502-A3AD-652D0B882774}" type="slidenum">
              <a:rPr lang="en-GB" smtClean="0"/>
              <a:t>‹#›</a:t>
            </a:fld>
            <a:endParaRPr lang="en-GB"/>
          </a:p>
        </p:txBody>
      </p:sp>
    </p:spTree>
    <p:extLst>
      <p:ext uri="{BB962C8B-B14F-4D97-AF65-F5344CB8AC3E}">
        <p14:creationId xmlns:p14="http://schemas.microsoft.com/office/powerpoint/2010/main" val="16165144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Sumer had a flourishing merchant culture in which goods such as grains, livestock, perfumes, and pottery were sold to customers. Rather than bartering (using one good or service, not money, to pay for another good or service), the ancient Sumerians used ancient clay coins to pay. The sizes and shapes of coins represented different amounts of currency and </a:t>
            </a:r>
            <a:r>
              <a:rPr lang="en-GB" dirty="0" err="1"/>
              <a:t>signaled</a:t>
            </a:r>
            <a:r>
              <a:rPr lang="en-GB" dirty="0"/>
              <a:t> the types of goods for which they could be exchanged</a:t>
            </a:r>
          </a:p>
        </p:txBody>
      </p:sp>
      <p:sp>
        <p:nvSpPr>
          <p:cNvPr id="4" name="Slide Number Placeholder 3"/>
          <p:cNvSpPr>
            <a:spLocks noGrp="1"/>
          </p:cNvSpPr>
          <p:nvPr>
            <p:ph type="sldNum" sz="quarter" idx="5"/>
          </p:nvPr>
        </p:nvSpPr>
        <p:spPr/>
        <p:txBody>
          <a:bodyPr/>
          <a:lstStyle/>
          <a:p>
            <a:fld id="{FC47511B-F8B9-4502-A3AD-652D0B882774}" type="slidenum">
              <a:rPr lang="en-GB" smtClean="0"/>
              <a:t>18</a:t>
            </a:fld>
            <a:endParaRPr lang="en-GB"/>
          </a:p>
        </p:txBody>
      </p:sp>
    </p:spTree>
    <p:extLst>
      <p:ext uri="{BB962C8B-B14F-4D97-AF65-F5344CB8AC3E}">
        <p14:creationId xmlns:p14="http://schemas.microsoft.com/office/powerpoint/2010/main" val="28705580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An operational review is an in-depth and objective review of an entire organization or a specific segment of that organization</a:t>
            </a:r>
          </a:p>
        </p:txBody>
      </p:sp>
      <p:sp>
        <p:nvSpPr>
          <p:cNvPr id="4" name="Slide Number Placeholder 3"/>
          <p:cNvSpPr>
            <a:spLocks noGrp="1"/>
          </p:cNvSpPr>
          <p:nvPr>
            <p:ph type="sldNum" sz="quarter" idx="5"/>
          </p:nvPr>
        </p:nvSpPr>
        <p:spPr/>
        <p:txBody>
          <a:bodyPr/>
          <a:lstStyle/>
          <a:p>
            <a:fld id="{FC47511B-F8B9-4502-A3AD-652D0B882774}" type="slidenum">
              <a:rPr lang="en-GB" smtClean="0"/>
              <a:t>26</a:t>
            </a:fld>
            <a:endParaRPr lang="en-GB"/>
          </a:p>
        </p:txBody>
      </p:sp>
    </p:spTree>
    <p:extLst>
      <p:ext uri="{BB962C8B-B14F-4D97-AF65-F5344CB8AC3E}">
        <p14:creationId xmlns:p14="http://schemas.microsoft.com/office/powerpoint/2010/main" val="2794713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5586B75A-687E-405C-8A0B-8D00578BA2C3}" type="datetimeFigureOut">
              <a:rPr lang="en-US" smtClean="0"/>
              <a:pPr/>
              <a:t>1/28/2025</a:t>
            </a:fld>
            <a:endParaRPr lang="en-US"/>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4212630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5586B75A-687E-405C-8A0B-8D00578BA2C3}" type="datetimeFigureOut">
              <a:rPr lang="en-US" smtClean="0"/>
              <a:pPr/>
              <a:t>1/28/2025</a:t>
            </a:fld>
            <a:endParaRPr lang="en-US"/>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641471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5586B75A-687E-405C-8A0B-8D00578BA2C3}" type="datetimeFigureOut">
              <a:rPr lang="en-US" smtClean="0"/>
              <a:pPr/>
              <a:t>1/28/2025</a:t>
            </a:fld>
            <a:endParaRPr lang="en-US"/>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593231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5586B75A-687E-405C-8A0B-8D00578BA2C3}" type="datetimeFigureOut">
              <a:rPr lang="en-US" smtClean="0"/>
              <a:pPr/>
              <a:t>1/28/2025</a:t>
            </a:fld>
            <a:endParaRPr lang="en-US"/>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8684886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5586B75A-687E-405C-8A0B-8D00578BA2C3}" type="datetimeFigureOut">
              <a:rPr lang="en-US" smtClean="0"/>
              <a:pPr/>
              <a:t>1/28/2025</a:t>
            </a:fld>
            <a:endParaRPr lang="en-US"/>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270568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5586B75A-687E-405C-8A0B-8D00578BA2C3}" type="datetimeFigureOut">
              <a:rPr lang="en-US" smtClean="0"/>
              <a:pPr/>
              <a:t>1/28/2025</a:t>
            </a:fld>
            <a:endParaRPr lang="en-US"/>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914692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5586B75A-687E-405C-8A0B-8D00578BA2C3}" type="datetimeFigureOut">
              <a:rPr lang="en-US" smtClean="0"/>
              <a:pPr/>
              <a:t>1/28/2025</a:t>
            </a:fld>
            <a:endParaRPr lang="en-US"/>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898378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5586B75A-687E-405C-8A0B-8D00578BA2C3}" type="datetimeFigureOut">
              <a:rPr lang="en-US" smtClean="0"/>
              <a:pPr/>
              <a:t>1/28/2025</a:t>
            </a:fld>
            <a:endParaRPr lang="en-US"/>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953034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5586B75A-687E-405C-8A0B-8D00578BA2C3}" type="datetimeFigureOut">
              <a:rPr lang="en-US" smtClean="0"/>
              <a:pPr/>
              <a:t>1/28/2025</a:t>
            </a:fld>
            <a:endParaRPr lang="en-US"/>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643834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5586B75A-687E-405C-8A0B-8D00578BA2C3}" type="datetimeFigureOut">
              <a:rPr lang="en-US" smtClean="0"/>
              <a:pPr/>
              <a:t>1/28/2025</a:t>
            </a:fld>
            <a:endParaRPr lang="en-US"/>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267665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5586B75A-687E-405C-8A0B-8D00578BA2C3}" type="datetimeFigureOut">
              <a:rPr lang="en-US" smtClean="0"/>
              <a:pPr/>
              <a:t>1/28/2025</a:t>
            </a:fld>
            <a:endParaRPr lang="en-US"/>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6672959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112000541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2063751" y="260353"/>
            <a:ext cx="9120716" cy="993775"/>
          </a:xfrm>
        </p:spPr>
        <p:txBody>
          <a:bodyPr/>
          <a:lstStyle/>
          <a:p>
            <a:r>
              <a:rPr lang="en-US"/>
              <a:t>Click to edit Master title style</a:t>
            </a:r>
          </a:p>
        </p:txBody>
      </p:sp>
      <p:sp>
        <p:nvSpPr>
          <p:cNvPr id="3" name="Text Placeholder 2"/>
          <p:cNvSpPr>
            <a:spLocks noGrp="1"/>
          </p:cNvSpPr>
          <p:nvPr>
            <p:ph type="body" sz="half" idx="1"/>
          </p:nvPr>
        </p:nvSpPr>
        <p:spPr>
          <a:xfrm>
            <a:off x="2063751" y="1628775"/>
            <a:ext cx="4457700" cy="46799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724651" y="1628775"/>
            <a:ext cx="4459816" cy="4679950"/>
          </a:xfrm>
        </p:spPr>
        <p:txBody>
          <a:bodyPr>
            <a:normAutofit/>
          </a:bodyPr>
          <a:lstStyle/>
          <a:p>
            <a:pPr lvl="0"/>
            <a:r>
              <a:rPr lang="en-US" noProof="0"/>
              <a:t>Click icon to add online image</a:t>
            </a:r>
          </a:p>
        </p:txBody>
      </p:sp>
    </p:spTree>
    <p:extLst>
      <p:ext uri="{BB962C8B-B14F-4D97-AF65-F5344CB8AC3E}">
        <p14:creationId xmlns:p14="http://schemas.microsoft.com/office/powerpoint/2010/main" val="450543181"/>
      </p:ext>
    </p:extLst>
  </p:cSld>
  <p:clrMapOvr>
    <a:masterClrMapping/>
  </p:clrMapOvr>
  <p:transition>
    <p:dissolve/>
  </p:transition>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1/28/2025</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8942870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1/28/2025</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2962842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1/28/2025</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790940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1/28/2025</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369868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1/28/2025</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3382105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1/28/2025</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663781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1/28/2025</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0108747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1/28/2025</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075875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1/28/2025</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2681309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1/28/2025</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8689587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1/28/2025</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2578647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2.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86B75A-687E-405C-8A0B-8D00578BA2C3}" type="datetimeFigureOut">
              <a:rPr lang="en-US" smtClean="0"/>
              <a:pPr/>
              <a:t>1/28/2025</a:t>
            </a:fld>
            <a:endParaRPr lang="en-US"/>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AB73BC-B049-4115-A692-8D63A059BFB8}" type="slidenum">
              <a:rPr lang="en-US" smtClean="0"/>
              <a:pPr/>
              <a:t>‹#›</a:t>
            </a:fld>
            <a:endParaRPr lang="en-US"/>
          </a:p>
        </p:txBody>
      </p:sp>
    </p:spTree>
    <p:extLst>
      <p:ext uri="{BB962C8B-B14F-4D97-AF65-F5344CB8AC3E}">
        <p14:creationId xmlns:p14="http://schemas.microsoft.com/office/powerpoint/2010/main" val="621683961"/>
      </p:ext>
    </p:extLst>
  </p:cSld>
  <p:clrMap bg1="lt1" tx1="dk1" bg2="lt2" tx2="dk2" accent1="accent1" accent2="accent2" accent3="accent3" accent4="accent4" accent5="accent5" accent6="accent6" hlink="hlink" folHlink="folHlink"/>
  <p:sldLayoutIdLst>
    <p:sldLayoutId id="2147483938" r:id="rId1"/>
    <p:sldLayoutId id="2147483939" r:id="rId2"/>
    <p:sldLayoutId id="2147483940" r:id="rId3"/>
    <p:sldLayoutId id="2147483941" r:id="rId4"/>
    <p:sldLayoutId id="2147483942" r:id="rId5"/>
    <p:sldLayoutId id="2147483943" r:id="rId6"/>
    <p:sldLayoutId id="2147483944" r:id="rId7"/>
    <p:sldLayoutId id="2147483945" r:id="rId8"/>
    <p:sldLayoutId id="2147483946" r:id="rId9"/>
    <p:sldLayoutId id="2147483947" r:id="rId10"/>
    <p:sldLayoutId id="2147483948" r:id="rId11"/>
    <p:sldLayoutId id="2147483949" r:id="rId12"/>
    <p:sldLayoutId id="2147483950" r:id="rId13"/>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3699077352"/>
      </p:ext>
    </p:extLst>
  </p:cSld>
  <p:clrMap bg1="lt1" tx1="dk1" bg2="lt2" tx2="dk2" accent1="accent1" accent2="accent2" accent3="accent3" accent4="accent4" accent5="accent5" accent6="accent6" hlink="hlink" folHlink="folHlink"/>
  <p:sldLayoutIdLst>
    <p:sldLayoutId id="2147483952" r:id="rId1"/>
    <p:sldLayoutId id="2147483953" r:id="rId2"/>
    <p:sldLayoutId id="2147483954" r:id="rId3"/>
    <p:sldLayoutId id="2147483955" r:id="rId4"/>
    <p:sldLayoutId id="2147483956" r:id="rId5"/>
    <p:sldLayoutId id="2147483957" r:id="rId6"/>
    <p:sldLayoutId id="2147483958" r:id="rId7"/>
    <p:sldLayoutId id="2147483959" r:id="rId8"/>
    <p:sldLayoutId id="2147483960" r:id="rId9"/>
    <p:sldLayoutId id="2147483961" r:id="rId10"/>
    <p:sldLayoutId id="214748396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hyperlink" Target="https://pxhere.com/en/photo/1283657" TargetMode="External"/><Relationship Id="rId2" Type="http://schemas.openxmlformats.org/officeDocument/2006/relationships/image" Target="../media/image4.jp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hyperlink" Target="https://pxhere.com/en/photo/675504" TargetMode="External"/><Relationship Id="rId2" Type="http://schemas.openxmlformats.org/officeDocument/2006/relationships/image" Target="../media/image5.jp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hyperlink" Target="https://blog.coinbase.com/2016-12-07-blockchain-token-securities-law-a66ef03c383f" TargetMode="External"/><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hyperlink" Target="https://pressbooks.senecacollege.ca/operationsmanagementintro/chapter/introduction-to-operations-management/" TargetMode="External"/><Relationship Id="rId2" Type="http://schemas.openxmlformats.org/officeDocument/2006/relationships/image" Target="../media/image9.gif"/><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hyperlink" Target="https://pressbooks.nscc.ca/operationsmanagement2/chapter/2-1-role-of-strategy-in-operations-management/" TargetMode="External"/><Relationship Id="rId2" Type="http://schemas.openxmlformats.org/officeDocument/2006/relationships/image" Target="../media/image10.jpg"/><Relationship Id="rId1" Type="http://schemas.openxmlformats.org/officeDocument/2006/relationships/slideLayout" Target="../slideLayouts/slideLayout15.xml"/><Relationship Id="rId4" Type="http://schemas.openxmlformats.org/officeDocument/2006/relationships/hyperlink" Target="https://creativecommons.org/licenses/by/3.0/"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hyperlink" Target="https://pixabay.com/en/analytics-business-resources-wordle-1368293/" TargetMode="External"/><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hyperlink" Target="https://pmc.ncbi.nlm.nih.gov/articles/PMC8249437" TargetMode="External"/><Relationship Id="rId2" Type="http://schemas.openxmlformats.org/officeDocument/2006/relationships/hyperlink" Target="https://www.researchgate.net/publication/341656435_Main_functions_of_operation_management" TargetMode="Externa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hyperlink" Target="https://www.thepurpleguide.co.uk/" TargetMode="External"/><Relationship Id="rId2" Type="http://schemas.openxmlformats.org/officeDocument/2006/relationships/hyperlink" Target="https://sgsa.org.uk/greenguide/" TargetMode="External"/><Relationship Id="rId1" Type="http://schemas.openxmlformats.org/officeDocument/2006/relationships/slideLayout" Target="../slideLayouts/slideLayout15.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87B34D3-CF74-F251-B88E-14F79E250091}"/>
              </a:ext>
            </a:extLst>
          </p:cNvPr>
          <p:cNvSpPr txBox="1"/>
          <p:nvPr/>
        </p:nvSpPr>
        <p:spPr>
          <a:xfrm>
            <a:off x="386350" y="784690"/>
            <a:ext cx="3827010" cy="92333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BMTP </a:t>
            </a:r>
            <a:r>
              <a:rPr lang="en-GB" sz="5400" dirty="0">
                <a:solidFill>
                  <a:prstClr val="white"/>
                </a:solidFill>
                <a:latin typeface="Arial" panose="020B0604020202020204" pitchFamily="34" charset="0"/>
                <a:cs typeface="Arial" panose="020B0604020202020204" pitchFamily="34" charset="0"/>
              </a:rPr>
              <a:t>50</a:t>
            </a:r>
            <a:r>
              <a:rPr kumimoji="0" lang="en-GB" sz="5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19</a:t>
            </a:r>
          </a:p>
        </p:txBody>
      </p:sp>
      <p:sp>
        <p:nvSpPr>
          <p:cNvPr id="6" name="TextBox 5">
            <a:extLst>
              <a:ext uri="{FF2B5EF4-FFF2-40B4-BE49-F238E27FC236}">
                <a16:creationId xmlns:a16="http://schemas.microsoft.com/office/drawing/2014/main" id="{2DDBD4A8-0007-5EFA-628C-3A9FCA50BB6B}"/>
              </a:ext>
            </a:extLst>
          </p:cNvPr>
          <p:cNvSpPr txBox="1"/>
          <p:nvPr/>
        </p:nvSpPr>
        <p:spPr>
          <a:xfrm>
            <a:off x="1453150" y="4067112"/>
            <a:ext cx="8927124" cy="175432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white"/>
                </a:solidFill>
                <a:effectLst/>
                <a:uLnTx/>
                <a:uFillTx/>
                <a:latin typeface="Calibri" panose="020F0502020204030204"/>
                <a:ea typeface="+mn-ea"/>
                <a:cs typeface="+mn-cs"/>
              </a:rPr>
              <a:t>Lecturer: Debbie Jenkins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prstClr val="white"/>
                </a:solidFill>
                <a:effectLst/>
                <a:uLnTx/>
                <a:uFillTx/>
                <a:latin typeface="Calibri" panose="020F0502020204030204"/>
                <a:ea typeface="+mn-ea"/>
                <a:cs typeface="+mn-cs"/>
              </a:rPr>
              <a:t>deborah.jenkins@uwtsd.ac.uk</a:t>
            </a:r>
            <a:endParaRPr kumimoji="0" lang="en-GB" sz="5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2" name="Title 1">
            <a:extLst>
              <a:ext uri="{FF2B5EF4-FFF2-40B4-BE49-F238E27FC236}">
                <a16:creationId xmlns:a16="http://schemas.microsoft.com/office/drawing/2014/main" id="{86593429-381E-883C-B0AD-53B6E1666E15}"/>
              </a:ext>
            </a:extLst>
          </p:cNvPr>
          <p:cNvSpPr>
            <a:spLocks noGrp="1"/>
          </p:cNvSpPr>
          <p:nvPr>
            <p:ph type="ctrTitle"/>
          </p:nvPr>
        </p:nvSpPr>
        <p:spPr>
          <a:xfrm>
            <a:off x="386350" y="1108012"/>
            <a:ext cx="9144000" cy="2387600"/>
          </a:xfrm>
        </p:spPr>
        <p:txBody>
          <a:bodyPr/>
          <a:lstStyle/>
          <a:p>
            <a:r>
              <a:rPr lang="en-GB" dirty="0">
                <a:solidFill>
                  <a:schemeClr val="bg1"/>
                </a:solidFill>
              </a:rPr>
              <a:t>Operations Management</a:t>
            </a:r>
            <a:br>
              <a:rPr lang="en-GB" dirty="0">
                <a:solidFill>
                  <a:schemeClr val="bg1"/>
                </a:solidFill>
              </a:rPr>
            </a:br>
            <a:r>
              <a:rPr lang="en-GB" dirty="0">
                <a:solidFill>
                  <a:schemeClr val="bg1"/>
                </a:solidFill>
              </a:rPr>
              <a:t>WEEK 1</a:t>
            </a:r>
          </a:p>
        </p:txBody>
      </p:sp>
    </p:spTree>
    <p:extLst>
      <p:ext uri="{BB962C8B-B14F-4D97-AF65-F5344CB8AC3E}">
        <p14:creationId xmlns:p14="http://schemas.microsoft.com/office/powerpoint/2010/main" val="14905281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6CE61-9902-30D6-0B42-8A7C40A80CCF}"/>
              </a:ext>
            </a:extLst>
          </p:cNvPr>
          <p:cNvSpPr>
            <a:spLocks noGrp="1"/>
          </p:cNvSpPr>
          <p:nvPr>
            <p:ph type="title"/>
          </p:nvPr>
        </p:nvSpPr>
        <p:spPr>
          <a:xfrm>
            <a:off x="222379" y="94537"/>
            <a:ext cx="10515600" cy="1325563"/>
          </a:xfrm>
        </p:spPr>
        <p:txBody>
          <a:bodyPr/>
          <a:lstStyle/>
          <a:p>
            <a:r>
              <a:rPr lang="en-GB" dirty="0"/>
              <a:t>WHAT DO YOU KNOW?</a:t>
            </a:r>
          </a:p>
        </p:txBody>
      </p:sp>
      <p:sp>
        <p:nvSpPr>
          <p:cNvPr id="3" name="Content Placeholder 2">
            <a:extLst>
              <a:ext uri="{FF2B5EF4-FFF2-40B4-BE49-F238E27FC236}">
                <a16:creationId xmlns:a16="http://schemas.microsoft.com/office/drawing/2014/main" id="{831EC3BA-C977-4E86-8B83-7ECDA7D3D132}"/>
              </a:ext>
            </a:extLst>
          </p:cNvPr>
          <p:cNvSpPr>
            <a:spLocks noGrp="1"/>
          </p:cNvSpPr>
          <p:nvPr>
            <p:ph idx="1"/>
          </p:nvPr>
        </p:nvSpPr>
        <p:spPr>
          <a:xfrm>
            <a:off x="101082" y="1340433"/>
            <a:ext cx="10515600" cy="4351338"/>
          </a:xfrm>
        </p:spPr>
        <p:txBody>
          <a:bodyPr/>
          <a:lstStyle/>
          <a:p>
            <a:r>
              <a:rPr lang="en-GB" dirty="0"/>
              <a:t>What do you know about operations management?</a:t>
            </a:r>
          </a:p>
          <a:p>
            <a:endParaRPr lang="en-GB" dirty="0"/>
          </a:p>
          <a:p>
            <a:r>
              <a:rPr lang="en-GB" dirty="0"/>
              <a:t>Tell us about where you have worked and experienced this area ?</a:t>
            </a:r>
          </a:p>
          <a:p>
            <a:endParaRPr lang="en-GB" dirty="0"/>
          </a:p>
          <a:p>
            <a:endParaRPr lang="en-GB" dirty="0"/>
          </a:p>
        </p:txBody>
      </p:sp>
      <p:pic>
        <p:nvPicPr>
          <p:cNvPr id="6" name="Picture 5" descr="A sunset over a field">
            <a:extLst>
              <a:ext uri="{FF2B5EF4-FFF2-40B4-BE49-F238E27FC236}">
                <a16:creationId xmlns:a16="http://schemas.microsoft.com/office/drawing/2014/main" id="{71F727AB-62CF-0870-4D9F-618F3EA174E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898628" y="3273907"/>
            <a:ext cx="5785144" cy="3429000"/>
          </a:xfrm>
          <a:prstGeom prst="rect">
            <a:avLst/>
          </a:prstGeom>
        </p:spPr>
      </p:pic>
    </p:spTree>
    <p:extLst>
      <p:ext uri="{BB962C8B-B14F-4D97-AF65-F5344CB8AC3E}">
        <p14:creationId xmlns:p14="http://schemas.microsoft.com/office/powerpoint/2010/main" val="2292979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E808C-8DB8-1F7B-9542-A0DB7129441B}"/>
              </a:ext>
            </a:extLst>
          </p:cNvPr>
          <p:cNvSpPr>
            <a:spLocks noGrp="1"/>
          </p:cNvSpPr>
          <p:nvPr>
            <p:ph type="title"/>
          </p:nvPr>
        </p:nvSpPr>
        <p:spPr>
          <a:xfrm>
            <a:off x="838200" y="365125"/>
            <a:ext cx="10515600" cy="576932"/>
          </a:xfrm>
        </p:spPr>
        <p:txBody>
          <a:bodyPr>
            <a:normAutofit fontScale="90000"/>
          </a:bodyPr>
          <a:lstStyle/>
          <a:p>
            <a:r>
              <a:rPr lang="en-GB" dirty="0"/>
              <a:t>AIM(S)</a:t>
            </a:r>
            <a:br>
              <a:rPr lang="en-GB" dirty="0"/>
            </a:br>
            <a:endParaRPr lang="en-GB" dirty="0"/>
          </a:p>
        </p:txBody>
      </p:sp>
      <p:sp>
        <p:nvSpPr>
          <p:cNvPr id="3" name="Content Placeholder 2">
            <a:extLst>
              <a:ext uri="{FF2B5EF4-FFF2-40B4-BE49-F238E27FC236}">
                <a16:creationId xmlns:a16="http://schemas.microsoft.com/office/drawing/2014/main" id="{BF24B7EC-B748-ED91-DE3C-C770DB39BC7D}"/>
              </a:ext>
            </a:extLst>
          </p:cNvPr>
          <p:cNvSpPr>
            <a:spLocks noGrp="1"/>
          </p:cNvSpPr>
          <p:nvPr>
            <p:ph idx="1"/>
          </p:nvPr>
        </p:nvSpPr>
        <p:spPr>
          <a:xfrm>
            <a:off x="767320" y="730506"/>
            <a:ext cx="10515600" cy="4351338"/>
          </a:xfrm>
        </p:spPr>
        <p:txBody>
          <a:bodyPr vert="horz" lIns="91440" tIns="45720" rIns="91440" bIns="45720" rtlCol="0" anchor="t">
            <a:noAutofit/>
          </a:bodyPr>
          <a:lstStyle/>
          <a:p>
            <a:pPr>
              <a:lnSpc>
                <a:spcPct val="100000"/>
              </a:lnSpc>
            </a:pPr>
            <a:r>
              <a:rPr lang="en-GB" dirty="0"/>
              <a:t>To provide the student with an understanding of the key strategic and operational management functions including planning, programming and the operational skills necessary for effective facility management.</a:t>
            </a:r>
            <a:endParaRPr lang="en-GB" dirty="0">
              <a:cs typeface="Calibri"/>
            </a:endParaRPr>
          </a:p>
          <a:p>
            <a:pPr>
              <a:lnSpc>
                <a:spcPct val="100000"/>
              </a:lnSpc>
            </a:pPr>
            <a:r>
              <a:rPr lang="en-GB" dirty="0"/>
              <a:t>To appreciate the wider operating context and impacts relating to employment obligations, legal responsibilities and operational risk challenges faced by managers operating venues in all sectors of the travel, tourism, events hospitality and leisure resort management industry.</a:t>
            </a:r>
            <a:endParaRPr lang="en-GB" dirty="0">
              <a:cs typeface="Calibri"/>
            </a:endParaRPr>
          </a:p>
          <a:p>
            <a:endParaRPr lang="en-GB" dirty="0"/>
          </a:p>
        </p:txBody>
      </p:sp>
    </p:spTree>
    <p:extLst>
      <p:ext uri="{BB962C8B-B14F-4D97-AF65-F5344CB8AC3E}">
        <p14:creationId xmlns:p14="http://schemas.microsoft.com/office/powerpoint/2010/main" val="5997514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FBBAF-29BE-630D-EDC9-554115B02E4E}"/>
              </a:ext>
            </a:extLst>
          </p:cNvPr>
          <p:cNvSpPr>
            <a:spLocks noGrp="1"/>
          </p:cNvSpPr>
          <p:nvPr>
            <p:ph type="title"/>
          </p:nvPr>
        </p:nvSpPr>
        <p:spPr>
          <a:xfrm>
            <a:off x="231618" y="0"/>
            <a:ext cx="10515600" cy="1325563"/>
          </a:xfrm>
        </p:spPr>
        <p:txBody>
          <a:bodyPr>
            <a:normAutofit/>
          </a:bodyPr>
          <a:lstStyle/>
          <a:p>
            <a:r>
              <a:rPr lang="en-GB" sz="3600" dirty="0"/>
              <a:t>LEARNING OUTCOMES</a:t>
            </a:r>
            <a:br>
              <a:rPr lang="en-GB" sz="3600" dirty="0"/>
            </a:br>
            <a:endParaRPr lang="en-GB" sz="3600" dirty="0"/>
          </a:p>
        </p:txBody>
      </p:sp>
      <p:sp>
        <p:nvSpPr>
          <p:cNvPr id="3" name="Content Placeholder 2">
            <a:extLst>
              <a:ext uri="{FF2B5EF4-FFF2-40B4-BE49-F238E27FC236}">
                <a16:creationId xmlns:a16="http://schemas.microsoft.com/office/drawing/2014/main" id="{293CBA13-F313-EA6C-1A60-50C9E37194A7}"/>
              </a:ext>
            </a:extLst>
          </p:cNvPr>
          <p:cNvSpPr>
            <a:spLocks noGrp="1"/>
          </p:cNvSpPr>
          <p:nvPr>
            <p:ph idx="1"/>
          </p:nvPr>
        </p:nvSpPr>
        <p:spPr>
          <a:xfrm>
            <a:off x="838200" y="1224047"/>
            <a:ext cx="10515600" cy="4952916"/>
          </a:xfrm>
        </p:spPr>
        <p:txBody>
          <a:bodyPr vert="horz" lIns="91440" tIns="45720" rIns="91440" bIns="45720" rtlCol="0" anchor="t">
            <a:noAutofit/>
          </a:bodyPr>
          <a:lstStyle/>
          <a:p>
            <a:r>
              <a:rPr lang="en-GB" sz="2400" dirty="0"/>
              <a:t>Demonstrate an appreciation of the principles of </a:t>
            </a:r>
            <a:r>
              <a:rPr lang="en-GB" sz="2400" b="1" dirty="0"/>
              <a:t>commercial law </a:t>
            </a:r>
            <a:r>
              <a:rPr lang="en-GB" sz="2400" dirty="0"/>
              <a:t>and </a:t>
            </a:r>
            <a:r>
              <a:rPr lang="en-GB" sz="2400" b="1" dirty="0"/>
              <a:t>licencing</a:t>
            </a:r>
            <a:r>
              <a:rPr lang="en-GB" sz="2400" dirty="0"/>
              <a:t> and analyse the effect of employment </a:t>
            </a:r>
            <a:r>
              <a:rPr lang="en-GB" sz="2400" b="1" dirty="0"/>
              <a:t>legislation </a:t>
            </a:r>
            <a:r>
              <a:rPr lang="en-GB" sz="2400" dirty="0"/>
              <a:t>within the industry globally.</a:t>
            </a:r>
            <a:endParaRPr lang="en-GB" sz="2400" dirty="0">
              <a:cs typeface="Calibri"/>
            </a:endParaRPr>
          </a:p>
          <a:p>
            <a:r>
              <a:rPr lang="en-GB" sz="2400" dirty="0"/>
              <a:t>Evaluate the relationship between </a:t>
            </a:r>
            <a:r>
              <a:rPr lang="en-GB" sz="2400" b="1" dirty="0"/>
              <a:t>financial statements </a:t>
            </a:r>
            <a:r>
              <a:rPr lang="en-GB" sz="2400" dirty="0"/>
              <a:t>and yield management in controlling budgets and establishing performance targets within management operations.</a:t>
            </a:r>
            <a:endParaRPr lang="en-GB" sz="2400" dirty="0">
              <a:cs typeface="Calibri"/>
            </a:endParaRPr>
          </a:p>
          <a:p>
            <a:r>
              <a:rPr lang="en-GB" sz="2400" dirty="0"/>
              <a:t>Coherently </a:t>
            </a:r>
            <a:r>
              <a:rPr lang="en-GB" sz="2400" b="1" dirty="0"/>
              <a:t>analyse </a:t>
            </a:r>
            <a:r>
              <a:rPr lang="en-GB" sz="2400" dirty="0"/>
              <a:t>the relationship between managerial expertise and organisational performance, identifying the key skills and knowledge required to manage service organisations effectively and to operationally manage risk, health, safety and crisis management.</a:t>
            </a:r>
            <a:endParaRPr lang="en-GB" sz="2400" dirty="0">
              <a:cs typeface="Calibri"/>
            </a:endParaRPr>
          </a:p>
          <a:p>
            <a:r>
              <a:rPr lang="en-GB" sz="2400" b="1" dirty="0"/>
              <a:t>Evaluate</a:t>
            </a:r>
            <a:r>
              <a:rPr lang="en-GB" sz="2400" dirty="0"/>
              <a:t> the impact of the wider social and business environment on the business operations and the management challenges it represents</a:t>
            </a:r>
            <a:endParaRPr lang="en-GB" sz="2400" dirty="0">
              <a:cs typeface="Calibri"/>
            </a:endParaRPr>
          </a:p>
          <a:p>
            <a:endParaRPr lang="en-GB" dirty="0">
              <a:cs typeface="Calibri"/>
            </a:endParaRPr>
          </a:p>
        </p:txBody>
      </p:sp>
    </p:spTree>
    <p:extLst>
      <p:ext uri="{BB962C8B-B14F-4D97-AF65-F5344CB8AC3E}">
        <p14:creationId xmlns:p14="http://schemas.microsoft.com/office/powerpoint/2010/main" val="40656788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1F2C3-6DC2-405E-C9B9-0B3EBE1FDD3B}"/>
              </a:ext>
            </a:extLst>
          </p:cNvPr>
          <p:cNvSpPr>
            <a:spLocks noGrp="1"/>
          </p:cNvSpPr>
          <p:nvPr>
            <p:ph type="title"/>
          </p:nvPr>
        </p:nvSpPr>
        <p:spPr>
          <a:xfrm>
            <a:off x="117580" y="0"/>
            <a:ext cx="10515600" cy="1325563"/>
          </a:xfrm>
        </p:spPr>
        <p:txBody>
          <a:bodyPr/>
          <a:lstStyle/>
          <a:p>
            <a:r>
              <a:rPr lang="en-GB" dirty="0"/>
              <a:t>Assignment : 6</a:t>
            </a:r>
            <a:r>
              <a:rPr lang="en-GB" baseline="30000" dirty="0"/>
              <a:t>th</a:t>
            </a:r>
            <a:r>
              <a:rPr lang="en-GB" dirty="0"/>
              <a:t>  April 2025 11.59pm - 4000 words</a:t>
            </a:r>
          </a:p>
        </p:txBody>
      </p:sp>
      <p:sp>
        <p:nvSpPr>
          <p:cNvPr id="3" name="Content Placeholder 2">
            <a:extLst>
              <a:ext uri="{FF2B5EF4-FFF2-40B4-BE49-F238E27FC236}">
                <a16:creationId xmlns:a16="http://schemas.microsoft.com/office/drawing/2014/main" id="{A635EE67-026E-F33C-B751-2DEE6E9A1877}"/>
              </a:ext>
            </a:extLst>
          </p:cNvPr>
          <p:cNvSpPr>
            <a:spLocks noGrp="1"/>
          </p:cNvSpPr>
          <p:nvPr>
            <p:ph idx="1"/>
          </p:nvPr>
        </p:nvSpPr>
        <p:spPr>
          <a:xfrm>
            <a:off x="181668" y="1522844"/>
            <a:ext cx="11965923" cy="4351338"/>
          </a:xfrm>
        </p:spPr>
        <p:txBody>
          <a:bodyPr/>
          <a:lstStyle/>
          <a:p>
            <a:pPr marL="0" indent="0" fontAlgn="base">
              <a:lnSpc>
                <a:spcPct val="100000"/>
              </a:lnSpc>
              <a:spcAft>
                <a:spcPts val="1500"/>
              </a:spcAft>
              <a:buNone/>
            </a:pPr>
            <a:r>
              <a:rPr lang="en-GB" sz="2400" kern="1800" dirty="0">
                <a:solidFill>
                  <a:srgbClr val="19193D"/>
                </a:solidFill>
                <a:effectLst/>
                <a:ea typeface="Times New Roman" panose="02020603050405020304" pitchFamily="18" charset="0"/>
              </a:rPr>
              <a:t>In this assignment, you are required to analyse and evaluate the operations management practices of a hotel that is part of a larger corporate group. The hotel is located in a popular </a:t>
            </a:r>
            <a:r>
              <a:rPr lang="en-GB" sz="2400" b="1" kern="1800" dirty="0">
                <a:solidFill>
                  <a:srgbClr val="19193D"/>
                </a:solidFill>
                <a:effectLst/>
                <a:ea typeface="Times New Roman" panose="02020603050405020304" pitchFamily="18" charset="0"/>
              </a:rPr>
              <a:t>holiday destination and attracts tourists from around the world</a:t>
            </a:r>
            <a:r>
              <a:rPr lang="en-GB" sz="2400" kern="1800" dirty="0">
                <a:solidFill>
                  <a:srgbClr val="19193D"/>
                </a:solidFill>
                <a:effectLst/>
                <a:ea typeface="Times New Roman" panose="02020603050405020304" pitchFamily="18" charset="0"/>
              </a:rPr>
              <a:t>. Your focus will be on assessing the key areas of operations management within the hotel, including Human Resources (HR), Finance, and Legal Policies and Procedures in one of the departments. You will also need to consider the diverse types of tourists visiting the hotel and how the operations are tailored to meet their needs and expectations. </a:t>
            </a:r>
            <a:endParaRPr lang="en-GB" sz="2400" dirty="0">
              <a:effectLst/>
              <a:ea typeface="Times New Roman" panose="02020603050405020304" pitchFamily="18" charset="0"/>
            </a:endParaRPr>
          </a:p>
          <a:p>
            <a:pPr fontAlgn="base">
              <a:lnSpc>
                <a:spcPct val="100000"/>
              </a:lnSpc>
              <a:spcAft>
                <a:spcPts val="1500"/>
              </a:spcAft>
            </a:pPr>
            <a:r>
              <a:rPr lang="en-GB" sz="2400" b="1" kern="1800" dirty="0">
                <a:solidFill>
                  <a:srgbClr val="19193D"/>
                </a:solidFill>
                <a:effectLst/>
                <a:ea typeface="Times New Roman" panose="02020603050405020304" pitchFamily="18" charset="0"/>
              </a:rPr>
              <a:t>Assignment Tasks: Task 1 (40%) : </a:t>
            </a:r>
            <a:r>
              <a:rPr lang="en-GB" sz="2400" kern="1800" dirty="0">
                <a:solidFill>
                  <a:srgbClr val="19193D"/>
                </a:solidFill>
                <a:effectLst/>
                <a:ea typeface="Times New Roman" panose="02020603050405020304" pitchFamily="18" charset="0"/>
              </a:rPr>
              <a:t>Choose a hotel that is part of a corporate group in a popular holiday destination, attracting international tourists. In a report format analyse and discuss how the hotel adapts its operations to cater to these visitors.</a:t>
            </a:r>
            <a:r>
              <a:rPr lang="en-GB" sz="2400" b="1" u="sng" kern="1800" dirty="0">
                <a:solidFill>
                  <a:srgbClr val="19193D"/>
                </a:solidFill>
                <a:effectLst/>
                <a:ea typeface="Times New Roman" panose="02020603050405020304" pitchFamily="18" charset="0"/>
              </a:rPr>
              <a:t> </a:t>
            </a:r>
            <a:endParaRPr lang="en-GB" sz="2400" dirty="0">
              <a:effectLst/>
              <a:ea typeface="Times New Roman" panose="02020603050405020304" pitchFamily="18" charset="0"/>
            </a:endParaRPr>
          </a:p>
          <a:p>
            <a:endParaRPr lang="en-GB" dirty="0"/>
          </a:p>
        </p:txBody>
      </p:sp>
    </p:spTree>
    <p:extLst>
      <p:ext uri="{BB962C8B-B14F-4D97-AF65-F5344CB8AC3E}">
        <p14:creationId xmlns:p14="http://schemas.microsoft.com/office/powerpoint/2010/main" val="34106350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C6F7482C-386F-4869-75E2-E10CB8F7C993}"/>
              </a:ext>
            </a:extLst>
          </p:cNvPr>
          <p:cNvSpPr>
            <a:spLocks noGrp="1"/>
          </p:cNvSpPr>
          <p:nvPr>
            <p:ph idx="1"/>
          </p:nvPr>
        </p:nvSpPr>
        <p:spPr>
          <a:xfrm>
            <a:off x="68351" y="54931"/>
            <a:ext cx="12000518" cy="6279257"/>
          </a:xfrm>
        </p:spPr>
        <p:txBody>
          <a:bodyPr>
            <a:normAutofit fontScale="25000" lnSpcReduction="20000"/>
          </a:bodyPr>
          <a:lstStyle/>
          <a:p>
            <a:pPr marL="228600" fontAlgn="base">
              <a:spcAft>
                <a:spcPts val="1500"/>
              </a:spcAft>
            </a:pPr>
            <a:r>
              <a:rPr lang="en-GB" sz="8000" kern="1800" dirty="0">
                <a:solidFill>
                  <a:srgbClr val="19193D"/>
                </a:solidFill>
                <a:effectLst/>
                <a:ea typeface="Times New Roman" panose="02020603050405020304" pitchFamily="18" charset="0"/>
              </a:rPr>
              <a:t>Discuss the operations management in key areas  for adapting operations to the needs of International Tourists</a:t>
            </a:r>
            <a:r>
              <a:rPr lang="en-GB" sz="8000" b="1" kern="1800" dirty="0">
                <a:solidFill>
                  <a:srgbClr val="19193D"/>
                </a:solidFill>
                <a:effectLst/>
                <a:ea typeface="Times New Roman" panose="02020603050405020304" pitchFamily="18" charset="0"/>
              </a:rPr>
              <a:t> :</a:t>
            </a:r>
            <a:endParaRPr lang="en-GB" sz="8000" dirty="0">
              <a:effectLst/>
              <a:ea typeface="Times New Roman" panose="02020603050405020304" pitchFamily="18" charset="0"/>
            </a:endParaRPr>
          </a:p>
          <a:p>
            <a:pPr marL="742950" lvl="1" indent="-285750" fontAlgn="base">
              <a:lnSpc>
                <a:spcPct val="120000"/>
              </a:lnSpc>
              <a:spcAft>
                <a:spcPts val="1500"/>
              </a:spcAft>
              <a:buSzPts val="1000"/>
              <a:buFont typeface="Courier New" panose="02070309020205020404" pitchFamily="49" charset="0"/>
              <a:buChar char="o"/>
              <a:tabLst>
                <a:tab pos="914400" algn="l"/>
              </a:tabLst>
            </a:pPr>
            <a:r>
              <a:rPr lang="en-GB" sz="8000" kern="1800" dirty="0">
                <a:solidFill>
                  <a:srgbClr val="19193D"/>
                </a:solidFill>
                <a:effectLst/>
                <a:ea typeface="Times New Roman" panose="02020603050405020304" pitchFamily="18" charset="0"/>
                <a:cs typeface="Times New Roman" panose="02020603050405020304" pitchFamily="18" charset="0"/>
              </a:rPr>
              <a:t>Provide an analysis of the different types of tourists that visit the hotel (e.g., families, solo travellers, business travellers, luxury tourists, etc.).</a:t>
            </a:r>
            <a:endParaRPr lang="en-GB" sz="8000" dirty="0">
              <a:solidFill>
                <a:srgbClr val="19193D"/>
              </a:solidFill>
              <a:effectLst/>
              <a:ea typeface="Times New Roman" panose="02020603050405020304" pitchFamily="18" charset="0"/>
              <a:cs typeface="Times New Roman" panose="02020603050405020304" pitchFamily="18" charset="0"/>
            </a:endParaRPr>
          </a:p>
          <a:p>
            <a:pPr marL="742950" lvl="1" indent="-285750" fontAlgn="base">
              <a:lnSpc>
                <a:spcPct val="120000"/>
              </a:lnSpc>
              <a:spcAft>
                <a:spcPts val="1500"/>
              </a:spcAft>
              <a:buSzPts val="1000"/>
              <a:buFont typeface="Courier New" panose="02070309020205020404" pitchFamily="49" charset="0"/>
              <a:buChar char="o"/>
              <a:tabLst>
                <a:tab pos="914400" algn="l"/>
              </a:tabLst>
            </a:pPr>
            <a:r>
              <a:rPr lang="en-GB" sz="8000" kern="1800" dirty="0">
                <a:solidFill>
                  <a:srgbClr val="19193D"/>
                </a:solidFill>
                <a:effectLst/>
                <a:ea typeface="Times New Roman" panose="02020603050405020304" pitchFamily="18" charset="0"/>
                <a:cs typeface="Times New Roman" panose="02020603050405020304" pitchFamily="18" charset="0"/>
              </a:rPr>
              <a:t>Discuss how the hotel tailors its operations, services, and facilities to meet the specific needs of these different tourist groups.</a:t>
            </a:r>
            <a:endParaRPr lang="en-GB" sz="8000" dirty="0">
              <a:solidFill>
                <a:srgbClr val="19193D"/>
              </a:solidFill>
              <a:effectLst/>
              <a:ea typeface="Times New Roman" panose="02020603050405020304" pitchFamily="18" charset="0"/>
              <a:cs typeface="Times New Roman" panose="02020603050405020304" pitchFamily="18" charset="0"/>
            </a:endParaRPr>
          </a:p>
          <a:p>
            <a:pPr marL="742950" lvl="1" indent="-285750" fontAlgn="base">
              <a:lnSpc>
                <a:spcPct val="120000"/>
              </a:lnSpc>
              <a:spcAft>
                <a:spcPts val="1500"/>
              </a:spcAft>
              <a:buSzPts val="1000"/>
              <a:buFont typeface="Courier New" panose="02070309020205020404" pitchFamily="49" charset="0"/>
              <a:buChar char="o"/>
              <a:tabLst>
                <a:tab pos="914400" algn="l"/>
              </a:tabLst>
            </a:pPr>
            <a:r>
              <a:rPr lang="en-GB" sz="8000" kern="1800" dirty="0">
                <a:solidFill>
                  <a:srgbClr val="19193D"/>
                </a:solidFill>
                <a:effectLst/>
                <a:ea typeface="Times New Roman" panose="02020603050405020304" pitchFamily="18" charset="0"/>
                <a:cs typeface="Times New Roman" panose="02020603050405020304" pitchFamily="18" charset="0"/>
              </a:rPr>
              <a:t>Explore how the hotel manages the challenges of attracting a diverse international customer base and maintaining a high level of service quality across different markets.</a:t>
            </a:r>
            <a:endParaRPr lang="en-GB" sz="8000" dirty="0">
              <a:solidFill>
                <a:srgbClr val="19193D"/>
              </a:solidFill>
              <a:effectLst/>
              <a:ea typeface="Times New Roman" panose="02020603050405020304" pitchFamily="18" charset="0"/>
              <a:cs typeface="Times New Roman" panose="02020603050405020304" pitchFamily="18" charset="0"/>
            </a:endParaRPr>
          </a:p>
          <a:p>
            <a:pPr fontAlgn="base">
              <a:spcAft>
                <a:spcPts val="1500"/>
              </a:spcAft>
            </a:pPr>
            <a:r>
              <a:rPr lang="en-GB" sz="8000" b="1" u="sng" dirty="0">
                <a:solidFill>
                  <a:srgbClr val="333333"/>
                </a:solidFill>
                <a:effectLst/>
                <a:ea typeface="Times New Roman" panose="02020603050405020304" pitchFamily="18" charset="0"/>
              </a:rPr>
              <a:t>Choice of Key Operational departments </a:t>
            </a:r>
            <a:r>
              <a:rPr lang="en-GB" sz="8000" b="1" dirty="0">
                <a:solidFill>
                  <a:srgbClr val="333333"/>
                </a:solidFill>
                <a:effectLst/>
                <a:ea typeface="Times New Roman" panose="02020603050405020304" pitchFamily="18" charset="0"/>
              </a:rPr>
              <a:t>that you should choose  :</a:t>
            </a:r>
            <a:endParaRPr lang="en-GB" sz="8000" dirty="0">
              <a:effectLst/>
              <a:ea typeface="Times New Roman" panose="02020603050405020304" pitchFamily="18" charset="0"/>
            </a:endParaRPr>
          </a:p>
          <a:p>
            <a:pPr marL="342900" lvl="0" indent="-342900" fontAlgn="base">
              <a:spcAft>
                <a:spcPts val="1500"/>
              </a:spcAft>
              <a:buFont typeface="Symbol" panose="05050102010706020507" pitchFamily="18" charset="2"/>
              <a:buChar char=""/>
            </a:pPr>
            <a:r>
              <a:rPr lang="en-GB" sz="8800" dirty="0">
                <a:solidFill>
                  <a:srgbClr val="333333"/>
                </a:solidFill>
                <a:effectLst/>
                <a:ea typeface="Times New Roman" panose="02020603050405020304" pitchFamily="18" charset="0"/>
              </a:rPr>
              <a:t>Food and Beverage  </a:t>
            </a:r>
            <a:endParaRPr lang="en-GB" sz="8800" dirty="0">
              <a:effectLst/>
              <a:ea typeface="Times New Roman" panose="02020603050405020304" pitchFamily="18" charset="0"/>
            </a:endParaRPr>
          </a:p>
          <a:p>
            <a:pPr marL="342900" lvl="0" indent="-342900" fontAlgn="base">
              <a:spcAft>
                <a:spcPts val="1500"/>
              </a:spcAft>
              <a:buFont typeface="Symbol" panose="05050102010706020507" pitchFamily="18" charset="2"/>
              <a:buChar char=""/>
            </a:pPr>
            <a:r>
              <a:rPr lang="en-GB" sz="8800" dirty="0">
                <a:solidFill>
                  <a:srgbClr val="333333"/>
                </a:solidFill>
                <a:effectLst/>
                <a:ea typeface="Times New Roman" panose="02020603050405020304" pitchFamily="18" charset="0"/>
              </a:rPr>
              <a:t>Conferencing &amp; Events</a:t>
            </a:r>
            <a:endParaRPr lang="en-GB" sz="8800" dirty="0">
              <a:effectLst/>
              <a:ea typeface="Times New Roman" panose="02020603050405020304" pitchFamily="18" charset="0"/>
            </a:endParaRPr>
          </a:p>
          <a:p>
            <a:pPr marL="342900" lvl="0" indent="-342900" fontAlgn="base">
              <a:spcAft>
                <a:spcPts val="1500"/>
              </a:spcAft>
              <a:buFont typeface="Symbol" panose="05050102010706020507" pitchFamily="18" charset="2"/>
              <a:buChar char=""/>
            </a:pPr>
            <a:r>
              <a:rPr lang="en-GB" sz="8800" dirty="0">
                <a:solidFill>
                  <a:srgbClr val="333333"/>
                </a:solidFill>
                <a:effectLst/>
                <a:ea typeface="Times New Roman" panose="02020603050405020304" pitchFamily="18" charset="0"/>
              </a:rPr>
              <a:t>Front of House</a:t>
            </a:r>
            <a:endParaRPr lang="en-GB" sz="8800" dirty="0">
              <a:effectLst/>
              <a:ea typeface="Times New Roman" panose="02020603050405020304" pitchFamily="18" charset="0"/>
            </a:endParaRPr>
          </a:p>
          <a:p>
            <a:pPr marL="342900" lvl="0" indent="-342900" fontAlgn="base">
              <a:spcAft>
                <a:spcPts val="1500"/>
              </a:spcAft>
              <a:buFont typeface="Symbol" panose="05050102010706020507" pitchFamily="18" charset="2"/>
              <a:buChar char=""/>
            </a:pPr>
            <a:r>
              <a:rPr lang="en-GB" sz="8800" dirty="0">
                <a:solidFill>
                  <a:srgbClr val="333333"/>
                </a:solidFill>
                <a:effectLst/>
                <a:ea typeface="Times New Roman" panose="02020603050405020304" pitchFamily="18" charset="0"/>
              </a:rPr>
              <a:t>Housekeeping  </a:t>
            </a:r>
            <a:endParaRPr lang="en-GB" sz="8800" dirty="0">
              <a:effectLst/>
              <a:ea typeface="Times New Roman" panose="02020603050405020304" pitchFamily="18" charset="0"/>
            </a:endParaRPr>
          </a:p>
          <a:p>
            <a:pPr marL="0" indent="0">
              <a:buNone/>
            </a:pPr>
            <a:endParaRPr lang="en-GB" dirty="0"/>
          </a:p>
        </p:txBody>
      </p:sp>
      <p:pic>
        <p:nvPicPr>
          <p:cNvPr id="6" name="Picture 5" descr="A wooden walkway leading to a beach with huts on stilts&#10;&#10;Description automatically generated">
            <a:extLst>
              <a:ext uri="{FF2B5EF4-FFF2-40B4-BE49-F238E27FC236}">
                <a16:creationId xmlns:a16="http://schemas.microsoft.com/office/drawing/2014/main" id="{53FFB946-BB33-F217-CD93-8F9B80AB0916}"/>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595142" y="2936980"/>
            <a:ext cx="1983221" cy="2803756"/>
          </a:xfrm>
          <a:prstGeom prst="rect">
            <a:avLst/>
          </a:prstGeom>
        </p:spPr>
      </p:pic>
    </p:spTree>
    <p:extLst>
      <p:ext uri="{BB962C8B-B14F-4D97-AF65-F5344CB8AC3E}">
        <p14:creationId xmlns:p14="http://schemas.microsoft.com/office/powerpoint/2010/main" val="5660163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017C18-D0BA-17D7-0C7E-E8347518A536}"/>
              </a:ext>
            </a:extLst>
          </p:cNvPr>
          <p:cNvSpPr>
            <a:spLocks noGrp="1"/>
          </p:cNvSpPr>
          <p:nvPr>
            <p:ph idx="1"/>
          </p:nvPr>
        </p:nvSpPr>
        <p:spPr>
          <a:xfrm>
            <a:off x="-43760" y="0"/>
            <a:ext cx="12072257" cy="6047379"/>
          </a:xfrm>
        </p:spPr>
        <p:txBody>
          <a:bodyPr>
            <a:normAutofit fontScale="62500" lnSpcReduction="20000"/>
          </a:bodyPr>
          <a:lstStyle/>
          <a:p>
            <a:pPr fontAlgn="base">
              <a:lnSpc>
                <a:spcPct val="120000"/>
              </a:lnSpc>
              <a:spcAft>
                <a:spcPts val="1500"/>
              </a:spcAft>
            </a:pPr>
            <a:r>
              <a:rPr lang="en-GB" sz="3000" kern="1800" dirty="0">
                <a:solidFill>
                  <a:srgbClr val="19193D"/>
                </a:solidFill>
                <a:effectLst/>
                <a:ea typeface="Times New Roman" panose="02020603050405020304" pitchFamily="18" charset="0"/>
              </a:rPr>
              <a:t>In your analysis, ensure that the following key areas of operations management are addressed. Use supporting evidence from academic research, relevant theories, operational management models, and insights from class learning to substantiate your findings:</a:t>
            </a:r>
            <a:endParaRPr lang="en-GB" sz="3000" dirty="0">
              <a:effectLst/>
              <a:ea typeface="Times New Roman" panose="02020603050405020304" pitchFamily="18" charset="0"/>
            </a:endParaRPr>
          </a:p>
          <a:p>
            <a:pPr marL="457200" lvl="1" indent="0" fontAlgn="base">
              <a:spcAft>
                <a:spcPts val="1500"/>
              </a:spcAft>
              <a:buSzPts val="1000"/>
              <a:buNone/>
              <a:tabLst>
                <a:tab pos="914400" algn="l"/>
              </a:tabLst>
            </a:pPr>
            <a:r>
              <a:rPr lang="en-GB" sz="3000" b="1" kern="1800" dirty="0">
                <a:solidFill>
                  <a:srgbClr val="19193D"/>
                </a:solidFill>
                <a:effectLst/>
                <a:ea typeface="Times New Roman" panose="02020603050405020304" pitchFamily="18" charset="0"/>
                <a:cs typeface="Times New Roman" panose="02020603050405020304" pitchFamily="18" charset="0"/>
              </a:rPr>
              <a:t>Human Resources (HR): </a:t>
            </a:r>
          </a:p>
          <a:p>
            <a:pPr lvl="1" fontAlgn="base">
              <a:spcAft>
                <a:spcPts val="1500"/>
              </a:spcAft>
              <a:buSzPts val="1000"/>
              <a:tabLst>
                <a:tab pos="914400" algn="l"/>
              </a:tabLst>
            </a:pPr>
            <a:r>
              <a:rPr lang="en-GB" sz="3000" b="1" kern="1800" dirty="0">
                <a:solidFill>
                  <a:srgbClr val="19193D"/>
                </a:solidFill>
                <a:effectLst/>
                <a:ea typeface="Times New Roman" panose="02020603050405020304" pitchFamily="18" charset="0"/>
                <a:cs typeface="Times New Roman" panose="02020603050405020304" pitchFamily="18" charset="0"/>
              </a:rPr>
              <a:t> </a:t>
            </a:r>
            <a:r>
              <a:rPr lang="en-GB" sz="3000" kern="1800" dirty="0">
                <a:solidFill>
                  <a:srgbClr val="19193D"/>
                </a:solidFill>
                <a:effectLst/>
                <a:ea typeface="Times New Roman" panose="02020603050405020304" pitchFamily="18" charset="0"/>
              </a:rPr>
              <a:t>Assess the staffing requirements and organisational structure within the hotel.</a:t>
            </a:r>
          </a:p>
          <a:p>
            <a:pPr lvl="1" fontAlgn="base">
              <a:lnSpc>
                <a:spcPct val="120000"/>
              </a:lnSpc>
              <a:spcAft>
                <a:spcPts val="1500"/>
              </a:spcAft>
              <a:buSzPts val="1000"/>
              <a:tabLst>
                <a:tab pos="914400" algn="l"/>
              </a:tabLst>
            </a:pPr>
            <a:r>
              <a:rPr lang="en-GB" sz="3000" kern="1800" dirty="0">
                <a:solidFill>
                  <a:srgbClr val="19193D"/>
                </a:solidFill>
                <a:effectLst/>
                <a:ea typeface="Times New Roman" panose="02020603050405020304" pitchFamily="18" charset="0"/>
              </a:rPr>
              <a:t>Evaluate recruitment, training, and staff management practices to ensure high levels of service and customer satisfaction.</a:t>
            </a:r>
          </a:p>
          <a:p>
            <a:pPr lvl="1" fontAlgn="base">
              <a:spcAft>
                <a:spcPts val="1500"/>
              </a:spcAft>
              <a:buSzPts val="1000"/>
              <a:tabLst>
                <a:tab pos="914400" algn="l"/>
              </a:tabLst>
            </a:pPr>
            <a:br>
              <a:rPr lang="en-GB" sz="3000" kern="1800" dirty="0">
                <a:solidFill>
                  <a:srgbClr val="19193D"/>
                </a:solidFill>
                <a:effectLst/>
                <a:ea typeface="Times New Roman" panose="02020603050405020304" pitchFamily="18" charset="0"/>
              </a:rPr>
            </a:br>
            <a:r>
              <a:rPr lang="en-GB" sz="3000" kern="1800" dirty="0">
                <a:solidFill>
                  <a:srgbClr val="19193D"/>
                </a:solidFill>
                <a:effectLst/>
                <a:ea typeface="Times New Roman" panose="02020603050405020304" pitchFamily="18" charset="0"/>
              </a:rPr>
              <a:t>Discuss how the hotel manages cultural diversity and adapts HR practices to cater to a multinational guest profile.</a:t>
            </a:r>
            <a:endParaRPr lang="en-GB" sz="3000" dirty="0">
              <a:solidFill>
                <a:srgbClr val="19193D"/>
              </a:solidFill>
              <a:effectLst/>
              <a:ea typeface="Times New Roman" panose="02020603050405020304" pitchFamily="18" charset="0"/>
            </a:endParaRPr>
          </a:p>
          <a:p>
            <a:pPr marL="457200" lvl="1" indent="0" fontAlgn="base">
              <a:spcAft>
                <a:spcPts val="1500"/>
              </a:spcAft>
              <a:buSzPts val="1000"/>
              <a:buNone/>
              <a:tabLst>
                <a:tab pos="914400" algn="l"/>
              </a:tabLst>
            </a:pPr>
            <a:r>
              <a:rPr lang="en-GB" sz="3000" b="1" kern="1800" dirty="0">
                <a:solidFill>
                  <a:srgbClr val="19193D"/>
                </a:solidFill>
                <a:effectLst/>
                <a:ea typeface="Times New Roman" panose="02020603050405020304" pitchFamily="18" charset="0"/>
                <a:cs typeface="Times New Roman" panose="02020603050405020304" pitchFamily="18" charset="0"/>
              </a:rPr>
              <a:t>Finance: </a:t>
            </a:r>
          </a:p>
          <a:p>
            <a:pPr lvl="1" fontAlgn="base">
              <a:spcAft>
                <a:spcPts val="1500"/>
              </a:spcAft>
              <a:buSzPts val="1000"/>
              <a:tabLst>
                <a:tab pos="914400" algn="l"/>
              </a:tabLst>
            </a:pPr>
            <a:r>
              <a:rPr lang="en-GB" sz="3000" kern="1800" dirty="0">
                <a:solidFill>
                  <a:srgbClr val="19193D"/>
                </a:solidFill>
                <a:effectLst/>
                <a:ea typeface="Times New Roman" panose="02020603050405020304" pitchFamily="18" charset="0"/>
              </a:rPr>
              <a:t>Analyse of the financial management practices within the hotel, including budgeting, forecasting, and cost control.</a:t>
            </a:r>
            <a:br>
              <a:rPr lang="en-GB" sz="3000" kern="1800" dirty="0">
                <a:solidFill>
                  <a:srgbClr val="19193D"/>
                </a:solidFill>
                <a:effectLst/>
                <a:ea typeface="Times New Roman" panose="02020603050405020304" pitchFamily="18" charset="0"/>
              </a:rPr>
            </a:br>
            <a:endParaRPr lang="en-GB" sz="3000" kern="1800" dirty="0">
              <a:solidFill>
                <a:srgbClr val="19193D"/>
              </a:solidFill>
              <a:effectLst/>
              <a:ea typeface="Times New Roman" panose="02020603050405020304" pitchFamily="18" charset="0"/>
            </a:endParaRPr>
          </a:p>
          <a:p>
            <a:pPr lvl="1" fontAlgn="base">
              <a:spcAft>
                <a:spcPts val="1500"/>
              </a:spcAft>
              <a:buSzPts val="1000"/>
              <a:tabLst>
                <a:tab pos="914400" algn="l"/>
              </a:tabLst>
            </a:pPr>
            <a:r>
              <a:rPr lang="en-GB" sz="3000" kern="1800" dirty="0">
                <a:solidFill>
                  <a:srgbClr val="19193D"/>
                </a:solidFill>
                <a:effectLst/>
                <a:ea typeface="Times New Roman" panose="02020603050405020304" pitchFamily="18" charset="0"/>
              </a:rPr>
              <a:t>Discuss how the hotel maximises profitability while maintaining competitive pricing for international tourists.</a:t>
            </a:r>
            <a:br>
              <a:rPr lang="en-GB" sz="3000" kern="1800" dirty="0">
                <a:solidFill>
                  <a:srgbClr val="19193D"/>
                </a:solidFill>
                <a:effectLst/>
                <a:ea typeface="Times New Roman" panose="02020603050405020304" pitchFamily="18" charset="0"/>
              </a:rPr>
            </a:br>
            <a:endParaRPr lang="en-GB" sz="3000" kern="1800" dirty="0">
              <a:solidFill>
                <a:srgbClr val="19193D"/>
              </a:solidFill>
              <a:effectLst/>
              <a:ea typeface="Times New Roman" panose="02020603050405020304" pitchFamily="18" charset="0"/>
            </a:endParaRPr>
          </a:p>
          <a:p>
            <a:pPr lvl="1" fontAlgn="base">
              <a:spcAft>
                <a:spcPts val="1500"/>
              </a:spcAft>
              <a:buSzPts val="1000"/>
              <a:tabLst>
                <a:tab pos="914400" algn="l"/>
              </a:tabLst>
            </a:pPr>
            <a:r>
              <a:rPr lang="en-GB" sz="3000" kern="1800" dirty="0">
                <a:solidFill>
                  <a:srgbClr val="19193D"/>
                </a:solidFill>
                <a:effectLst/>
                <a:ea typeface="Times New Roman" panose="02020603050405020304" pitchFamily="18" charset="0"/>
              </a:rPr>
              <a:t>Explore pricing strategies tailored to different markets and the role of revenue management for financial success.</a:t>
            </a:r>
          </a:p>
          <a:p>
            <a:endParaRPr lang="en-GB" dirty="0"/>
          </a:p>
        </p:txBody>
      </p:sp>
    </p:spTree>
    <p:extLst>
      <p:ext uri="{BB962C8B-B14F-4D97-AF65-F5344CB8AC3E}">
        <p14:creationId xmlns:p14="http://schemas.microsoft.com/office/powerpoint/2010/main" val="28016310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9863E-466A-1597-4486-BC40EDC3CC90}"/>
              </a:ext>
            </a:extLst>
          </p:cNvPr>
          <p:cNvSpPr>
            <a:spLocks noGrp="1"/>
          </p:cNvSpPr>
          <p:nvPr>
            <p:ph type="title"/>
          </p:nvPr>
        </p:nvSpPr>
        <p:spPr/>
        <p:txBody>
          <a:bodyPr/>
          <a:lstStyle/>
          <a:p>
            <a:r>
              <a:rPr lang="en-GB" sz="3200" b="1" kern="1800" dirty="0">
                <a:solidFill>
                  <a:srgbClr val="19193D"/>
                </a:solidFill>
                <a:effectLst/>
                <a:ea typeface="Times New Roman" panose="02020603050405020304" pitchFamily="18" charset="0"/>
                <a:cs typeface="Times New Roman" panose="02020603050405020304" pitchFamily="18" charset="0"/>
              </a:rPr>
              <a:t>Legal Policies and Procedures:</a:t>
            </a:r>
            <a:br>
              <a:rPr lang="en-GB" sz="4400" b="1" kern="1800" dirty="0">
                <a:solidFill>
                  <a:srgbClr val="19193D"/>
                </a:solidFill>
                <a:effectLst/>
                <a:ea typeface="Times New Roman" panose="02020603050405020304" pitchFamily="18"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AC22697C-6B8E-7835-EDDB-2A1FA8975DFE}"/>
              </a:ext>
            </a:extLst>
          </p:cNvPr>
          <p:cNvSpPr>
            <a:spLocks noGrp="1"/>
          </p:cNvSpPr>
          <p:nvPr>
            <p:ph idx="1"/>
          </p:nvPr>
        </p:nvSpPr>
        <p:spPr>
          <a:xfrm>
            <a:off x="480918" y="1253331"/>
            <a:ext cx="8475358" cy="4351338"/>
          </a:xfrm>
        </p:spPr>
        <p:txBody>
          <a:bodyPr>
            <a:normAutofit lnSpcReduction="10000"/>
          </a:bodyPr>
          <a:lstStyle/>
          <a:p>
            <a:pPr lvl="2" fontAlgn="base">
              <a:spcAft>
                <a:spcPts val="1500"/>
              </a:spcAft>
              <a:buSzPts val="1000"/>
              <a:tabLst>
                <a:tab pos="1371600" algn="l"/>
              </a:tabLst>
            </a:pPr>
            <a:r>
              <a:rPr lang="en-GB" sz="2400" kern="1800" dirty="0">
                <a:solidFill>
                  <a:srgbClr val="19193D"/>
                </a:solidFill>
                <a:effectLst/>
                <a:ea typeface="Times New Roman" panose="02020603050405020304" pitchFamily="18" charset="0"/>
              </a:rPr>
              <a:t>Review the legal and regulatory requirements that the hotel must comply with, considering the international   clientele and local regulations.</a:t>
            </a:r>
          </a:p>
          <a:p>
            <a:pPr lvl="2" fontAlgn="base">
              <a:spcAft>
                <a:spcPts val="1500"/>
              </a:spcAft>
              <a:buSzPts val="1000"/>
              <a:tabLst>
                <a:tab pos="1371600" algn="l"/>
              </a:tabLst>
            </a:pPr>
            <a:br>
              <a:rPr lang="en-GB" sz="2400" dirty="0">
                <a:solidFill>
                  <a:srgbClr val="19193D"/>
                </a:solidFill>
                <a:ea typeface="Times New Roman" panose="02020603050405020304" pitchFamily="18" charset="0"/>
              </a:rPr>
            </a:br>
            <a:r>
              <a:rPr lang="en-GB" sz="2400" kern="1800" dirty="0">
                <a:solidFill>
                  <a:srgbClr val="19193D"/>
                </a:solidFill>
                <a:effectLst/>
                <a:ea typeface="Times New Roman" panose="02020603050405020304" pitchFamily="18" charset="0"/>
              </a:rPr>
              <a:t>Examine the hotel's policies on health and safety, insurance, and contracts with suppliers and service providers.</a:t>
            </a:r>
            <a:br>
              <a:rPr lang="en-GB" sz="2400" dirty="0">
                <a:solidFill>
                  <a:srgbClr val="19193D"/>
                </a:solidFill>
                <a:ea typeface="Times New Roman" panose="02020603050405020304" pitchFamily="18" charset="0"/>
              </a:rPr>
            </a:br>
            <a:endParaRPr lang="en-GB" sz="2400" dirty="0">
              <a:solidFill>
                <a:srgbClr val="19193D"/>
              </a:solidFill>
              <a:ea typeface="Times New Roman" panose="02020603050405020304" pitchFamily="18" charset="0"/>
            </a:endParaRPr>
          </a:p>
          <a:p>
            <a:pPr lvl="2" fontAlgn="base">
              <a:spcAft>
                <a:spcPts val="1500"/>
              </a:spcAft>
              <a:buSzPts val="1000"/>
              <a:tabLst>
                <a:tab pos="1371600" algn="l"/>
              </a:tabLst>
            </a:pPr>
            <a:r>
              <a:rPr lang="en-GB" sz="2400" kern="1800" dirty="0">
                <a:solidFill>
                  <a:srgbClr val="19193D"/>
                </a:solidFill>
                <a:effectLst/>
                <a:ea typeface="Times New Roman" panose="02020603050405020304" pitchFamily="18" charset="0"/>
              </a:rPr>
              <a:t>Discuss the importance of compliance with international standards (e.g., GDPR, accessibility regulations) and how the hotel ensures these standards are met.</a:t>
            </a:r>
            <a:endParaRPr lang="en-GB" sz="2400" dirty="0">
              <a:solidFill>
                <a:srgbClr val="19193D"/>
              </a:solidFill>
              <a:effectLst/>
              <a:ea typeface="Times New Roman" panose="02020603050405020304" pitchFamily="18" charset="0"/>
            </a:endParaRPr>
          </a:p>
          <a:p>
            <a:endParaRPr lang="en-GB" b="1" dirty="0"/>
          </a:p>
        </p:txBody>
      </p:sp>
      <p:pic>
        <p:nvPicPr>
          <p:cNvPr id="5" name="Picture 4" descr="A gavel on top of a book&#10;&#10;Description automatically generated">
            <a:extLst>
              <a:ext uri="{FF2B5EF4-FFF2-40B4-BE49-F238E27FC236}">
                <a16:creationId xmlns:a16="http://schemas.microsoft.com/office/drawing/2014/main" id="{F17C155A-046A-ACC1-5C49-B5312999F48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411269" y="2095248"/>
            <a:ext cx="3494350" cy="2329567"/>
          </a:xfrm>
          <a:prstGeom prst="rect">
            <a:avLst/>
          </a:prstGeom>
        </p:spPr>
      </p:pic>
    </p:spTree>
    <p:extLst>
      <p:ext uri="{BB962C8B-B14F-4D97-AF65-F5344CB8AC3E}">
        <p14:creationId xmlns:p14="http://schemas.microsoft.com/office/powerpoint/2010/main" val="3326140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ED00B-D7ED-20F1-335F-DB69E6A73954}"/>
              </a:ext>
            </a:extLst>
          </p:cNvPr>
          <p:cNvSpPr>
            <a:spLocks noGrp="1"/>
          </p:cNvSpPr>
          <p:nvPr>
            <p:ph type="title"/>
          </p:nvPr>
        </p:nvSpPr>
        <p:spPr>
          <a:xfrm>
            <a:off x="81246" y="0"/>
            <a:ext cx="10515600" cy="1325563"/>
          </a:xfrm>
        </p:spPr>
        <p:txBody>
          <a:bodyPr/>
          <a:lstStyle/>
          <a:p>
            <a:r>
              <a:rPr lang="en-GB" sz="2800" b="1" u="sng" dirty="0">
                <a:solidFill>
                  <a:srgbClr val="333333"/>
                </a:solidFill>
                <a:effectLst/>
                <a:latin typeface="Arial" panose="020B0604020202020204" pitchFamily="34" charset="0"/>
                <a:ea typeface="Times New Roman" panose="02020603050405020304" pitchFamily="18" charset="0"/>
              </a:rPr>
              <a:t>Task 2 (60%) : Create an Operations Management Plan: </a:t>
            </a:r>
            <a:br>
              <a:rPr lang="en-GB" sz="4400" dirty="0">
                <a:effectLst/>
                <a:latin typeface="Times New Roman" panose="02020603050405020304" pitchFamily="18" charset="0"/>
                <a:ea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979001C0-61D5-AEDA-8F3B-ED1B357E4DB6}"/>
              </a:ext>
            </a:extLst>
          </p:cNvPr>
          <p:cNvSpPr>
            <a:spLocks noGrp="1"/>
          </p:cNvSpPr>
          <p:nvPr>
            <p:ph idx="1"/>
          </p:nvPr>
        </p:nvSpPr>
        <p:spPr>
          <a:xfrm>
            <a:off x="81246" y="768382"/>
            <a:ext cx="11509979" cy="4839129"/>
          </a:xfrm>
        </p:spPr>
        <p:txBody>
          <a:bodyPr>
            <a:normAutofit fontScale="25000" lnSpcReduction="20000"/>
          </a:bodyPr>
          <a:lstStyle/>
          <a:p>
            <a:pPr indent="0" fontAlgn="base">
              <a:lnSpc>
                <a:spcPct val="120000"/>
              </a:lnSpc>
              <a:spcAft>
                <a:spcPts val="1500"/>
              </a:spcAft>
              <a:buNone/>
            </a:pPr>
            <a:r>
              <a:rPr lang="en-GB" sz="9600" dirty="0">
                <a:solidFill>
                  <a:srgbClr val="333333"/>
                </a:solidFill>
                <a:effectLst/>
                <a:ea typeface="Times New Roman" panose="02020603050405020304" pitchFamily="18" charset="0"/>
              </a:rPr>
              <a:t>Develop a comprehensive Operations Management Plan outlining strategies for the key areas identified in Task 1—Human Resources (HR), Finance, and Legal Policies and Procedures— tailored to a hotel situated in a popular holiday destination.</a:t>
            </a:r>
            <a:br>
              <a:rPr lang="en-GB" sz="9600" dirty="0">
                <a:ea typeface="Times New Roman" panose="02020603050405020304" pitchFamily="18" charset="0"/>
              </a:rPr>
            </a:br>
            <a:r>
              <a:rPr lang="en-GB" sz="9600" b="1" u="sng" dirty="0">
                <a:solidFill>
                  <a:srgbClr val="333333"/>
                </a:solidFill>
                <a:effectLst/>
                <a:ea typeface="Times New Roman" panose="02020603050405020304" pitchFamily="18" charset="0"/>
              </a:rPr>
              <a:t>Executive Summary</a:t>
            </a:r>
            <a:endParaRPr lang="en-GB" sz="9600" b="1" dirty="0">
              <a:effectLst/>
              <a:ea typeface="Times New Roman" panose="02020603050405020304" pitchFamily="18" charset="0"/>
            </a:endParaRPr>
          </a:p>
          <a:p>
            <a:pPr marL="457200" algn="just" fontAlgn="base">
              <a:lnSpc>
                <a:spcPct val="120000"/>
              </a:lnSpc>
              <a:spcAft>
                <a:spcPts val="1500"/>
              </a:spcAft>
            </a:pPr>
            <a:r>
              <a:rPr lang="en-GB" sz="9600" dirty="0">
                <a:solidFill>
                  <a:srgbClr val="333333"/>
                </a:solidFill>
                <a:effectLst/>
                <a:ea typeface="Times New Roman" panose="02020603050405020304" pitchFamily="18" charset="0"/>
              </a:rPr>
              <a:t>Overview of Operations: Brief introduction to the hotel’s operational framework, objectives, and key performance indicators (KPIs).</a:t>
            </a:r>
            <a:endParaRPr lang="en-GB" sz="9600" dirty="0">
              <a:effectLst/>
              <a:ea typeface="Times New Roman" panose="02020603050405020304" pitchFamily="18" charset="0"/>
            </a:endParaRPr>
          </a:p>
          <a:p>
            <a:pPr marL="342900" lvl="0" indent="-342900" algn="just" fontAlgn="base">
              <a:lnSpc>
                <a:spcPct val="120000"/>
              </a:lnSpc>
              <a:spcAft>
                <a:spcPts val="1500"/>
              </a:spcAft>
              <a:buFont typeface="Symbol" panose="05050102010706020507" pitchFamily="18" charset="2"/>
              <a:buChar char=""/>
            </a:pPr>
            <a:r>
              <a:rPr lang="en-GB" sz="9600" dirty="0">
                <a:solidFill>
                  <a:srgbClr val="333333"/>
                </a:solidFill>
                <a:effectLst/>
                <a:ea typeface="Times New Roman" panose="02020603050405020304" pitchFamily="18" charset="0"/>
              </a:rPr>
              <a:t>Scope of the Plan: Define the operational areas covered (HR, Finance, Legal, etc.) and their relevance to the hotel’s success in a tourism-heavy location.</a:t>
            </a:r>
            <a:endParaRPr lang="en-GB" sz="9600" dirty="0">
              <a:effectLst/>
              <a:ea typeface="Times New Roman" panose="02020603050405020304" pitchFamily="18" charset="0"/>
            </a:endParaRPr>
          </a:p>
          <a:p>
            <a:pPr marL="342900" lvl="0" indent="-342900" algn="just" fontAlgn="base">
              <a:lnSpc>
                <a:spcPct val="120000"/>
              </a:lnSpc>
              <a:spcAft>
                <a:spcPts val="1500"/>
              </a:spcAft>
              <a:buFont typeface="Symbol" panose="05050102010706020507" pitchFamily="18" charset="2"/>
              <a:buChar char=""/>
            </a:pPr>
            <a:r>
              <a:rPr lang="en-GB" sz="9600" dirty="0">
                <a:solidFill>
                  <a:srgbClr val="333333"/>
                </a:solidFill>
                <a:effectLst/>
                <a:ea typeface="Times New Roman" panose="02020603050405020304" pitchFamily="18" charset="0"/>
              </a:rPr>
              <a:t>Key Objectives: Summarise the overall goals of the operations plan (e.g., achieving high guest satisfaction, ensuring efficient use of resources, maintaining legal compliance).</a:t>
            </a:r>
            <a:endParaRPr lang="en-GB" sz="9600" dirty="0">
              <a:effectLst/>
              <a:ea typeface="Times New Roman" panose="02020603050405020304" pitchFamily="18" charset="0"/>
            </a:endParaRPr>
          </a:p>
          <a:p>
            <a:pPr indent="0" algn="just" fontAlgn="base">
              <a:lnSpc>
                <a:spcPct val="120000"/>
              </a:lnSpc>
              <a:spcAft>
                <a:spcPts val="1500"/>
              </a:spcAft>
              <a:buNone/>
            </a:pPr>
            <a:r>
              <a:rPr lang="en-GB" sz="9600" u="none" strike="noStrike" dirty="0">
                <a:solidFill>
                  <a:srgbClr val="333333"/>
                </a:solidFill>
                <a:effectLst/>
                <a:ea typeface="Times New Roman" panose="02020603050405020304" pitchFamily="18" charset="0"/>
              </a:rPr>
              <a:t> </a:t>
            </a:r>
            <a:endParaRPr lang="en-GB" sz="9600" dirty="0">
              <a:effectLst/>
              <a:ea typeface="Times New Roman" panose="02020603050405020304" pitchFamily="18" charset="0"/>
            </a:endParaRPr>
          </a:p>
          <a:p>
            <a:endParaRPr lang="en-GB" dirty="0"/>
          </a:p>
        </p:txBody>
      </p:sp>
    </p:spTree>
    <p:extLst>
      <p:ext uri="{BB962C8B-B14F-4D97-AF65-F5344CB8AC3E}">
        <p14:creationId xmlns:p14="http://schemas.microsoft.com/office/powerpoint/2010/main" val="41286702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9319B-3389-5007-C524-CB87D9B55959}"/>
              </a:ext>
            </a:extLst>
          </p:cNvPr>
          <p:cNvSpPr>
            <a:spLocks noGrp="1"/>
          </p:cNvSpPr>
          <p:nvPr>
            <p:ph type="title"/>
          </p:nvPr>
        </p:nvSpPr>
        <p:spPr>
          <a:xfrm>
            <a:off x="0" y="0"/>
            <a:ext cx="10515600" cy="1325563"/>
          </a:xfrm>
        </p:spPr>
        <p:txBody>
          <a:bodyPr/>
          <a:lstStyle/>
          <a:p>
            <a:r>
              <a:rPr lang="en-GB" sz="3200" u="sng" dirty="0">
                <a:solidFill>
                  <a:srgbClr val="333333"/>
                </a:solidFill>
                <a:effectLst/>
                <a:latin typeface="Arial" panose="020B0604020202020204" pitchFamily="34" charset="0"/>
                <a:ea typeface="Times New Roman" panose="02020603050405020304" pitchFamily="18" charset="0"/>
              </a:rPr>
              <a:t>Human Resources (HR) Management</a:t>
            </a:r>
            <a:br>
              <a:rPr lang="en-GB" sz="4400" dirty="0">
                <a:effectLst/>
                <a:latin typeface="Times New Roman" panose="02020603050405020304" pitchFamily="18" charset="0"/>
                <a:ea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8AE46506-F07F-D575-3CED-3775BD611A5B}"/>
              </a:ext>
            </a:extLst>
          </p:cNvPr>
          <p:cNvSpPr>
            <a:spLocks noGrp="1"/>
          </p:cNvSpPr>
          <p:nvPr>
            <p:ph idx="1"/>
          </p:nvPr>
        </p:nvSpPr>
        <p:spPr>
          <a:xfrm>
            <a:off x="97301" y="887778"/>
            <a:ext cx="12011028" cy="5337809"/>
          </a:xfrm>
        </p:spPr>
        <p:txBody>
          <a:bodyPr>
            <a:normAutofit fontScale="92500" lnSpcReduction="20000"/>
          </a:bodyPr>
          <a:lstStyle/>
          <a:p>
            <a:pPr marL="571500" indent="-342900" algn="just" fontAlgn="base">
              <a:lnSpc>
                <a:spcPct val="110000"/>
              </a:lnSpc>
              <a:spcAft>
                <a:spcPts val="1500"/>
              </a:spcAft>
            </a:pPr>
            <a:r>
              <a:rPr lang="en-GB" sz="2200" b="1" dirty="0">
                <a:solidFill>
                  <a:srgbClr val="333333"/>
                </a:solidFill>
                <a:effectLst/>
                <a:ea typeface="Times New Roman" panose="02020603050405020304" pitchFamily="18" charset="0"/>
              </a:rPr>
              <a:t>Staffing Structure</a:t>
            </a:r>
            <a:r>
              <a:rPr lang="en-GB" sz="2200" dirty="0">
                <a:solidFill>
                  <a:srgbClr val="333333"/>
                </a:solidFill>
                <a:effectLst/>
                <a:ea typeface="Times New Roman" panose="02020603050405020304" pitchFamily="18" charset="0"/>
              </a:rPr>
              <a:t>: Outline the hotel’s organisational structure, making links and detailing the different departments (e.g., Front Desk, Housekeeping, F&amp;B, conferences &amp; events) staff roles.</a:t>
            </a:r>
            <a:endParaRPr lang="en-GB" sz="2200" dirty="0">
              <a:effectLst/>
              <a:ea typeface="Times New Roman" panose="02020603050405020304" pitchFamily="18" charset="0"/>
            </a:endParaRPr>
          </a:p>
          <a:p>
            <a:pPr marL="342900" lvl="0" indent="-342900" fontAlgn="base">
              <a:lnSpc>
                <a:spcPct val="110000"/>
              </a:lnSpc>
              <a:spcAft>
                <a:spcPts val="1500"/>
              </a:spcAft>
              <a:buFont typeface="Symbol" panose="05050102010706020507" pitchFamily="18" charset="2"/>
              <a:buChar char=""/>
            </a:pPr>
            <a:r>
              <a:rPr lang="en-GB" sz="2200" b="1" dirty="0">
                <a:solidFill>
                  <a:srgbClr val="333333"/>
                </a:solidFill>
                <a:effectLst/>
                <a:ea typeface="Times New Roman" panose="02020603050405020304" pitchFamily="18" charset="0"/>
              </a:rPr>
              <a:t>Recruitment and Training</a:t>
            </a:r>
            <a:r>
              <a:rPr lang="en-GB" sz="2200" dirty="0">
                <a:solidFill>
                  <a:srgbClr val="333333"/>
                </a:solidFill>
                <a:effectLst/>
                <a:ea typeface="Times New Roman" panose="02020603050405020304" pitchFamily="18" charset="0"/>
              </a:rPr>
              <a:t>: Discuss strategies for recruiting and onboarding new employees, especially considering the seasonal demand from international tourists.</a:t>
            </a:r>
            <a:br>
              <a:rPr lang="en-GB" sz="2200" dirty="0">
                <a:solidFill>
                  <a:srgbClr val="333333"/>
                </a:solidFill>
                <a:effectLst/>
                <a:ea typeface="Times New Roman" panose="02020603050405020304" pitchFamily="18" charset="0"/>
              </a:rPr>
            </a:br>
            <a:r>
              <a:rPr lang="en-GB" sz="2200" dirty="0">
                <a:solidFill>
                  <a:srgbClr val="333333"/>
                </a:solidFill>
                <a:effectLst/>
                <a:ea typeface="Times New Roman" panose="02020603050405020304" pitchFamily="18" charset="0"/>
              </a:rPr>
              <a:t>Discuss training programs (e.g., customer service, cultural sensitivity for international guests, emergency response procedures). </a:t>
            </a:r>
            <a:br>
              <a:rPr lang="en-GB" sz="2200" dirty="0">
                <a:solidFill>
                  <a:srgbClr val="333333"/>
                </a:solidFill>
                <a:effectLst/>
                <a:ea typeface="Times New Roman" panose="02020603050405020304" pitchFamily="18" charset="0"/>
              </a:rPr>
            </a:br>
            <a:r>
              <a:rPr lang="en-GB" sz="2200" dirty="0">
                <a:solidFill>
                  <a:srgbClr val="333333"/>
                </a:solidFill>
                <a:effectLst/>
                <a:ea typeface="Times New Roman" panose="02020603050405020304" pitchFamily="18" charset="0"/>
              </a:rPr>
              <a:t>Identify any specific training for high-traffic periods (peak tourist seasons).</a:t>
            </a:r>
            <a:endParaRPr lang="en-GB" sz="2200" dirty="0">
              <a:effectLst/>
              <a:ea typeface="Times New Roman" panose="02020603050405020304" pitchFamily="18" charset="0"/>
            </a:endParaRPr>
          </a:p>
          <a:p>
            <a:pPr marL="342900" lvl="0" indent="-342900" fontAlgn="base">
              <a:lnSpc>
                <a:spcPct val="110000"/>
              </a:lnSpc>
              <a:spcAft>
                <a:spcPts val="1500"/>
              </a:spcAft>
              <a:buFont typeface="Symbol" panose="05050102010706020507" pitchFamily="18" charset="2"/>
              <a:buChar char=""/>
            </a:pPr>
            <a:r>
              <a:rPr lang="en-GB" sz="2200" b="1" dirty="0">
                <a:solidFill>
                  <a:srgbClr val="333333"/>
                </a:solidFill>
                <a:effectLst/>
                <a:ea typeface="Times New Roman" panose="02020603050405020304" pitchFamily="18" charset="0"/>
              </a:rPr>
              <a:t>Staff Scheduling and Allocation</a:t>
            </a:r>
            <a:r>
              <a:rPr lang="en-GB" sz="2200" dirty="0">
                <a:solidFill>
                  <a:srgbClr val="333333"/>
                </a:solidFill>
                <a:effectLst/>
                <a:ea typeface="Times New Roman" panose="02020603050405020304" pitchFamily="18" charset="0"/>
              </a:rPr>
              <a:t>: </a:t>
            </a:r>
            <a:br>
              <a:rPr lang="en-GB" sz="2200" dirty="0">
                <a:solidFill>
                  <a:srgbClr val="333333"/>
                </a:solidFill>
                <a:effectLst/>
                <a:ea typeface="Times New Roman" panose="02020603050405020304" pitchFamily="18" charset="0"/>
              </a:rPr>
            </a:br>
            <a:r>
              <a:rPr lang="en-GB" sz="2200" dirty="0">
                <a:solidFill>
                  <a:srgbClr val="333333"/>
                </a:solidFill>
                <a:effectLst/>
                <a:ea typeface="Times New Roman" panose="02020603050405020304" pitchFamily="18" charset="0"/>
              </a:rPr>
              <a:t>Plan for flexible staffing models, considering fluctuating guest numbers based on seasonality etc.</a:t>
            </a:r>
            <a:br>
              <a:rPr lang="en-GB" sz="2200" dirty="0">
                <a:solidFill>
                  <a:srgbClr val="333333"/>
                </a:solidFill>
                <a:effectLst/>
                <a:ea typeface="Times New Roman" panose="02020603050405020304" pitchFamily="18" charset="0"/>
              </a:rPr>
            </a:br>
            <a:r>
              <a:rPr lang="en-GB" sz="2200" dirty="0">
                <a:solidFill>
                  <a:srgbClr val="333333"/>
                </a:solidFill>
                <a:effectLst/>
                <a:ea typeface="Times New Roman" panose="02020603050405020304" pitchFamily="18" charset="0"/>
              </a:rPr>
              <a:t>Discuss shift schedules/ rotas, part time, full time employment for different departments /areas to ensure adequate coverage and smooth operations. </a:t>
            </a:r>
          </a:p>
          <a:p>
            <a:pPr marL="457200" algn="just" fontAlgn="base">
              <a:lnSpc>
                <a:spcPct val="110000"/>
              </a:lnSpc>
              <a:spcAft>
                <a:spcPts val="1500"/>
              </a:spcAft>
            </a:pPr>
            <a:r>
              <a:rPr lang="en-GB" sz="2200" b="1" dirty="0">
                <a:solidFill>
                  <a:srgbClr val="333333"/>
                </a:solidFill>
                <a:effectLst/>
                <a:ea typeface="Times New Roman" panose="02020603050405020304" pitchFamily="18" charset="0"/>
              </a:rPr>
              <a:t>Performance Management</a:t>
            </a:r>
            <a:r>
              <a:rPr lang="en-GB" sz="2200" dirty="0">
                <a:solidFill>
                  <a:srgbClr val="333333"/>
                </a:solidFill>
                <a:effectLst/>
                <a:ea typeface="Times New Roman" panose="02020603050405020304" pitchFamily="18" charset="0"/>
              </a:rPr>
              <a:t>: Describe how employee performance will be monitored and managed, incentivised including KPIs for customer service and operational efficiency.</a:t>
            </a:r>
            <a:endParaRPr lang="en-GB" sz="2200" dirty="0">
              <a:effectLst/>
              <a:ea typeface="Times New Roman" panose="02020603050405020304" pitchFamily="18" charset="0"/>
            </a:endParaRPr>
          </a:p>
          <a:p>
            <a:pPr marL="457200" algn="just" fontAlgn="base">
              <a:lnSpc>
                <a:spcPct val="115000"/>
              </a:lnSpc>
              <a:spcAft>
                <a:spcPts val="1500"/>
              </a:spcAft>
            </a:pPr>
            <a:r>
              <a:rPr lang="en-GB" sz="1800" dirty="0">
                <a:solidFill>
                  <a:srgbClr val="333333"/>
                </a:solidFill>
                <a:effectLst/>
                <a:ea typeface="Times New Roman" panose="02020603050405020304" pitchFamily="18" charset="0"/>
              </a:rPr>
              <a:t> </a:t>
            </a:r>
            <a:endParaRPr lang="en-GB" dirty="0"/>
          </a:p>
        </p:txBody>
      </p:sp>
    </p:spTree>
    <p:extLst>
      <p:ext uri="{BB962C8B-B14F-4D97-AF65-F5344CB8AC3E}">
        <p14:creationId xmlns:p14="http://schemas.microsoft.com/office/powerpoint/2010/main" val="1196130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CB6ED-A21C-7856-9B90-242FE2D041B1}"/>
              </a:ext>
            </a:extLst>
          </p:cNvPr>
          <p:cNvSpPr>
            <a:spLocks noGrp="1"/>
          </p:cNvSpPr>
          <p:nvPr>
            <p:ph type="title"/>
          </p:nvPr>
        </p:nvSpPr>
        <p:spPr>
          <a:xfrm>
            <a:off x="89095" y="55637"/>
            <a:ext cx="10515600" cy="1325563"/>
          </a:xfrm>
        </p:spPr>
        <p:txBody>
          <a:bodyPr/>
          <a:lstStyle/>
          <a:p>
            <a:r>
              <a:rPr lang="en-GB" sz="3200" u="sng" dirty="0">
                <a:solidFill>
                  <a:srgbClr val="333333"/>
                </a:solidFill>
                <a:effectLst/>
                <a:latin typeface="Arial" panose="020B0604020202020204" pitchFamily="34" charset="0"/>
                <a:ea typeface="Times New Roman" panose="02020603050405020304" pitchFamily="18" charset="0"/>
              </a:rPr>
              <a:t>Financial Management</a:t>
            </a:r>
            <a:br>
              <a:rPr lang="en-GB" sz="4400" dirty="0">
                <a:effectLst/>
                <a:latin typeface="Times New Roman" panose="02020603050405020304" pitchFamily="18" charset="0"/>
                <a:ea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77B09418-C5F0-6D19-321A-C538804C0C08}"/>
              </a:ext>
            </a:extLst>
          </p:cNvPr>
          <p:cNvSpPr>
            <a:spLocks noGrp="1"/>
          </p:cNvSpPr>
          <p:nvPr>
            <p:ph idx="1"/>
          </p:nvPr>
        </p:nvSpPr>
        <p:spPr>
          <a:xfrm>
            <a:off x="89095" y="657412"/>
            <a:ext cx="11971423" cy="5444564"/>
          </a:xfrm>
        </p:spPr>
        <p:txBody>
          <a:bodyPr/>
          <a:lstStyle/>
          <a:p>
            <a:pPr marL="342900" lvl="0" indent="-342900" fontAlgn="base">
              <a:lnSpc>
                <a:spcPct val="115000"/>
              </a:lnSpc>
              <a:spcAft>
                <a:spcPts val="1500"/>
              </a:spcAft>
              <a:buFont typeface="Symbol" panose="05050102010706020507" pitchFamily="18" charset="2"/>
              <a:buChar char=""/>
            </a:pPr>
            <a:r>
              <a:rPr lang="en-GB" sz="2000" b="1" dirty="0">
                <a:solidFill>
                  <a:srgbClr val="333333"/>
                </a:solidFill>
                <a:effectLst/>
                <a:ea typeface="Times New Roman" panose="02020603050405020304" pitchFamily="18" charset="0"/>
              </a:rPr>
              <a:t>Budgeting and Financial Planning: </a:t>
            </a:r>
            <a:r>
              <a:rPr lang="en-GB" sz="2000" dirty="0">
                <a:solidFill>
                  <a:srgbClr val="333333"/>
                </a:solidFill>
                <a:effectLst/>
                <a:ea typeface="Times New Roman" panose="02020603050405020304" pitchFamily="18" charset="0"/>
              </a:rPr>
              <a:t>Discuss budgets covering all operational costs such as staffing, maintenance, utilities, marketing, guest services, and supplies etc. </a:t>
            </a:r>
            <a:br>
              <a:rPr lang="en-GB" sz="2000" dirty="0">
                <a:solidFill>
                  <a:srgbClr val="333333"/>
                </a:solidFill>
                <a:effectLst/>
                <a:ea typeface="Times New Roman" panose="02020603050405020304" pitchFamily="18" charset="0"/>
              </a:rPr>
            </a:br>
            <a:r>
              <a:rPr lang="en-GB" sz="2000" dirty="0">
                <a:solidFill>
                  <a:srgbClr val="333333"/>
                </a:solidFill>
                <a:effectLst/>
                <a:ea typeface="Times New Roman" panose="02020603050405020304" pitchFamily="18" charset="0"/>
              </a:rPr>
              <a:t>Discuss how to plan for both peak and off-peak seasons, anticipating changes in income and expenditure because of this</a:t>
            </a:r>
            <a:endParaRPr lang="en-GB" sz="2000" dirty="0">
              <a:effectLst/>
              <a:ea typeface="Times New Roman" panose="02020603050405020304" pitchFamily="18" charset="0"/>
            </a:endParaRPr>
          </a:p>
          <a:p>
            <a:pPr marL="342900" lvl="0" indent="-342900" fontAlgn="base">
              <a:lnSpc>
                <a:spcPct val="115000"/>
              </a:lnSpc>
              <a:spcAft>
                <a:spcPts val="1500"/>
              </a:spcAft>
              <a:buFont typeface="Symbol" panose="05050102010706020507" pitchFamily="18" charset="2"/>
              <a:buChar char=""/>
            </a:pPr>
            <a:r>
              <a:rPr lang="en-GB" sz="2000" b="1" dirty="0">
                <a:solidFill>
                  <a:srgbClr val="333333"/>
                </a:solidFill>
                <a:effectLst/>
                <a:ea typeface="Times New Roman" panose="02020603050405020304" pitchFamily="18" charset="0"/>
              </a:rPr>
              <a:t>Revenue Management and Pricing Strategy</a:t>
            </a:r>
            <a:r>
              <a:rPr lang="en-GB" sz="2000" dirty="0">
                <a:solidFill>
                  <a:srgbClr val="333333"/>
                </a:solidFill>
                <a:effectLst/>
                <a:ea typeface="Times New Roman" panose="02020603050405020304" pitchFamily="18" charset="0"/>
              </a:rPr>
              <a:t>: Show the importance of a dynamic pricing strategy based on market demand, competitor pricing, and seasonality. </a:t>
            </a:r>
            <a:br>
              <a:rPr lang="en-GB" sz="2000" dirty="0">
                <a:solidFill>
                  <a:srgbClr val="333333"/>
                </a:solidFill>
                <a:effectLst/>
                <a:ea typeface="Times New Roman" panose="02020603050405020304" pitchFamily="18" charset="0"/>
              </a:rPr>
            </a:br>
            <a:r>
              <a:rPr lang="en-GB" sz="2000" dirty="0">
                <a:solidFill>
                  <a:srgbClr val="333333"/>
                </a:solidFill>
                <a:effectLst/>
                <a:ea typeface="Times New Roman" panose="02020603050405020304" pitchFamily="18" charset="0"/>
              </a:rPr>
              <a:t>Provide examples of  revenue management systems to adjust pricing for rooms, amenities, and events (if applicable), maximizing profitability.</a:t>
            </a:r>
            <a:endParaRPr lang="en-GB" sz="2000" dirty="0">
              <a:effectLst/>
              <a:ea typeface="Times New Roman" panose="02020603050405020304" pitchFamily="18" charset="0"/>
            </a:endParaRPr>
          </a:p>
          <a:p>
            <a:pPr marL="342900" lvl="0" indent="-342900" algn="just" fontAlgn="base">
              <a:lnSpc>
                <a:spcPct val="115000"/>
              </a:lnSpc>
              <a:spcAft>
                <a:spcPts val="1500"/>
              </a:spcAft>
              <a:buFont typeface="Symbol" panose="05050102010706020507" pitchFamily="18" charset="2"/>
              <a:buChar char=""/>
            </a:pPr>
            <a:r>
              <a:rPr lang="en-GB" sz="2000" b="1" dirty="0">
                <a:solidFill>
                  <a:srgbClr val="333333"/>
                </a:solidFill>
                <a:effectLst/>
                <a:ea typeface="Times New Roman" panose="02020603050405020304" pitchFamily="18" charset="0"/>
              </a:rPr>
              <a:t>Cost Control and Efficiency: </a:t>
            </a:r>
            <a:r>
              <a:rPr lang="en-GB" sz="2000" dirty="0">
                <a:solidFill>
                  <a:srgbClr val="333333"/>
                </a:solidFill>
                <a:effectLst/>
                <a:ea typeface="Times New Roman" panose="02020603050405020304" pitchFamily="18" charset="0"/>
              </a:rPr>
              <a:t>Identify opportunities for cost savings (e.g., bulk purchasing of supplies, energy-saving initiatives, outsourcing non-core services).</a:t>
            </a:r>
            <a:endParaRPr lang="en-GB" sz="2000" dirty="0">
              <a:effectLst/>
              <a:ea typeface="Times New Roman" panose="02020603050405020304" pitchFamily="18" charset="0"/>
            </a:endParaRPr>
          </a:p>
          <a:p>
            <a:pPr marL="342900" lvl="0" indent="-342900" algn="just" fontAlgn="base">
              <a:lnSpc>
                <a:spcPct val="115000"/>
              </a:lnSpc>
              <a:spcAft>
                <a:spcPts val="1500"/>
              </a:spcAft>
              <a:buFont typeface="Symbol" panose="05050102010706020507" pitchFamily="18" charset="2"/>
              <a:buChar char=""/>
            </a:pPr>
            <a:r>
              <a:rPr lang="en-GB" sz="2000" b="1" dirty="0">
                <a:solidFill>
                  <a:srgbClr val="333333"/>
                </a:solidFill>
                <a:effectLst/>
                <a:ea typeface="Times New Roman" panose="02020603050405020304" pitchFamily="18" charset="0"/>
              </a:rPr>
              <a:t>Financial Reporting</a:t>
            </a:r>
            <a:r>
              <a:rPr lang="en-GB" sz="2000" dirty="0">
                <a:solidFill>
                  <a:srgbClr val="333333"/>
                </a:solidFill>
                <a:effectLst/>
                <a:ea typeface="Times New Roman" panose="02020603050405020304" pitchFamily="18" charset="0"/>
              </a:rPr>
              <a:t>: Outline the frequency and format of financial reports to monitor performance, cash flow, and profitability.</a:t>
            </a:r>
            <a:endParaRPr lang="en-GB" sz="2000" dirty="0">
              <a:effectLst/>
              <a:ea typeface="Times New Roman" panose="02020603050405020304" pitchFamily="18" charset="0"/>
            </a:endParaRPr>
          </a:p>
          <a:p>
            <a:endParaRPr lang="en-GB" dirty="0"/>
          </a:p>
        </p:txBody>
      </p:sp>
    </p:spTree>
    <p:extLst>
      <p:ext uri="{BB962C8B-B14F-4D97-AF65-F5344CB8AC3E}">
        <p14:creationId xmlns:p14="http://schemas.microsoft.com/office/powerpoint/2010/main" val="10800818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BCF7C-A39A-A55D-9B26-09837DE516AE}"/>
              </a:ext>
            </a:extLst>
          </p:cNvPr>
          <p:cNvSpPr>
            <a:spLocks noGrp="1"/>
          </p:cNvSpPr>
          <p:nvPr>
            <p:ph type="title"/>
          </p:nvPr>
        </p:nvSpPr>
        <p:spPr>
          <a:xfrm>
            <a:off x="85164" y="114115"/>
            <a:ext cx="12029141" cy="692709"/>
          </a:xfrm>
        </p:spPr>
        <p:txBody>
          <a:bodyPr>
            <a:normAutofit fontScale="90000"/>
          </a:bodyPr>
          <a:lstStyle/>
          <a:p>
            <a:r>
              <a:rPr lang="en-GB" sz="3200" u="sng" dirty="0">
                <a:solidFill>
                  <a:srgbClr val="333333"/>
                </a:solidFill>
                <a:effectLst/>
                <a:latin typeface="Arial" panose="020B0604020202020204" pitchFamily="34" charset="0"/>
                <a:ea typeface="Times New Roman" panose="02020603050405020304" pitchFamily="18" charset="0"/>
              </a:rPr>
              <a:t>Legal Policies and Procedures:</a:t>
            </a:r>
            <a:br>
              <a:rPr lang="en-GB" sz="4400" dirty="0">
                <a:effectLst/>
                <a:latin typeface="Times New Roman" panose="02020603050405020304" pitchFamily="18" charset="0"/>
                <a:ea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DF82D28B-F437-9E9A-F42D-04EAAFCF8E5C}"/>
              </a:ext>
            </a:extLst>
          </p:cNvPr>
          <p:cNvSpPr>
            <a:spLocks noGrp="1"/>
          </p:cNvSpPr>
          <p:nvPr>
            <p:ph idx="1"/>
          </p:nvPr>
        </p:nvSpPr>
        <p:spPr>
          <a:xfrm>
            <a:off x="0" y="666283"/>
            <a:ext cx="12029141" cy="5525434"/>
          </a:xfrm>
        </p:spPr>
        <p:txBody>
          <a:bodyPr/>
          <a:lstStyle/>
          <a:p>
            <a:pPr marL="514350" indent="-285750" algn="just" fontAlgn="base">
              <a:spcAft>
                <a:spcPts val="1500"/>
              </a:spcAft>
            </a:pPr>
            <a:r>
              <a:rPr lang="en-GB" sz="1800" b="1" dirty="0">
                <a:solidFill>
                  <a:srgbClr val="333333"/>
                </a:solidFill>
                <a:effectLst/>
                <a:ea typeface="Times New Roman" panose="02020603050405020304" pitchFamily="18" charset="0"/>
              </a:rPr>
              <a:t>Legal Compliance</a:t>
            </a:r>
            <a:r>
              <a:rPr lang="en-GB" sz="1800" dirty="0">
                <a:solidFill>
                  <a:srgbClr val="333333"/>
                </a:solidFill>
                <a:effectLst/>
                <a:ea typeface="Times New Roman" panose="02020603050405020304" pitchFamily="18" charset="0"/>
              </a:rPr>
              <a:t>: Ensure that the hotel complies with all relevant local, national, and international laws and regulations, including:</a:t>
            </a:r>
            <a:endParaRPr lang="en-GB" sz="1800" dirty="0">
              <a:effectLst/>
              <a:ea typeface="Times New Roman" panose="02020603050405020304" pitchFamily="18" charset="0"/>
            </a:endParaRPr>
          </a:p>
          <a:p>
            <a:pPr indent="0" algn="just" fontAlgn="base">
              <a:lnSpc>
                <a:spcPct val="115000"/>
              </a:lnSpc>
              <a:spcAft>
                <a:spcPts val="1500"/>
              </a:spcAft>
              <a:buNone/>
            </a:pPr>
            <a:r>
              <a:rPr lang="en-GB" sz="1800" dirty="0">
                <a:solidFill>
                  <a:srgbClr val="333333"/>
                </a:solidFill>
                <a:effectLst/>
                <a:ea typeface="Times New Roman" panose="02020603050405020304" pitchFamily="18" charset="0"/>
              </a:rPr>
              <a:t>Health and safety regulations. Labor laws (e.g., working hours, wages). Data protection and privacy laws (e.g., GDPR if serving international guests).</a:t>
            </a:r>
            <a:endParaRPr lang="en-GB" sz="1800" dirty="0">
              <a:effectLst/>
              <a:ea typeface="Times New Roman" panose="02020603050405020304" pitchFamily="18" charset="0"/>
            </a:endParaRPr>
          </a:p>
          <a:p>
            <a:pPr fontAlgn="base">
              <a:lnSpc>
                <a:spcPct val="115000"/>
              </a:lnSpc>
              <a:spcAft>
                <a:spcPts val="1500"/>
              </a:spcAft>
            </a:pPr>
            <a:r>
              <a:rPr lang="en-GB" sz="1800" b="1" dirty="0">
                <a:solidFill>
                  <a:srgbClr val="333333"/>
                </a:solidFill>
                <a:effectLst/>
                <a:ea typeface="Times New Roman" panose="02020603050405020304" pitchFamily="18" charset="0"/>
              </a:rPr>
              <a:t>Health and Safety Protocols</a:t>
            </a:r>
            <a:r>
              <a:rPr lang="en-GB" sz="1800" dirty="0">
                <a:solidFill>
                  <a:srgbClr val="333333"/>
                </a:solidFill>
                <a:effectLst/>
                <a:ea typeface="Times New Roman" panose="02020603050405020304" pitchFamily="18" charset="0"/>
              </a:rPr>
              <a:t>: Develop procedures for guest and staff safety, including fire safety, emergency evacuation plans, and protocols for health crises (e.g., COVID-19).</a:t>
            </a:r>
            <a:br>
              <a:rPr lang="en-GB" sz="1800" dirty="0">
                <a:ea typeface="Times New Roman" panose="02020603050405020304" pitchFamily="18" charset="0"/>
              </a:rPr>
            </a:br>
            <a:r>
              <a:rPr lang="en-GB" sz="1800" dirty="0">
                <a:solidFill>
                  <a:srgbClr val="333333"/>
                </a:solidFill>
                <a:effectLst/>
                <a:ea typeface="Times New Roman" panose="02020603050405020304" pitchFamily="18" charset="0"/>
              </a:rPr>
              <a:t>Ensure compliance with local health standards, including hygiene and sanitation practices in rooms and public areas. </a:t>
            </a:r>
            <a:endParaRPr lang="en-GB" sz="1800" dirty="0">
              <a:effectLst/>
              <a:ea typeface="Times New Roman" panose="02020603050405020304" pitchFamily="18" charset="0"/>
            </a:endParaRPr>
          </a:p>
          <a:p>
            <a:pPr marL="0" lvl="0" indent="0" fontAlgn="base">
              <a:lnSpc>
                <a:spcPct val="115000"/>
              </a:lnSpc>
              <a:spcAft>
                <a:spcPts val="1500"/>
              </a:spcAft>
              <a:buNone/>
            </a:pPr>
            <a:r>
              <a:rPr lang="en-GB" sz="1800" dirty="0">
                <a:solidFill>
                  <a:srgbClr val="333333"/>
                </a:solidFill>
                <a:effectLst/>
                <a:ea typeface="Times New Roman" panose="02020603050405020304" pitchFamily="18" charset="0"/>
              </a:rPr>
              <a:t>Insurance and Liability: Identify necessary insurance policies, including property, liability, business interruption, and staff-related insurances.</a:t>
            </a:r>
            <a:br>
              <a:rPr lang="en-GB" sz="1800" dirty="0">
                <a:ea typeface="Times New Roman" panose="02020603050405020304" pitchFamily="18" charset="0"/>
              </a:rPr>
            </a:br>
            <a:r>
              <a:rPr lang="en-GB" sz="1800" dirty="0">
                <a:solidFill>
                  <a:srgbClr val="333333"/>
                </a:solidFill>
                <a:effectLst/>
                <a:ea typeface="Times New Roman" panose="02020603050405020304" pitchFamily="18" charset="0"/>
              </a:rPr>
              <a:t>Define procedures for managing any claims or legal issues that arise (e.g., guest accidents, property damage). </a:t>
            </a:r>
            <a:br>
              <a:rPr lang="en-GB" sz="1800" dirty="0">
                <a:solidFill>
                  <a:srgbClr val="333333"/>
                </a:solidFill>
                <a:effectLst/>
                <a:ea typeface="Times New Roman" panose="02020603050405020304" pitchFamily="18" charset="0"/>
              </a:rPr>
            </a:br>
            <a:endParaRPr lang="en-GB" sz="1800" dirty="0">
              <a:solidFill>
                <a:srgbClr val="333333"/>
              </a:solidFill>
              <a:effectLst/>
              <a:ea typeface="Times New Roman" panose="02020603050405020304" pitchFamily="18" charset="0"/>
            </a:endParaRPr>
          </a:p>
          <a:p>
            <a:pPr fontAlgn="base">
              <a:lnSpc>
                <a:spcPct val="115000"/>
              </a:lnSpc>
              <a:spcAft>
                <a:spcPts val="1500"/>
              </a:spcAft>
            </a:pPr>
            <a:r>
              <a:rPr lang="en-GB" sz="1800" dirty="0">
                <a:solidFill>
                  <a:srgbClr val="333333"/>
                </a:solidFill>
                <a:effectLst/>
                <a:ea typeface="Times New Roman" panose="02020603050405020304" pitchFamily="18" charset="0"/>
              </a:rPr>
              <a:t>Contracts and Agreements: Outline standard procedures for entering into contracts with suppliers, contractors, or external partners (e.g., event organizers, tourism agencies).</a:t>
            </a:r>
            <a:endParaRPr lang="en-GB" sz="1800" dirty="0">
              <a:effectLst/>
              <a:ea typeface="Times New Roman" panose="02020603050405020304" pitchFamily="18" charset="0"/>
            </a:endParaRPr>
          </a:p>
          <a:p>
            <a:endParaRPr lang="en-GB" dirty="0"/>
          </a:p>
        </p:txBody>
      </p:sp>
    </p:spTree>
    <p:extLst>
      <p:ext uri="{BB962C8B-B14F-4D97-AF65-F5344CB8AC3E}">
        <p14:creationId xmlns:p14="http://schemas.microsoft.com/office/powerpoint/2010/main" val="5200196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3BB88-ABC8-E0E9-5E86-26E369CA4157}"/>
              </a:ext>
            </a:extLst>
          </p:cNvPr>
          <p:cNvSpPr>
            <a:spLocks noGrp="1"/>
          </p:cNvSpPr>
          <p:nvPr>
            <p:ph type="title"/>
          </p:nvPr>
        </p:nvSpPr>
        <p:spPr>
          <a:xfrm>
            <a:off x="123636" y="0"/>
            <a:ext cx="10515600" cy="1325563"/>
          </a:xfrm>
        </p:spPr>
        <p:txBody>
          <a:bodyPr>
            <a:normAutofit/>
          </a:bodyPr>
          <a:lstStyle/>
          <a:p>
            <a:r>
              <a:rPr lang="en-GB" sz="2800" b="1" u="sng" dirty="0">
                <a:solidFill>
                  <a:srgbClr val="333333"/>
                </a:solidFill>
                <a:effectLst/>
                <a:ea typeface="Times New Roman" panose="02020603050405020304" pitchFamily="18" charset="0"/>
              </a:rPr>
              <a:t>Operational Logistics:</a:t>
            </a:r>
            <a:br>
              <a:rPr lang="en-GB" sz="3200" dirty="0">
                <a:effectLst/>
                <a:ea typeface="Times New Roman" panose="02020603050405020304" pitchFamily="18" charset="0"/>
              </a:rPr>
            </a:br>
            <a:endParaRPr lang="en-GB" sz="3200" dirty="0"/>
          </a:p>
        </p:txBody>
      </p:sp>
      <p:sp>
        <p:nvSpPr>
          <p:cNvPr id="3" name="Content Placeholder 2">
            <a:extLst>
              <a:ext uri="{FF2B5EF4-FFF2-40B4-BE49-F238E27FC236}">
                <a16:creationId xmlns:a16="http://schemas.microsoft.com/office/drawing/2014/main" id="{B7A87756-2F3C-60F0-ED8D-734C1F8AEEDB}"/>
              </a:ext>
            </a:extLst>
          </p:cNvPr>
          <p:cNvSpPr>
            <a:spLocks noGrp="1"/>
          </p:cNvSpPr>
          <p:nvPr>
            <p:ph idx="1"/>
          </p:nvPr>
        </p:nvSpPr>
        <p:spPr>
          <a:xfrm>
            <a:off x="172080" y="811454"/>
            <a:ext cx="12019919" cy="5135173"/>
          </a:xfrm>
        </p:spPr>
        <p:txBody>
          <a:bodyPr>
            <a:normAutofit/>
          </a:bodyPr>
          <a:lstStyle/>
          <a:p>
            <a:pPr fontAlgn="base">
              <a:lnSpc>
                <a:spcPct val="100000"/>
              </a:lnSpc>
              <a:spcAft>
                <a:spcPts val="1500"/>
              </a:spcAft>
            </a:pPr>
            <a:r>
              <a:rPr lang="en-GB" sz="2400" b="1" dirty="0">
                <a:solidFill>
                  <a:srgbClr val="333333"/>
                </a:solidFill>
                <a:effectLst/>
                <a:ea typeface="Times New Roman" panose="02020603050405020304" pitchFamily="18" charset="0"/>
              </a:rPr>
              <a:t>Guest Services Management: </a:t>
            </a:r>
          </a:p>
          <a:p>
            <a:pPr marL="0" indent="0" fontAlgn="base">
              <a:lnSpc>
                <a:spcPct val="100000"/>
              </a:lnSpc>
              <a:spcAft>
                <a:spcPts val="1500"/>
              </a:spcAft>
              <a:buNone/>
            </a:pPr>
            <a:r>
              <a:rPr lang="en-GB" sz="2400" dirty="0">
                <a:solidFill>
                  <a:srgbClr val="333333"/>
                </a:solidFill>
                <a:effectLst/>
                <a:ea typeface="Times New Roman" panose="02020603050405020304" pitchFamily="18" charset="0"/>
              </a:rPr>
              <a:t>Plan for managing guest needs before, during, and after their stay, ensuring personalised service for different tourist segments (families, solo travellers, business tourists). </a:t>
            </a:r>
            <a:br>
              <a:rPr lang="en-GB" sz="2400" dirty="0">
                <a:solidFill>
                  <a:srgbClr val="333333"/>
                </a:solidFill>
                <a:effectLst/>
                <a:ea typeface="Times New Roman" panose="02020603050405020304" pitchFamily="18" charset="0"/>
              </a:rPr>
            </a:br>
            <a:r>
              <a:rPr lang="en-GB" sz="2400" dirty="0">
                <a:solidFill>
                  <a:srgbClr val="333333"/>
                </a:solidFill>
                <a:effectLst/>
                <a:ea typeface="Times New Roman" panose="02020603050405020304" pitchFamily="18" charset="0"/>
              </a:rPr>
              <a:t>Discuss systems for booking and check-in/check-out processes, handling special requests, and complaint resolution.</a:t>
            </a:r>
            <a:endParaRPr lang="en-GB" sz="2400" dirty="0">
              <a:effectLst/>
              <a:ea typeface="Times New Roman" panose="02020603050405020304" pitchFamily="18" charset="0"/>
            </a:endParaRPr>
          </a:p>
          <a:p>
            <a:pPr marL="342900" lvl="0" indent="-342900" fontAlgn="base">
              <a:lnSpc>
                <a:spcPct val="100000"/>
              </a:lnSpc>
              <a:spcAft>
                <a:spcPts val="1500"/>
              </a:spcAft>
              <a:buFont typeface="Symbol" panose="05050102010706020507" pitchFamily="18" charset="2"/>
              <a:buChar char=""/>
            </a:pPr>
            <a:r>
              <a:rPr lang="en-GB" sz="2400" b="1" dirty="0">
                <a:solidFill>
                  <a:srgbClr val="333333"/>
                </a:solidFill>
                <a:effectLst/>
                <a:ea typeface="Times New Roman" panose="02020603050405020304" pitchFamily="18" charset="0"/>
              </a:rPr>
              <a:t>Technology Integration: </a:t>
            </a:r>
          </a:p>
          <a:p>
            <a:pPr marL="0" lvl="0" indent="0" fontAlgn="base">
              <a:lnSpc>
                <a:spcPct val="100000"/>
              </a:lnSpc>
              <a:spcAft>
                <a:spcPts val="1500"/>
              </a:spcAft>
              <a:buNone/>
            </a:pPr>
            <a:r>
              <a:rPr lang="en-GB" sz="2400" dirty="0">
                <a:solidFill>
                  <a:srgbClr val="333333"/>
                </a:solidFill>
                <a:effectLst/>
                <a:ea typeface="Times New Roman" panose="02020603050405020304" pitchFamily="18" charset="0"/>
              </a:rPr>
              <a:t>Plan for the integration of technologies such as Property Management Systems (PMS), point-of-sale systems, guest Wi-Fi, and digital booking platforms (OTA’s).</a:t>
            </a:r>
            <a:br>
              <a:rPr lang="en-GB" sz="2400" dirty="0">
                <a:solidFill>
                  <a:srgbClr val="333333"/>
                </a:solidFill>
                <a:effectLst/>
                <a:ea typeface="Times New Roman" panose="02020603050405020304" pitchFamily="18" charset="0"/>
              </a:rPr>
            </a:br>
            <a:r>
              <a:rPr lang="en-GB" sz="2400" dirty="0">
                <a:solidFill>
                  <a:srgbClr val="333333"/>
                </a:solidFill>
                <a:effectLst/>
                <a:ea typeface="Times New Roman" panose="02020603050405020304" pitchFamily="18" charset="0"/>
              </a:rPr>
              <a:t>Consider automation for routine tasks like check-in/out, billing, and guest feedback collection to improve efficiency.</a:t>
            </a:r>
            <a:endParaRPr lang="en-GB" sz="2400" dirty="0">
              <a:effectLst/>
              <a:ea typeface="Times New Roman" panose="02020603050405020304" pitchFamily="18" charset="0"/>
            </a:endParaRPr>
          </a:p>
          <a:p>
            <a:endParaRPr lang="en-GB" dirty="0"/>
          </a:p>
        </p:txBody>
      </p:sp>
    </p:spTree>
    <p:extLst>
      <p:ext uri="{BB962C8B-B14F-4D97-AF65-F5344CB8AC3E}">
        <p14:creationId xmlns:p14="http://schemas.microsoft.com/office/powerpoint/2010/main" val="3185991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23313-4E23-A2D7-83AE-4F3CE51CE90C}"/>
              </a:ext>
            </a:extLst>
          </p:cNvPr>
          <p:cNvSpPr>
            <a:spLocks noGrp="1"/>
          </p:cNvSpPr>
          <p:nvPr>
            <p:ph type="title"/>
          </p:nvPr>
        </p:nvSpPr>
        <p:spPr>
          <a:xfrm>
            <a:off x="232637" y="104734"/>
            <a:ext cx="10515600" cy="888390"/>
          </a:xfrm>
        </p:spPr>
        <p:txBody>
          <a:bodyPr>
            <a:normAutofit fontScale="90000"/>
          </a:bodyPr>
          <a:lstStyle/>
          <a:p>
            <a:r>
              <a:rPr lang="en-GB" sz="3200" b="1" u="sng" dirty="0">
                <a:solidFill>
                  <a:srgbClr val="333333"/>
                </a:solidFill>
                <a:effectLst/>
                <a:ea typeface="Times New Roman" panose="02020603050405020304" pitchFamily="18" charset="0"/>
              </a:rPr>
              <a:t>Customer Experience and Satisfaction</a:t>
            </a:r>
            <a:r>
              <a:rPr lang="en-GB" sz="3200" b="1" dirty="0">
                <a:solidFill>
                  <a:srgbClr val="333333"/>
                </a:solidFill>
                <a:effectLst/>
                <a:ea typeface="Times New Roman" panose="02020603050405020304" pitchFamily="18" charset="0"/>
              </a:rPr>
              <a:t>:</a:t>
            </a:r>
            <a:br>
              <a:rPr lang="en-GB" sz="3200" b="1" dirty="0">
                <a:effectLst/>
                <a:ea typeface="Times New Roman" panose="02020603050405020304" pitchFamily="18" charset="0"/>
              </a:rPr>
            </a:br>
            <a:endParaRPr lang="en-GB" sz="3200" b="1" dirty="0"/>
          </a:p>
        </p:txBody>
      </p:sp>
      <p:sp>
        <p:nvSpPr>
          <p:cNvPr id="3" name="Content Placeholder 2">
            <a:extLst>
              <a:ext uri="{FF2B5EF4-FFF2-40B4-BE49-F238E27FC236}">
                <a16:creationId xmlns:a16="http://schemas.microsoft.com/office/drawing/2014/main" id="{FDF4D231-BAF2-F9FC-44B3-00F25B8D5D7F}"/>
              </a:ext>
            </a:extLst>
          </p:cNvPr>
          <p:cNvSpPr>
            <a:spLocks noGrp="1"/>
          </p:cNvSpPr>
          <p:nvPr>
            <p:ph idx="1"/>
          </p:nvPr>
        </p:nvSpPr>
        <p:spPr>
          <a:xfrm>
            <a:off x="90834" y="767513"/>
            <a:ext cx="11996201" cy="5445561"/>
          </a:xfrm>
        </p:spPr>
        <p:txBody>
          <a:bodyPr>
            <a:normAutofit/>
          </a:bodyPr>
          <a:lstStyle/>
          <a:p>
            <a:pPr indent="0" fontAlgn="base">
              <a:lnSpc>
                <a:spcPct val="100000"/>
              </a:lnSpc>
              <a:spcAft>
                <a:spcPts val="1500"/>
              </a:spcAft>
              <a:buNone/>
            </a:pPr>
            <a:r>
              <a:rPr lang="en-GB" sz="2000" b="1" dirty="0">
                <a:solidFill>
                  <a:srgbClr val="333333"/>
                </a:solidFill>
                <a:effectLst/>
                <a:ea typeface="Times New Roman" panose="02020603050405020304" pitchFamily="18" charset="0"/>
              </a:rPr>
              <a:t>Guest Feedback Systems: </a:t>
            </a:r>
            <a:br>
              <a:rPr lang="en-GB" sz="2000" b="1" dirty="0">
                <a:solidFill>
                  <a:srgbClr val="333333"/>
                </a:solidFill>
                <a:effectLst/>
                <a:ea typeface="Times New Roman" panose="02020603050405020304" pitchFamily="18" charset="0"/>
              </a:rPr>
            </a:br>
            <a:r>
              <a:rPr lang="en-GB" sz="2000" dirty="0">
                <a:solidFill>
                  <a:srgbClr val="333333"/>
                </a:solidFill>
                <a:effectLst/>
                <a:ea typeface="Times New Roman" panose="02020603050405020304" pitchFamily="18" charset="0"/>
              </a:rPr>
              <a:t>The importance of implementation of systems to collect real-time guest feedback via surveys, online reviews, or in-person comments.</a:t>
            </a:r>
            <a:br>
              <a:rPr lang="en-GB" sz="2000" dirty="0">
                <a:solidFill>
                  <a:srgbClr val="333333"/>
                </a:solidFill>
                <a:effectLst/>
                <a:ea typeface="Times New Roman" panose="02020603050405020304" pitchFamily="18" charset="0"/>
              </a:rPr>
            </a:br>
            <a:r>
              <a:rPr lang="en-GB" sz="2000" dirty="0">
                <a:solidFill>
                  <a:srgbClr val="333333"/>
                </a:solidFill>
                <a:effectLst/>
                <a:ea typeface="Times New Roman" panose="02020603050405020304" pitchFamily="18" charset="0"/>
              </a:rPr>
              <a:t>Establish procedures for quickly addressing and resolving guest complaints or issues.</a:t>
            </a:r>
            <a:endParaRPr lang="en-GB" sz="2000" dirty="0">
              <a:effectLst/>
              <a:ea typeface="Times New Roman" panose="02020603050405020304" pitchFamily="18" charset="0"/>
            </a:endParaRPr>
          </a:p>
          <a:p>
            <a:pPr marL="0" lvl="0" indent="0" fontAlgn="base">
              <a:lnSpc>
                <a:spcPct val="115000"/>
              </a:lnSpc>
              <a:spcAft>
                <a:spcPts val="1500"/>
              </a:spcAft>
              <a:buNone/>
            </a:pPr>
            <a:r>
              <a:rPr lang="en-GB" sz="2000" b="1" dirty="0">
                <a:solidFill>
                  <a:srgbClr val="333333"/>
                </a:solidFill>
                <a:effectLst/>
                <a:ea typeface="Times New Roman" panose="02020603050405020304" pitchFamily="18" charset="0"/>
              </a:rPr>
              <a:t>Quality Control:</a:t>
            </a:r>
            <a:br>
              <a:rPr lang="en-GB" sz="2000" b="1" dirty="0">
                <a:solidFill>
                  <a:srgbClr val="333333"/>
                </a:solidFill>
                <a:effectLst/>
                <a:ea typeface="Times New Roman" panose="02020603050405020304" pitchFamily="18" charset="0"/>
              </a:rPr>
            </a:br>
            <a:r>
              <a:rPr lang="en-GB" sz="2000" dirty="0">
                <a:solidFill>
                  <a:srgbClr val="333333"/>
                </a:solidFill>
                <a:effectLst/>
                <a:ea typeface="Times New Roman" panose="02020603050405020304" pitchFamily="18" charset="0"/>
              </a:rPr>
              <a:t>Develop internal standards and procedures to ensure that services meet or exceed guest expectations, including cleanliness, food quality, and service delivery.</a:t>
            </a:r>
            <a:endParaRPr lang="en-GB" sz="2000" dirty="0">
              <a:effectLst/>
              <a:ea typeface="Times New Roman" panose="02020603050405020304" pitchFamily="18" charset="0"/>
            </a:endParaRPr>
          </a:p>
          <a:p>
            <a:pPr marL="0" lvl="0" indent="0" fontAlgn="base">
              <a:lnSpc>
                <a:spcPct val="115000"/>
              </a:lnSpc>
              <a:spcAft>
                <a:spcPts val="1500"/>
              </a:spcAft>
              <a:buNone/>
            </a:pPr>
            <a:r>
              <a:rPr lang="en-GB" sz="2000" b="1" dirty="0">
                <a:solidFill>
                  <a:srgbClr val="333333"/>
                </a:solidFill>
                <a:effectLst/>
                <a:ea typeface="Times New Roman" panose="02020603050405020304" pitchFamily="18" charset="0"/>
              </a:rPr>
              <a:t>Sustainability and Social Responsibility: </a:t>
            </a:r>
            <a:br>
              <a:rPr lang="en-GB" sz="2000" b="1" dirty="0">
                <a:solidFill>
                  <a:srgbClr val="333333"/>
                </a:solidFill>
                <a:effectLst/>
                <a:ea typeface="Times New Roman" panose="02020603050405020304" pitchFamily="18" charset="0"/>
              </a:rPr>
            </a:br>
            <a:r>
              <a:rPr lang="en-GB" sz="2000" dirty="0">
                <a:solidFill>
                  <a:srgbClr val="333333"/>
                </a:solidFill>
                <a:effectLst/>
                <a:ea typeface="Times New Roman" panose="02020603050405020304" pitchFamily="18" charset="0"/>
              </a:rPr>
              <a:t>Consider incorporating sustainable practices into the hotel’s operations (e.g., waste reduction, energy efficiency, community outreach).</a:t>
            </a:r>
            <a:br>
              <a:rPr lang="en-GB" sz="2000" dirty="0">
                <a:solidFill>
                  <a:srgbClr val="333333"/>
                </a:solidFill>
                <a:effectLst/>
                <a:ea typeface="Times New Roman" panose="02020603050405020304" pitchFamily="18" charset="0"/>
              </a:rPr>
            </a:br>
            <a:r>
              <a:rPr lang="en-GB" sz="2000" dirty="0">
                <a:solidFill>
                  <a:srgbClr val="333333"/>
                </a:solidFill>
                <a:effectLst/>
                <a:ea typeface="Times New Roman" panose="02020603050405020304" pitchFamily="18" charset="0"/>
              </a:rPr>
              <a:t>Highlight the hotel’s commitment to responsible tourism and promote it as a key selling point to environmentally conscious travellers.</a:t>
            </a:r>
            <a:endParaRPr lang="en-GB" sz="2000" dirty="0">
              <a:effectLst/>
              <a:ea typeface="Times New Roman" panose="02020603050405020304" pitchFamily="18" charset="0"/>
            </a:endParaRPr>
          </a:p>
          <a:p>
            <a:endParaRPr lang="en-GB" dirty="0"/>
          </a:p>
        </p:txBody>
      </p:sp>
    </p:spTree>
    <p:extLst>
      <p:ext uri="{BB962C8B-B14F-4D97-AF65-F5344CB8AC3E}">
        <p14:creationId xmlns:p14="http://schemas.microsoft.com/office/powerpoint/2010/main" val="7416003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0805E-C2B5-1635-D813-560305FF191C}"/>
              </a:ext>
            </a:extLst>
          </p:cNvPr>
          <p:cNvSpPr>
            <a:spLocks noGrp="1"/>
          </p:cNvSpPr>
          <p:nvPr>
            <p:ph type="title"/>
          </p:nvPr>
        </p:nvSpPr>
        <p:spPr>
          <a:xfrm>
            <a:off x="81247" y="0"/>
            <a:ext cx="10515600" cy="1325563"/>
          </a:xfrm>
        </p:spPr>
        <p:txBody>
          <a:bodyPr/>
          <a:lstStyle/>
          <a:p>
            <a:r>
              <a:rPr lang="en-GB" sz="3600" b="1" u="sng" dirty="0">
                <a:solidFill>
                  <a:srgbClr val="333333"/>
                </a:solidFill>
                <a:effectLst/>
                <a:ea typeface="Times New Roman" panose="02020603050405020304" pitchFamily="18" charset="0"/>
              </a:rPr>
              <a:t>Risk Management:</a:t>
            </a:r>
            <a:br>
              <a:rPr lang="en-GB" sz="4400" dirty="0">
                <a:effectLst/>
                <a:latin typeface="Times New Roman" panose="02020603050405020304" pitchFamily="18" charset="0"/>
                <a:ea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3DA0769D-8019-C5FC-3355-A331767AD1AB}"/>
              </a:ext>
            </a:extLst>
          </p:cNvPr>
          <p:cNvSpPr>
            <a:spLocks noGrp="1"/>
          </p:cNvSpPr>
          <p:nvPr>
            <p:ph idx="1"/>
          </p:nvPr>
        </p:nvSpPr>
        <p:spPr>
          <a:xfrm>
            <a:off x="244748" y="808280"/>
            <a:ext cx="10515600" cy="4351338"/>
          </a:xfrm>
        </p:spPr>
        <p:txBody>
          <a:bodyPr/>
          <a:lstStyle/>
          <a:p>
            <a:pPr marL="342900" lvl="0" indent="-342900" algn="just" fontAlgn="base">
              <a:lnSpc>
                <a:spcPct val="100000"/>
              </a:lnSpc>
              <a:spcAft>
                <a:spcPts val="1500"/>
              </a:spcAft>
              <a:buFont typeface="Symbol" panose="05050102010706020507" pitchFamily="18" charset="2"/>
              <a:buChar char=""/>
            </a:pPr>
            <a:r>
              <a:rPr lang="en-GB" sz="2000" b="1" dirty="0">
                <a:solidFill>
                  <a:srgbClr val="333333"/>
                </a:solidFill>
                <a:effectLst/>
                <a:ea typeface="Times New Roman" panose="02020603050405020304" pitchFamily="18" charset="0"/>
              </a:rPr>
              <a:t>Risk Assessment</a:t>
            </a:r>
            <a:r>
              <a:rPr lang="en-GB" sz="2000" dirty="0">
                <a:solidFill>
                  <a:srgbClr val="333333"/>
                </a:solidFill>
                <a:effectLst/>
                <a:ea typeface="Times New Roman" panose="02020603050405020304" pitchFamily="18" charset="0"/>
              </a:rPr>
              <a:t>: Identify potential risks affecting hotel operations (e.g., natural disasters, economic downturns, political instability) and assess their impact on operations.</a:t>
            </a:r>
            <a:endParaRPr lang="en-GB" sz="2000" dirty="0">
              <a:effectLst/>
              <a:ea typeface="Times New Roman" panose="02020603050405020304" pitchFamily="18" charset="0"/>
            </a:endParaRPr>
          </a:p>
          <a:p>
            <a:pPr marL="342900" lvl="0" indent="-342900" algn="just" fontAlgn="base">
              <a:lnSpc>
                <a:spcPct val="100000"/>
              </a:lnSpc>
              <a:spcAft>
                <a:spcPts val="1500"/>
              </a:spcAft>
              <a:buFont typeface="Symbol" panose="05050102010706020507" pitchFamily="18" charset="2"/>
              <a:buChar char=""/>
            </a:pPr>
            <a:r>
              <a:rPr lang="en-GB" sz="2000" b="1" dirty="0">
                <a:solidFill>
                  <a:srgbClr val="333333"/>
                </a:solidFill>
                <a:effectLst/>
                <a:ea typeface="Times New Roman" panose="02020603050405020304" pitchFamily="18" charset="0"/>
              </a:rPr>
              <a:t>Contingency Plans</a:t>
            </a:r>
            <a:r>
              <a:rPr lang="en-GB" sz="2000" dirty="0">
                <a:solidFill>
                  <a:srgbClr val="333333"/>
                </a:solidFill>
                <a:effectLst/>
                <a:ea typeface="Times New Roman" panose="02020603050405020304" pitchFamily="18" charset="0"/>
              </a:rPr>
              <a:t>: Develop contingency plans for various scenarios, including staff shortages, supply chain disruptions, or safety incidents.</a:t>
            </a:r>
            <a:endParaRPr lang="en-GB" sz="2000" dirty="0">
              <a:effectLst/>
              <a:ea typeface="Times New Roman" panose="02020603050405020304" pitchFamily="18" charset="0"/>
            </a:endParaRPr>
          </a:p>
          <a:p>
            <a:pPr marL="342900" lvl="0" indent="-342900" algn="just" fontAlgn="base">
              <a:lnSpc>
                <a:spcPct val="100000"/>
              </a:lnSpc>
              <a:spcAft>
                <a:spcPts val="1500"/>
              </a:spcAft>
              <a:buFont typeface="Symbol" panose="05050102010706020507" pitchFamily="18" charset="2"/>
              <a:buChar char=""/>
            </a:pPr>
            <a:r>
              <a:rPr lang="en-GB" sz="2000" b="1" dirty="0">
                <a:solidFill>
                  <a:srgbClr val="333333"/>
                </a:solidFill>
                <a:effectLst/>
                <a:ea typeface="Times New Roman" panose="02020603050405020304" pitchFamily="18" charset="0"/>
              </a:rPr>
              <a:t>Crisis Communication</a:t>
            </a:r>
            <a:r>
              <a:rPr lang="en-GB" sz="2000" dirty="0">
                <a:solidFill>
                  <a:srgbClr val="333333"/>
                </a:solidFill>
                <a:effectLst/>
                <a:ea typeface="Times New Roman" panose="02020603050405020304" pitchFamily="18" charset="0"/>
              </a:rPr>
              <a:t>: Establish a communication plan for dealing with crises, both internally (to staff) and externally (to guests and stakeholders).</a:t>
            </a:r>
            <a:endParaRPr lang="en-GB" sz="2000" dirty="0">
              <a:effectLst/>
              <a:ea typeface="Times New Roman" panose="02020603050405020304" pitchFamily="18" charset="0"/>
            </a:endParaRPr>
          </a:p>
          <a:p>
            <a:endParaRPr lang="en-GB" dirty="0"/>
          </a:p>
        </p:txBody>
      </p:sp>
    </p:spTree>
    <p:extLst>
      <p:ext uri="{BB962C8B-B14F-4D97-AF65-F5344CB8AC3E}">
        <p14:creationId xmlns:p14="http://schemas.microsoft.com/office/powerpoint/2010/main" val="291115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8E88E-2651-4336-DDF6-EDE014249BC5}"/>
              </a:ext>
            </a:extLst>
          </p:cNvPr>
          <p:cNvSpPr>
            <a:spLocks noGrp="1"/>
          </p:cNvSpPr>
          <p:nvPr>
            <p:ph type="title"/>
          </p:nvPr>
        </p:nvSpPr>
        <p:spPr>
          <a:xfrm>
            <a:off x="250804" y="128956"/>
            <a:ext cx="10515600" cy="688554"/>
          </a:xfrm>
        </p:spPr>
        <p:txBody>
          <a:bodyPr>
            <a:normAutofit fontScale="90000"/>
          </a:bodyPr>
          <a:lstStyle/>
          <a:p>
            <a:r>
              <a:rPr lang="en-GB" sz="3600" b="1" u="sng" dirty="0">
                <a:solidFill>
                  <a:srgbClr val="333333"/>
                </a:solidFill>
                <a:effectLst/>
                <a:ea typeface="Times New Roman" panose="02020603050405020304" pitchFamily="18" charset="0"/>
              </a:rPr>
              <a:t>Monitoring and Evaluation</a:t>
            </a:r>
            <a:br>
              <a:rPr lang="en-GB" sz="4400" dirty="0">
                <a:effectLst/>
                <a:latin typeface="Times New Roman" panose="02020603050405020304" pitchFamily="18" charset="0"/>
                <a:ea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63335EFE-C677-88A7-7D32-5547138AD681}"/>
              </a:ext>
            </a:extLst>
          </p:cNvPr>
          <p:cNvSpPr>
            <a:spLocks noGrp="1"/>
          </p:cNvSpPr>
          <p:nvPr>
            <p:ph idx="1"/>
          </p:nvPr>
        </p:nvSpPr>
        <p:spPr>
          <a:xfrm>
            <a:off x="147858" y="473232"/>
            <a:ext cx="11993677" cy="5727731"/>
          </a:xfrm>
        </p:spPr>
        <p:txBody>
          <a:bodyPr>
            <a:normAutofit fontScale="62500" lnSpcReduction="20000"/>
          </a:bodyPr>
          <a:lstStyle/>
          <a:p>
            <a:pPr marL="457200" algn="just" fontAlgn="base">
              <a:lnSpc>
                <a:spcPct val="120000"/>
              </a:lnSpc>
              <a:spcAft>
                <a:spcPts val="1500"/>
              </a:spcAft>
            </a:pPr>
            <a:r>
              <a:rPr lang="en-GB" sz="2600" b="1" u="none" strike="noStrike" dirty="0">
                <a:solidFill>
                  <a:srgbClr val="333333"/>
                </a:solidFill>
                <a:effectLst/>
                <a:ea typeface="Times New Roman" panose="02020603050405020304" pitchFamily="18" charset="0"/>
              </a:rPr>
              <a:t> </a:t>
            </a:r>
            <a:r>
              <a:rPr lang="en-GB" sz="2900" b="1" dirty="0">
                <a:solidFill>
                  <a:srgbClr val="333333"/>
                </a:solidFill>
                <a:effectLst/>
                <a:ea typeface="Times New Roman" panose="02020603050405020304" pitchFamily="18" charset="0"/>
              </a:rPr>
              <a:t>Key Performance Indicators (KPIs):</a:t>
            </a:r>
            <a:endParaRPr lang="en-GB" sz="4500" b="1" dirty="0">
              <a:effectLst/>
              <a:ea typeface="Times New Roman" panose="02020603050405020304" pitchFamily="18" charset="0"/>
            </a:endParaRPr>
          </a:p>
          <a:p>
            <a:pPr marL="457200" algn="just" fontAlgn="base">
              <a:lnSpc>
                <a:spcPct val="120000"/>
              </a:lnSpc>
              <a:spcAft>
                <a:spcPts val="1500"/>
              </a:spcAft>
            </a:pPr>
            <a:r>
              <a:rPr lang="en-GB" sz="2900" dirty="0">
                <a:solidFill>
                  <a:srgbClr val="333333"/>
                </a:solidFill>
                <a:effectLst/>
                <a:ea typeface="Times New Roman" panose="02020603050405020304" pitchFamily="18" charset="0"/>
              </a:rPr>
              <a:t>Define KPIs for operational efficiency, financial performance, guest satisfaction, and employee productivity.</a:t>
            </a:r>
            <a:endParaRPr lang="en-GB" sz="2900" dirty="0">
              <a:effectLst/>
              <a:ea typeface="Times New Roman" panose="02020603050405020304" pitchFamily="18" charset="0"/>
            </a:endParaRPr>
          </a:p>
          <a:p>
            <a:pPr marL="457200" algn="just" fontAlgn="base">
              <a:lnSpc>
                <a:spcPct val="120000"/>
              </a:lnSpc>
              <a:spcAft>
                <a:spcPts val="1500"/>
              </a:spcAft>
            </a:pPr>
            <a:r>
              <a:rPr lang="en-GB" sz="2900" dirty="0">
                <a:solidFill>
                  <a:srgbClr val="333333"/>
                </a:solidFill>
                <a:effectLst/>
                <a:ea typeface="Times New Roman" panose="02020603050405020304" pitchFamily="18" charset="0"/>
              </a:rPr>
              <a:t>Regularly monitor performance through reports and data analysis.</a:t>
            </a:r>
            <a:endParaRPr lang="en-GB" sz="2900" dirty="0">
              <a:effectLst/>
              <a:ea typeface="Times New Roman" panose="02020603050405020304" pitchFamily="18" charset="0"/>
            </a:endParaRPr>
          </a:p>
          <a:p>
            <a:pPr marL="342900" lvl="0" indent="-342900" algn="just" fontAlgn="base">
              <a:lnSpc>
                <a:spcPct val="120000"/>
              </a:lnSpc>
              <a:spcAft>
                <a:spcPts val="1500"/>
              </a:spcAft>
              <a:buFont typeface="Symbol" panose="05050102010706020507" pitchFamily="18" charset="2"/>
              <a:buChar char=""/>
            </a:pPr>
            <a:r>
              <a:rPr lang="en-GB" sz="2900" b="1" dirty="0">
                <a:solidFill>
                  <a:srgbClr val="333333"/>
                </a:solidFill>
                <a:effectLst/>
                <a:ea typeface="Times New Roman" panose="02020603050405020304" pitchFamily="18" charset="0"/>
              </a:rPr>
              <a:t>Continuous Improvement:</a:t>
            </a:r>
            <a:endParaRPr lang="en-GB" sz="2900" b="1" dirty="0">
              <a:effectLst/>
              <a:ea typeface="Times New Roman" panose="02020603050405020304" pitchFamily="18" charset="0"/>
            </a:endParaRPr>
          </a:p>
          <a:p>
            <a:pPr marL="457200" algn="just" fontAlgn="base">
              <a:lnSpc>
                <a:spcPct val="120000"/>
              </a:lnSpc>
              <a:spcAft>
                <a:spcPts val="1500"/>
              </a:spcAft>
            </a:pPr>
            <a:r>
              <a:rPr lang="en-GB" sz="2900" dirty="0">
                <a:solidFill>
                  <a:srgbClr val="333333"/>
                </a:solidFill>
                <a:effectLst/>
                <a:ea typeface="Times New Roman" panose="02020603050405020304" pitchFamily="18" charset="0"/>
              </a:rPr>
              <a:t>Develop a system for ongoing assessment and improvement based on feedback, operational audits, and industry trends.</a:t>
            </a:r>
            <a:endParaRPr lang="en-GB" sz="2900" dirty="0">
              <a:effectLst/>
              <a:ea typeface="Times New Roman" panose="02020603050405020304" pitchFamily="18" charset="0"/>
            </a:endParaRPr>
          </a:p>
          <a:p>
            <a:pPr marL="457200" algn="just" fontAlgn="base">
              <a:lnSpc>
                <a:spcPct val="120000"/>
              </a:lnSpc>
              <a:spcAft>
                <a:spcPts val="1500"/>
              </a:spcAft>
            </a:pPr>
            <a:r>
              <a:rPr lang="en-GB" sz="2900" b="1" u="sng" dirty="0">
                <a:solidFill>
                  <a:srgbClr val="333333"/>
                </a:solidFill>
                <a:effectLst/>
                <a:ea typeface="Times New Roman" panose="02020603050405020304" pitchFamily="18" charset="0"/>
              </a:rPr>
              <a:t>Conclusion</a:t>
            </a:r>
            <a:endParaRPr lang="en-GB" sz="2900" b="1" dirty="0">
              <a:effectLst/>
              <a:ea typeface="Times New Roman" panose="02020603050405020304" pitchFamily="18" charset="0"/>
            </a:endParaRPr>
          </a:p>
          <a:p>
            <a:pPr marL="457200" algn="just" fontAlgn="base">
              <a:lnSpc>
                <a:spcPct val="120000"/>
              </a:lnSpc>
              <a:spcAft>
                <a:spcPts val="1500"/>
              </a:spcAft>
            </a:pPr>
            <a:r>
              <a:rPr lang="en-GB" sz="2900" dirty="0">
                <a:solidFill>
                  <a:srgbClr val="333333"/>
                </a:solidFill>
                <a:effectLst/>
                <a:ea typeface="Times New Roman" panose="02020603050405020304" pitchFamily="18" charset="0"/>
              </a:rPr>
              <a:t>Summary of Key Strategies: Summarise the major points of the operations management plan and reinforce their alignment with the hotel’s long-term objectives.</a:t>
            </a:r>
            <a:endParaRPr lang="en-GB" sz="2900" dirty="0">
              <a:effectLst/>
              <a:ea typeface="Times New Roman" panose="02020603050405020304" pitchFamily="18" charset="0"/>
            </a:endParaRPr>
          </a:p>
          <a:p>
            <a:pPr marL="342900" lvl="0" indent="-342900" algn="just" fontAlgn="base">
              <a:lnSpc>
                <a:spcPct val="120000"/>
              </a:lnSpc>
              <a:spcAft>
                <a:spcPts val="1500"/>
              </a:spcAft>
              <a:buFont typeface="Symbol" panose="05050102010706020507" pitchFamily="18" charset="2"/>
              <a:buChar char=""/>
            </a:pPr>
            <a:r>
              <a:rPr lang="en-GB" sz="2900" b="1" dirty="0">
                <a:solidFill>
                  <a:srgbClr val="333333"/>
                </a:solidFill>
                <a:effectLst/>
                <a:ea typeface="Times New Roman" panose="02020603050405020304" pitchFamily="18" charset="0"/>
              </a:rPr>
              <a:t>Recommendations for Future Growth: </a:t>
            </a:r>
            <a:r>
              <a:rPr lang="en-GB" sz="2900" dirty="0">
                <a:solidFill>
                  <a:srgbClr val="333333"/>
                </a:solidFill>
                <a:effectLst/>
                <a:ea typeface="Times New Roman" panose="02020603050405020304" pitchFamily="18" charset="0"/>
              </a:rPr>
              <a:t>Offer insights into potential areas for growth and future improvements based on current trends in tourism and hospitality.</a:t>
            </a:r>
            <a:endParaRPr lang="en-GB" sz="2900" dirty="0">
              <a:effectLst/>
              <a:ea typeface="Times New Roman" panose="02020603050405020304" pitchFamily="18" charset="0"/>
            </a:endParaRPr>
          </a:p>
          <a:p>
            <a:endParaRPr lang="en-GB" dirty="0"/>
          </a:p>
        </p:txBody>
      </p:sp>
    </p:spTree>
    <p:extLst>
      <p:ext uri="{BB962C8B-B14F-4D97-AF65-F5344CB8AC3E}">
        <p14:creationId xmlns:p14="http://schemas.microsoft.com/office/powerpoint/2010/main" val="4848000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C7C97-D24A-AFDC-69AC-4B27FC345844}"/>
              </a:ext>
            </a:extLst>
          </p:cNvPr>
          <p:cNvSpPr>
            <a:spLocks noGrp="1"/>
          </p:cNvSpPr>
          <p:nvPr>
            <p:ph type="title"/>
          </p:nvPr>
        </p:nvSpPr>
        <p:spPr/>
        <p:txBody>
          <a:bodyPr/>
          <a:lstStyle/>
          <a:p>
            <a:r>
              <a:rPr lang="en-GB" dirty="0"/>
              <a:t>Ops Management</a:t>
            </a:r>
          </a:p>
        </p:txBody>
      </p:sp>
      <p:pic>
        <p:nvPicPr>
          <p:cNvPr id="4" name="Content Placeholder 3">
            <a:extLst>
              <a:ext uri="{FF2B5EF4-FFF2-40B4-BE49-F238E27FC236}">
                <a16:creationId xmlns:a16="http://schemas.microsoft.com/office/drawing/2014/main" id="{51EB9AB7-D396-F0EF-E389-1DB84E15B28C}"/>
              </a:ext>
            </a:extLst>
          </p:cNvPr>
          <p:cNvPicPr>
            <a:picLocks noGrp="1" noChangeAspect="1"/>
          </p:cNvPicPr>
          <p:nvPr>
            <p:ph idx="1"/>
          </p:nvPr>
        </p:nvPicPr>
        <p:blipFill>
          <a:blip r:embed="rId2"/>
          <a:stretch>
            <a:fillRect/>
          </a:stretch>
        </p:blipFill>
        <p:spPr>
          <a:xfrm>
            <a:off x="4535967" y="1253331"/>
            <a:ext cx="4351338" cy="4351338"/>
          </a:xfrm>
          <a:prstGeom prst="rect">
            <a:avLst/>
          </a:prstGeom>
        </p:spPr>
      </p:pic>
    </p:spTree>
    <p:extLst>
      <p:ext uri="{BB962C8B-B14F-4D97-AF65-F5344CB8AC3E}">
        <p14:creationId xmlns:p14="http://schemas.microsoft.com/office/powerpoint/2010/main" val="42926629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AFBC8-E118-11A1-BB5F-433EE8573EB3}"/>
              </a:ext>
            </a:extLst>
          </p:cNvPr>
          <p:cNvSpPr>
            <a:spLocks noGrp="1"/>
          </p:cNvSpPr>
          <p:nvPr>
            <p:ph type="title"/>
          </p:nvPr>
        </p:nvSpPr>
        <p:spPr>
          <a:xfrm>
            <a:off x="755650" y="18255"/>
            <a:ext cx="10515600" cy="1325563"/>
          </a:xfrm>
        </p:spPr>
        <p:txBody>
          <a:bodyPr/>
          <a:lstStyle/>
          <a:p>
            <a:r>
              <a:rPr lang="en-GB" sz="3600" b="1" dirty="0"/>
              <a:t>The History of Operations Management</a:t>
            </a:r>
            <a:br>
              <a:rPr lang="en-GB" dirty="0"/>
            </a:br>
            <a:endParaRPr lang="en-GB" dirty="0"/>
          </a:p>
        </p:txBody>
      </p:sp>
      <p:sp>
        <p:nvSpPr>
          <p:cNvPr id="3" name="Content Placeholder 2">
            <a:extLst>
              <a:ext uri="{FF2B5EF4-FFF2-40B4-BE49-F238E27FC236}">
                <a16:creationId xmlns:a16="http://schemas.microsoft.com/office/drawing/2014/main" id="{B55B6442-5910-EBF2-C182-22A60DDD5816}"/>
              </a:ext>
            </a:extLst>
          </p:cNvPr>
          <p:cNvSpPr>
            <a:spLocks noGrp="1"/>
          </p:cNvSpPr>
          <p:nvPr>
            <p:ph idx="1"/>
          </p:nvPr>
        </p:nvSpPr>
        <p:spPr>
          <a:xfrm>
            <a:off x="0" y="681036"/>
            <a:ext cx="12192000" cy="6095084"/>
          </a:xfrm>
        </p:spPr>
        <p:txBody>
          <a:bodyPr>
            <a:noAutofit/>
          </a:bodyPr>
          <a:lstStyle/>
          <a:p>
            <a:pPr>
              <a:lnSpc>
                <a:spcPct val="120000"/>
              </a:lnSpc>
            </a:pPr>
            <a:r>
              <a:rPr lang="en-GB" sz="2200" dirty="0"/>
              <a:t>Operations management dates to </a:t>
            </a:r>
            <a:r>
              <a:rPr lang="en-GB" sz="2200" b="1" dirty="0"/>
              <a:t>5000 B.C. with the Sumerians</a:t>
            </a:r>
            <a:r>
              <a:rPr lang="en-GB" sz="2200" dirty="0"/>
              <a:t>, who tracked inventories, transactions, and taxes, and has evolved into modern day services like overnight and same-day deliveries. Rather than bartering (using one good or service, not money, to pay for another good or service), the ancient Sumerians used ancient </a:t>
            </a:r>
            <a:r>
              <a:rPr lang="en-GB" sz="2200" b="1" dirty="0"/>
              <a:t>clay coins to pay</a:t>
            </a:r>
            <a:r>
              <a:rPr lang="en-GB" sz="2200" dirty="0"/>
              <a:t>. The sizes and shapes of coins represented value .</a:t>
            </a:r>
          </a:p>
          <a:p>
            <a:pPr>
              <a:lnSpc>
                <a:spcPct val="120000"/>
              </a:lnSpc>
            </a:pPr>
            <a:r>
              <a:rPr lang="en-GB" sz="2200" b="1" dirty="0"/>
              <a:t>The Industrial Revolution (1760s to early 1800s) </a:t>
            </a:r>
            <a:r>
              <a:rPr lang="en-GB" sz="2200" dirty="0"/>
              <a:t>ushered in the foundations of division of labour and interchangeable parts, keys to </a:t>
            </a:r>
            <a:r>
              <a:rPr lang="en-GB" sz="2200" b="1" dirty="0"/>
              <a:t>efficient production</a:t>
            </a:r>
            <a:r>
              <a:rPr lang="en-GB" sz="2200" dirty="0"/>
              <a:t>. Eli Whitney, inventor of the cotton gin, also manufactured 10,000 muskets by using the concept of interchangeable parts.</a:t>
            </a:r>
          </a:p>
          <a:p>
            <a:pPr>
              <a:lnSpc>
                <a:spcPct val="120000"/>
              </a:lnSpc>
            </a:pPr>
            <a:r>
              <a:rPr lang="en-GB" sz="2200" dirty="0"/>
              <a:t>In 1883, Frederick Winslow Taylor used the </a:t>
            </a:r>
            <a:r>
              <a:rPr lang="en-GB" sz="2200" b="1" dirty="0"/>
              <a:t>stopwatch method </a:t>
            </a:r>
            <a:r>
              <a:rPr lang="en-GB" sz="2200" dirty="0"/>
              <a:t>to time tasks for complex jobs. This became key for </a:t>
            </a:r>
            <a:r>
              <a:rPr lang="en-GB" sz="2200" b="1" dirty="0"/>
              <a:t>studying efficiency and productivity</a:t>
            </a:r>
            <a:r>
              <a:rPr lang="en-GB" sz="2200" dirty="0"/>
              <a:t>.</a:t>
            </a:r>
          </a:p>
          <a:p>
            <a:pPr>
              <a:lnSpc>
                <a:spcPct val="120000"/>
              </a:lnSpc>
            </a:pPr>
            <a:r>
              <a:rPr lang="en-GB" sz="2200" dirty="0"/>
              <a:t>In about 1912, Frank and Lillian Gilbreth laid the foundation for </a:t>
            </a:r>
            <a:r>
              <a:rPr lang="en-GB" sz="2200" b="1" dirty="0"/>
              <a:t>predetermined motion time systems (PMTS</a:t>
            </a:r>
            <a:r>
              <a:rPr lang="en-GB" sz="2200" dirty="0"/>
              <a:t>), which predict the time it takes to complete tasks.</a:t>
            </a:r>
          </a:p>
          <a:p>
            <a:pPr marL="0" indent="0">
              <a:lnSpc>
                <a:spcPct val="120000"/>
              </a:lnSpc>
              <a:buNone/>
            </a:pPr>
            <a:endParaRPr lang="en-GB" sz="1800" dirty="0"/>
          </a:p>
        </p:txBody>
      </p:sp>
    </p:spTree>
    <p:extLst>
      <p:ext uri="{BB962C8B-B14F-4D97-AF65-F5344CB8AC3E}">
        <p14:creationId xmlns:p14="http://schemas.microsoft.com/office/powerpoint/2010/main" val="1482285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0099B-0203-38EF-7AB9-FEC3475BE298}"/>
              </a:ext>
            </a:extLst>
          </p:cNvPr>
          <p:cNvSpPr>
            <a:spLocks noGrp="1"/>
          </p:cNvSpPr>
          <p:nvPr>
            <p:ph type="title"/>
          </p:nvPr>
        </p:nvSpPr>
        <p:spPr>
          <a:xfrm>
            <a:off x="68656" y="18255"/>
            <a:ext cx="10515600" cy="1325563"/>
          </a:xfrm>
        </p:spPr>
        <p:txBody>
          <a:bodyPr>
            <a:normAutofit/>
          </a:bodyPr>
          <a:lstStyle/>
          <a:p>
            <a:r>
              <a:rPr lang="en-GB" sz="3200" b="1" dirty="0"/>
              <a:t>The History of Operations Management</a:t>
            </a:r>
          </a:p>
        </p:txBody>
      </p:sp>
      <p:sp>
        <p:nvSpPr>
          <p:cNvPr id="3" name="Content Placeholder 2">
            <a:extLst>
              <a:ext uri="{FF2B5EF4-FFF2-40B4-BE49-F238E27FC236}">
                <a16:creationId xmlns:a16="http://schemas.microsoft.com/office/drawing/2014/main" id="{219F7157-18B2-4248-B7F2-C263CCFCB2A4}"/>
              </a:ext>
            </a:extLst>
          </p:cNvPr>
          <p:cNvSpPr>
            <a:spLocks noGrp="1"/>
          </p:cNvSpPr>
          <p:nvPr>
            <p:ph idx="1"/>
          </p:nvPr>
        </p:nvSpPr>
        <p:spPr>
          <a:xfrm>
            <a:off x="159191" y="1155669"/>
            <a:ext cx="10515600" cy="4351338"/>
          </a:xfrm>
        </p:spPr>
        <p:txBody>
          <a:bodyPr/>
          <a:lstStyle/>
          <a:p>
            <a:pPr>
              <a:lnSpc>
                <a:spcPct val="120000"/>
              </a:lnSpc>
            </a:pPr>
            <a:r>
              <a:rPr lang="en-GB" sz="2800" dirty="0"/>
              <a:t>In 1913, Henry Ford’s first moving assembly line started rolling, cutting </a:t>
            </a:r>
            <a:r>
              <a:rPr lang="en-GB" sz="2800" b="1" dirty="0"/>
              <a:t>production time for a car from 12 hours to less than three.</a:t>
            </a:r>
          </a:p>
          <a:p>
            <a:pPr>
              <a:lnSpc>
                <a:spcPct val="120000"/>
              </a:lnSpc>
            </a:pPr>
            <a:r>
              <a:rPr lang="en-GB" sz="2800" dirty="0"/>
              <a:t>In post-World War II Japan, Toyota developed </a:t>
            </a:r>
            <a:r>
              <a:rPr lang="en-GB" sz="2800" b="1" dirty="0"/>
              <a:t>just-in-time production (JIT), </a:t>
            </a:r>
            <a:r>
              <a:rPr lang="en-GB" sz="2800" dirty="0"/>
              <a:t>later called the Toyota Production System. The company designed it </a:t>
            </a:r>
            <a:r>
              <a:rPr lang="en-GB" sz="2800" b="1" dirty="0"/>
              <a:t>to eliminate waste and increase productivity and quality</a:t>
            </a:r>
            <a:r>
              <a:rPr lang="en-GB" sz="2800" dirty="0"/>
              <a:t>.</a:t>
            </a:r>
          </a:p>
          <a:p>
            <a:pPr>
              <a:lnSpc>
                <a:spcPct val="120000"/>
              </a:lnSpc>
            </a:pPr>
            <a:r>
              <a:rPr lang="en-GB" sz="2800" dirty="0"/>
              <a:t>In 1971, FedEx </a:t>
            </a:r>
            <a:r>
              <a:rPr lang="en-GB" sz="2800" b="1" dirty="0"/>
              <a:t>started overnight package deliveries. Today </a:t>
            </a:r>
            <a:r>
              <a:rPr lang="en-GB" sz="2800" dirty="0"/>
              <a:t>Amazon even offers same-day delivery.</a:t>
            </a:r>
            <a:endParaRPr lang="en-GB" dirty="0"/>
          </a:p>
        </p:txBody>
      </p:sp>
    </p:spTree>
    <p:extLst>
      <p:ext uri="{BB962C8B-B14F-4D97-AF65-F5344CB8AC3E}">
        <p14:creationId xmlns:p14="http://schemas.microsoft.com/office/powerpoint/2010/main" val="36135762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5343" y="1015750"/>
            <a:ext cx="3033642" cy="4371974"/>
          </a:xfrm>
        </p:spPr>
        <p:txBody>
          <a:bodyPr>
            <a:normAutofit/>
          </a:bodyPr>
          <a:lstStyle/>
          <a:p>
            <a:r>
              <a:rPr lang="en-GB" sz="3600">
                <a:solidFill>
                  <a:schemeClr val="tx2"/>
                </a:solidFill>
              </a:rPr>
              <a:t>    </a:t>
            </a:r>
            <a:r>
              <a:rPr lang="en-GB" sz="3600" b="1">
                <a:solidFill>
                  <a:schemeClr val="tx2"/>
                </a:solidFill>
              </a:rPr>
              <a:t>Operational Responsibilities</a:t>
            </a:r>
          </a:p>
        </p:txBody>
      </p:sp>
      <p:sp>
        <p:nvSpPr>
          <p:cNvPr id="3" name="Content Placeholder 2"/>
          <p:cNvSpPr>
            <a:spLocks noGrp="1"/>
          </p:cNvSpPr>
          <p:nvPr>
            <p:ph idx="1"/>
          </p:nvPr>
        </p:nvSpPr>
        <p:spPr>
          <a:xfrm>
            <a:off x="3314482" y="0"/>
            <a:ext cx="8772175" cy="6573871"/>
          </a:xfrm>
        </p:spPr>
        <p:txBody>
          <a:bodyPr vert="horz" lIns="91440" tIns="45720" rIns="91440" bIns="45720" rtlCol="0" anchor="ctr">
            <a:noAutofit/>
          </a:bodyPr>
          <a:lstStyle/>
          <a:p>
            <a:endParaRPr lang="en-GB" sz="2000">
              <a:solidFill>
                <a:schemeClr val="tx2"/>
              </a:solidFill>
            </a:endParaRPr>
          </a:p>
          <a:p>
            <a:endParaRPr lang="en-GB" sz="2400">
              <a:solidFill>
                <a:schemeClr val="tx2"/>
              </a:solidFill>
            </a:endParaRPr>
          </a:p>
          <a:p>
            <a:r>
              <a:rPr lang="en-GB" sz="2400">
                <a:solidFill>
                  <a:schemeClr val="tx2"/>
                </a:solidFill>
              </a:rPr>
              <a:t>Development &amp; Design</a:t>
            </a:r>
            <a:endParaRPr lang="en-GB" sz="2400">
              <a:solidFill>
                <a:schemeClr val="tx2"/>
              </a:solidFill>
              <a:cs typeface="Calibri"/>
            </a:endParaRPr>
          </a:p>
          <a:p>
            <a:r>
              <a:rPr lang="en-GB" sz="2400">
                <a:solidFill>
                  <a:schemeClr val="tx2"/>
                </a:solidFill>
              </a:rPr>
              <a:t>Management &amp; Control</a:t>
            </a:r>
            <a:endParaRPr lang="en-GB" sz="2400">
              <a:solidFill>
                <a:schemeClr val="tx2"/>
              </a:solidFill>
              <a:cs typeface="Calibri"/>
            </a:endParaRPr>
          </a:p>
          <a:p>
            <a:r>
              <a:rPr lang="en-GB" sz="2400">
                <a:solidFill>
                  <a:schemeClr val="tx2"/>
                </a:solidFill>
              </a:rPr>
              <a:t>Risk Management</a:t>
            </a:r>
            <a:endParaRPr lang="en-GB" sz="2400">
              <a:solidFill>
                <a:schemeClr val="tx2"/>
              </a:solidFill>
              <a:cs typeface="Calibri"/>
            </a:endParaRPr>
          </a:p>
          <a:p>
            <a:r>
              <a:rPr lang="en-GB" sz="2400">
                <a:solidFill>
                  <a:schemeClr val="tx2"/>
                </a:solidFill>
              </a:rPr>
              <a:t>Legal &amp; Licencing</a:t>
            </a:r>
            <a:endParaRPr lang="en-GB" sz="2400">
              <a:solidFill>
                <a:schemeClr val="tx2"/>
              </a:solidFill>
              <a:cs typeface="Calibri"/>
            </a:endParaRPr>
          </a:p>
          <a:p>
            <a:r>
              <a:rPr lang="en-GB" sz="2400">
                <a:solidFill>
                  <a:schemeClr val="tx2"/>
                </a:solidFill>
              </a:rPr>
              <a:t>Recruitment, Training, Organisation &amp; Management of Staff</a:t>
            </a:r>
            <a:endParaRPr lang="en-GB" sz="2400">
              <a:solidFill>
                <a:schemeClr val="tx2"/>
              </a:solidFill>
              <a:cs typeface="Calibri"/>
            </a:endParaRPr>
          </a:p>
          <a:p>
            <a:r>
              <a:rPr lang="en-GB" sz="2400" b="1">
                <a:solidFill>
                  <a:schemeClr val="tx2"/>
                </a:solidFill>
              </a:rPr>
              <a:t>Departments &amp; Responsibilities </a:t>
            </a:r>
            <a:r>
              <a:rPr lang="en-GB" sz="2400">
                <a:solidFill>
                  <a:schemeClr val="tx2"/>
                </a:solidFill>
              </a:rPr>
              <a:t>- Operations managers facilitate cooperation between departments and ensure that department and company goals are aligned</a:t>
            </a:r>
            <a:endParaRPr lang="en-GB" sz="2400">
              <a:solidFill>
                <a:schemeClr val="tx2"/>
              </a:solidFill>
              <a:cs typeface="Calibri"/>
            </a:endParaRPr>
          </a:p>
          <a:p>
            <a:r>
              <a:rPr lang="en-GB" sz="2400">
                <a:solidFill>
                  <a:schemeClr val="tx2"/>
                </a:solidFill>
              </a:rPr>
              <a:t>Customer Satisfaction &amp; Service Excellence</a:t>
            </a:r>
            <a:endParaRPr lang="en-GB" sz="2400">
              <a:solidFill>
                <a:schemeClr val="tx2"/>
              </a:solidFill>
              <a:cs typeface="Calibri"/>
            </a:endParaRPr>
          </a:p>
          <a:p>
            <a:r>
              <a:rPr lang="en-GB" sz="2400">
                <a:solidFill>
                  <a:schemeClr val="tx2"/>
                </a:solidFill>
              </a:rPr>
              <a:t>Crisis Management</a:t>
            </a:r>
            <a:endParaRPr lang="en-GB" sz="2400">
              <a:solidFill>
                <a:schemeClr val="tx2"/>
              </a:solidFill>
              <a:cs typeface="Calibri"/>
            </a:endParaRPr>
          </a:p>
          <a:p>
            <a:r>
              <a:rPr lang="en-GB" sz="2400">
                <a:solidFill>
                  <a:schemeClr val="tx2"/>
                </a:solidFill>
              </a:rPr>
              <a:t>Finance – Costs, Revenue &amp; Pricing / Profit &amp; Loss / Yield Management</a:t>
            </a:r>
            <a:endParaRPr lang="en-GB" sz="2400">
              <a:solidFill>
                <a:schemeClr val="tx2"/>
              </a:solidFill>
              <a:cs typeface="Calibri"/>
            </a:endParaRPr>
          </a:p>
          <a:p>
            <a:r>
              <a:rPr lang="en-GB" sz="2400">
                <a:solidFill>
                  <a:schemeClr val="tx2"/>
                </a:solidFill>
              </a:rPr>
              <a:t>Operational Systems - Stock Control / Order</a:t>
            </a:r>
            <a:endParaRPr lang="en-GB" sz="2400">
              <a:solidFill>
                <a:schemeClr val="tx2"/>
              </a:solidFill>
              <a:cs typeface="Calibri"/>
            </a:endParaRPr>
          </a:p>
          <a:p>
            <a:endParaRPr lang="en-GB" sz="2400">
              <a:solidFill>
                <a:schemeClr val="tx2"/>
              </a:solidFill>
              <a:cs typeface="Calibri"/>
            </a:endParaRPr>
          </a:p>
          <a:p>
            <a:endParaRPr lang="en-GB" sz="1800">
              <a:solidFill>
                <a:schemeClr val="tx2"/>
              </a:solidFill>
            </a:endParaRPr>
          </a:p>
        </p:txBody>
      </p:sp>
    </p:spTree>
    <p:extLst>
      <p:ext uri="{BB962C8B-B14F-4D97-AF65-F5344CB8AC3E}">
        <p14:creationId xmlns:p14="http://schemas.microsoft.com/office/powerpoint/2010/main" val="4123744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573" y="1"/>
            <a:ext cx="10515600" cy="873458"/>
          </a:xfrm>
        </p:spPr>
        <p:txBody>
          <a:bodyPr anchor="ctr">
            <a:normAutofit/>
          </a:bodyPr>
          <a:lstStyle/>
          <a:p>
            <a:r>
              <a:rPr lang="en-GB" dirty="0"/>
              <a:t>          </a:t>
            </a:r>
            <a:r>
              <a:rPr lang="en-GB" sz="4000" b="1" dirty="0"/>
              <a:t>What is Operations Management?</a:t>
            </a:r>
            <a:endParaRPr lang="en-GB" b="1" dirty="0"/>
          </a:p>
        </p:txBody>
      </p:sp>
      <p:sp>
        <p:nvSpPr>
          <p:cNvPr id="3" name="Content Placeholder 2"/>
          <p:cNvSpPr>
            <a:spLocks noGrp="1"/>
          </p:cNvSpPr>
          <p:nvPr>
            <p:ph sz="half" idx="1"/>
          </p:nvPr>
        </p:nvSpPr>
        <p:spPr>
          <a:xfrm>
            <a:off x="163773" y="873459"/>
            <a:ext cx="11864714" cy="4868601"/>
          </a:xfrm>
        </p:spPr>
        <p:txBody>
          <a:bodyPr>
            <a:noAutofit/>
          </a:bodyPr>
          <a:lstStyle/>
          <a:p>
            <a:pPr algn="ctr">
              <a:lnSpc>
                <a:spcPct val="100000"/>
              </a:lnSpc>
            </a:pPr>
            <a:r>
              <a:rPr lang="en-GB" sz="2400" b="1" dirty="0"/>
              <a:t>Operations Management (OM) </a:t>
            </a:r>
            <a:r>
              <a:rPr lang="en-GB" sz="2400" dirty="0"/>
              <a:t>is the process of planning, organising, and overseeing the production or delivery of goods and services. </a:t>
            </a:r>
            <a:br>
              <a:rPr lang="en-GB" sz="2400" dirty="0"/>
            </a:br>
            <a:r>
              <a:rPr lang="en-GB" sz="2400" dirty="0"/>
              <a:t>The goal is to ensure that an organisation’s resources—such as people, technology, materials, and processes—are used </a:t>
            </a:r>
            <a:r>
              <a:rPr lang="en-GB" sz="2400" b="1" dirty="0"/>
              <a:t>efficiently and effectively </a:t>
            </a:r>
            <a:r>
              <a:rPr lang="en-GB" sz="2400" dirty="0"/>
              <a:t>to meet customer demands.</a:t>
            </a:r>
          </a:p>
        </p:txBody>
      </p:sp>
      <p:pic>
        <p:nvPicPr>
          <p:cNvPr id="4" name="Content Placeholder 3">
            <a:extLst>
              <a:ext uri="{FF2B5EF4-FFF2-40B4-BE49-F238E27FC236}">
                <a16:creationId xmlns:a16="http://schemas.microsoft.com/office/drawing/2014/main" id="{EB1D13EA-432E-B2F1-32B0-A4308AF4EB93}"/>
              </a:ext>
            </a:extLst>
          </p:cNvPr>
          <p:cNvPicPr>
            <a:picLocks noGrp="1" noChangeAspect="1"/>
          </p:cNvPicPr>
          <p:nvPr>
            <p:ph sz="half" idx="2"/>
          </p:nvPr>
        </p:nvPicPr>
        <p:blipFill>
          <a:blip r:embed="rId2"/>
          <a:stretch>
            <a:fillRect/>
          </a:stretch>
        </p:blipFill>
        <p:spPr>
          <a:xfrm>
            <a:off x="3675767" y="2690384"/>
            <a:ext cx="4250536" cy="2833691"/>
          </a:xfrm>
          <a:prstGeom prst="rect">
            <a:avLst/>
          </a:prstGeom>
        </p:spPr>
      </p:pic>
    </p:spTree>
    <p:extLst>
      <p:ext uri="{BB962C8B-B14F-4D97-AF65-F5344CB8AC3E}">
        <p14:creationId xmlns:p14="http://schemas.microsoft.com/office/powerpoint/2010/main" val="3262204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3EA72-6D57-3544-7D0E-879BB204040B}"/>
              </a:ext>
            </a:extLst>
          </p:cNvPr>
          <p:cNvSpPr>
            <a:spLocks noGrp="1"/>
          </p:cNvSpPr>
          <p:nvPr>
            <p:ph type="title"/>
          </p:nvPr>
        </p:nvSpPr>
        <p:spPr>
          <a:xfrm>
            <a:off x="572493" y="238539"/>
            <a:ext cx="11018520" cy="1434415"/>
          </a:xfrm>
        </p:spPr>
        <p:txBody>
          <a:bodyPr anchor="b">
            <a:normAutofit/>
          </a:bodyPr>
          <a:lstStyle/>
          <a:p>
            <a:r>
              <a:rPr lang="en-GB" sz="3600" b="1" dirty="0"/>
              <a:t>What are the 3 roles of operation management?</a:t>
            </a:r>
            <a:br>
              <a:rPr lang="en-GB" sz="3600" b="1" dirty="0"/>
            </a:br>
            <a:endParaRPr lang="en-GB" sz="3600" b="1" dirty="0"/>
          </a:p>
        </p:txBody>
      </p:sp>
      <p:sp>
        <p:nvSpPr>
          <p:cNvPr id="3" name="Content Placeholder 2">
            <a:extLst>
              <a:ext uri="{FF2B5EF4-FFF2-40B4-BE49-F238E27FC236}">
                <a16:creationId xmlns:a16="http://schemas.microsoft.com/office/drawing/2014/main" id="{1C38C0C6-9DAC-D1CC-6D37-13643074F717}"/>
              </a:ext>
            </a:extLst>
          </p:cNvPr>
          <p:cNvSpPr>
            <a:spLocks noGrp="1"/>
          </p:cNvSpPr>
          <p:nvPr>
            <p:ph idx="1"/>
          </p:nvPr>
        </p:nvSpPr>
        <p:spPr>
          <a:xfrm>
            <a:off x="572493" y="2071316"/>
            <a:ext cx="6713552" cy="4119172"/>
          </a:xfrm>
        </p:spPr>
        <p:txBody>
          <a:bodyPr anchor="t">
            <a:normAutofit/>
          </a:bodyPr>
          <a:lstStyle/>
          <a:p>
            <a:pPr>
              <a:lnSpc>
                <a:spcPct val="100000"/>
              </a:lnSpc>
            </a:pPr>
            <a:r>
              <a:rPr lang="en-GB" sz="2400" dirty="0"/>
              <a:t>The term operations management encompasses planning, implementing, and supervising the production of goods or services </a:t>
            </a:r>
          </a:p>
          <a:p>
            <a:pPr>
              <a:lnSpc>
                <a:spcPct val="100000"/>
              </a:lnSpc>
            </a:pPr>
            <a:r>
              <a:rPr lang="en-GB" sz="2400" dirty="0"/>
              <a:t>Operations managers have responsibilities in both strategy and day-to-day production, in either manufacturing or services.</a:t>
            </a:r>
          </a:p>
          <a:p>
            <a:pPr>
              <a:lnSpc>
                <a:spcPct val="100000"/>
              </a:lnSpc>
            </a:pPr>
            <a:r>
              <a:rPr lang="en-GB" sz="2400" dirty="0"/>
              <a:t>Forbes magazine reported in 2011 that three-quarters </a:t>
            </a:r>
            <a:r>
              <a:rPr lang="en-GB" sz="2400" b="1" dirty="0"/>
              <a:t>of CEOs come from an operations background</a:t>
            </a:r>
            <a:r>
              <a:rPr lang="en-GB" sz="2400" dirty="0"/>
              <a:t>, which shows the importance of </a:t>
            </a:r>
            <a:r>
              <a:rPr lang="en-GB" sz="2400" u="sng" dirty="0"/>
              <a:t>understanding how a company functions</a:t>
            </a:r>
            <a:r>
              <a:rPr lang="en-GB" sz="2400" dirty="0"/>
              <a:t>.</a:t>
            </a:r>
          </a:p>
        </p:txBody>
      </p:sp>
      <p:pic>
        <p:nvPicPr>
          <p:cNvPr id="5" name="Picture 4" descr="Text&#10;&#10;Description automatically generated">
            <a:extLst>
              <a:ext uri="{FF2B5EF4-FFF2-40B4-BE49-F238E27FC236}">
                <a16:creationId xmlns:a16="http://schemas.microsoft.com/office/drawing/2014/main" id="{A7AE8E68-EFFB-E354-6C21-A9B56FD9B936}"/>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3427" r="12972" b="-9"/>
          <a:stretch/>
        </p:blipFill>
        <p:spPr>
          <a:xfrm>
            <a:off x="7678443" y="1911493"/>
            <a:ext cx="3941064" cy="4096512"/>
          </a:xfrm>
          <a:prstGeom prst="rect">
            <a:avLst/>
          </a:prstGeom>
        </p:spPr>
      </p:pic>
    </p:spTree>
    <p:extLst>
      <p:ext uri="{BB962C8B-B14F-4D97-AF65-F5344CB8AC3E}">
        <p14:creationId xmlns:p14="http://schemas.microsoft.com/office/powerpoint/2010/main" val="229212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diagram of a company&#10;&#10;Description automatically generated">
            <a:extLst>
              <a:ext uri="{FF2B5EF4-FFF2-40B4-BE49-F238E27FC236}">
                <a16:creationId xmlns:a16="http://schemas.microsoft.com/office/drawing/2014/main" id="{BA52C1BE-2385-943A-D0B1-E4C59E0E775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246021" y="1598686"/>
            <a:ext cx="3899634" cy="3209483"/>
          </a:xfrm>
          <a:prstGeom prst="rect">
            <a:avLst/>
          </a:prstGeom>
        </p:spPr>
      </p:pic>
      <p:sp>
        <p:nvSpPr>
          <p:cNvPr id="2" name="Title 1">
            <a:extLst>
              <a:ext uri="{FF2B5EF4-FFF2-40B4-BE49-F238E27FC236}">
                <a16:creationId xmlns:a16="http://schemas.microsoft.com/office/drawing/2014/main" id="{AC1FA3BC-C142-B6C9-A67D-9230A9B2E2B9}"/>
              </a:ext>
            </a:extLst>
          </p:cNvPr>
          <p:cNvSpPr>
            <a:spLocks noGrp="1"/>
          </p:cNvSpPr>
          <p:nvPr>
            <p:ph type="title"/>
          </p:nvPr>
        </p:nvSpPr>
        <p:spPr>
          <a:xfrm>
            <a:off x="159969" y="116844"/>
            <a:ext cx="10515600" cy="1325563"/>
          </a:xfrm>
        </p:spPr>
        <p:txBody>
          <a:bodyPr/>
          <a:lstStyle/>
          <a:p>
            <a:r>
              <a:rPr lang="en-GB" sz="4400" b="1" dirty="0"/>
              <a:t>Why Is It Important?</a:t>
            </a:r>
            <a:br>
              <a:rPr lang="en-GB" sz="4400" b="1" dirty="0"/>
            </a:br>
            <a:endParaRPr lang="en-GB" dirty="0"/>
          </a:p>
        </p:txBody>
      </p:sp>
      <p:sp>
        <p:nvSpPr>
          <p:cNvPr id="3" name="Content Placeholder 2">
            <a:extLst>
              <a:ext uri="{FF2B5EF4-FFF2-40B4-BE49-F238E27FC236}">
                <a16:creationId xmlns:a16="http://schemas.microsoft.com/office/drawing/2014/main" id="{704C9BDE-A401-74D2-41A6-0CA20D73ADB9}"/>
              </a:ext>
            </a:extLst>
          </p:cNvPr>
          <p:cNvSpPr>
            <a:spLocks noGrp="1"/>
          </p:cNvSpPr>
          <p:nvPr>
            <p:ph idx="1"/>
          </p:nvPr>
        </p:nvSpPr>
        <p:spPr>
          <a:xfrm>
            <a:off x="262916" y="853844"/>
            <a:ext cx="7983105" cy="4750825"/>
          </a:xfrm>
        </p:spPr>
        <p:txBody>
          <a:bodyPr>
            <a:normAutofit fontScale="70000" lnSpcReduction="20000"/>
          </a:bodyPr>
          <a:lstStyle/>
          <a:p>
            <a:pPr>
              <a:lnSpc>
                <a:spcPct val="120000"/>
              </a:lnSpc>
            </a:pPr>
            <a:r>
              <a:rPr lang="en-GB" sz="3100" dirty="0"/>
              <a:t>It drives efficiency, reducing costs and waste. </a:t>
            </a:r>
          </a:p>
          <a:p>
            <a:pPr>
              <a:lnSpc>
                <a:spcPct val="120000"/>
              </a:lnSpc>
            </a:pPr>
            <a:r>
              <a:rPr lang="en-GB" sz="3100" dirty="0"/>
              <a:t>Enhances customer satisfaction by ensuring timely delivery of high-quality </a:t>
            </a:r>
            <a:br>
              <a:rPr lang="en-GB" sz="3100" dirty="0"/>
            </a:br>
            <a:r>
              <a:rPr lang="en-GB" sz="3100" dirty="0"/>
              <a:t>products or services.</a:t>
            </a:r>
          </a:p>
          <a:p>
            <a:pPr>
              <a:lnSpc>
                <a:spcPct val="120000"/>
              </a:lnSpc>
            </a:pPr>
            <a:r>
              <a:rPr lang="en-GB" sz="3100" dirty="0"/>
              <a:t>Supports the strategic goals of the business by aligning operations with the </a:t>
            </a:r>
            <a:br>
              <a:rPr lang="en-GB" sz="3100" dirty="0"/>
            </a:br>
            <a:r>
              <a:rPr lang="en-GB" sz="3100" dirty="0"/>
              <a:t>organisation’s  broader objectives.</a:t>
            </a:r>
          </a:p>
          <a:p>
            <a:pPr>
              <a:lnSpc>
                <a:spcPct val="120000"/>
              </a:lnSpc>
            </a:pPr>
            <a:r>
              <a:rPr lang="en-GB" sz="3100" dirty="0"/>
              <a:t>It applies to all industries, from manufacturing to healthcare, retail, and even  non-profits.</a:t>
            </a:r>
          </a:p>
          <a:p>
            <a:pPr>
              <a:lnSpc>
                <a:spcPct val="120000"/>
              </a:lnSpc>
            </a:pPr>
            <a:r>
              <a:rPr lang="en-GB" sz="3100" dirty="0"/>
              <a:t> Operations management ensures businesses function smoothly while meeting market demands and maintaining profitability.</a:t>
            </a:r>
          </a:p>
          <a:p>
            <a:endParaRPr lang="en-GB" dirty="0"/>
          </a:p>
        </p:txBody>
      </p:sp>
      <p:sp>
        <p:nvSpPr>
          <p:cNvPr id="12" name="TextBox 11">
            <a:extLst>
              <a:ext uri="{FF2B5EF4-FFF2-40B4-BE49-F238E27FC236}">
                <a16:creationId xmlns:a16="http://schemas.microsoft.com/office/drawing/2014/main" id="{15DD0B88-A02E-7644-8FCA-AA0DE89B0432}"/>
              </a:ext>
            </a:extLst>
          </p:cNvPr>
          <p:cNvSpPr txBox="1"/>
          <p:nvPr/>
        </p:nvSpPr>
        <p:spPr>
          <a:xfrm>
            <a:off x="1929645" y="6858000"/>
            <a:ext cx="8332710" cy="230832"/>
          </a:xfrm>
          <a:prstGeom prst="rect">
            <a:avLst/>
          </a:prstGeom>
          <a:noFill/>
        </p:spPr>
        <p:txBody>
          <a:bodyPr wrap="square" rtlCol="0">
            <a:spAutoFit/>
          </a:bodyPr>
          <a:lstStyle/>
          <a:p>
            <a:r>
              <a:rPr lang="en-GB" sz="900" dirty="0">
                <a:hlinkClick r:id="rId3" tooltip="https://pressbooks.nscc.ca/operationsmanagement2/chapter/2-1-role-of-strategy-in-operations-management/"/>
              </a:rPr>
              <a:t>This Photo</a:t>
            </a:r>
            <a:r>
              <a:rPr lang="en-GB" sz="900" dirty="0"/>
              <a:t> by Unknown Author is licensed under </a:t>
            </a:r>
            <a:r>
              <a:rPr lang="en-GB" sz="900" dirty="0">
                <a:hlinkClick r:id="rId4" tooltip="https://creativecommons.org/licenses/by/3.0/"/>
              </a:rPr>
              <a:t>CC BY</a:t>
            </a:r>
            <a:endParaRPr lang="en-GB" sz="900" dirty="0"/>
          </a:p>
        </p:txBody>
      </p:sp>
    </p:spTree>
    <p:extLst>
      <p:ext uri="{BB962C8B-B14F-4D97-AF65-F5344CB8AC3E}">
        <p14:creationId xmlns:p14="http://schemas.microsoft.com/office/powerpoint/2010/main" val="4091668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6C88A-1E07-3F16-A990-ED6700E89227}"/>
              </a:ext>
            </a:extLst>
          </p:cNvPr>
          <p:cNvSpPr>
            <a:spLocks noGrp="1"/>
          </p:cNvSpPr>
          <p:nvPr>
            <p:ph type="title"/>
          </p:nvPr>
        </p:nvSpPr>
        <p:spPr>
          <a:xfrm>
            <a:off x="81246" y="110788"/>
            <a:ext cx="10515600" cy="718833"/>
          </a:xfrm>
        </p:spPr>
        <p:txBody>
          <a:bodyPr>
            <a:normAutofit/>
          </a:bodyPr>
          <a:lstStyle/>
          <a:p>
            <a:r>
              <a:rPr lang="en-GB" sz="3600" b="1" dirty="0"/>
              <a:t>Key Aspects of Operations Management:</a:t>
            </a:r>
          </a:p>
        </p:txBody>
      </p:sp>
      <p:sp>
        <p:nvSpPr>
          <p:cNvPr id="3" name="Content Placeholder 2">
            <a:extLst>
              <a:ext uri="{FF2B5EF4-FFF2-40B4-BE49-F238E27FC236}">
                <a16:creationId xmlns:a16="http://schemas.microsoft.com/office/drawing/2014/main" id="{80A05EF8-BEF3-123A-FEB1-FE84DCDF6FC9}"/>
              </a:ext>
            </a:extLst>
          </p:cNvPr>
          <p:cNvSpPr>
            <a:spLocks noGrp="1"/>
          </p:cNvSpPr>
          <p:nvPr>
            <p:ph idx="1"/>
          </p:nvPr>
        </p:nvSpPr>
        <p:spPr>
          <a:xfrm>
            <a:off x="244748" y="1106792"/>
            <a:ext cx="10515600" cy="4351338"/>
          </a:xfrm>
        </p:spPr>
        <p:txBody>
          <a:bodyPr>
            <a:normAutofit fontScale="92500" lnSpcReduction="10000"/>
          </a:bodyPr>
          <a:lstStyle/>
          <a:p>
            <a:pPr>
              <a:lnSpc>
                <a:spcPct val="110000"/>
              </a:lnSpc>
            </a:pPr>
            <a:r>
              <a:rPr lang="en-GB" b="1" dirty="0"/>
              <a:t>Process Design and Improvement</a:t>
            </a:r>
            <a:r>
              <a:rPr lang="en-GB" dirty="0"/>
              <a:t>: This involves structuring workflows to enhance efficiency and minimize waste. A study by </a:t>
            </a:r>
            <a:r>
              <a:rPr lang="en-GB" dirty="0" err="1"/>
              <a:t>Wolniak</a:t>
            </a:r>
            <a:r>
              <a:rPr lang="en-GB" dirty="0"/>
              <a:t> (2020) identifies </a:t>
            </a:r>
            <a:r>
              <a:rPr lang="en-GB" b="1" dirty="0"/>
              <a:t>seven main functions of OM</a:t>
            </a:r>
            <a:r>
              <a:rPr lang="en-GB" dirty="0"/>
              <a:t>, including planning, scheduling, and quality control, emphasizing the importance of designing effective processes to boost organizational effectiveness</a:t>
            </a:r>
          </a:p>
          <a:p>
            <a:pPr>
              <a:lnSpc>
                <a:spcPct val="110000"/>
              </a:lnSpc>
            </a:pPr>
            <a:r>
              <a:rPr lang="en-GB" b="1" dirty="0"/>
              <a:t>Supply Chain Management</a:t>
            </a:r>
            <a:r>
              <a:rPr lang="en-GB" dirty="0"/>
              <a:t>: Effective management of the </a:t>
            </a:r>
            <a:r>
              <a:rPr lang="en-GB" b="1" dirty="0"/>
              <a:t>flow of materials and information </a:t>
            </a:r>
            <a:r>
              <a:rPr lang="en-GB" dirty="0"/>
              <a:t>is crucial. Research published in the </a:t>
            </a:r>
            <a:r>
              <a:rPr lang="en-GB" i="1" dirty="0"/>
              <a:t>Journal of Operations Management Research</a:t>
            </a:r>
            <a:r>
              <a:rPr lang="en-GB" dirty="0"/>
              <a:t> highlights the significance of supply chain optimisation in achieving operational excellence.</a:t>
            </a:r>
            <a:r>
              <a:rPr lang="en-GB" b="1" dirty="0"/>
              <a:t> (Operations Management Research Journal</a:t>
            </a:r>
            <a:r>
              <a:rPr lang="en-GB" dirty="0"/>
              <a:t>, 2023)</a:t>
            </a:r>
          </a:p>
        </p:txBody>
      </p:sp>
    </p:spTree>
    <p:extLst>
      <p:ext uri="{BB962C8B-B14F-4D97-AF65-F5344CB8AC3E}">
        <p14:creationId xmlns:p14="http://schemas.microsoft.com/office/powerpoint/2010/main" val="28670672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close-up of words">
            <a:extLst>
              <a:ext uri="{FF2B5EF4-FFF2-40B4-BE49-F238E27FC236}">
                <a16:creationId xmlns:a16="http://schemas.microsoft.com/office/drawing/2014/main" id="{77FED5E4-964F-CCA1-FDB7-49CCB5374858}"/>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574368" y="1277848"/>
            <a:ext cx="3617632" cy="3161038"/>
          </a:xfrm>
          <a:prstGeom prst="rect">
            <a:avLst/>
          </a:prstGeom>
        </p:spPr>
      </p:pic>
      <p:sp>
        <p:nvSpPr>
          <p:cNvPr id="3" name="Content Placeholder 2">
            <a:extLst>
              <a:ext uri="{FF2B5EF4-FFF2-40B4-BE49-F238E27FC236}">
                <a16:creationId xmlns:a16="http://schemas.microsoft.com/office/drawing/2014/main" id="{361EDE22-ED08-2453-50E4-2FE28FC0D2E7}"/>
              </a:ext>
            </a:extLst>
          </p:cNvPr>
          <p:cNvSpPr>
            <a:spLocks noGrp="1"/>
          </p:cNvSpPr>
          <p:nvPr>
            <p:ph idx="1"/>
          </p:nvPr>
        </p:nvSpPr>
        <p:spPr>
          <a:xfrm>
            <a:off x="147859" y="78723"/>
            <a:ext cx="8971918" cy="5559289"/>
          </a:xfrm>
        </p:spPr>
        <p:txBody>
          <a:bodyPr/>
          <a:lstStyle/>
          <a:p>
            <a:pPr>
              <a:lnSpc>
                <a:spcPct val="100000"/>
              </a:lnSpc>
            </a:pPr>
            <a:r>
              <a:rPr lang="en-GB" b="1" dirty="0"/>
              <a:t>Capacity Planning</a:t>
            </a:r>
            <a:r>
              <a:rPr lang="en-GB" dirty="0"/>
              <a:t>: Determining the optimal level of resources is essential for meeting demand. An article in </a:t>
            </a:r>
            <a:r>
              <a:rPr lang="en-GB" i="1" dirty="0"/>
              <a:t>Operations Management Research</a:t>
            </a:r>
            <a:r>
              <a:rPr lang="en-GB" dirty="0"/>
              <a:t> discusses the relevance of capacity planning in aligning resources with organisational goals. (Journal of Operations Management Research, 2023).</a:t>
            </a:r>
          </a:p>
          <a:p>
            <a:pPr>
              <a:lnSpc>
                <a:spcPct val="100000"/>
              </a:lnSpc>
            </a:pPr>
            <a:r>
              <a:rPr lang="en-GB" b="1" dirty="0"/>
              <a:t>Resource Allocation</a:t>
            </a:r>
            <a:r>
              <a:rPr lang="en-GB" dirty="0"/>
              <a:t>: Optimal assignment of resources enhances productivity. The </a:t>
            </a:r>
            <a:r>
              <a:rPr lang="en-GB" i="1" dirty="0"/>
              <a:t>Operations Management Research</a:t>
            </a:r>
            <a:r>
              <a:rPr lang="en-GB" dirty="0"/>
              <a:t> journal discusses the impact of effective resource allocation on organisational performance</a:t>
            </a:r>
          </a:p>
        </p:txBody>
      </p:sp>
    </p:spTree>
    <p:extLst>
      <p:ext uri="{BB962C8B-B14F-4D97-AF65-F5344CB8AC3E}">
        <p14:creationId xmlns:p14="http://schemas.microsoft.com/office/powerpoint/2010/main" val="2559959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5785" y="156972"/>
            <a:ext cx="4310014" cy="1701192"/>
          </a:xfrm>
        </p:spPr>
        <p:txBody>
          <a:bodyPr>
            <a:normAutofit/>
          </a:bodyPr>
          <a:lstStyle/>
          <a:p>
            <a:r>
              <a:rPr lang="en-GB" sz="3600" dirty="0">
                <a:solidFill>
                  <a:schemeClr val="tx2"/>
                </a:solidFill>
              </a:rPr>
              <a:t> </a:t>
            </a:r>
            <a:r>
              <a:rPr lang="en-GB" sz="3600" b="1" dirty="0">
                <a:solidFill>
                  <a:schemeClr val="tx2"/>
                </a:solidFill>
              </a:rPr>
              <a:t>Operational Processes</a:t>
            </a:r>
          </a:p>
        </p:txBody>
      </p:sp>
      <p:sp>
        <p:nvSpPr>
          <p:cNvPr id="3" name="Content Placeholder 2"/>
          <p:cNvSpPr>
            <a:spLocks noGrp="1"/>
          </p:cNvSpPr>
          <p:nvPr>
            <p:ph idx="1"/>
          </p:nvPr>
        </p:nvSpPr>
        <p:spPr>
          <a:xfrm>
            <a:off x="4404184" y="156972"/>
            <a:ext cx="7692566" cy="6520168"/>
          </a:xfrm>
        </p:spPr>
        <p:txBody>
          <a:bodyPr anchor="ctr">
            <a:noAutofit/>
          </a:bodyPr>
          <a:lstStyle/>
          <a:p>
            <a:pPr>
              <a:lnSpc>
                <a:spcPct val="120000"/>
              </a:lnSpc>
            </a:pPr>
            <a:r>
              <a:rPr lang="en-GB" sz="2200" b="1" dirty="0">
                <a:solidFill>
                  <a:schemeClr val="tx2"/>
                </a:solidFill>
              </a:rPr>
              <a:t>Planning </a:t>
            </a:r>
            <a:r>
              <a:rPr lang="en-GB" sz="2200" dirty="0">
                <a:solidFill>
                  <a:schemeClr val="tx2"/>
                </a:solidFill>
              </a:rPr>
              <a:t>– Gantt Charts, a team or department draws from a company-wide strategic plan and puts it under a microscope. It's </a:t>
            </a:r>
            <a:r>
              <a:rPr lang="en-GB" sz="2200" b="1" dirty="0">
                <a:solidFill>
                  <a:schemeClr val="tx2"/>
                </a:solidFill>
              </a:rPr>
              <a:t>future-oriented:</a:t>
            </a:r>
            <a:r>
              <a:rPr lang="en-GB" sz="2200" dirty="0">
                <a:solidFill>
                  <a:schemeClr val="tx2"/>
                </a:solidFill>
              </a:rPr>
              <a:t> mapping department budgets and goals to propel the success of the strategic plan with </a:t>
            </a:r>
            <a:r>
              <a:rPr lang="en-GB" sz="2200" b="1" dirty="0">
                <a:solidFill>
                  <a:schemeClr val="tx2"/>
                </a:solidFill>
              </a:rPr>
              <a:t>specific, team-based activities </a:t>
            </a:r>
            <a:r>
              <a:rPr lang="en-GB" sz="2200" dirty="0">
                <a:solidFill>
                  <a:schemeClr val="tx2"/>
                </a:solidFill>
              </a:rPr>
              <a:t>for the next 1-3 years. </a:t>
            </a:r>
          </a:p>
          <a:p>
            <a:pPr>
              <a:lnSpc>
                <a:spcPct val="120000"/>
              </a:lnSpc>
            </a:pPr>
            <a:r>
              <a:rPr lang="en-GB" sz="2200" b="1" dirty="0">
                <a:solidFill>
                  <a:schemeClr val="tx2"/>
                </a:solidFill>
              </a:rPr>
              <a:t>Programming</a:t>
            </a:r>
            <a:r>
              <a:rPr lang="en-GB" sz="2200" dirty="0">
                <a:solidFill>
                  <a:schemeClr val="tx2"/>
                </a:solidFill>
              </a:rPr>
              <a:t> - identified the problem areas in organization, need to find the </a:t>
            </a:r>
            <a:r>
              <a:rPr lang="en-GB" sz="2200" b="1" dirty="0">
                <a:solidFill>
                  <a:schemeClr val="tx2"/>
                </a:solidFill>
              </a:rPr>
              <a:t>right solutions </a:t>
            </a:r>
            <a:r>
              <a:rPr lang="en-GB" sz="2200" dirty="0">
                <a:solidFill>
                  <a:schemeClr val="tx2"/>
                </a:solidFill>
              </a:rPr>
              <a:t>by following </a:t>
            </a:r>
            <a:r>
              <a:rPr lang="en-GB" sz="2200" b="1" dirty="0">
                <a:solidFill>
                  <a:schemeClr val="tx2"/>
                </a:solidFill>
              </a:rPr>
              <a:t>a series of steps.</a:t>
            </a:r>
          </a:p>
          <a:p>
            <a:pPr>
              <a:lnSpc>
                <a:spcPct val="120000"/>
              </a:lnSpc>
            </a:pPr>
            <a:r>
              <a:rPr lang="en-GB" sz="2200" b="1" dirty="0">
                <a:solidFill>
                  <a:schemeClr val="tx2"/>
                </a:solidFill>
              </a:rPr>
              <a:t>Capacities</a:t>
            </a:r>
            <a:r>
              <a:rPr lang="en-GB" sz="2200" dirty="0">
                <a:solidFill>
                  <a:schemeClr val="tx2"/>
                </a:solidFill>
              </a:rPr>
              <a:t> - the </a:t>
            </a:r>
            <a:r>
              <a:rPr lang="en-GB" sz="2200" b="1" dirty="0">
                <a:solidFill>
                  <a:schemeClr val="tx2"/>
                </a:solidFill>
              </a:rPr>
              <a:t>highest level of goods or services </a:t>
            </a:r>
            <a:r>
              <a:rPr lang="en-GB" sz="2200" dirty="0">
                <a:solidFill>
                  <a:schemeClr val="tx2"/>
                </a:solidFill>
              </a:rPr>
              <a:t>that a company can produce to meet demand.</a:t>
            </a:r>
          </a:p>
          <a:p>
            <a:pPr>
              <a:lnSpc>
                <a:spcPct val="120000"/>
              </a:lnSpc>
            </a:pPr>
            <a:r>
              <a:rPr lang="en-GB" sz="2200" b="1" dirty="0">
                <a:solidFill>
                  <a:schemeClr val="tx2"/>
                </a:solidFill>
              </a:rPr>
              <a:t>Booking Systems </a:t>
            </a:r>
            <a:r>
              <a:rPr lang="en-GB" sz="2200" dirty="0">
                <a:solidFill>
                  <a:schemeClr val="tx2"/>
                </a:solidFill>
              </a:rPr>
              <a:t>- control HR, payroll and internal processes to deliver single solution modern, personalised experience increasing efficiency and compliance.</a:t>
            </a:r>
          </a:p>
          <a:p>
            <a:pPr>
              <a:lnSpc>
                <a:spcPct val="120000"/>
              </a:lnSpc>
            </a:pPr>
            <a:r>
              <a:rPr lang="en-GB" sz="2200" dirty="0">
                <a:solidFill>
                  <a:schemeClr val="tx2"/>
                </a:solidFill>
              </a:rPr>
              <a:t>Opening  / Soft Openings ( trial run): running &amp; delivering </a:t>
            </a:r>
          </a:p>
        </p:txBody>
      </p:sp>
      <p:pic>
        <p:nvPicPr>
          <p:cNvPr id="4" name="Picture 3">
            <a:extLst>
              <a:ext uri="{FF2B5EF4-FFF2-40B4-BE49-F238E27FC236}">
                <a16:creationId xmlns:a16="http://schemas.microsoft.com/office/drawing/2014/main" id="{E98C9550-C657-F2D8-5327-0AD0C02D4112}"/>
              </a:ext>
            </a:extLst>
          </p:cNvPr>
          <p:cNvPicPr>
            <a:picLocks noChangeAspect="1"/>
          </p:cNvPicPr>
          <p:nvPr/>
        </p:nvPicPr>
        <p:blipFill>
          <a:blip r:embed="rId3"/>
          <a:stretch>
            <a:fillRect/>
          </a:stretch>
        </p:blipFill>
        <p:spPr>
          <a:xfrm>
            <a:off x="95250" y="2717511"/>
            <a:ext cx="4087497" cy="3271942"/>
          </a:xfrm>
          <a:prstGeom prst="rect">
            <a:avLst/>
          </a:prstGeom>
        </p:spPr>
      </p:pic>
      <p:sp>
        <p:nvSpPr>
          <p:cNvPr id="6" name="TextBox 5">
            <a:extLst>
              <a:ext uri="{FF2B5EF4-FFF2-40B4-BE49-F238E27FC236}">
                <a16:creationId xmlns:a16="http://schemas.microsoft.com/office/drawing/2014/main" id="{3B04D5CA-EEC2-B3D0-5C5A-808E26DF2FFE}"/>
              </a:ext>
            </a:extLst>
          </p:cNvPr>
          <p:cNvSpPr txBox="1"/>
          <p:nvPr/>
        </p:nvSpPr>
        <p:spPr>
          <a:xfrm>
            <a:off x="94169" y="1062950"/>
            <a:ext cx="4310015" cy="1323439"/>
          </a:xfrm>
          <a:prstGeom prst="rect">
            <a:avLst/>
          </a:prstGeom>
          <a:noFill/>
        </p:spPr>
        <p:txBody>
          <a:bodyPr wrap="square">
            <a:spAutoFit/>
          </a:bodyPr>
          <a:lstStyle/>
          <a:p>
            <a:r>
              <a:rPr lang="en-GB" sz="2000" dirty="0"/>
              <a:t>An operational review is an in-depth and objective review of an entire organization or a specific segment of that organization</a:t>
            </a:r>
          </a:p>
        </p:txBody>
      </p:sp>
    </p:spTree>
    <p:extLst>
      <p:ext uri="{BB962C8B-B14F-4D97-AF65-F5344CB8AC3E}">
        <p14:creationId xmlns:p14="http://schemas.microsoft.com/office/powerpoint/2010/main" val="2493697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95BB8-A013-A2E3-D6F1-7CDCCB6605A4}"/>
              </a:ext>
            </a:extLst>
          </p:cNvPr>
          <p:cNvSpPr>
            <a:spLocks noGrp="1"/>
          </p:cNvSpPr>
          <p:nvPr>
            <p:ph type="title"/>
          </p:nvPr>
        </p:nvSpPr>
        <p:spPr>
          <a:xfrm>
            <a:off x="108123" y="0"/>
            <a:ext cx="10515600" cy="762818"/>
          </a:xfrm>
        </p:spPr>
        <p:txBody>
          <a:bodyPr/>
          <a:lstStyle/>
          <a:p>
            <a:r>
              <a:rPr lang="en-GB"/>
              <a:t>Operational Processes</a:t>
            </a:r>
          </a:p>
        </p:txBody>
      </p:sp>
      <p:sp>
        <p:nvSpPr>
          <p:cNvPr id="3" name="Content Placeholder 2">
            <a:extLst>
              <a:ext uri="{FF2B5EF4-FFF2-40B4-BE49-F238E27FC236}">
                <a16:creationId xmlns:a16="http://schemas.microsoft.com/office/drawing/2014/main" id="{C1740B0C-902C-B032-DB62-08679A3DD300}"/>
              </a:ext>
            </a:extLst>
          </p:cNvPr>
          <p:cNvSpPr>
            <a:spLocks noGrp="1"/>
          </p:cNvSpPr>
          <p:nvPr>
            <p:ph idx="1"/>
          </p:nvPr>
        </p:nvSpPr>
        <p:spPr>
          <a:xfrm>
            <a:off x="0" y="700639"/>
            <a:ext cx="12192000" cy="5456722"/>
          </a:xfrm>
        </p:spPr>
        <p:txBody>
          <a:bodyPr>
            <a:normAutofit fontScale="85000" lnSpcReduction="20000"/>
          </a:bodyPr>
          <a:lstStyle/>
          <a:p>
            <a:pPr>
              <a:lnSpc>
                <a:spcPct val="110000"/>
              </a:lnSpc>
            </a:pPr>
            <a:r>
              <a:rPr lang="en-GB" b="1" u="sng"/>
              <a:t>TERMS:</a:t>
            </a:r>
            <a:r>
              <a:rPr lang="en-GB" b="1"/>
              <a:t> NOP’s</a:t>
            </a:r>
            <a:r>
              <a:rPr lang="en-GB"/>
              <a:t> (normal operating procedure), </a:t>
            </a:r>
            <a:r>
              <a:rPr lang="en-GB" b="1"/>
              <a:t>SOP’s</a:t>
            </a:r>
            <a:r>
              <a:rPr lang="en-GB"/>
              <a:t> (standard operating procedure) and </a:t>
            </a:r>
            <a:r>
              <a:rPr lang="en-GB" b="1"/>
              <a:t>EOP’s</a:t>
            </a:r>
            <a:r>
              <a:rPr lang="en-GB"/>
              <a:t> (emergency operating procedure) </a:t>
            </a:r>
          </a:p>
          <a:p>
            <a:pPr>
              <a:lnSpc>
                <a:spcPct val="110000"/>
              </a:lnSpc>
            </a:pPr>
            <a:r>
              <a:rPr lang="en-GB" b="1"/>
              <a:t>Management Challenges</a:t>
            </a:r>
            <a:r>
              <a:rPr lang="en-GB"/>
              <a:t> - globalization, sustainability, ethical conduct, ineffective communication, and system design</a:t>
            </a:r>
          </a:p>
          <a:p>
            <a:pPr>
              <a:lnSpc>
                <a:spcPct val="110000"/>
              </a:lnSpc>
            </a:pPr>
            <a:r>
              <a:rPr lang="en-GB" b="1" u="sng"/>
              <a:t>AREAS: </a:t>
            </a:r>
            <a:r>
              <a:rPr lang="en-GB" b="1"/>
              <a:t>HR Functions </a:t>
            </a:r>
            <a:r>
              <a:rPr lang="en-GB"/>
              <a:t>– recruitment; training; development</a:t>
            </a:r>
          </a:p>
          <a:p>
            <a:pPr>
              <a:lnSpc>
                <a:spcPct val="110000"/>
              </a:lnSpc>
            </a:pPr>
            <a:r>
              <a:rPr lang="en-GB" b="1"/>
              <a:t>Marketing</a:t>
            </a:r>
            <a:r>
              <a:rPr lang="en-GB"/>
              <a:t> – new product idea generation, market research, diversification </a:t>
            </a:r>
          </a:p>
          <a:p>
            <a:pPr>
              <a:lnSpc>
                <a:spcPct val="110000"/>
              </a:lnSpc>
            </a:pPr>
            <a:r>
              <a:rPr lang="en-GB" b="1"/>
              <a:t>Safety</a:t>
            </a:r>
            <a:r>
              <a:rPr lang="en-GB"/>
              <a:t> - Changing work environment, changing demographics, economic unpredictability, new skills</a:t>
            </a:r>
          </a:p>
          <a:p>
            <a:pPr>
              <a:lnSpc>
                <a:spcPct val="110000"/>
              </a:lnSpc>
            </a:pPr>
            <a:r>
              <a:rPr lang="en-GB"/>
              <a:t>An operational review is an in-depth and objective review of an entire organization or a specific segment of that organization</a:t>
            </a:r>
          </a:p>
          <a:p>
            <a:pPr>
              <a:lnSpc>
                <a:spcPct val="110000"/>
              </a:lnSpc>
            </a:pPr>
            <a:r>
              <a:rPr lang="en-GB" b="1"/>
              <a:t>Reviews </a:t>
            </a:r>
            <a:r>
              <a:rPr lang="en-GB"/>
              <a:t>- identify and address existing concerns such as communication issues between departments, problems with customer relations, operating procedures, lack of profitability issues.</a:t>
            </a:r>
          </a:p>
          <a:p>
            <a:endParaRPr lang="en-GB"/>
          </a:p>
        </p:txBody>
      </p:sp>
    </p:spTree>
    <p:extLst>
      <p:ext uri="{BB962C8B-B14F-4D97-AF65-F5344CB8AC3E}">
        <p14:creationId xmlns:p14="http://schemas.microsoft.com/office/powerpoint/2010/main" val="1665962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01002" y="578336"/>
            <a:ext cx="3316284" cy="4744562"/>
          </a:xfrm>
        </p:spPr>
        <p:txBody>
          <a:bodyPr>
            <a:normAutofit fontScale="90000"/>
          </a:bodyPr>
          <a:lstStyle/>
          <a:p>
            <a:pPr>
              <a:lnSpc>
                <a:spcPct val="100000"/>
              </a:lnSpc>
            </a:pPr>
            <a:r>
              <a:rPr lang="en-GB" sz="3600" b="1" dirty="0">
                <a:solidFill>
                  <a:schemeClr val="tx2"/>
                </a:solidFill>
              </a:rPr>
              <a:t>Performance Management Reviews</a:t>
            </a:r>
            <a:br>
              <a:rPr lang="en-GB" sz="3600" b="1" dirty="0">
                <a:solidFill>
                  <a:schemeClr val="tx2"/>
                </a:solidFill>
              </a:rPr>
            </a:br>
            <a:br>
              <a:rPr lang="en-GB" sz="3600" b="1" dirty="0">
                <a:solidFill>
                  <a:schemeClr val="tx2"/>
                </a:solidFill>
              </a:rPr>
            </a:br>
            <a:r>
              <a:rPr lang="en-GB" sz="2700" b="1" dirty="0">
                <a:solidFill>
                  <a:schemeClr val="tx2"/>
                </a:solidFill>
              </a:rPr>
              <a:t>Operational performance reviews (OPRs) focus on identifying </a:t>
            </a:r>
            <a:r>
              <a:rPr lang="en-GB" sz="3600" b="1" dirty="0">
                <a:solidFill>
                  <a:schemeClr val="tx2"/>
                </a:solidFill>
              </a:rPr>
              <a:t>LEAN </a:t>
            </a:r>
            <a:r>
              <a:rPr lang="en-GB" sz="2700" b="1" dirty="0">
                <a:solidFill>
                  <a:schemeClr val="tx2"/>
                </a:solidFill>
              </a:rPr>
              <a:t>processes that improve efficiency: on‑time, on‑budget deliveries and high‑quality outputs</a:t>
            </a:r>
            <a:endParaRPr lang="en-GB" sz="3600" b="1" dirty="0">
              <a:solidFill>
                <a:schemeClr val="tx2"/>
              </a:solidFill>
            </a:endParaRPr>
          </a:p>
        </p:txBody>
      </p:sp>
      <p:sp>
        <p:nvSpPr>
          <p:cNvPr id="3" name="Content Placeholder 2"/>
          <p:cNvSpPr>
            <a:spLocks noGrp="1"/>
          </p:cNvSpPr>
          <p:nvPr>
            <p:ph idx="1"/>
          </p:nvPr>
        </p:nvSpPr>
        <p:spPr>
          <a:xfrm>
            <a:off x="3954326" y="460731"/>
            <a:ext cx="7690649" cy="6145960"/>
          </a:xfrm>
        </p:spPr>
        <p:txBody>
          <a:bodyPr anchor="ctr">
            <a:normAutofit fontScale="62500" lnSpcReduction="20000"/>
          </a:bodyPr>
          <a:lstStyle/>
          <a:p>
            <a:pPr>
              <a:lnSpc>
                <a:spcPct val="120000"/>
              </a:lnSpc>
            </a:pPr>
            <a:r>
              <a:rPr lang="en-GB" sz="3800" dirty="0"/>
              <a:t>How do you evaluate operations performance?</a:t>
            </a:r>
          </a:p>
          <a:p>
            <a:pPr>
              <a:lnSpc>
                <a:spcPct val="120000"/>
              </a:lnSpc>
            </a:pPr>
            <a:r>
              <a:rPr lang="en-GB" sz="3800" dirty="0"/>
              <a:t>Operational performance can be evaluated by tracking a project's performance and capability to reach its goals in the planned budget. Human capacities and issues and opportunities are also assessed in the process.</a:t>
            </a:r>
          </a:p>
          <a:p>
            <a:pPr marL="0" indent="0">
              <a:lnSpc>
                <a:spcPct val="120000"/>
              </a:lnSpc>
              <a:buNone/>
            </a:pPr>
            <a:endParaRPr lang="en-GB" sz="3200" b="1" dirty="0">
              <a:solidFill>
                <a:schemeClr val="tx2"/>
              </a:solidFill>
            </a:endParaRPr>
          </a:p>
          <a:p>
            <a:pPr marL="0" indent="0">
              <a:lnSpc>
                <a:spcPct val="100000"/>
              </a:lnSpc>
              <a:buNone/>
            </a:pPr>
            <a:r>
              <a:rPr lang="en-GB" sz="3800" b="1" dirty="0">
                <a:solidFill>
                  <a:schemeClr val="tx2"/>
                </a:solidFill>
              </a:rPr>
              <a:t>What do we find out ? </a:t>
            </a:r>
          </a:p>
          <a:p>
            <a:pPr>
              <a:lnSpc>
                <a:spcPct val="100000"/>
              </a:lnSpc>
            </a:pPr>
            <a:r>
              <a:rPr lang="en-GB" sz="3800" dirty="0">
                <a:solidFill>
                  <a:schemeClr val="tx2"/>
                </a:solidFill>
              </a:rPr>
              <a:t>Usage/Visitor Numbers/ Occupancy Figures/</a:t>
            </a:r>
          </a:p>
          <a:p>
            <a:pPr>
              <a:lnSpc>
                <a:spcPct val="100000"/>
              </a:lnSpc>
            </a:pPr>
            <a:r>
              <a:rPr lang="en-GB" sz="3800" dirty="0">
                <a:solidFill>
                  <a:schemeClr val="tx2"/>
                </a:solidFill>
              </a:rPr>
              <a:t>Financial Reviews / Yield Management /Pricing /Costs</a:t>
            </a:r>
          </a:p>
          <a:p>
            <a:pPr>
              <a:lnSpc>
                <a:spcPct val="100000"/>
              </a:lnSpc>
            </a:pPr>
            <a:r>
              <a:rPr lang="en-GB" sz="3800" dirty="0">
                <a:solidFill>
                  <a:schemeClr val="tx2"/>
                </a:solidFill>
              </a:rPr>
              <a:t>Customer Reviews &amp; Feedback</a:t>
            </a:r>
          </a:p>
          <a:p>
            <a:pPr>
              <a:lnSpc>
                <a:spcPct val="100000"/>
              </a:lnSpc>
            </a:pPr>
            <a:r>
              <a:rPr lang="en-GB" sz="3800" dirty="0">
                <a:solidFill>
                  <a:schemeClr val="tx2"/>
                </a:solidFill>
              </a:rPr>
              <a:t>Independent Reviews </a:t>
            </a:r>
          </a:p>
          <a:p>
            <a:pPr>
              <a:lnSpc>
                <a:spcPct val="100000"/>
              </a:lnSpc>
            </a:pPr>
            <a:r>
              <a:rPr lang="en-GB" sz="3800" dirty="0">
                <a:solidFill>
                  <a:schemeClr val="tx2"/>
                </a:solidFill>
              </a:rPr>
              <a:t>Staff Reviews / Staff Turnover/Performance Management</a:t>
            </a:r>
          </a:p>
          <a:p>
            <a:endParaRPr lang="en-GB" sz="1800" dirty="0">
              <a:solidFill>
                <a:schemeClr val="tx2"/>
              </a:solidFill>
            </a:endParaRPr>
          </a:p>
        </p:txBody>
      </p:sp>
    </p:spTree>
    <p:extLst>
      <p:ext uri="{BB962C8B-B14F-4D97-AF65-F5344CB8AC3E}">
        <p14:creationId xmlns:p14="http://schemas.microsoft.com/office/powerpoint/2010/main" val="2436312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9300" y="310506"/>
            <a:ext cx="3855720" cy="4371974"/>
          </a:xfrm>
        </p:spPr>
        <p:txBody>
          <a:bodyPr>
            <a:normAutofit/>
          </a:bodyPr>
          <a:lstStyle/>
          <a:p>
            <a:pPr>
              <a:lnSpc>
                <a:spcPct val="100000"/>
              </a:lnSpc>
            </a:pPr>
            <a:r>
              <a:rPr lang="en-GB" sz="3600" b="1" dirty="0">
                <a:solidFill>
                  <a:schemeClr val="tx2"/>
                </a:solidFill>
              </a:rPr>
              <a:t>Operational Issues </a:t>
            </a:r>
            <a:br>
              <a:rPr lang="en-GB" sz="3600" b="1" dirty="0">
                <a:solidFill>
                  <a:schemeClr val="tx2"/>
                </a:solidFill>
              </a:rPr>
            </a:br>
            <a:br>
              <a:rPr lang="en-GB" sz="3600" b="1" dirty="0">
                <a:solidFill>
                  <a:schemeClr val="tx2"/>
                </a:solidFill>
              </a:rPr>
            </a:br>
            <a:r>
              <a:rPr lang="en-GB" sz="2400" b="1" dirty="0">
                <a:solidFill>
                  <a:schemeClr val="tx2"/>
                </a:solidFill>
              </a:rPr>
              <a:t>can affect operational performance, cause problems with the execution of strategy, and stand in the way of a business’ growth if they aren’t dealt with properly.</a:t>
            </a:r>
            <a:endParaRPr lang="en-GB" sz="3600" b="1" dirty="0">
              <a:solidFill>
                <a:schemeClr val="tx2"/>
              </a:solidFill>
            </a:endParaRPr>
          </a:p>
        </p:txBody>
      </p:sp>
      <p:sp>
        <p:nvSpPr>
          <p:cNvPr id="4" name="TextBox 3">
            <a:extLst>
              <a:ext uri="{FF2B5EF4-FFF2-40B4-BE49-F238E27FC236}">
                <a16:creationId xmlns:a16="http://schemas.microsoft.com/office/drawing/2014/main" id="{E83FE38E-28C2-395A-7996-558B174D22BE}"/>
              </a:ext>
            </a:extLst>
          </p:cNvPr>
          <p:cNvSpPr txBox="1"/>
          <p:nvPr/>
        </p:nvSpPr>
        <p:spPr>
          <a:xfrm>
            <a:off x="4269219" y="227263"/>
            <a:ext cx="8423379" cy="60016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0" algn="l" rtl="0">
              <a:buChar char="•"/>
            </a:pPr>
            <a:r>
              <a:rPr lang="en-GB" sz="2400" b="0" i="0" u="none" strike="noStrike" dirty="0">
                <a:solidFill>
                  <a:srgbClr val="44546A"/>
                </a:solidFill>
                <a:latin typeface="Calibri"/>
                <a:ea typeface="Arial"/>
                <a:cs typeface="Arial"/>
              </a:rPr>
              <a:t>Must be clear </a:t>
            </a:r>
            <a:r>
              <a:rPr lang="en-GB" sz="2400" b="1" i="0" u="none" strike="noStrike" dirty="0">
                <a:solidFill>
                  <a:srgbClr val="44546A"/>
                </a:solidFill>
                <a:latin typeface="Calibri"/>
                <a:ea typeface="Arial"/>
                <a:cs typeface="Arial"/>
              </a:rPr>
              <a:t>Aims &amp; Objectives</a:t>
            </a:r>
            <a:r>
              <a:rPr lang="en-US" sz="2400" b="0" i="0" dirty="0">
                <a:solidFill>
                  <a:srgbClr val="000000"/>
                </a:solidFill>
                <a:latin typeface="Calibri"/>
                <a:ea typeface="Arial"/>
                <a:cs typeface="Arial"/>
              </a:rPr>
              <a:t>​</a:t>
            </a:r>
          </a:p>
          <a:p>
            <a:pPr lvl="0" algn="l" rtl="0">
              <a:buChar char="•"/>
            </a:pPr>
            <a:r>
              <a:rPr lang="en-GB" sz="2400" b="0" i="0" u="none" strike="noStrike" dirty="0">
                <a:solidFill>
                  <a:srgbClr val="44546A"/>
                </a:solidFill>
                <a:latin typeface="Calibri"/>
                <a:ea typeface="Arial"/>
                <a:cs typeface="Arial"/>
              </a:rPr>
              <a:t>Different issues for Commercial Sector / Voluntary Sector / Public Sector</a:t>
            </a:r>
            <a:r>
              <a:rPr lang="en-GB" sz="2400" b="0" i="0" dirty="0">
                <a:solidFill>
                  <a:srgbClr val="000000"/>
                </a:solidFill>
                <a:latin typeface="Calibri"/>
                <a:ea typeface="Arial"/>
                <a:cs typeface="Arial"/>
              </a:rPr>
              <a:t>​</a:t>
            </a:r>
          </a:p>
          <a:p>
            <a:pPr lvl="0" algn="l" rtl="0">
              <a:buChar char="•"/>
            </a:pPr>
            <a:r>
              <a:rPr lang="en-GB" sz="2400" b="1" i="0" u="none" strike="noStrike" dirty="0">
                <a:solidFill>
                  <a:srgbClr val="44546A"/>
                </a:solidFill>
                <a:latin typeface="Calibri"/>
                <a:ea typeface="Arial"/>
                <a:cs typeface="Arial"/>
              </a:rPr>
              <a:t>Affected</a:t>
            </a:r>
            <a:r>
              <a:rPr lang="en-GB" sz="2400" b="0" i="0" u="none" strike="noStrike" dirty="0">
                <a:solidFill>
                  <a:srgbClr val="44546A"/>
                </a:solidFill>
                <a:latin typeface="Calibri"/>
                <a:ea typeface="Arial"/>
                <a:cs typeface="Arial"/>
              </a:rPr>
              <a:t> by Supply &amp; Demand</a:t>
            </a:r>
            <a:r>
              <a:rPr lang="en-GB" sz="2400" b="0" i="0" dirty="0">
                <a:solidFill>
                  <a:srgbClr val="000000"/>
                </a:solidFill>
                <a:latin typeface="Calibri"/>
                <a:ea typeface="Arial"/>
                <a:cs typeface="Arial"/>
              </a:rPr>
              <a:t>​</a:t>
            </a:r>
          </a:p>
          <a:p>
            <a:pPr lvl="0" algn="l" rtl="0">
              <a:buChar char="•"/>
            </a:pPr>
            <a:r>
              <a:rPr lang="en-GB" sz="2400" b="0" i="0" u="none" strike="noStrike" dirty="0">
                <a:solidFill>
                  <a:srgbClr val="44546A"/>
                </a:solidFill>
                <a:latin typeface="Calibri"/>
                <a:ea typeface="Arial"/>
                <a:cs typeface="Arial"/>
              </a:rPr>
              <a:t>High Season / Low Season</a:t>
            </a:r>
            <a:r>
              <a:rPr lang="en-GB" sz="2400" b="0" i="0" dirty="0">
                <a:solidFill>
                  <a:srgbClr val="000000"/>
                </a:solidFill>
                <a:latin typeface="Calibri"/>
                <a:ea typeface="Arial"/>
                <a:cs typeface="Arial"/>
              </a:rPr>
              <a:t>​</a:t>
            </a:r>
            <a:br>
              <a:rPr lang="en-GB" sz="2400" b="0" i="0" dirty="0">
                <a:latin typeface="Calibri"/>
                <a:ea typeface="Arial"/>
                <a:cs typeface="Arial"/>
              </a:rPr>
            </a:br>
            <a:r>
              <a:rPr lang="en-GB" sz="2400" b="0" i="0" u="none" strike="noStrike" dirty="0">
                <a:solidFill>
                  <a:srgbClr val="44546A"/>
                </a:solidFill>
                <a:latin typeface="Calibri"/>
                <a:ea typeface="Arial"/>
                <a:cs typeface="Arial"/>
              </a:rPr>
              <a:t>Community Use / Usage Times</a:t>
            </a:r>
            <a:r>
              <a:rPr lang="en-GB" sz="2400" b="0" i="0" dirty="0">
                <a:solidFill>
                  <a:srgbClr val="000000"/>
                </a:solidFill>
                <a:latin typeface="Calibri"/>
                <a:ea typeface="Arial"/>
                <a:cs typeface="Arial"/>
              </a:rPr>
              <a:t>​</a:t>
            </a:r>
            <a:br>
              <a:rPr lang="en-GB" sz="2400" b="0" i="0" dirty="0">
                <a:latin typeface="Calibri"/>
                <a:ea typeface="Arial"/>
                <a:cs typeface="Arial"/>
              </a:rPr>
            </a:br>
            <a:r>
              <a:rPr lang="en-GB" sz="2400" b="1" i="0" u="none" strike="noStrike" dirty="0">
                <a:solidFill>
                  <a:srgbClr val="44546A"/>
                </a:solidFill>
                <a:latin typeface="Calibri"/>
                <a:ea typeface="Arial"/>
                <a:cs typeface="Arial"/>
              </a:rPr>
              <a:t>Management Issues </a:t>
            </a:r>
            <a:r>
              <a:rPr lang="en-GB" sz="2400" b="0" i="0" u="none" strike="noStrike" dirty="0">
                <a:solidFill>
                  <a:srgbClr val="44546A"/>
                </a:solidFill>
                <a:latin typeface="Calibri"/>
                <a:ea typeface="Arial"/>
                <a:cs typeface="Arial"/>
              </a:rPr>
              <a:t>– changes i.e., pandemic</a:t>
            </a:r>
            <a:r>
              <a:rPr lang="en-GB" sz="2400" b="0" i="0" dirty="0">
                <a:solidFill>
                  <a:srgbClr val="000000"/>
                </a:solidFill>
                <a:latin typeface="Calibri"/>
                <a:ea typeface="Arial"/>
                <a:cs typeface="Arial"/>
              </a:rPr>
              <a:t>​</a:t>
            </a:r>
          </a:p>
          <a:p>
            <a:pPr lvl="0" algn="l" rtl="0">
              <a:buChar char="•"/>
            </a:pPr>
            <a:r>
              <a:rPr lang="en-GB" sz="2400" b="0" i="0" u="none" strike="noStrike" dirty="0">
                <a:solidFill>
                  <a:srgbClr val="44546A"/>
                </a:solidFill>
                <a:latin typeface="Calibri"/>
                <a:ea typeface="Arial"/>
                <a:cs typeface="Arial"/>
              </a:rPr>
              <a:t>Technology – fast changing</a:t>
            </a:r>
            <a:r>
              <a:rPr lang="en-GB" sz="2400" b="0" i="0" dirty="0">
                <a:solidFill>
                  <a:srgbClr val="000000"/>
                </a:solidFill>
                <a:latin typeface="Calibri"/>
                <a:ea typeface="Arial"/>
                <a:cs typeface="Arial"/>
              </a:rPr>
              <a:t>​</a:t>
            </a:r>
          </a:p>
          <a:p>
            <a:pPr lvl="0" algn="l" rtl="0">
              <a:buChar char="•"/>
            </a:pPr>
            <a:r>
              <a:rPr lang="en-GB" sz="2400" b="1" i="0" u="none" strike="noStrike" dirty="0">
                <a:solidFill>
                  <a:srgbClr val="44546A"/>
                </a:solidFill>
                <a:latin typeface="Calibri"/>
                <a:ea typeface="Arial"/>
                <a:cs typeface="Arial"/>
              </a:rPr>
              <a:t>Trends</a:t>
            </a:r>
            <a:r>
              <a:rPr lang="en-GB" sz="2400" b="0" i="0" u="none" strike="noStrike" dirty="0">
                <a:solidFill>
                  <a:srgbClr val="44546A"/>
                </a:solidFill>
                <a:latin typeface="Calibri"/>
                <a:ea typeface="Arial"/>
                <a:cs typeface="Arial"/>
              </a:rPr>
              <a:t> - Behavioural Operations Management: This approach focuses on human behaviour as it relates to operations management.</a:t>
            </a:r>
            <a:r>
              <a:rPr lang="en-GB" sz="2400" b="0" i="0" dirty="0">
                <a:solidFill>
                  <a:srgbClr val="000000"/>
                </a:solidFill>
                <a:latin typeface="Calibri"/>
                <a:ea typeface="Arial"/>
                <a:cs typeface="Arial"/>
              </a:rPr>
              <a:t>​</a:t>
            </a:r>
          </a:p>
          <a:p>
            <a:pPr lvl="0" algn="l" rtl="0">
              <a:buChar char="•"/>
            </a:pPr>
            <a:r>
              <a:rPr lang="en-GB" sz="2400" b="1" i="0" u="none" strike="noStrike" dirty="0">
                <a:solidFill>
                  <a:srgbClr val="44546A"/>
                </a:solidFill>
                <a:latin typeface="Calibri"/>
                <a:ea typeface="Arial"/>
                <a:cs typeface="Arial"/>
              </a:rPr>
              <a:t>Sustainability</a:t>
            </a:r>
            <a:r>
              <a:rPr lang="en-GB" sz="2400" b="0" i="0" u="none" strike="noStrike" dirty="0">
                <a:solidFill>
                  <a:srgbClr val="44546A"/>
                </a:solidFill>
                <a:latin typeface="Calibri"/>
                <a:ea typeface="Arial"/>
                <a:cs typeface="Arial"/>
              </a:rPr>
              <a:t>: This approach highlights maintaining ecologically-minded practices under changing laws.</a:t>
            </a:r>
            <a:r>
              <a:rPr lang="en-GB" sz="2400" b="0" i="0" dirty="0">
                <a:solidFill>
                  <a:srgbClr val="000000"/>
                </a:solidFill>
                <a:latin typeface="Calibri"/>
                <a:ea typeface="Arial"/>
                <a:cs typeface="Arial"/>
              </a:rPr>
              <a:t>​</a:t>
            </a:r>
          </a:p>
          <a:p>
            <a:pPr lvl="0" algn="l" rtl="0">
              <a:buChar char="•"/>
            </a:pPr>
            <a:r>
              <a:rPr lang="en-GB" sz="2400" b="0" i="0" u="none" strike="noStrike" dirty="0">
                <a:solidFill>
                  <a:srgbClr val="44546A"/>
                </a:solidFill>
                <a:latin typeface="Calibri"/>
                <a:ea typeface="Arial"/>
                <a:cs typeface="Arial"/>
              </a:rPr>
              <a:t>Terrorism Impacts</a:t>
            </a:r>
            <a:r>
              <a:rPr lang="en-GB" sz="2400" b="0" i="0" dirty="0">
                <a:solidFill>
                  <a:srgbClr val="000000"/>
                </a:solidFill>
                <a:latin typeface="Calibri"/>
                <a:ea typeface="Arial"/>
                <a:cs typeface="Arial"/>
              </a:rPr>
              <a:t>​</a:t>
            </a:r>
          </a:p>
          <a:p>
            <a:pPr lvl="0" algn="l" rtl="0">
              <a:buChar char="•"/>
            </a:pPr>
            <a:r>
              <a:rPr lang="en-GB" sz="2400" b="1" i="0" u="none" strike="noStrike" dirty="0">
                <a:solidFill>
                  <a:srgbClr val="44546A"/>
                </a:solidFill>
                <a:latin typeface="Calibri"/>
                <a:ea typeface="Arial"/>
                <a:cs typeface="Arial"/>
              </a:rPr>
              <a:t>Economy</a:t>
            </a:r>
            <a:r>
              <a:rPr lang="en-GB" sz="2400" b="0" i="0" dirty="0">
                <a:solidFill>
                  <a:srgbClr val="000000"/>
                </a:solidFill>
                <a:latin typeface="Calibri"/>
                <a:ea typeface="Arial"/>
                <a:cs typeface="Arial"/>
              </a:rPr>
              <a:t>​</a:t>
            </a:r>
          </a:p>
          <a:p>
            <a:pPr lvl="0" algn="l" rtl="0">
              <a:buChar char="•"/>
            </a:pPr>
            <a:r>
              <a:rPr lang="en-GB" sz="2400" b="1" i="0" u="none" strike="noStrike" dirty="0">
                <a:solidFill>
                  <a:srgbClr val="44546A"/>
                </a:solidFill>
                <a:latin typeface="Calibri"/>
                <a:ea typeface="Arial"/>
                <a:cs typeface="Arial"/>
              </a:rPr>
              <a:t>Brexit</a:t>
            </a:r>
            <a:r>
              <a:rPr lang="en-GB" sz="2400" b="0" i="0" dirty="0">
                <a:solidFill>
                  <a:srgbClr val="000000"/>
                </a:solidFill>
                <a:latin typeface="Calibri"/>
                <a:ea typeface="Arial"/>
                <a:cs typeface="Arial"/>
              </a:rPr>
              <a:t>​</a:t>
            </a:r>
          </a:p>
        </p:txBody>
      </p:sp>
    </p:spTree>
    <p:extLst>
      <p:ext uri="{BB962C8B-B14F-4D97-AF65-F5344CB8AC3E}">
        <p14:creationId xmlns:p14="http://schemas.microsoft.com/office/powerpoint/2010/main" val="3523835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
                                            <p:txEl>
                                              <p:pRg st="6" end="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2259" y="843642"/>
            <a:ext cx="2367127" cy="875498"/>
          </a:xfrm>
        </p:spPr>
        <p:txBody>
          <a:bodyPr>
            <a:normAutofit fontScale="90000"/>
          </a:bodyPr>
          <a:lstStyle/>
          <a:p>
            <a:r>
              <a:rPr lang="en-GB" sz="3600">
                <a:solidFill>
                  <a:schemeClr val="tx2"/>
                </a:solidFill>
              </a:rPr>
              <a:t>                      </a:t>
            </a:r>
            <a:r>
              <a:rPr lang="en-GB" sz="3600" b="1">
                <a:solidFill>
                  <a:schemeClr val="tx2"/>
                </a:solidFill>
              </a:rPr>
              <a:t>Topics</a:t>
            </a:r>
          </a:p>
        </p:txBody>
      </p:sp>
      <p:sp>
        <p:nvSpPr>
          <p:cNvPr id="3" name="Content Placeholder 2"/>
          <p:cNvSpPr>
            <a:spLocks noGrp="1"/>
          </p:cNvSpPr>
          <p:nvPr>
            <p:ph idx="1"/>
          </p:nvPr>
        </p:nvSpPr>
        <p:spPr>
          <a:xfrm>
            <a:off x="2430117" y="93637"/>
            <a:ext cx="9577867" cy="6388806"/>
          </a:xfrm>
        </p:spPr>
        <p:txBody>
          <a:bodyPr anchor="ctr">
            <a:noAutofit/>
          </a:bodyPr>
          <a:lstStyle/>
          <a:p>
            <a:r>
              <a:rPr lang="en-GB" sz="2000" b="1" dirty="0">
                <a:solidFill>
                  <a:schemeClr val="tx2"/>
                </a:solidFill>
              </a:rPr>
              <a:t>Risk Management </a:t>
            </a:r>
            <a:r>
              <a:rPr lang="en-GB" sz="2000" dirty="0">
                <a:solidFill>
                  <a:schemeClr val="tx2"/>
                </a:solidFill>
              </a:rPr>
              <a:t>- reduce risks through risk identification, risk assessment, measurement and mitigation, and monitoring and reporting while determining who manages operational risk</a:t>
            </a:r>
          </a:p>
          <a:p>
            <a:r>
              <a:rPr lang="en-GB" sz="2000" b="1" dirty="0">
                <a:solidFill>
                  <a:schemeClr val="tx2"/>
                </a:solidFill>
              </a:rPr>
              <a:t>Purple Book </a:t>
            </a:r>
            <a:r>
              <a:rPr lang="en-GB" sz="2000" dirty="0">
                <a:solidFill>
                  <a:schemeClr val="tx2"/>
                </a:solidFill>
              </a:rPr>
              <a:t>– Festivals Operations - The Purple Guide has been written by </a:t>
            </a:r>
            <a:r>
              <a:rPr lang="en-GB" sz="2000" b="1" dirty="0">
                <a:solidFill>
                  <a:schemeClr val="tx2"/>
                </a:solidFill>
              </a:rPr>
              <a:t>The Events Industry Forum </a:t>
            </a:r>
            <a:r>
              <a:rPr lang="en-GB" sz="2000" dirty="0">
                <a:solidFill>
                  <a:schemeClr val="tx2"/>
                </a:solidFill>
              </a:rPr>
              <a:t>in consultation with the events industry. Its aim is to help those event organisers who are duty holders to </a:t>
            </a:r>
            <a:r>
              <a:rPr lang="en-GB" sz="2000" b="1" dirty="0">
                <a:solidFill>
                  <a:schemeClr val="tx2"/>
                </a:solidFill>
              </a:rPr>
              <a:t>manage health and safety</a:t>
            </a:r>
            <a:r>
              <a:rPr lang="en-GB" sz="2000" dirty="0">
                <a:solidFill>
                  <a:schemeClr val="tx2"/>
                </a:solidFill>
              </a:rPr>
              <a:t>, particularly at large-scale music and similar events</a:t>
            </a:r>
          </a:p>
          <a:p>
            <a:r>
              <a:rPr lang="en-GB" sz="2000" b="1" dirty="0">
                <a:solidFill>
                  <a:schemeClr val="tx2"/>
                </a:solidFill>
              </a:rPr>
              <a:t>Green Book </a:t>
            </a:r>
            <a:r>
              <a:rPr lang="en-GB" sz="2000" dirty="0">
                <a:solidFill>
                  <a:schemeClr val="tx2"/>
                </a:solidFill>
              </a:rPr>
              <a:t>– Sports Events Operations</a:t>
            </a:r>
          </a:p>
          <a:p>
            <a:r>
              <a:rPr lang="en-GB" sz="2000" b="1" dirty="0">
                <a:solidFill>
                  <a:schemeClr val="tx2"/>
                </a:solidFill>
              </a:rPr>
              <a:t>Hotel Management </a:t>
            </a:r>
            <a:r>
              <a:rPr lang="en-GB" sz="2000" dirty="0">
                <a:solidFill>
                  <a:schemeClr val="tx2"/>
                </a:solidFill>
              </a:rPr>
              <a:t>– Operations</a:t>
            </a:r>
          </a:p>
          <a:p>
            <a:r>
              <a:rPr lang="en-GB" sz="2000" b="1" dirty="0">
                <a:solidFill>
                  <a:schemeClr val="tx2"/>
                </a:solidFill>
              </a:rPr>
              <a:t>Policies and Procedures </a:t>
            </a:r>
            <a:r>
              <a:rPr lang="en-GB" sz="2000" dirty="0">
                <a:solidFill>
                  <a:schemeClr val="tx2"/>
                </a:solidFill>
              </a:rPr>
              <a:t>- part of risk management </a:t>
            </a:r>
          </a:p>
          <a:p>
            <a:r>
              <a:rPr lang="en-GB" sz="2000" b="1" dirty="0">
                <a:solidFill>
                  <a:schemeClr val="tx2"/>
                </a:solidFill>
              </a:rPr>
              <a:t>Licencing and Legalities </a:t>
            </a:r>
            <a:r>
              <a:rPr lang="en-GB" sz="2000" dirty="0">
                <a:solidFill>
                  <a:schemeClr val="tx2"/>
                </a:solidFill>
              </a:rPr>
              <a:t>– compliance, trust &amp; reputation – safety </a:t>
            </a:r>
          </a:p>
          <a:p>
            <a:r>
              <a:rPr lang="en-GB" sz="2000" b="1" dirty="0">
                <a:solidFill>
                  <a:schemeClr val="tx2"/>
                </a:solidFill>
              </a:rPr>
              <a:t>Events Operations </a:t>
            </a:r>
            <a:r>
              <a:rPr lang="en-GB" sz="2000" dirty="0">
                <a:solidFill>
                  <a:schemeClr val="tx2"/>
                </a:solidFill>
              </a:rPr>
              <a:t>-  the department responsible for co-ordinating and integrating all other operations within an event and its associated venues.</a:t>
            </a:r>
          </a:p>
          <a:p>
            <a:r>
              <a:rPr lang="en-GB" sz="2000" b="1" dirty="0">
                <a:solidFill>
                  <a:schemeClr val="tx2"/>
                </a:solidFill>
              </a:rPr>
              <a:t>Special Facilities Operations </a:t>
            </a:r>
            <a:r>
              <a:rPr lang="en-GB" sz="2000" dirty="0">
                <a:solidFill>
                  <a:schemeClr val="tx2"/>
                </a:solidFill>
              </a:rPr>
              <a:t>– maintenance </a:t>
            </a:r>
          </a:p>
          <a:p>
            <a:r>
              <a:rPr lang="en-GB" sz="2000" b="1" dirty="0">
                <a:solidFill>
                  <a:schemeClr val="tx2"/>
                </a:solidFill>
              </a:rPr>
              <a:t>Industry Engagement </a:t>
            </a:r>
            <a:r>
              <a:rPr lang="en-GB" sz="2000" dirty="0">
                <a:solidFill>
                  <a:schemeClr val="tx2"/>
                </a:solidFill>
              </a:rPr>
              <a:t>- enables to explore the capabilities of suppliers (and potential suppliers) to provide the goods and services you're likely to need</a:t>
            </a:r>
          </a:p>
        </p:txBody>
      </p:sp>
    </p:spTree>
    <p:extLst>
      <p:ext uri="{BB962C8B-B14F-4D97-AF65-F5344CB8AC3E}">
        <p14:creationId xmlns:p14="http://schemas.microsoft.com/office/powerpoint/2010/main" val="3870466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B8E26-74CA-33C6-2154-F4D12AFAE948}"/>
              </a:ext>
            </a:extLst>
          </p:cNvPr>
          <p:cNvSpPr>
            <a:spLocks noGrp="1"/>
          </p:cNvSpPr>
          <p:nvPr>
            <p:ph type="title"/>
          </p:nvPr>
        </p:nvSpPr>
        <p:spPr>
          <a:xfrm>
            <a:off x="202359" y="98678"/>
            <a:ext cx="10515600" cy="1325563"/>
          </a:xfrm>
        </p:spPr>
        <p:txBody>
          <a:bodyPr/>
          <a:lstStyle/>
          <a:p>
            <a:r>
              <a:rPr lang="en-GB" dirty="0"/>
              <a:t>references</a:t>
            </a:r>
          </a:p>
        </p:txBody>
      </p:sp>
      <p:sp>
        <p:nvSpPr>
          <p:cNvPr id="3" name="Content Placeholder 2">
            <a:extLst>
              <a:ext uri="{FF2B5EF4-FFF2-40B4-BE49-F238E27FC236}">
                <a16:creationId xmlns:a16="http://schemas.microsoft.com/office/drawing/2014/main" id="{BDA57753-6E99-B654-8847-CF501546305E}"/>
              </a:ext>
            </a:extLst>
          </p:cNvPr>
          <p:cNvSpPr>
            <a:spLocks noGrp="1"/>
          </p:cNvSpPr>
          <p:nvPr>
            <p:ph idx="1"/>
          </p:nvPr>
        </p:nvSpPr>
        <p:spPr>
          <a:xfrm>
            <a:off x="262915" y="1253331"/>
            <a:ext cx="10515600" cy="4351338"/>
          </a:xfrm>
        </p:spPr>
        <p:txBody>
          <a:bodyPr>
            <a:normAutofit fontScale="92500" lnSpcReduction="10000"/>
          </a:bodyPr>
          <a:lstStyle/>
          <a:p>
            <a:r>
              <a:rPr lang="en-GB" dirty="0" err="1"/>
              <a:t>Wolniak</a:t>
            </a:r>
            <a:r>
              <a:rPr lang="en-GB" dirty="0"/>
              <a:t>, R., 2020. </a:t>
            </a:r>
            <a:r>
              <a:rPr lang="en-GB" i="1" dirty="0"/>
              <a:t>Main functions of operation management</a:t>
            </a:r>
            <a:r>
              <a:rPr lang="en-GB" dirty="0"/>
              <a:t>. [online] ResearchGate. Available at: </a:t>
            </a:r>
            <a:r>
              <a:rPr lang="en-GB" dirty="0">
                <a:hlinkClick r:id="rId2"/>
              </a:rPr>
              <a:t>https://www.researchgate.net/publication/341656435_Main_functions_of_operation_management</a:t>
            </a:r>
            <a:r>
              <a:rPr lang="en-GB" dirty="0"/>
              <a:t> [Accessed 27 January 2025].</a:t>
            </a:r>
          </a:p>
          <a:p>
            <a:r>
              <a:rPr lang="en-GB" b="1" dirty="0"/>
              <a:t>Operations Management Research Journal</a:t>
            </a:r>
            <a:r>
              <a:rPr lang="en-GB" dirty="0"/>
              <a:t>, 2023. </a:t>
            </a:r>
            <a:r>
              <a:rPr lang="en-GB" i="1" dirty="0"/>
              <a:t>Capacity planning and operational goals</a:t>
            </a:r>
            <a:r>
              <a:rPr lang="en-GB" dirty="0"/>
              <a:t>. [online] </a:t>
            </a:r>
            <a:r>
              <a:rPr lang="en-GB" dirty="0" err="1"/>
              <a:t>Pubsonline</a:t>
            </a:r>
            <a:r>
              <a:rPr lang="en-GB" dirty="0"/>
              <a:t>. Available at: https://pubsonline.informs.org/doi/10.1287/msom.2023.0691 [Accessed 27 January 2025].</a:t>
            </a:r>
          </a:p>
          <a:p>
            <a:r>
              <a:rPr lang="en-GB" b="1" dirty="0"/>
              <a:t>Journal of Operations Management Research</a:t>
            </a:r>
            <a:r>
              <a:rPr lang="en-GB" dirty="0"/>
              <a:t>, 2023. </a:t>
            </a:r>
            <a:r>
              <a:rPr lang="en-GB" i="1" dirty="0"/>
              <a:t>Supply chain optimization and operational excellence</a:t>
            </a:r>
            <a:r>
              <a:rPr lang="en-GB" dirty="0"/>
              <a:t>. [online] Available at: </a:t>
            </a:r>
            <a:r>
              <a:rPr lang="en-GB" dirty="0">
                <a:hlinkClick r:id="rId3"/>
              </a:rPr>
              <a:t>https://pmc.ncbi.nlm.nih.gov/articles/PMC8249437</a:t>
            </a:r>
            <a:r>
              <a:rPr lang="en-GB" dirty="0"/>
              <a:t> [Accessed 27 January 2025].</a:t>
            </a:r>
          </a:p>
        </p:txBody>
      </p:sp>
    </p:spTree>
    <p:extLst>
      <p:ext uri="{BB962C8B-B14F-4D97-AF65-F5344CB8AC3E}">
        <p14:creationId xmlns:p14="http://schemas.microsoft.com/office/powerpoint/2010/main" val="34910701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7DAA3-A6F8-F5C0-C212-BADDE76AD759}"/>
              </a:ext>
            </a:extLst>
          </p:cNvPr>
          <p:cNvSpPr>
            <a:spLocks noGrp="1"/>
          </p:cNvSpPr>
          <p:nvPr>
            <p:ph type="title"/>
          </p:nvPr>
        </p:nvSpPr>
        <p:spPr/>
        <p:txBody>
          <a:bodyPr/>
          <a:lstStyle/>
          <a:p>
            <a:r>
              <a:rPr lang="en-GB"/>
              <a:t>Lets discuss</a:t>
            </a:r>
          </a:p>
        </p:txBody>
      </p:sp>
      <p:sp>
        <p:nvSpPr>
          <p:cNvPr id="3" name="Content Placeholder 2">
            <a:extLst>
              <a:ext uri="{FF2B5EF4-FFF2-40B4-BE49-F238E27FC236}">
                <a16:creationId xmlns:a16="http://schemas.microsoft.com/office/drawing/2014/main" id="{CDD23340-08AF-AC57-CD75-8C84E232E232}"/>
              </a:ext>
            </a:extLst>
          </p:cNvPr>
          <p:cNvSpPr>
            <a:spLocks noGrp="1"/>
          </p:cNvSpPr>
          <p:nvPr>
            <p:ph idx="1"/>
          </p:nvPr>
        </p:nvSpPr>
        <p:spPr/>
        <p:txBody>
          <a:bodyPr/>
          <a:lstStyle/>
          <a:p>
            <a:r>
              <a:rPr lang="en-GB">
                <a:hlinkClick r:id="rId2"/>
              </a:rPr>
              <a:t>https://sgsa.org.uk/greenguide/</a:t>
            </a:r>
            <a:endParaRPr lang="en-GB"/>
          </a:p>
          <a:p>
            <a:r>
              <a:rPr lang="en-GB">
                <a:hlinkClick r:id="rId3"/>
              </a:rPr>
              <a:t>https://www.thepurpleguide.co.uk/</a:t>
            </a:r>
            <a:endParaRPr lang="en-GB"/>
          </a:p>
          <a:p>
            <a:endParaRPr lang="en-GB"/>
          </a:p>
          <a:p>
            <a:endParaRPr lang="en-GB"/>
          </a:p>
        </p:txBody>
      </p:sp>
      <p:pic>
        <p:nvPicPr>
          <p:cNvPr id="4" name="Picture 3">
            <a:extLst>
              <a:ext uri="{FF2B5EF4-FFF2-40B4-BE49-F238E27FC236}">
                <a16:creationId xmlns:a16="http://schemas.microsoft.com/office/drawing/2014/main" id="{4E6FFB06-0F11-211D-F2BF-FE8B3D92580D}"/>
              </a:ext>
            </a:extLst>
          </p:cNvPr>
          <p:cNvPicPr>
            <a:picLocks noChangeAspect="1"/>
          </p:cNvPicPr>
          <p:nvPr/>
        </p:nvPicPr>
        <p:blipFill>
          <a:blip r:embed="rId4"/>
          <a:stretch>
            <a:fillRect/>
          </a:stretch>
        </p:blipFill>
        <p:spPr>
          <a:xfrm>
            <a:off x="6919111" y="3185798"/>
            <a:ext cx="3810000" cy="1057275"/>
          </a:xfrm>
          <a:prstGeom prst="rect">
            <a:avLst/>
          </a:prstGeom>
        </p:spPr>
      </p:pic>
    </p:spTree>
    <p:extLst>
      <p:ext uri="{BB962C8B-B14F-4D97-AF65-F5344CB8AC3E}">
        <p14:creationId xmlns:p14="http://schemas.microsoft.com/office/powerpoint/2010/main" val="41623144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Wk1 Entrepreneurship</Template>
  <TotalTime>0</TotalTime>
  <Words>3440</Words>
  <Application>Microsoft Office PowerPoint</Application>
  <PresentationFormat>Widescreen</PresentationFormat>
  <Paragraphs>184</Paragraphs>
  <Slides>32</Slides>
  <Notes>2</Notes>
  <HiddenSlides>3</HiddenSlides>
  <MMClips>0</MMClips>
  <ScaleCrop>false</ScaleCrop>
  <HeadingPairs>
    <vt:vector size="4" baseType="variant">
      <vt:variant>
        <vt:lpstr>Theme</vt:lpstr>
      </vt:variant>
      <vt:variant>
        <vt:i4>2</vt:i4>
      </vt:variant>
      <vt:variant>
        <vt:lpstr>Slide Titles</vt:lpstr>
      </vt:variant>
      <vt:variant>
        <vt:i4>32</vt:i4>
      </vt:variant>
    </vt:vector>
  </HeadingPairs>
  <TitlesOfParts>
    <vt:vector size="34" baseType="lpstr">
      <vt:lpstr>Office Theme</vt:lpstr>
      <vt:lpstr>Text 1</vt:lpstr>
      <vt:lpstr>Operations Management WEEK 1</vt:lpstr>
      <vt:lpstr>WHAT DO YOU KNOW?</vt:lpstr>
      <vt:lpstr>AIM(S) </vt:lpstr>
      <vt:lpstr>LEARNING OUTCOMES </vt:lpstr>
      <vt:lpstr>Assignment : 6th  April 2025 11.59pm - 4000 words</vt:lpstr>
      <vt:lpstr>PowerPoint Presentation</vt:lpstr>
      <vt:lpstr>PowerPoint Presentation</vt:lpstr>
      <vt:lpstr>Legal Policies and Procedures: </vt:lpstr>
      <vt:lpstr>Task 2 (60%) : Create an Operations Management Plan:  </vt:lpstr>
      <vt:lpstr>Human Resources (HR) Management </vt:lpstr>
      <vt:lpstr>Financial Management </vt:lpstr>
      <vt:lpstr>Legal Policies and Procedures: </vt:lpstr>
      <vt:lpstr>Operational Logistics: </vt:lpstr>
      <vt:lpstr>Customer Experience and Satisfaction: </vt:lpstr>
      <vt:lpstr>Risk Management: </vt:lpstr>
      <vt:lpstr>Monitoring and Evaluation </vt:lpstr>
      <vt:lpstr>Ops Management</vt:lpstr>
      <vt:lpstr>The History of Operations Management </vt:lpstr>
      <vt:lpstr>The History of Operations Management</vt:lpstr>
      <vt:lpstr>    Operational Responsibilities</vt:lpstr>
      <vt:lpstr>          What is Operations Management?</vt:lpstr>
      <vt:lpstr>What are the 3 roles of operation management? </vt:lpstr>
      <vt:lpstr>Why Is It Important? </vt:lpstr>
      <vt:lpstr>Key Aspects of Operations Management:</vt:lpstr>
      <vt:lpstr>PowerPoint Presentation</vt:lpstr>
      <vt:lpstr> Operational Processes</vt:lpstr>
      <vt:lpstr>Operational Processes</vt:lpstr>
      <vt:lpstr>Performance Management Reviews  Operational performance reviews (OPRs) focus on identifying LEAN processes that improve efficiency: on‑time, on‑budget deliveries and high‑quality outputs</vt:lpstr>
      <vt:lpstr>Operational Issues   can affect operational performance, cause problems with the execution of strategy, and stand in the way of a business’ growth if they aren’t dealt with properly.</vt:lpstr>
      <vt:lpstr>                      Topics</vt:lpstr>
      <vt:lpstr>references</vt:lpstr>
      <vt:lpstr>Lets discuss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Operations Management  Module</dc:title>
  <dc:creator>Jacqui Jones</dc:creator>
  <cp:lastModifiedBy>Deborah Jenkins</cp:lastModifiedBy>
  <cp:revision>19</cp:revision>
  <dcterms:created xsi:type="dcterms:W3CDTF">2020-09-29T20:16:14Z</dcterms:created>
  <dcterms:modified xsi:type="dcterms:W3CDTF">2025-01-28T10:09:21Z</dcterms:modified>
</cp:coreProperties>
</file>