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sldIdLst>
    <p:sldId id="256" r:id="rId5"/>
    <p:sldId id="257" r:id="rId6"/>
    <p:sldId id="258" r:id="rId7"/>
    <p:sldId id="259" r:id="rId8"/>
    <p:sldId id="261" r:id="rId9"/>
    <p:sldId id="260" r:id="rId10"/>
    <p:sldId id="262" r:id="rId11"/>
    <p:sldId id="263" r:id="rId12"/>
    <p:sldId id="264" r:id="rId13"/>
    <p:sldId id="265" r:id="rId14"/>
    <p:sldId id="266" r:id="rId15"/>
    <p:sldId id="267" r:id="rId16"/>
    <p:sldId id="268" r:id="rId17"/>
    <p:sldId id="269" r:id="rId18"/>
    <p:sldId id="270" r:id="rId19"/>
    <p:sldId id="271" r:id="rId20"/>
    <p:sldId id="273" r:id="rId21"/>
    <p:sldId id="272" r:id="rId22"/>
    <p:sldId id="274" r:id="rId23"/>
    <p:sldId id="275" r:id="rId24"/>
    <p:sldId id="276" r:id="rId25"/>
    <p:sldId id="277" r:id="rId26"/>
    <p:sldId id="27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4" autoAdjust="0"/>
    <p:restoredTop sz="86271" autoAdjust="0"/>
  </p:normalViewPr>
  <p:slideViewPr>
    <p:cSldViewPr snapToGrid="0">
      <p:cViewPr varScale="1">
        <p:scale>
          <a:sx n="62" d="100"/>
          <a:sy n="62" d="100"/>
        </p:scale>
        <p:origin x="25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800E7B1-59F9-46AE-81DE-C861080FAC8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5CE5E4D-F584-4A8A-9093-0A494984F36D}">
      <dgm:prSet/>
      <dgm:spPr/>
      <dgm:t>
        <a:bodyPr/>
        <a:lstStyle/>
        <a:p>
          <a:r>
            <a:rPr lang="en-GB"/>
            <a:t>What sort of interview you want to achieve ?</a:t>
          </a:r>
          <a:endParaRPr lang="en-US"/>
        </a:p>
      </dgm:t>
    </dgm:pt>
    <dgm:pt modelId="{1A6187F9-96B6-4230-B5E1-3DFFB53DF070}" type="parTrans" cxnId="{EB123747-2CD0-4CB5-A676-630AA03F1FEB}">
      <dgm:prSet/>
      <dgm:spPr/>
      <dgm:t>
        <a:bodyPr/>
        <a:lstStyle/>
        <a:p>
          <a:endParaRPr lang="en-US"/>
        </a:p>
      </dgm:t>
    </dgm:pt>
    <dgm:pt modelId="{19379141-84B8-4987-903F-D5DA57F82256}" type="sibTrans" cxnId="{EB123747-2CD0-4CB5-A676-630AA03F1FEB}">
      <dgm:prSet/>
      <dgm:spPr/>
      <dgm:t>
        <a:bodyPr/>
        <a:lstStyle/>
        <a:p>
          <a:endParaRPr lang="en-US"/>
        </a:p>
      </dgm:t>
    </dgm:pt>
    <dgm:pt modelId="{0F064B59-45C0-4ABF-98A8-2C3ABD454261}">
      <dgm:prSet/>
      <dgm:spPr/>
      <dgm:t>
        <a:bodyPr/>
        <a:lstStyle/>
        <a:p>
          <a:r>
            <a:rPr lang="en-GB"/>
            <a:t>Think about the different types of questions. </a:t>
          </a:r>
          <a:endParaRPr lang="en-US"/>
        </a:p>
      </dgm:t>
    </dgm:pt>
    <dgm:pt modelId="{B256CD6D-3F92-4817-90C5-12899DF15188}" type="parTrans" cxnId="{217B1CC5-A535-419F-A8CA-040FEFD29D86}">
      <dgm:prSet/>
      <dgm:spPr/>
      <dgm:t>
        <a:bodyPr/>
        <a:lstStyle/>
        <a:p>
          <a:endParaRPr lang="en-US"/>
        </a:p>
      </dgm:t>
    </dgm:pt>
    <dgm:pt modelId="{9BEC46F4-40B9-4359-9B2A-C33C4BA9CAC8}" type="sibTrans" cxnId="{217B1CC5-A535-419F-A8CA-040FEFD29D86}">
      <dgm:prSet/>
      <dgm:spPr/>
      <dgm:t>
        <a:bodyPr/>
        <a:lstStyle/>
        <a:p>
          <a:endParaRPr lang="en-US"/>
        </a:p>
      </dgm:t>
    </dgm:pt>
    <dgm:pt modelId="{ADC1FAFE-CB78-4423-B1A1-37CCF9856E83}">
      <dgm:prSet/>
      <dgm:spPr/>
      <dgm:t>
        <a:bodyPr/>
        <a:lstStyle/>
        <a:p>
          <a:r>
            <a:rPr lang="en-GB"/>
            <a:t>What types of different types of questions that can be asked in an interview ?</a:t>
          </a:r>
          <a:endParaRPr lang="en-US"/>
        </a:p>
      </dgm:t>
    </dgm:pt>
    <dgm:pt modelId="{2B1EA829-DCA7-425C-A653-4738FC4A8482}" type="parTrans" cxnId="{30C12E75-5FC5-4510-9904-D686D61D977E}">
      <dgm:prSet/>
      <dgm:spPr/>
      <dgm:t>
        <a:bodyPr/>
        <a:lstStyle/>
        <a:p>
          <a:endParaRPr lang="en-US"/>
        </a:p>
      </dgm:t>
    </dgm:pt>
    <dgm:pt modelId="{93AA0318-DC2A-43D7-A400-29E7FC892D7C}" type="sibTrans" cxnId="{30C12E75-5FC5-4510-9904-D686D61D977E}">
      <dgm:prSet/>
      <dgm:spPr/>
      <dgm:t>
        <a:bodyPr/>
        <a:lstStyle/>
        <a:p>
          <a:endParaRPr lang="en-US"/>
        </a:p>
      </dgm:t>
    </dgm:pt>
    <dgm:pt modelId="{37707E4E-12EF-4E7E-A534-CCF9C9EA3032}" type="pres">
      <dgm:prSet presAssocID="{E800E7B1-59F9-46AE-81DE-C861080FAC88}" presName="root" presStyleCnt="0">
        <dgm:presLayoutVars>
          <dgm:dir/>
          <dgm:resizeHandles val="exact"/>
        </dgm:presLayoutVars>
      </dgm:prSet>
      <dgm:spPr/>
    </dgm:pt>
    <dgm:pt modelId="{A81DEE7B-F45B-4790-89FB-39E377783960}" type="pres">
      <dgm:prSet presAssocID="{C5CE5E4D-F584-4A8A-9093-0A494984F36D}" presName="compNode" presStyleCnt="0"/>
      <dgm:spPr/>
    </dgm:pt>
    <dgm:pt modelId="{D7D5A15A-49DA-4F43-9D5A-D428D24581AD}" type="pres">
      <dgm:prSet presAssocID="{C5CE5E4D-F584-4A8A-9093-0A494984F36D}" presName="bgRect" presStyleLbl="bgShp" presStyleIdx="0" presStyleCnt="3"/>
      <dgm:spPr/>
    </dgm:pt>
    <dgm:pt modelId="{E4231670-B74C-450F-80F5-F062904F285D}" type="pres">
      <dgm:prSet presAssocID="{C5CE5E4D-F584-4A8A-9093-0A494984F3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AD3E9A09-5555-49A3-9480-FF00636E1A04}" type="pres">
      <dgm:prSet presAssocID="{C5CE5E4D-F584-4A8A-9093-0A494984F36D}" presName="spaceRect" presStyleCnt="0"/>
      <dgm:spPr/>
    </dgm:pt>
    <dgm:pt modelId="{EA943871-EF7C-431A-9A74-6F098409B987}" type="pres">
      <dgm:prSet presAssocID="{C5CE5E4D-F584-4A8A-9093-0A494984F36D}" presName="parTx" presStyleLbl="revTx" presStyleIdx="0" presStyleCnt="3">
        <dgm:presLayoutVars>
          <dgm:chMax val="0"/>
          <dgm:chPref val="0"/>
        </dgm:presLayoutVars>
      </dgm:prSet>
      <dgm:spPr/>
    </dgm:pt>
    <dgm:pt modelId="{E8607307-555A-4A9E-A0EF-C548AFD52E38}" type="pres">
      <dgm:prSet presAssocID="{19379141-84B8-4987-903F-D5DA57F82256}" presName="sibTrans" presStyleCnt="0"/>
      <dgm:spPr/>
    </dgm:pt>
    <dgm:pt modelId="{51A49392-CF34-4FC4-9A6E-F915BAD65F78}" type="pres">
      <dgm:prSet presAssocID="{0F064B59-45C0-4ABF-98A8-2C3ABD454261}" presName="compNode" presStyleCnt="0"/>
      <dgm:spPr/>
    </dgm:pt>
    <dgm:pt modelId="{5FF990D9-6BA0-4ED1-8626-50082E318301}" type="pres">
      <dgm:prSet presAssocID="{0F064B59-45C0-4ABF-98A8-2C3ABD454261}" presName="bgRect" presStyleLbl="bgShp" presStyleIdx="1" presStyleCnt="3"/>
      <dgm:spPr/>
    </dgm:pt>
    <dgm:pt modelId="{1EFE2EA8-CA8B-4602-8D01-2882D5AC2D7F}" type="pres">
      <dgm:prSet presAssocID="{0F064B59-45C0-4ABF-98A8-2C3ABD45426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793FE18E-34EA-4923-8744-A403468B0A8C}" type="pres">
      <dgm:prSet presAssocID="{0F064B59-45C0-4ABF-98A8-2C3ABD454261}" presName="spaceRect" presStyleCnt="0"/>
      <dgm:spPr/>
    </dgm:pt>
    <dgm:pt modelId="{3A2852CC-F900-48D7-9CD1-55EE4798670F}" type="pres">
      <dgm:prSet presAssocID="{0F064B59-45C0-4ABF-98A8-2C3ABD454261}" presName="parTx" presStyleLbl="revTx" presStyleIdx="1" presStyleCnt="3">
        <dgm:presLayoutVars>
          <dgm:chMax val="0"/>
          <dgm:chPref val="0"/>
        </dgm:presLayoutVars>
      </dgm:prSet>
      <dgm:spPr/>
    </dgm:pt>
    <dgm:pt modelId="{7ADA740C-F6C1-445C-85CE-E0D506D10D5C}" type="pres">
      <dgm:prSet presAssocID="{9BEC46F4-40B9-4359-9B2A-C33C4BA9CAC8}" presName="sibTrans" presStyleCnt="0"/>
      <dgm:spPr/>
    </dgm:pt>
    <dgm:pt modelId="{5C8FC50B-BF3C-48D8-A7D9-F54AE077E27E}" type="pres">
      <dgm:prSet presAssocID="{ADC1FAFE-CB78-4423-B1A1-37CCF9856E83}" presName="compNode" presStyleCnt="0"/>
      <dgm:spPr/>
    </dgm:pt>
    <dgm:pt modelId="{038F3C2C-1130-44A0-98F9-A7627225F196}" type="pres">
      <dgm:prSet presAssocID="{ADC1FAFE-CB78-4423-B1A1-37CCF9856E83}" presName="bgRect" presStyleLbl="bgShp" presStyleIdx="2" presStyleCnt="3"/>
      <dgm:spPr/>
    </dgm:pt>
    <dgm:pt modelId="{1B48BC4A-2ADF-4522-8E19-887C0B191182}" type="pres">
      <dgm:prSet presAssocID="{ADC1FAFE-CB78-4423-B1A1-37CCF9856E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C7191C08-40A0-4D77-877F-E56D383A002D}" type="pres">
      <dgm:prSet presAssocID="{ADC1FAFE-CB78-4423-B1A1-37CCF9856E83}" presName="spaceRect" presStyleCnt="0"/>
      <dgm:spPr/>
    </dgm:pt>
    <dgm:pt modelId="{E139DBB6-2A6A-4513-8ED1-1C9A532A288F}" type="pres">
      <dgm:prSet presAssocID="{ADC1FAFE-CB78-4423-B1A1-37CCF9856E83}" presName="parTx" presStyleLbl="revTx" presStyleIdx="2" presStyleCnt="3">
        <dgm:presLayoutVars>
          <dgm:chMax val="0"/>
          <dgm:chPref val="0"/>
        </dgm:presLayoutVars>
      </dgm:prSet>
      <dgm:spPr/>
    </dgm:pt>
  </dgm:ptLst>
  <dgm:cxnLst>
    <dgm:cxn modelId="{70278322-5A58-40F2-82E1-3BB8FBE21093}" type="presOf" srcId="{E800E7B1-59F9-46AE-81DE-C861080FAC88}" destId="{37707E4E-12EF-4E7E-A534-CCF9C9EA3032}" srcOrd="0" destOrd="0" presId="urn:microsoft.com/office/officeart/2018/2/layout/IconVerticalSolidList"/>
    <dgm:cxn modelId="{3DC46D3E-2960-4FB2-A3D5-D39F3DF85688}" type="presOf" srcId="{C5CE5E4D-F584-4A8A-9093-0A494984F36D}" destId="{EA943871-EF7C-431A-9A74-6F098409B987}" srcOrd="0" destOrd="0" presId="urn:microsoft.com/office/officeart/2018/2/layout/IconVerticalSolidList"/>
    <dgm:cxn modelId="{D8FAEF65-636B-43E9-9165-6999749380DB}" type="presOf" srcId="{ADC1FAFE-CB78-4423-B1A1-37CCF9856E83}" destId="{E139DBB6-2A6A-4513-8ED1-1C9A532A288F}" srcOrd="0" destOrd="0" presId="urn:microsoft.com/office/officeart/2018/2/layout/IconVerticalSolidList"/>
    <dgm:cxn modelId="{EB123747-2CD0-4CB5-A676-630AA03F1FEB}" srcId="{E800E7B1-59F9-46AE-81DE-C861080FAC88}" destId="{C5CE5E4D-F584-4A8A-9093-0A494984F36D}" srcOrd="0" destOrd="0" parTransId="{1A6187F9-96B6-4230-B5E1-3DFFB53DF070}" sibTransId="{19379141-84B8-4987-903F-D5DA57F82256}"/>
    <dgm:cxn modelId="{30C12E75-5FC5-4510-9904-D686D61D977E}" srcId="{E800E7B1-59F9-46AE-81DE-C861080FAC88}" destId="{ADC1FAFE-CB78-4423-B1A1-37CCF9856E83}" srcOrd="2" destOrd="0" parTransId="{2B1EA829-DCA7-425C-A653-4738FC4A8482}" sibTransId="{93AA0318-DC2A-43D7-A400-29E7FC892D7C}"/>
    <dgm:cxn modelId="{B22CBA90-E3DC-459F-8E39-2D03C60EAE92}" type="presOf" srcId="{0F064B59-45C0-4ABF-98A8-2C3ABD454261}" destId="{3A2852CC-F900-48D7-9CD1-55EE4798670F}" srcOrd="0" destOrd="0" presId="urn:microsoft.com/office/officeart/2018/2/layout/IconVerticalSolidList"/>
    <dgm:cxn modelId="{217B1CC5-A535-419F-A8CA-040FEFD29D86}" srcId="{E800E7B1-59F9-46AE-81DE-C861080FAC88}" destId="{0F064B59-45C0-4ABF-98A8-2C3ABD454261}" srcOrd="1" destOrd="0" parTransId="{B256CD6D-3F92-4817-90C5-12899DF15188}" sibTransId="{9BEC46F4-40B9-4359-9B2A-C33C4BA9CAC8}"/>
    <dgm:cxn modelId="{58C1B539-59C9-4F46-8D12-CB422C620483}" type="presParOf" srcId="{37707E4E-12EF-4E7E-A534-CCF9C9EA3032}" destId="{A81DEE7B-F45B-4790-89FB-39E377783960}" srcOrd="0" destOrd="0" presId="urn:microsoft.com/office/officeart/2018/2/layout/IconVerticalSolidList"/>
    <dgm:cxn modelId="{9440684C-75B0-437C-A184-2284CC03F457}" type="presParOf" srcId="{A81DEE7B-F45B-4790-89FB-39E377783960}" destId="{D7D5A15A-49DA-4F43-9D5A-D428D24581AD}" srcOrd="0" destOrd="0" presId="urn:microsoft.com/office/officeart/2018/2/layout/IconVerticalSolidList"/>
    <dgm:cxn modelId="{2EEC374A-6A43-4355-A699-B81FB3C5AE80}" type="presParOf" srcId="{A81DEE7B-F45B-4790-89FB-39E377783960}" destId="{E4231670-B74C-450F-80F5-F062904F285D}" srcOrd="1" destOrd="0" presId="urn:microsoft.com/office/officeart/2018/2/layout/IconVerticalSolidList"/>
    <dgm:cxn modelId="{269D1A20-8393-4F41-A5D5-C5213201CAEB}" type="presParOf" srcId="{A81DEE7B-F45B-4790-89FB-39E377783960}" destId="{AD3E9A09-5555-49A3-9480-FF00636E1A04}" srcOrd="2" destOrd="0" presId="urn:microsoft.com/office/officeart/2018/2/layout/IconVerticalSolidList"/>
    <dgm:cxn modelId="{01E8F87D-665F-459A-AED5-6763CF639134}" type="presParOf" srcId="{A81DEE7B-F45B-4790-89FB-39E377783960}" destId="{EA943871-EF7C-431A-9A74-6F098409B987}" srcOrd="3" destOrd="0" presId="urn:microsoft.com/office/officeart/2018/2/layout/IconVerticalSolidList"/>
    <dgm:cxn modelId="{4C978DE1-ED21-4119-A9A6-9F5DC82AC105}" type="presParOf" srcId="{37707E4E-12EF-4E7E-A534-CCF9C9EA3032}" destId="{E8607307-555A-4A9E-A0EF-C548AFD52E38}" srcOrd="1" destOrd="0" presId="urn:microsoft.com/office/officeart/2018/2/layout/IconVerticalSolidList"/>
    <dgm:cxn modelId="{41DF0912-305D-4369-8851-8477EC9DC0B5}" type="presParOf" srcId="{37707E4E-12EF-4E7E-A534-CCF9C9EA3032}" destId="{51A49392-CF34-4FC4-9A6E-F915BAD65F78}" srcOrd="2" destOrd="0" presId="urn:microsoft.com/office/officeart/2018/2/layout/IconVerticalSolidList"/>
    <dgm:cxn modelId="{9743C0C1-6D22-4C67-A58F-A4DF435E735B}" type="presParOf" srcId="{51A49392-CF34-4FC4-9A6E-F915BAD65F78}" destId="{5FF990D9-6BA0-4ED1-8626-50082E318301}" srcOrd="0" destOrd="0" presId="urn:microsoft.com/office/officeart/2018/2/layout/IconVerticalSolidList"/>
    <dgm:cxn modelId="{5DAC310D-9320-47EF-B2F5-F2E3BCD369D1}" type="presParOf" srcId="{51A49392-CF34-4FC4-9A6E-F915BAD65F78}" destId="{1EFE2EA8-CA8B-4602-8D01-2882D5AC2D7F}" srcOrd="1" destOrd="0" presId="urn:microsoft.com/office/officeart/2018/2/layout/IconVerticalSolidList"/>
    <dgm:cxn modelId="{15932830-57BA-4374-B7FB-18018BD812D4}" type="presParOf" srcId="{51A49392-CF34-4FC4-9A6E-F915BAD65F78}" destId="{793FE18E-34EA-4923-8744-A403468B0A8C}" srcOrd="2" destOrd="0" presId="urn:microsoft.com/office/officeart/2018/2/layout/IconVerticalSolidList"/>
    <dgm:cxn modelId="{7F17CA70-36C9-4E76-89B6-B127A227AFB3}" type="presParOf" srcId="{51A49392-CF34-4FC4-9A6E-F915BAD65F78}" destId="{3A2852CC-F900-48D7-9CD1-55EE4798670F}" srcOrd="3" destOrd="0" presId="urn:microsoft.com/office/officeart/2018/2/layout/IconVerticalSolidList"/>
    <dgm:cxn modelId="{4DA899D2-B48F-46C9-AF37-74439D5ECDF8}" type="presParOf" srcId="{37707E4E-12EF-4E7E-A534-CCF9C9EA3032}" destId="{7ADA740C-F6C1-445C-85CE-E0D506D10D5C}" srcOrd="3" destOrd="0" presId="urn:microsoft.com/office/officeart/2018/2/layout/IconVerticalSolidList"/>
    <dgm:cxn modelId="{475F6D2A-BE32-4EAF-8170-D9774A460EC0}" type="presParOf" srcId="{37707E4E-12EF-4E7E-A534-CCF9C9EA3032}" destId="{5C8FC50B-BF3C-48D8-A7D9-F54AE077E27E}" srcOrd="4" destOrd="0" presId="urn:microsoft.com/office/officeart/2018/2/layout/IconVerticalSolidList"/>
    <dgm:cxn modelId="{AFAE59F1-77F7-498C-B554-D46585D700FB}" type="presParOf" srcId="{5C8FC50B-BF3C-48D8-A7D9-F54AE077E27E}" destId="{038F3C2C-1130-44A0-98F9-A7627225F196}" srcOrd="0" destOrd="0" presId="urn:microsoft.com/office/officeart/2018/2/layout/IconVerticalSolidList"/>
    <dgm:cxn modelId="{CEBC4FD1-9155-4752-8181-D881E6C01BCD}" type="presParOf" srcId="{5C8FC50B-BF3C-48D8-A7D9-F54AE077E27E}" destId="{1B48BC4A-2ADF-4522-8E19-887C0B191182}" srcOrd="1" destOrd="0" presId="urn:microsoft.com/office/officeart/2018/2/layout/IconVerticalSolidList"/>
    <dgm:cxn modelId="{50B51A30-11D8-404D-A123-CBBBF8B58C4D}" type="presParOf" srcId="{5C8FC50B-BF3C-48D8-A7D9-F54AE077E27E}" destId="{C7191C08-40A0-4D77-877F-E56D383A002D}" srcOrd="2" destOrd="0" presId="urn:microsoft.com/office/officeart/2018/2/layout/IconVerticalSolidList"/>
    <dgm:cxn modelId="{6623F259-8BDB-4139-90DC-EEA7A8C2D191}" type="presParOf" srcId="{5C8FC50B-BF3C-48D8-A7D9-F54AE077E27E}" destId="{E139DBB6-2A6A-4513-8ED1-1C9A532A28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AB9692-5F7A-4E95-8DD9-ADC1BB6FB99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EBAE2C-2852-4267-A5FE-48A7B45EF030}">
      <dgm:prSet/>
      <dgm:spPr/>
      <dgm:t>
        <a:bodyPr/>
        <a:lstStyle/>
        <a:p>
          <a:r>
            <a:rPr lang="en-GB"/>
            <a:t>Now present your schedule(s) to the whole group.</a:t>
          </a:r>
          <a:endParaRPr lang="en-US"/>
        </a:p>
      </dgm:t>
    </dgm:pt>
    <dgm:pt modelId="{4D645DEC-701E-474B-8222-C46F5C704416}" type="parTrans" cxnId="{EA24DC21-0FD6-47A9-B649-D5F33CE079B1}">
      <dgm:prSet/>
      <dgm:spPr/>
      <dgm:t>
        <a:bodyPr/>
        <a:lstStyle/>
        <a:p>
          <a:endParaRPr lang="en-US"/>
        </a:p>
      </dgm:t>
    </dgm:pt>
    <dgm:pt modelId="{C4F57947-6397-44AD-8F61-5AAF288ABA41}" type="sibTrans" cxnId="{EA24DC21-0FD6-47A9-B649-D5F33CE079B1}">
      <dgm:prSet/>
      <dgm:spPr/>
      <dgm:t>
        <a:bodyPr/>
        <a:lstStyle/>
        <a:p>
          <a:endParaRPr lang="en-US"/>
        </a:p>
      </dgm:t>
    </dgm:pt>
    <dgm:pt modelId="{0D4A681B-364F-4F4F-A591-8B5B05530841}">
      <dgm:prSet/>
      <dgm:spPr/>
      <dgm:t>
        <a:bodyPr/>
        <a:lstStyle/>
        <a:p>
          <a:r>
            <a:rPr lang="en-GB"/>
            <a:t>Invite questions and comments. </a:t>
          </a:r>
          <a:endParaRPr lang="en-US"/>
        </a:p>
      </dgm:t>
    </dgm:pt>
    <dgm:pt modelId="{49E9B871-4084-483B-9C18-976A91253071}" type="parTrans" cxnId="{47CA379B-BDAE-4810-873A-A71CDD07DDD8}">
      <dgm:prSet/>
      <dgm:spPr/>
      <dgm:t>
        <a:bodyPr/>
        <a:lstStyle/>
        <a:p>
          <a:endParaRPr lang="en-US"/>
        </a:p>
      </dgm:t>
    </dgm:pt>
    <dgm:pt modelId="{C5458DF2-C9E0-430B-8F02-D32978392667}" type="sibTrans" cxnId="{47CA379B-BDAE-4810-873A-A71CDD07DDD8}">
      <dgm:prSet/>
      <dgm:spPr/>
      <dgm:t>
        <a:bodyPr/>
        <a:lstStyle/>
        <a:p>
          <a:endParaRPr lang="en-US"/>
        </a:p>
      </dgm:t>
    </dgm:pt>
    <dgm:pt modelId="{C2DD9050-6126-40C6-BAE3-F57A0BD9B185}">
      <dgm:prSet/>
      <dgm:spPr/>
      <dgm:t>
        <a:bodyPr/>
        <a:lstStyle/>
        <a:p>
          <a:r>
            <a:rPr lang="en-GB"/>
            <a:t>In a semi-structured interview the schedule is a guide and hence there is a great degree of flexibility. </a:t>
          </a:r>
          <a:endParaRPr lang="en-US"/>
        </a:p>
      </dgm:t>
    </dgm:pt>
    <dgm:pt modelId="{C6268AC5-2B84-4A63-85D0-880435E70F1F}" type="parTrans" cxnId="{799702FD-83BD-4198-B95A-DEAA51940863}">
      <dgm:prSet/>
      <dgm:spPr/>
      <dgm:t>
        <a:bodyPr/>
        <a:lstStyle/>
        <a:p>
          <a:endParaRPr lang="en-US"/>
        </a:p>
      </dgm:t>
    </dgm:pt>
    <dgm:pt modelId="{FEAD9754-2819-4622-B98A-67EA9B4BED5C}" type="sibTrans" cxnId="{799702FD-83BD-4198-B95A-DEAA51940863}">
      <dgm:prSet/>
      <dgm:spPr/>
      <dgm:t>
        <a:bodyPr/>
        <a:lstStyle/>
        <a:p>
          <a:endParaRPr lang="en-US"/>
        </a:p>
      </dgm:t>
    </dgm:pt>
    <dgm:pt modelId="{127579BF-086F-4225-B2D4-8C492C499FF5}">
      <dgm:prSet/>
      <dgm:spPr/>
      <dgm:t>
        <a:bodyPr/>
        <a:lstStyle/>
        <a:p>
          <a:r>
            <a:rPr lang="en-GB"/>
            <a:t>The appropriate use of prompts and probes is therefore very important. </a:t>
          </a:r>
          <a:endParaRPr lang="en-US"/>
        </a:p>
      </dgm:t>
    </dgm:pt>
    <dgm:pt modelId="{4099E9A8-ADB3-439D-B387-9B6ECB828D51}" type="parTrans" cxnId="{6D44C066-9EE2-4162-8BAB-081E2AEEC74E}">
      <dgm:prSet/>
      <dgm:spPr/>
      <dgm:t>
        <a:bodyPr/>
        <a:lstStyle/>
        <a:p>
          <a:endParaRPr lang="en-US"/>
        </a:p>
      </dgm:t>
    </dgm:pt>
    <dgm:pt modelId="{A2EA8CF2-81AB-4B5B-907F-62DED0269141}" type="sibTrans" cxnId="{6D44C066-9EE2-4162-8BAB-081E2AEEC74E}">
      <dgm:prSet/>
      <dgm:spPr/>
      <dgm:t>
        <a:bodyPr/>
        <a:lstStyle/>
        <a:p>
          <a:endParaRPr lang="en-US"/>
        </a:p>
      </dgm:t>
    </dgm:pt>
    <dgm:pt modelId="{DA45D9FE-ED88-43F3-A758-31319673568B}" type="pres">
      <dgm:prSet presAssocID="{86AB9692-5F7A-4E95-8DD9-ADC1BB6FB999}" presName="root" presStyleCnt="0">
        <dgm:presLayoutVars>
          <dgm:dir/>
          <dgm:resizeHandles val="exact"/>
        </dgm:presLayoutVars>
      </dgm:prSet>
      <dgm:spPr/>
    </dgm:pt>
    <dgm:pt modelId="{781D5199-1EC0-47E0-95B8-A95FD1804BC0}" type="pres">
      <dgm:prSet presAssocID="{03EBAE2C-2852-4267-A5FE-48A7B45EF030}" presName="compNode" presStyleCnt="0"/>
      <dgm:spPr/>
    </dgm:pt>
    <dgm:pt modelId="{B150D805-9DD3-459A-9ED8-6BA135D49668}" type="pres">
      <dgm:prSet presAssocID="{03EBAE2C-2852-4267-A5FE-48A7B45EF030}" presName="bgRect" presStyleLbl="bgShp" presStyleIdx="0" presStyleCnt="4"/>
      <dgm:spPr/>
    </dgm:pt>
    <dgm:pt modelId="{FF8C1B22-E97E-43FD-A1EF-7BF03E78E93A}" type="pres">
      <dgm:prSet presAssocID="{03EBAE2C-2852-4267-A5FE-48A7B45EF03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A02C6120-763C-4EA5-8967-69CCDDE3ECAE}" type="pres">
      <dgm:prSet presAssocID="{03EBAE2C-2852-4267-A5FE-48A7B45EF030}" presName="spaceRect" presStyleCnt="0"/>
      <dgm:spPr/>
    </dgm:pt>
    <dgm:pt modelId="{AD964BDF-3821-4738-A5CF-C4B7ED33E598}" type="pres">
      <dgm:prSet presAssocID="{03EBAE2C-2852-4267-A5FE-48A7B45EF030}" presName="parTx" presStyleLbl="revTx" presStyleIdx="0" presStyleCnt="4">
        <dgm:presLayoutVars>
          <dgm:chMax val="0"/>
          <dgm:chPref val="0"/>
        </dgm:presLayoutVars>
      </dgm:prSet>
      <dgm:spPr/>
    </dgm:pt>
    <dgm:pt modelId="{71137E1B-E549-4C02-8341-E99124BD814B}" type="pres">
      <dgm:prSet presAssocID="{C4F57947-6397-44AD-8F61-5AAF288ABA41}" presName="sibTrans" presStyleCnt="0"/>
      <dgm:spPr/>
    </dgm:pt>
    <dgm:pt modelId="{A487259F-3878-42A3-8CA3-0585233D096E}" type="pres">
      <dgm:prSet presAssocID="{0D4A681B-364F-4F4F-A591-8B5B05530841}" presName="compNode" presStyleCnt="0"/>
      <dgm:spPr/>
    </dgm:pt>
    <dgm:pt modelId="{832D3A71-FAE0-4DC5-8490-D38264614681}" type="pres">
      <dgm:prSet presAssocID="{0D4A681B-364F-4F4F-A591-8B5B05530841}" presName="bgRect" presStyleLbl="bgShp" presStyleIdx="1" presStyleCnt="4"/>
      <dgm:spPr/>
    </dgm:pt>
    <dgm:pt modelId="{7ABC9B87-CBC0-41F4-B354-10E5AEAB4018}" type="pres">
      <dgm:prSet presAssocID="{0D4A681B-364F-4F4F-A591-8B5B0553084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900903F1-463E-4196-A7A7-F5E1B4CB6D86}" type="pres">
      <dgm:prSet presAssocID="{0D4A681B-364F-4F4F-A591-8B5B05530841}" presName="spaceRect" presStyleCnt="0"/>
      <dgm:spPr/>
    </dgm:pt>
    <dgm:pt modelId="{74CF7225-DAD4-4CBC-8CCB-051E950BC9CB}" type="pres">
      <dgm:prSet presAssocID="{0D4A681B-364F-4F4F-A591-8B5B05530841}" presName="parTx" presStyleLbl="revTx" presStyleIdx="1" presStyleCnt="4">
        <dgm:presLayoutVars>
          <dgm:chMax val="0"/>
          <dgm:chPref val="0"/>
        </dgm:presLayoutVars>
      </dgm:prSet>
      <dgm:spPr/>
    </dgm:pt>
    <dgm:pt modelId="{672FC302-A179-4EF3-B8F5-405271B0DB31}" type="pres">
      <dgm:prSet presAssocID="{C5458DF2-C9E0-430B-8F02-D32978392667}" presName="sibTrans" presStyleCnt="0"/>
      <dgm:spPr/>
    </dgm:pt>
    <dgm:pt modelId="{9107CB6B-1B53-4476-861E-B73C482EBBB5}" type="pres">
      <dgm:prSet presAssocID="{C2DD9050-6126-40C6-BAE3-F57A0BD9B185}" presName="compNode" presStyleCnt="0"/>
      <dgm:spPr/>
    </dgm:pt>
    <dgm:pt modelId="{B9F37AE4-87BE-47F7-9FB5-CBB46E2291C5}" type="pres">
      <dgm:prSet presAssocID="{C2DD9050-6126-40C6-BAE3-F57A0BD9B185}" presName="bgRect" presStyleLbl="bgShp" presStyleIdx="2" presStyleCnt="4"/>
      <dgm:spPr/>
    </dgm:pt>
    <dgm:pt modelId="{EF6A6462-AAC8-4459-A807-59EC8275F411}" type="pres">
      <dgm:prSet presAssocID="{C2DD9050-6126-40C6-BAE3-F57A0BD9B18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E96642EB-AB63-4480-B4F6-94EAA2E866D7}" type="pres">
      <dgm:prSet presAssocID="{C2DD9050-6126-40C6-BAE3-F57A0BD9B185}" presName="spaceRect" presStyleCnt="0"/>
      <dgm:spPr/>
    </dgm:pt>
    <dgm:pt modelId="{E1949D9C-C4AE-4231-8862-D17BBD20F48C}" type="pres">
      <dgm:prSet presAssocID="{C2DD9050-6126-40C6-BAE3-F57A0BD9B185}" presName="parTx" presStyleLbl="revTx" presStyleIdx="2" presStyleCnt="4">
        <dgm:presLayoutVars>
          <dgm:chMax val="0"/>
          <dgm:chPref val="0"/>
        </dgm:presLayoutVars>
      </dgm:prSet>
      <dgm:spPr/>
    </dgm:pt>
    <dgm:pt modelId="{0816CCF4-AA6E-40A7-9573-7511D9AF3C83}" type="pres">
      <dgm:prSet presAssocID="{FEAD9754-2819-4622-B98A-67EA9B4BED5C}" presName="sibTrans" presStyleCnt="0"/>
      <dgm:spPr/>
    </dgm:pt>
    <dgm:pt modelId="{02CE77BA-CD3D-4AEE-B2DD-7F9CFBA08DF8}" type="pres">
      <dgm:prSet presAssocID="{127579BF-086F-4225-B2D4-8C492C499FF5}" presName="compNode" presStyleCnt="0"/>
      <dgm:spPr/>
    </dgm:pt>
    <dgm:pt modelId="{A33F6F98-6CE0-4CBF-988F-51824DAE829D}" type="pres">
      <dgm:prSet presAssocID="{127579BF-086F-4225-B2D4-8C492C499FF5}" presName="bgRect" presStyleLbl="bgShp" presStyleIdx="3" presStyleCnt="4"/>
      <dgm:spPr/>
    </dgm:pt>
    <dgm:pt modelId="{AFAD8443-30D6-4B4C-9281-EF8AFBF54A43}" type="pres">
      <dgm:prSet presAssocID="{127579BF-086F-4225-B2D4-8C492C499FF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4AEDDB57-B2E4-4083-9A6D-14814BC0E535}" type="pres">
      <dgm:prSet presAssocID="{127579BF-086F-4225-B2D4-8C492C499FF5}" presName="spaceRect" presStyleCnt="0"/>
      <dgm:spPr/>
    </dgm:pt>
    <dgm:pt modelId="{6AEA04C8-948C-4545-992C-A7BD3A41C6D5}" type="pres">
      <dgm:prSet presAssocID="{127579BF-086F-4225-B2D4-8C492C499FF5}" presName="parTx" presStyleLbl="revTx" presStyleIdx="3" presStyleCnt="4">
        <dgm:presLayoutVars>
          <dgm:chMax val="0"/>
          <dgm:chPref val="0"/>
        </dgm:presLayoutVars>
      </dgm:prSet>
      <dgm:spPr/>
    </dgm:pt>
  </dgm:ptLst>
  <dgm:cxnLst>
    <dgm:cxn modelId="{EA24DC21-0FD6-47A9-B649-D5F33CE079B1}" srcId="{86AB9692-5F7A-4E95-8DD9-ADC1BB6FB999}" destId="{03EBAE2C-2852-4267-A5FE-48A7B45EF030}" srcOrd="0" destOrd="0" parTransId="{4D645DEC-701E-474B-8222-C46F5C704416}" sibTransId="{C4F57947-6397-44AD-8F61-5AAF288ABA41}"/>
    <dgm:cxn modelId="{9D5B7138-2A85-48D2-A45F-F4695DF38A23}" type="presOf" srcId="{03EBAE2C-2852-4267-A5FE-48A7B45EF030}" destId="{AD964BDF-3821-4738-A5CF-C4B7ED33E598}" srcOrd="0" destOrd="0" presId="urn:microsoft.com/office/officeart/2018/2/layout/IconVerticalSolidList"/>
    <dgm:cxn modelId="{4EF2CC3A-4699-4664-9B98-C0164508404E}" type="presOf" srcId="{0D4A681B-364F-4F4F-A591-8B5B05530841}" destId="{74CF7225-DAD4-4CBC-8CCB-051E950BC9CB}" srcOrd="0" destOrd="0" presId="urn:microsoft.com/office/officeart/2018/2/layout/IconVerticalSolidList"/>
    <dgm:cxn modelId="{6D44C066-9EE2-4162-8BAB-081E2AEEC74E}" srcId="{86AB9692-5F7A-4E95-8DD9-ADC1BB6FB999}" destId="{127579BF-086F-4225-B2D4-8C492C499FF5}" srcOrd="3" destOrd="0" parTransId="{4099E9A8-ADB3-439D-B387-9B6ECB828D51}" sibTransId="{A2EA8CF2-81AB-4B5B-907F-62DED0269141}"/>
    <dgm:cxn modelId="{77C6B087-5166-458C-8DD3-EEBB52E04E49}" type="presOf" srcId="{86AB9692-5F7A-4E95-8DD9-ADC1BB6FB999}" destId="{DA45D9FE-ED88-43F3-A758-31319673568B}" srcOrd="0" destOrd="0" presId="urn:microsoft.com/office/officeart/2018/2/layout/IconVerticalSolidList"/>
    <dgm:cxn modelId="{47CA379B-BDAE-4810-873A-A71CDD07DDD8}" srcId="{86AB9692-5F7A-4E95-8DD9-ADC1BB6FB999}" destId="{0D4A681B-364F-4F4F-A591-8B5B05530841}" srcOrd="1" destOrd="0" parTransId="{49E9B871-4084-483B-9C18-976A91253071}" sibTransId="{C5458DF2-C9E0-430B-8F02-D32978392667}"/>
    <dgm:cxn modelId="{AB2442BA-F887-4E4B-B159-7BC60A43C553}" type="presOf" srcId="{127579BF-086F-4225-B2D4-8C492C499FF5}" destId="{6AEA04C8-948C-4545-992C-A7BD3A41C6D5}" srcOrd="0" destOrd="0" presId="urn:microsoft.com/office/officeart/2018/2/layout/IconVerticalSolidList"/>
    <dgm:cxn modelId="{FF5605C0-1B02-4BB7-A526-F6416999C346}" type="presOf" srcId="{C2DD9050-6126-40C6-BAE3-F57A0BD9B185}" destId="{E1949D9C-C4AE-4231-8862-D17BBD20F48C}" srcOrd="0" destOrd="0" presId="urn:microsoft.com/office/officeart/2018/2/layout/IconVerticalSolidList"/>
    <dgm:cxn modelId="{799702FD-83BD-4198-B95A-DEAA51940863}" srcId="{86AB9692-5F7A-4E95-8DD9-ADC1BB6FB999}" destId="{C2DD9050-6126-40C6-BAE3-F57A0BD9B185}" srcOrd="2" destOrd="0" parTransId="{C6268AC5-2B84-4A63-85D0-880435E70F1F}" sibTransId="{FEAD9754-2819-4622-B98A-67EA9B4BED5C}"/>
    <dgm:cxn modelId="{738FCB27-F026-4BA9-ADF0-A58245F14F1E}" type="presParOf" srcId="{DA45D9FE-ED88-43F3-A758-31319673568B}" destId="{781D5199-1EC0-47E0-95B8-A95FD1804BC0}" srcOrd="0" destOrd="0" presId="urn:microsoft.com/office/officeart/2018/2/layout/IconVerticalSolidList"/>
    <dgm:cxn modelId="{88847673-6722-4380-A5E2-A123461AA7A1}" type="presParOf" srcId="{781D5199-1EC0-47E0-95B8-A95FD1804BC0}" destId="{B150D805-9DD3-459A-9ED8-6BA135D49668}" srcOrd="0" destOrd="0" presId="urn:microsoft.com/office/officeart/2018/2/layout/IconVerticalSolidList"/>
    <dgm:cxn modelId="{55C018C8-90FB-4AEE-AFF3-B446B0D64D23}" type="presParOf" srcId="{781D5199-1EC0-47E0-95B8-A95FD1804BC0}" destId="{FF8C1B22-E97E-43FD-A1EF-7BF03E78E93A}" srcOrd="1" destOrd="0" presId="urn:microsoft.com/office/officeart/2018/2/layout/IconVerticalSolidList"/>
    <dgm:cxn modelId="{3429C564-C2F6-4138-A878-220BD4E94FA8}" type="presParOf" srcId="{781D5199-1EC0-47E0-95B8-A95FD1804BC0}" destId="{A02C6120-763C-4EA5-8967-69CCDDE3ECAE}" srcOrd="2" destOrd="0" presId="urn:microsoft.com/office/officeart/2018/2/layout/IconVerticalSolidList"/>
    <dgm:cxn modelId="{73B46B73-D3F3-4557-8B1F-53283F7FC364}" type="presParOf" srcId="{781D5199-1EC0-47E0-95B8-A95FD1804BC0}" destId="{AD964BDF-3821-4738-A5CF-C4B7ED33E598}" srcOrd="3" destOrd="0" presId="urn:microsoft.com/office/officeart/2018/2/layout/IconVerticalSolidList"/>
    <dgm:cxn modelId="{5D5DD8FD-072D-4FA7-8203-D6181B40DB8E}" type="presParOf" srcId="{DA45D9FE-ED88-43F3-A758-31319673568B}" destId="{71137E1B-E549-4C02-8341-E99124BD814B}" srcOrd="1" destOrd="0" presId="urn:microsoft.com/office/officeart/2018/2/layout/IconVerticalSolidList"/>
    <dgm:cxn modelId="{1D401A30-335F-4DEA-BFB6-AC0580A6D08A}" type="presParOf" srcId="{DA45D9FE-ED88-43F3-A758-31319673568B}" destId="{A487259F-3878-42A3-8CA3-0585233D096E}" srcOrd="2" destOrd="0" presId="urn:microsoft.com/office/officeart/2018/2/layout/IconVerticalSolidList"/>
    <dgm:cxn modelId="{51798974-514D-4C77-9175-00CB846D6BD1}" type="presParOf" srcId="{A487259F-3878-42A3-8CA3-0585233D096E}" destId="{832D3A71-FAE0-4DC5-8490-D38264614681}" srcOrd="0" destOrd="0" presId="urn:microsoft.com/office/officeart/2018/2/layout/IconVerticalSolidList"/>
    <dgm:cxn modelId="{A56361BC-CF7B-470D-9F37-56F6E25D6EDA}" type="presParOf" srcId="{A487259F-3878-42A3-8CA3-0585233D096E}" destId="{7ABC9B87-CBC0-41F4-B354-10E5AEAB4018}" srcOrd="1" destOrd="0" presId="urn:microsoft.com/office/officeart/2018/2/layout/IconVerticalSolidList"/>
    <dgm:cxn modelId="{897BFED1-9A45-4A56-8F5E-8A30740DE865}" type="presParOf" srcId="{A487259F-3878-42A3-8CA3-0585233D096E}" destId="{900903F1-463E-4196-A7A7-F5E1B4CB6D86}" srcOrd="2" destOrd="0" presId="urn:microsoft.com/office/officeart/2018/2/layout/IconVerticalSolidList"/>
    <dgm:cxn modelId="{EA85A104-B00A-4978-BC92-78E13A91FF71}" type="presParOf" srcId="{A487259F-3878-42A3-8CA3-0585233D096E}" destId="{74CF7225-DAD4-4CBC-8CCB-051E950BC9CB}" srcOrd="3" destOrd="0" presId="urn:microsoft.com/office/officeart/2018/2/layout/IconVerticalSolidList"/>
    <dgm:cxn modelId="{0BB169D7-FD3E-4425-B7B4-8C7000DEF388}" type="presParOf" srcId="{DA45D9FE-ED88-43F3-A758-31319673568B}" destId="{672FC302-A179-4EF3-B8F5-405271B0DB31}" srcOrd="3" destOrd="0" presId="urn:microsoft.com/office/officeart/2018/2/layout/IconVerticalSolidList"/>
    <dgm:cxn modelId="{EF86BA9E-6CAB-4D3E-B7B8-6ADA5F27AB1D}" type="presParOf" srcId="{DA45D9FE-ED88-43F3-A758-31319673568B}" destId="{9107CB6B-1B53-4476-861E-B73C482EBBB5}" srcOrd="4" destOrd="0" presId="urn:microsoft.com/office/officeart/2018/2/layout/IconVerticalSolidList"/>
    <dgm:cxn modelId="{C0D6FA46-E922-44E3-A946-F1D733B60FD4}" type="presParOf" srcId="{9107CB6B-1B53-4476-861E-B73C482EBBB5}" destId="{B9F37AE4-87BE-47F7-9FB5-CBB46E2291C5}" srcOrd="0" destOrd="0" presId="urn:microsoft.com/office/officeart/2018/2/layout/IconVerticalSolidList"/>
    <dgm:cxn modelId="{E50B8914-9C45-4991-9698-47388E915F0F}" type="presParOf" srcId="{9107CB6B-1B53-4476-861E-B73C482EBBB5}" destId="{EF6A6462-AAC8-4459-A807-59EC8275F411}" srcOrd="1" destOrd="0" presId="urn:microsoft.com/office/officeart/2018/2/layout/IconVerticalSolidList"/>
    <dgm:cxn modelId="{5416E9C0-F06C-47E0-B82D-BFEC5DF781AE}" type="presParOf" srcId="{9107CB6B-1B53-4476-861E-B73C482EBBB5}" destId="{E96642EB-AB63-4480-B4F6-94EAA2E866D7}" srcOrd="2" destOrd="0" presId="urn:microsoft.com/office/officeart/2018/2/layout/IconVerticalSolidList"/>
    <dgm:cxn modelId="{CA880BD1-E166-4D25-907A-9088135F0D6A}" type="presParOf" srcId="{9107CB6B-1B53-4476-861E-B73C482EBBB5}" destId="{E1949D9C-C4AE-4231-8862-D17BBD20F48C}" srcOrd="3" destOrd="0" presId="urn:microsoft.com/office/officeart/2018/2/layout/IconVerticalSolidList"/>
    <dgm:cxn modelId="{12991046-0ACB-4048-938C-8CBF9AED267B}" type="presParOf" srcId="{DA45D9FE-ED88-43F3-A758-31319673568B}" destId="{0816CCF4-AA6E-40A7-9573-7511D9AF3C83}" srcOrd="5" destOrd="0" presId="urn:microsoft.com/office/officeart/2018/2/layout/IconVerticalSolidList"/>
    <dgm:cxn modelId="{21B98B60-8C55-4357-BFA0-44ACEFBF16D8}" type="presParOf" srcId="{DA45D9FE-ED88-43F3-A758-31319673568B}" destId="{02CE77BA-CD3D-4AEE-B2DD-7F9CFBA08DF8}" srcOrd="6" destOrd="0" presId="urn:microsoft.com/office/officeart/2018/2/layout/IconVerticalSolidList"/>
    <dgm:cxn modelId="{3F6597D6-F9B7-4EE3-B423-DD1958E1175B}" type="presParOf" srcId="{02CE77BA-CD3D-4AEE-B2DD-7F9CFBA08DF8}" destId="{A33F6F98-6CE0-4CBF-988F-51824DAE829D}" srcOrd="0" destOrd="0" presId="urn:microsoft.com/office/officeart/2018/2/layout/IconVerticalSolidList"/>
    <dgm:cxn modelId="{C3F8FACB-512F-4E11-B6CE-989F9BA9C7A0}" type="presParOf" srcId="{02CE77BA-CD3D-4AEE-B2DD-7F9CFBA08DF8}" destId="{AFAD8443-30D6-4B4C-9281-EF8AFBF54A43}" srcOrd="1" destOrd="0" presId="urn:microsoft.com/office/officeart/2018/2/layout/IconVerticalSolidList"/>
    <dgm:cxn modelId="{B77F6DCE-072D-4114-9B93-7593BA7F38E6}" type="presParOf" srcId="{02CE77BA-CD3D-4AEE-B2DD-7F9CFBA08DF8}" destId="{4AEDDB57-B2E4-4083-9A6D-14814BC0E535}" srcOrd="2" destOrd="0" presId="urn:microsoft.com/office/officeart/2018/2/layout/IconVerticalSolidList"/>
    <dgm:cxn modelId="{EED07D82-6440-4B0A-95E6-C4AA8A1C6889}" type="presParOf" srcId="{02CE77BA-CD3D-4AEE-B2DD-7F9CFBA08DF8}" destId="{6AEA04C8-948C-4545-992C-A7BD3A41C6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5A15A-49DA-4F43-9D5A-D428D24581AD}">
      <dsp:nvSpPr>
        <dsp:cNvPr id="0" name=""/>
        <dsp:cNvSpPr/>
      </dsp:nvSpPr>
      <dsp:spPr>
        <a:xfrm>
          <a:off x="0" y="690"/>
          <a:ext cx="6248400" cy="16156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231670-B74C-450F-80F5-F062904F285D}">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943871-EF7C-431A-9A74-6F098409B987}">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What sort of interview you want to achieve ?</a:t>
          </a:r>
          <a:endParaRPr lang="en-US" sz="2500" kern="1200"/>
        </a:p>
      </dsp:txBody>
      <dsp:txXfrm>
        <a:off x="1866111" y="690"/>
        <a:ext cx="4382288" cy="1615680"/>
      </dsp:txXfrm>
    </dsp:sp>
    <dsp:sp modelId="{5FF990D9-6BA0-4ED1-8626-50082E318301}">
      <dsp:nvSpPr>
        <dsp:cNvPr id="0" name=""/>
        <dsp:cNvSpPr/>
      </dsp:nvSpPr>
      <dsp:spPr>
        <a:xfrm>
          <a:off x="0" y="2020291"/>
          <a:ext cx="6248400" cy="16156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E2EA8-CA8B-4602-8D01-2882D5AC2D7F}">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2852CC-F900-48D7-9CD1-55EE4798670F}">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Think about the different types of questions. </a:t>
          </a:r>
          <a:endParaRPr lang="en-US" sz="2500" kern="1200"/>
        </a:p>
      </dsp:txBody>
      <dsp:txXfrm>
        <a:off x="1866111" y="2020291"/>
        <a:ext cx="4382288" cy="1615680"/>
      </dsp:txXfrm>
    </dsp:sp>
    <dsp:sp modelId="{038F3C2C-1130-44A0-98F9-A7627225F196}">
      <dsp:nvSpPr>
        <dsp:cNvPr id="0" name=""/>
        <dsp:cNvSpPr/>
      </dsp:nvSpPr>
      <dsp:spPr>
        <a:xfrm>
          <a:off x="0" y="4039891"/>
          <a:ext cx="6248400" cy="16156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48BC4A-2ADF-4522-8E19-887C0B191182}">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39DBB6-2A6A-4513-8ED1-1C9A532A288F}">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What types of different types of questions that can be asked in an interview ?</a:t>
          </a:r>
          <a:endParaRPr lang="en-US" sz="2500" kern="1200"/>
        </a:p>
      </dsp:txBody>
      <dsp:txXfrm>
        <a:off x="1866111" y="4039891"/>
        <a:ext cx="4382288" cy="1615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0D805-9DD3-459A-9ED8-6BA135D49668}">
      <dsp:nvSpPr>
        <dsp:cNvPr id="0" name=""/>
        <dsp:cNvSpPr/>
      </dsp:nvSpPr>
      <dsp:spPr>
        <a:xfrm>
          <a:off x="0" y="2347"/>
          <a:ext cx="6248400" cy="11898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8C1B22-E97E-43FD-A1EF-7BF03E78E93A}">
      <dsp:nvSpPr>
        <dsp:cNvPr id="0" name=""/>
        <dsp:cNvSpPr/>
      </dsp:nvSpPr>
      <dsp:spPr>
        <a:xfrm>
          <a:off x="359915" y="270053"/>
          <a:ext cx="654392" cy="654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964BDF-3821-4738-A5CF-C4B7ED33E598}">
      <dsp:nvSpPr>
        <dsp:cNvPr id="0" name=""/>
        <dsp:cNvSpPr/>
      </dsp:nvSpPr>
      <dsp:spPr>
        <a:xfrm>
          <a:off x="1374223" y="2347"/>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Now present your schedule(s) to the whole group.</a:t>
          </a:r>
          <a:endParaRPr lang="en-US" sz="2200" kern="1200"/>
        </a:p>
      </dsp:txBody>
      <dsp:txXfrm>
        <a:off x="1374223" y="2347"/>
        <a:ext cx="4874176" cy="1189803"/>
      </dsp:txXfrm>
    </dsp:sp>
    <dsp:sp modelId="{832D3A71-FAE0-4DC5-8490-D38264614681}">
      <dsp:nvSpPr>
        <dsp:cNvPr id="0" name=""/>
        <dsp:cNvSpPr/>
      </dsp:nvSpPr>
      <dsp:spPr>
        <a:xfrm>
          <a:off x="0" y="1489602"/>
          <a:ext cx="6248400" cy="11898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BC9B87-CBC0-41F4-B354-10E5AEAB4018}">
      <dsp:nvSpPr>
        <dsp:cNvPr id="0" name=""/>
        <dsp:cNvSpPr/>
      </dsp:nvSpPr>
      <dsp:spPr>
        <a:xfrm>
          <a:off x="359915" y="1757308"/>
          <a:ext cx="654392" cy="654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CF7225-DAD4-4CBC-8CCB-051E950BC9CB}">
      <dsp:nvSpPr>
        <dsp:cNvPr id="0" name=""/>
        <dsp:cNvSpPr/>
      </dsp:nvSpPr>
      <dsp:spPr>
        <a:xfrm>
          <a:off x="1374223" y="1489602"/>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Invite questions and comments. </a:t>
          </a:r>
          <a:endParaRPr lang="en-US" sz="2200" kern="1200"/>
        </a:p>
      </dsp:txBody>
      <dsp:txXfrm>
        <a:off x="1374223" y="1489602"/>
        <a:ext cx="4874176" cy="1189803"/>
      </dsp:txXfrm>
    </dsp:sp>
    <dsp:sp modelId="{B9F37AE4-87BE-47F7-9FB5-CBB46E2291C5}">
      <dsp:nvSpPr>
        <dsp:cNvPr id="0" name=""/>
        <dsp:cNvSpPr/>
      </dsp:nvSpPr>
      <dsp:spPr>
        <a:xfrm>
          <a:off x="0" y="2976856"/>
          <a:ext cx="6248400" cy="118980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6A6462-AAC8-4459-A807-59EC8275F411}">
      <dsp:nvSpPr>
        <dsp:cNvPr id="0" name=""/>
        <dsp:cNvSpPr/>
      </dsp:nvSpPr>
      <dsp:spPr>
        <a:xfrm>
          <a:off x="359915" y="3244562"/>
          <a:ext cx="654392" cy="654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949D9C-C4AE-4231-8862-D17BBD20F48C}">
      <dsp:nvSpPr>
        <dsp:cNvPr id="0" name=""/>
        <dsp:cNvSpPr/>
      </dsp:nvSpPr>
      <dsp:spPr>
        <a:xfrm>
          <a:off x="1374223" y="2976856"/>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In a semi-structured interview the schedule is a guide and hence there is a great degree of flexibility. </a:t>
          </a:r>
          <a:endParaRPr lang="en-US" sz="2200" kern="1200"/>
        </a:p>
      </dsp:txBody>
      <dsp:txXfrm>
        <a:off x="1374223" y="2976856"/>
        <a:ext cx="4874176" cy="1189803"/>
      </dsp:txXfrm>
    </dsp:sp>
    <dsp:sp modelId="{A33F6F98-6CE0-4CBF-988F-51824DAE829D}">
      <dsp:nvSpPr>
        <dsp:cNvPr id="0" name=""/>
        <dsp:cNvSpPr/>
      </dsp:nvSpPr>
      <dsp:spPr>
        <a:xfrm>
          <a:off x="0" y="4464111"/>
          <a:ext cx="6248400" cy="118980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D8443-30D6-4B4C-9281-EF8AFBF54A43}">
      <dsp:nvSpPr>
        <dsp:cNvPr id="0" name=""/>
        <dsp:cNvSpPr/>
      </dsp:nvSpPr>
      <dsp:spPr>
        <a:xfrm>
          <a:off x="359915" y="4731817"/>
          <a:ext cx="654392" cy="654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EA04C8-948C-4545-992C-A7BD3A41C6D5}">
      <dsp:nvSpPr>
        <dsp:cNvPr id="0" name=""/>
        <dsp:cNvSpPr/>
      </dsp:nvSpPr>
      <dsp:spPr>
        <a:xfrm>
          <a:off x="1374223" y="4464111"/>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The appropriate use of prompts and probes is therefore very important. </a:t>
          </a:r>
          <a:endParaRPr lang="en-US" sz="2200" kern="1200"/>
        </a:p>
      </dsp:txBody>
      <dsp:txXfrm>
        <a:off x="1374223" y="4464111"/>
        <a:ext cx="4874176" cy="11898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B6BB58-DB24-41FA-960C-A3F24A3F24CC}" type="datetimeFigureOut">
              <a:rPr lang="en-GB" smtClean="0"/>
              <a:t>15/09/2020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0456BE-F55D-483A-81FB-6DFD04069A08}" type="slidenum">
              <a:rPr lang="en-GB" smtClean="0"/>
              <a:t>‹#›</a:t>
            </a:fld>
            <a:endParaRPr lang="en-GB"/>
          </a:p>
        </p:txBody>
      </p:sp>
    </p:spTree>
    <p:extLst>
      <p:ext uri="{BB962C8B-B14F-4D97-AF65-F5344CB8AC3E}">
        <p14:creationId xmlns:p14="http://schemas.microsoft.com/office/powerpoint/2010/main" val="805866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oer.educ.cam.ac.uk/wiki/RECOUP/Semi-structured_interviews/Activity_sheet_1"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456BE-F55D-483A-81FB-6DFD04069A08}" type="slidenum">
              <a:rPr lang="en-GB" smtClean="0"/>
              <a:t>5</a:t>
            </a:fld>
            <a:endParaRPr lang="en-GB"/>
          </a:p>
        </p:txBody>
      </p:sp>
    </p:spTree>
    <p:extLst>
      <p:ext uri="{BB962C8B-B14F-4D97-AF65-F5344CB8AC3E}">
        <p14:creationId xmlns:p14="http://schemas.microsoft.com/office/powerpoint/2010/main" val="1762832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Ask participants to work in small groups to think about types of questions that they can construct based on the topics identified. Discussions might involve:</a:t>
            </a:r>
          </a:p>
          <a:p>
            <a:r>
              <a:rPr lang="en-GB" sz="1200" b="0" i="0" kern="1200" dirty="0">
                <a:solidFill>
                  <a:schemeClr val="tx1"/>
                </a:solidFill>
                <a:effectLst/>
                <a:latin typeface="+mn-lt"/>
                <a:ea typeface="+mn-ea"/>
                <a:cs typeface="+mn-cs"/>
              </a:rPr>
              <a:t>Are there any questions that could be useful opening questions?</a:t>
            </a:r>
          </a:p>
          <a:p>
            <a:r>
              <a:rPr lang="en-GB" sz="1200" b="0" i="0" kern="1200" dirty="0">
                <a:solidFill>
                  <a:schemeClr val="tx1"/>
                </a:solidFill>
                <a:effectLst/>
                <a:latin typeface="+mn-lt"/>
                <a:ea typeface="+mn-ea"/>
                <a:cs typeface="+mn-cs"/>
              </a:rPr>
              <a:t>Are there any questions that require sharing sensitive information and hence might be useful to place later in the schedule?</a:t>
            </a:r>
          </a:p>
          <a:p>
            <a:r>
              <a:rPr lang="en-GB" sz="1200" b="0" i="0" kern="1200" dirty="0">
                <a:solidFill>
                  <a:schemeClr val="tx1"/>
                </a:solidFill>
                <a:effectLst/>
                <a:latin typeface="+mn-lt"/>
                <a:ea typeface="+mn-ea"/>
                <a:cs typeface="+mn-cs"/>
              </a:rPr>
              <a:t>What kind of questions would be useful to gather the kind of information that we want? (Open ended, closed ended)</a:t>
            </a:r>
          </a:p>
          <a:p>
            <a:r>
              <a:rPr lang="en-GB" sz="1200" b="0" i="0" kern="1200" dirty="0">
                <a:solidFill>
                  <a:schemeClr val="tx1"/>
                </a:solidFill>
                <a:effectLst/>
                <a:latin typeface="+mn-lt"/>
                <a:ea typeface="+mn-ea"/>
                <a:cs typeface="+mn-cs"/>
              </a:rPr>
              <a:t>What prompts or probes might be appropriate and useful?</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Bring the groups together and ask them to present their schedule to the whole group. Invite questions and comments. Encourage participants to recognise that in a semi-structured interview the schedule is a guide and hence there is a great degree of flexibility. The appropriate use of prompts and probes is therefore very important. You can map out the process of constructing an interview schedule on a flip chart to help participants recognise the process. The interview guide provided in </a:t>
            </a:r>
            <a:r>
              <a:rPr lang="en-GB" sz="1200" b="0" i="0" u="none" strike="noStrike" kern="1200" dirty="0">
                <a:solidFill>
                  <a:schemeClr val="tx1"/>
                </a:solidFill>
                <a:effectLst/>
                <a:latin typeface="+mn-lt"/>
                <a:ea typeface="+mn-ea"/>
                <a:cs typeface="+mn-cs"/>
                <a:hlinkClick r:id="rId3" tooltip="RECOUP/Semi-structured interviews/Activity sheet 1"/>
              </a:rPr>
              <a:t>Activity sheet 1</a:t>
            </a:r>
            <a:r>
              <a:rPr lang="en-GB" sz="1200" b="0" i="0" kern="1200" dirty="0">
                <a:solidFill>
                  <a:schemeClr val="tx1"/>
                </a:solidFill>
                <a:effectLst/>
                <a:latin typeface="+mn-lt"/>
                <a:ea typeface="+mn-ea"/>
                <a:cs typeface="+mn-cs"/>
              </a:rPr>
              <a:t>  is an example of some of the questions that might be framed by the participants.</a:t>
            </a:r>
          </a:p>
          <a:p>
            <a:endParaRPr lang="en-GB" dirty="0"/>
          </a:p>
        </p:txBody>
      </p:sp>
      <p:sp>
        <p:nvSpPr>
          <p:cNvPr id="4" name="Slide Number Placeholder 3"/>
          <p:cNvSpPr>
            <a:spLocks noGrp="1"/>
          </p:cNvSpPr>
          <p:nvPr>
            <p:ph type="sldNum" sz="quarter" idx="5"/>
          </p:nvPr>
        </p:nvSpPr>
        <p:spPr/>
        <p:txBody>
          <a:bodyPr/>
          <a:lstStyle/>
          <a:p>
            <a:fld id="{FB0456BE-F55D-483A-81FB-6DFD04069A08}" type="slidenum">
              <a:rPr lang="en-GB" smtClean="0"/>
              <a:t>13</a:t>
            </a:fld>
            <a:endParaRPr lang="en-GB"/>
          </a:p>
        </p:txBody>
      </p:sp>
    </p:spTree>
    <p:extLst>
      <p:ext uri="{BB962C8B-B14F-4D97-AF65-F5344CB8AC3E}">
        <p14:creationId xmlns:p14="http://schemas.microsoft.com/office/powerpoint/2010/main" val="1335428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456BE-F55D-483A-81FB-6DFD04069A08}" type="slidenum">
              <a:rPr lang="en-GB" smtClean="0"/>
              <a:t>20</a:t>
            </a:fld>
            <a:endParaRPr lang="en-GB"/>
          </a:p>
        </p:txBody>
      </p:sp>
    </p:spTree>
    <p:extLst>
      <p:ext uri="{BB962C8B-B14F-4D97-AF65-F5344CB8AC3E}">
        <p14:creationId xmlns:p14="http://schemas.microsoft.com/office/powerpoint/2010/main" val="26768563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EE2B1-23BD-4445-B1F7-411B51AF38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A6BB07-FBA5-4E6D-96D0-2391191EBB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A3B7A1-28E0-4573-BFB6-608A2551D666}"/>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5" name="Footer Placeholder 4">
            <a:extLst>
              <a:ext uri="{FF2B5EF4-FFF2-40B4-BE49-F238E27FC236}">
                <a16:creationId xmlns:a16="http://schemas.microsoft.com/office/drawing/2014/main" id="{84A2147D-6D9D-49DF-8B8A-10209BC4AE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528073-1BA9-419B-8DAD-DE7103D8C95B}"/>
              </a:ext>
            </a:extLst>
          </p:cNvPr>
          <p:cNvSpPr>
            <a:spLocks noGrp="1"/>
          </p:cNvSpPr>
          <p:nvPr>
            <p:ph type="sldNum" sz="quarter" idx="12"/>
          </p:nvPr>
        </p:nvSpPr>
        <p:spPr/>
        <p:txBody>
          <a:bodyPr/>
          <a:lstStyle/>
          <a:p>
            <a:fld id="{F7164BE7-2FF4-4473-9783-D71B34BECCFC}" type="slidenum">
              <a:rPr lang="en-GB" smtClean="0"/>
              <a:t>‹#›</a:t>
            </a:fld>
            <a:endParaRPr lang="en-GB"/>
          </a:p>
        </p:txBody>
      </p:sp>
      <p:pic>
        <p:nvPicPr>
          <p:cNvPr id="7" name="Picture 6">
            <a:extLst>
              <a:ext uri="{FF2B5EF4-FFF2-40B4-BE49-F238E27FC236}">
                <a16:creationId xmlns:a16="http://schemas.microsoft.com/office/drawing/2014/main" id="{D702F148-37B5-4C48-9C6A-A077569782BD}"/>
              </a:ext>
            </a:extLst>
          </p:cNvPr>
          <p:cNvPicPr>
            <a:picLocks noChangeAspect="1"/>
          </p:cNvPicPr>
          <p:nvPr userDrawn="1"/>
        </p:nvPicPr>
        <p:blipFill>
          <a:blip r:embed="rId2"/>
          <a:stretch>
            <a:fillRect/>
          </a:stretch>
        </p:blipFill>
        <p:spPr>
          <a:xfrm>
            <a:off x="1761744" y="0"/>
            <a:ext cx="8668512" cy="6858000"/>
          </a:xfrm>
          <a:prstGeom prst="rect">
            <a:avLst/>
          </a:prstGeom>
        </p:spPr>
      </p:pic>
    </p:spTree>
    <p:extLst>
      <p:ext uri="{BB962C8B-B14F-4D97-AF65-F5344CB8AC3E}">
        <p14:creationId xmlns:p14="http://schemas.microsoft.com/office/powerpoint/2010/main" val="2793099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B0DF9-3127-42FE-A7C8-B5CB27EFBD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4881B7-2DC3-4A5F-84EB-D6E681727D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9B064-F5F7-4846-8A39-2253AD3689EF}"/>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5" name="Footer Placeholder 4">
            <a:extLst>
              <a:ext uri="{FF2B5EF4-FFF2-40B4-BE49-F238E27FC236}">
                <a16:creationId xmlns:a16="http://schemas.microsoft.com/office/drawing/2014/main" id="{7D6C7625-2AE1-447F-A719-376DE6B994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E93B16-4EE8-4BB7-98EC-9AA1A3EB02C3}"/>
              </a:ext>
            </a:extLst>
          </p:cNvPr>
          <p:cNvSpPr>
            <a:spLocks noGrp="1"/>
          </p:cNvSpPr>
          <p:nvPr>
            <p:ph type="sldNum" sz="quarter" idx="12"/>
          </p:nvPr>
        </p:nvSpPr>
        <p:spPr/>
        <p:txBody>
          <a:bodyPr/>
          <a:lstStyle/>
          <a:p>
            <a:fld id="{F7164BE7-2FF4-4473-9783-D71B34BECCFC}" type="slidenum">
              <a:rPr lang="en-GB" smtClean="0"/>
              <a:t>‹#›</a:t>
            </a:fld>
            <a:endParaRPr lang="en-GB"/>
          </a:p>
        </p:txBody>
      </p:sp>
      <p:pic>
        <p:nvPicPr>
          <p:cNvPr id="7" name="Picture 6">
            <a:extLst>
              <a:ext uri="{FF2B5EF4-FFF2-40B4-BE49-F238E27FC236}">
                <a16:creationId xmlns:a16="http://schemas.microsoft.com/office/drawing/2014/main" id="{0521D55D-C537-4D8C-A268-7D5B98B4D083}"/>
              </a:ext>
            </a:extLst>
          </p:cNvPr>
          <p:cNvPicPr>
            <a:picLocks noChangeAspect="1"/>
          </p:cNvPicPr>
          <p:nvPr userDrawn="1"/>
        </p:nvPicPr>
        <p:blipFill rotWithShape="1">
          <a:blip r:embed="rId2"/>
          <a:srcRect r="15627" b="-1"/>
          <a:stretch/>
        </p:blipFill>
        <p:spPr>
          <a:xfrm>
            <a:off x="3523488" y="10"/>
            <a:ext cx="8668512" cy="6857990"/>
          </a:xfrm>
          <a:prstGeom prst="rect">
            <a:avLst/>
          </a:prstGeom>
        </p:spPr>
      </p:pic>
    </p:spTree>
    <p:extLst>
      <p:ext uri="{BB962C8B-B14F-4D97-AF65-F5344CB8AC3E}">
        <p14:creationId xmlns:p14="http://schemas.microsoft.com/office/powerpoint/2010/main" val="819889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70016-8D7C-4D66-B1D0-33B32B74F7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03D319-3EAF-423A-A2D2-D0A1FB6FCA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B985CA-759A-43A4-AD87-CEDF55AA0DD5}"/>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5" name="Footer Placeholder 4">
            <a:extLst>
              <a:ext uri="{FF2B5EF4-FFF2-40B4-BE49-F238E27FC236}">
                <a16:creationId xmlns:a16="http://schemas.microsoft.com/office/drawing/2014/main" id="{FE2C0713-A65E-4067-BE9C-2C774C40FB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66214-2A67-4504-9B77-8C87DF236AC7}"/>
              </a:ext>
            </a:extLst>
          </p:cNvPr>
          <p:cNvSpPr>
            <a:spLocks noGrp="1"/>
          </p:cNvSpPr>
          <p:nvPr>
            <p:ph type="sldNum" sz="quarter" idx="12"/>
          </p:nvPr>
        </p:nvSpPr>
        <p:spPr/>
        <p:txBody>
          <a:bodyPr/>
          <a:lstStyle/>
          <a:p>
            <a:fld id="{F7164BE7-2FF4-4473-9783-D71B34BECCFC}" type="slidenum">
              <a:rPr lang="en-GB" smtClean="0"/>
              <a:t>‹#›</a:t>
            </a:fld>
            <a:endParaRPr lang="en-GB"/>
          </a:p>
        </p:txBody>
      </p:sp>
    </p:spTree>
    <p:extLst>
      <p:ext uri="{BB962C8B-B14F-4D97-AF65-F5344CB8AC3E}">
        <p14:creationId xmlns:p14="http://schemas.microsoft.com/office/powerpoint/2010/main" val="1104759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35EB-E3EE-4DF2-A69B-850C3602F1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C59F19-18C3-46D6-AEC3-050F8AB3E6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49C2ED-BD5D-4815-8961-6D38DBA1CB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616412-E2FB-4F92-A420-69DC0DD4AFB8}"/>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6" name="Footer Placeholder 5">
            <a:extLst>
              <a:ext uri="{FF2B5EF4-FFF2-40B4-BE49-F238E27FC236}">
                <a16:creationId xmlns:a16="http://schemas.microsoft.com/office/drawing/2014/main" id="{D3187D0B-E846-4FA7-A0BF-16C030D146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82E5DD-8A8B-49B1-917B-0EAC1ACCFA35}"/>
              </a:ext>
            </a:extLst>
          </p:cNvPr>
          <p:cNvSpPr>
            <a:spLocks noGrp="1"/>
          </p:cNvSpPr>
          <p:nvPr>
            <p:ph type="sldNum" sz="quarter" idx="12"/>
          </p:nvPr>
        </p:nvSpPr>
        <p:spPr/>
        <p:txBody>
          <a:bodyPr/>
          <a:lstStyle/>
          <a:p>
            <a:fld id="{F7164BE7-2FF4-4473-9783-D71B34BECCFC}" type="slidenum">
              <a:rPr lang="en-GB" smtClean="0"/>
              <a:t>‹#›</a:t>
            </a:fld>
            <a:endParaRPr lang="en-GB"/>
          </a:p>
        </p:txBody>
      </p:sp>
    </p:spTree>
    <p:extLst>
      <p:ext uri="{BB962C8B-B14F-4D97-AF65-F5344CB8AC3E}">
        <p14:creationId xmlns:p14="http://schemas.microsoft.com/office/powerpoint/2010/main" val="2782464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2A04-83FD-44BB-B4E9-DFCDB45F36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3389BF-C58C-440C-9E4C-A218002CEE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3C1BCE-0893-4353-A515-DF5ABE0E66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7D6323-EF1C-4ED6-8AE4-AE99855E33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CBA9F6-89E6-4DAA-B985-059D881DB1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897907-DB8A-461A-BE99-573EBD9ECA39}"/>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8" name="Footer Placeholder 7">
            <a:extLst>
              <a:ext uri="{FF2B5EF4-FFF2-40B4-BE49-F238E27FC236}">
                <a16:creationId xmlns:a16="http://schemas.microsoft.com/office/drawing/2014/main" id="{635C1BDE-577A-4E48-BB90-597F555455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75979B-09D7-40E8-9D53-DBC73178EE88}"/>
              </a:ext>
            </a:extLst>
          </p:cNvPr>
          <p:cNvSpPr>
            <a:spLocks noGrp="1"/>
          </p:cNvSpPr>
          <p:nvPr>
            <p:ph type="sldNum" sz="quarter" idx="12"/>
          </p:nvPr>
        </p:nvSpPr>
        <p:spPr/>
        <p:txBody>
          <a:bodyPr/>
          <a:lstStyle/>
          <a:p>
            <a:fld id="{F7164BE7-2FF4-4473-9783-D71B34BECCFC}" type="slidenum">
              <a:rPr lang="en-GB" smtClean="0"/>
              <a:t>‹#›</a:t>
            </a:fld>
            <a:endParaRPr lang="en-GB"/>
          </a:p>
        </p:txBody>
      </p:sp>
    </p:spTree>
    <p:extLst>
      <p:ext uri="{BB962C8B-B14F-4D97-AF65-F5344CB8AC3E}">
        <p14:creationId xmlns:p14="http://schemas.microsoft.com/office/powerpoint/2010/main" val="2883602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41F4F-00FE-4D73-B1B5-602C716A66F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AA2B06-D793-48FA-BE92-C95402D17B7C}"/>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4" name="Footer Placeholder 3">
            <a:extLst>
              <a:ext uri="{FF2B5EF4-FFF2-40B4-BE49-F238E27FC236}">
                <a16:creationId xmlns:a16="http://schemas.microsoft.com/office/drawing/2014/main" id="{2FB7ADBC-5236-4118-B03E-D53BD138B5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8034E1-9AE5-40C7-B87B-CEDC24BEB7BF}"/>
              </a:ext>
            </a:extLst>
          </p:cNvPr>
          <p:cNvSpPr>
            <a:spLocks noGrp="1"/>
          </p:cNvSpPr>
          <p:nvPr>
            <p:ph type="sldNum" sz="quarter" idx="12"/>
          </p:nvPr>
        </p:nvSpPr>
        <p:spPr/>
        <p:txBody>
          <a:bodyPr/>
          <a:lstStyle/>
          <a:p>
            <a:fld id="{F7164BE7-2FF4-4473-9783-D71B34BECCFC}" type="slidenum">
              <a:rPr lang="en-GB" smtClean="0"/>
              <a:t>‹#›</a:t>
            </a:fld>
            <a:endParaRPr lang="en-GB"/>
          </a:p>
        </p:txBody>
      </p:sp>
    </p:spTree>
    <p:extLst>
      <p:ext uri="{BB962C8B-B14F-4D97-AF65-F5344CB8AC3E}">
        <p14:creationId xmlns:p14="http://schemas.microsoft.com/office/powerpoint/2010/main" val="3009579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45EC4B-07C2-48CB-88B2-CFC2D3B58AEA}"/>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3" name="Footer Placeholder 2">
            <a:extLst>
              <a:ext uri="{FF2B5EF4-FFF2-40B4-BE49-F238E27FC236}">
                <a16:creationId xmlns:a16="http://schemas.microsoft.com/office/drawing/2014/main" id="{F5363022-B054-4D2D-A4FF-C870681E07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6C8232-1913-455B-9C80-5EF93E738598}"/>
              </a:ext>
            </a:extLst>
          </p:cNvPr>
          <p:cNvSpPr>
            <a:spLocks noGrp="1"/>
          </p:cNvSpPr>
          <p:nvPr>
            <p:ph type="sldNum" sz="quarter" idx="12"/>
          </p:nvPr>
        </p:nvSpPr>
        <p:spPr/>
        <p:txBody>
          <a:bodyPr/>
          <a:lstStyle/>
          <a:p>
            <a:fld id="{F7164BE7-2FF4-4473-9783-D71B34BECCFC}" type="slidenum">
              <a:rPr lang="en-GB" smtClean="0"/>
              <a:t>‹#›</a:t>
            </a:fld>
            <a:endParaRPr lang="en-GB"/>
          </a:p>
        </p:txBody>
      </p:sp>
    </p:spTree>
    <p:extLst>
      <p:ext uri="{BB962C8B-B14F-4D97-AF65-F5344CB8AC3E}">
        <p14:creationId xmlns:p14="http://schemas.microsoft.com/office/powerpoint/2010/main" val="3089853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14DE1-A5FF-4D31-A60C-28A23A28E7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C96858-088F-4CA8-88D1-5043CAD81D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935977-6F72-42EF-BDE3-4C4160F288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023DCB-782A-4D93-8A76-697EB7414B20}"/>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6" name="Footer Placeholder 5">
            <a:extLst>
              <a:ext uri="{FF2B5EF4-FFF2-40B4-BE49-F238E27FC236}">
                <a16:creationId xmlns:a16="http://schemas.microsoft.com/office/drawing/2014/main" id="{55CE446D-0098-4FED-95CC-8FC1075043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300D2A-A9D1-4569-A9A7-E4D76114F147}"/>
              </a:ext>
            </a:extLst>
          </p:cNvPr>
          <p:cNvSpPr>
            <a:spLocks noGrp="1"/>
          </p:cNvSpPr>
          <p:nvPr>
            <p:ph type="sldNum" sz="quarter" idx="12"/>
          </p:nvPr>
        </p:nvSpPr>
        <p:spPr/>
        <p:txBody>
          <a:bodyPr/>
          <a:lstStyle/>
          <a:p>
            <a:fld id="{F7164BE7-2FF4-4473-9783-D71B34BECCFC}" type="slidenum">
              <a:rPr lang="en-GB" smtClean="0"/>
              <a:t>‹#›</a:t>
            </a:fld>
            <a:endParaRPr lang="en-GB"/>
          </a:p>
        </p:txBody>
      </p:sp>
    </p:spTree>
    <p:extLst>
      <p:ext uri="{BB962C8B-B14F-4D97-AF65-F5344CB8AC3E}">
        <p14:creationId xmlns:p14="http://schemas.microsoft.com/office/powerpoint/2010/main" val="4153110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38A2-A793-46DF-A086-AD4FAC0414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8D7F13-3BD4-4CE5-89A0-5EBFE0C5EC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E7853E-40C4-43B2-8D57-A4E9C2B58E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B4B1CA-1BDA-4B87-BACA-145E346DA279}"/>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6" name="Footer Placeholder 5">
            <a:extLst>
              <a:ext uri="{FF2B5EF4-FFF2-40B4-BE49-F238E27FC236}">
                <a16:creationId xmlns:a16="http://schemas.microsoft.com/office/drawing/2014/main" id="{3EDB6D89-84ED-4C6D-91D9-58E3834746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168802-47FD-4022-8D1B-24CD49EC2D30}"/>
              </a:ext>
            </a:extLst>
          </p:cNvPr>
          <p:cNvSpPr>
            <a:spLocks noGrp="1"/>
          </p:cNvSpPr>
          <p:nvPr>
            <p:ph type="sldNum" sz="quarter" idx="12"/>
          </p:nvPr>
        </p:nvSpPr>
        <p:spPr/>
        <p:txBody>
          <a:bodyPr/>
          <a:lstStyle/>
          <a:p>
            <a:fld id="{F7164BE7-2FF4-4473-9783-D71B34BECCFC}" type="slidenum">
              <a:rPr lang="en-GB" smtClean="0"/>
              <a:t>‹#›</a:t>
            </a:fld>
            <a:endParaRPr lang="en-GB"/>
          </a:p>
        </p:txBody>
      </p:sp>
    </p:spTree>
    <p:extLst>
      <p:ext uri="{BB962C8B-B14F-4D97-AF65-F5344CB8AC3E}">
        <p14:creationId xmlns:p14="http://schemas.microsoft.com/office/powerpoint/2010/main" val="124626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9513D-F03F-4077-B668-80D8AF6F0C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22AB70-E756-46F8-9FED-204C831468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1A22E7-CF44-47AD-96AD-B1825ABEE688}"/>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5" name="Footer Placeholder 4">
            <a:extLst>
              <a:ext uri="{FF2B5EF4-FFF2-40B4-BE49-F238E27FC236}">
                <a16:creationId xmlns:a16="http://schemas.microsoft.com/office/drawing/2014/main" id="{F8AA0F98-F2DC-450E-8DF2-1FEB774A71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112CBB-0FC2-4433-B821-AD9C0EF37195}"/>
              </a:ext>
            </a:extLst>
          </p:cNvPr>
          <p:cNvSpPr>
            <a:spLocks noGrp="1"/>
          </p:cNvSpPr>
          <p:nvPr>
            <p:ph type="sldNum" sz="quarter" idx="12"/>
          </p:nvPr>
        </p:nvSpPr>
        <p:spPr/>
        <p:txBody>
          <a:bodyPr/>
          <a:lstStyle/>
          <a:p>
            <a:fld id="{F7164BE7-2FF4-4473-9783-D71B34BECCFC}" type="slidenum">
              <a:rPr lang="en-GB" smtClean="0"/>
              <a:t>‹#›</a:t>
            </a:fld>
            <a:endParaRPr lang="en-GB"/>
          </a:p>
        </p:txBody>
      </p:sp>
    </p:spTree>
    <p:extLst>
      <p:ext uri="{BB962C8B-B14F-4D97-AF65-F5344CB8AC3E}">
        <p14:creationId xmlns:p14="http://schemas.microsoft.com/office/powerpoint/2010/main" val="2015613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35184E-F729-46B9-9B7A-6C9B3FF59F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A57B67-FF83-4B8D-8262-C728FFAF73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FF8849-9818-4B06-A9A7-549C32AE3098}"/>
              </a:ext>
            </a:extLst>
          </p:cNvPr>
          <p:cNvSpPr>
            <a:spLocks noGrp="1"/>
          </p:cNvSpPr>
          <p:nvPr>
            <p:ph type="dt" sz="half" idx="10"/>
          </p:nvPr>
        </p:nvSpPr>
        <p:spPr/>
        <p:txBody>
          <a:bodyPr/>
          <a:lstStyle/>
          <a:p>
            <a:fld id="{34D026A7-345F-4B39-BD1F-C5D3E6A2EDD1}" type="datetimeFigureOut">
              <a:rPr lang="en-GB" smtClean="0"/>
              <a:t>15/09/2020</a:t>
            </a:fld>
            <a:endParaRPr lang="en-GB"/>
          </a:p>
        </p:txBody>
      </p:sp>
      <p:sp>
        <p:nvSpPr>
          <p:cNvPr id="5" name="Footer Placeholder 4">
            <a:extLst>
              <a:ext uri="{FF2B5EF4-FFF2-40B4-BE49-F238E27FC236}">
                <a16:creationId xmlns:a16="http://schemas.microsoft.com/office/drawing/2014/main" id="{D02C3ED0-B7EA-452B-A651-2A3086A442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99DBBF-65DB-48D1-AF8B-3A4E5FD12455}"/>
              </a:ext>
            </a:extLst>
          </p:cNvPr>
          <p:cNvSpPr>
            <a:spLocks noGrp="1"/>
          </p:cNvSpPr>
          <p:nvPr>
            <p:ph type="sldNum" sz="quarter" idx="12"/>
          </p:nvPr>
        </p:nvSpPr>
        <p:spPr/>
        <p:txBody>
          <a:bodyPr/>
          <a:lstStyle/>
          <a:p>
            <a:fld id="{F7164BE7-2FF4-4473-9783-D71B34BECCFC}" type="slidenum">
              <a:rPr lang="en-GB" smtClean="0"/>
              <a:t>‹#›</a:t>
            </a:fld>
            <a:endParaRPr lang="en-GB"/>
          </a:p>
        </p:txBody>
      </p:sp>
    </p:spTree>
    <p:extLst>
      <p:ext uri="{BB962C8B-B14F-4D97-AF65-F5344CB8AC3E}">
        <p14:creationId xmlns:p14="http://schemas.microsoft.com/office/powerpoint/2010/main" val="3517904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AEC0B5-7F19-4D83-884E-AC7B8D8F4D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00B685-2CCA-48A2-96B1-8B335DE76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1ACAA0-76BB-4B31-8212-1D5BA78780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026A7-345F-4B39-BD1F-C5D3E6A2EDD1}" type="datetimeFigureOut">
              <a:rPr lang="en-GB" smtClean="0"/>
              <a:t>15/09/2020</a:t>
            </a:fld>
            <a:endParaRPr lang="en-GB"/>
          </a:p>
        </p:txBody>
      </p:sp>
      <p:sp>
        <p:nvSpPr>
          <p:cNvPr id="5" name="Footer Placeholder 4">
            <a:extLst>
              <a:ext uri="{FF2B5EF4-FFF2-40B4-BE49-F238E27FC236}">
                <a16:creationId xmlns:a16="http://schemas.microsoft.com/office/drawing/2014/main" id="{562A5352-0422-4914-9D7D-94247EA37D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6BD388-B6B0-427D-8D18-5435F4EED2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164BE7-2FF4-4473-9783-D71B34BECCFC}" type="slidenum">
              <a:rPr lang="en-GB" smtClean="0"/>
              <a:t>‹#›</a:t>
            </a:fld>
            <a:endParaRPr lang="en-GB"/>
          </a:p>
        </p:txBody>
      </p:sp>
    </p:spTree>
    <p:extLst>
      <p:ext uri="{BB962C8B-B14F-4D97-AF65-F5344CB8AC3E}">
        <p14:creationId xmlns:p14="http://schemas.microsoft.com/office/powerpoint/2010/main" val="29505650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authoritydental.org/dental-images/"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Cqdk2HrHIr4?feature=oembed" TargetMode="External"/><Relationship Id="rId1" Type="http://schemas.openxmlformats.org/officeDocument/2006/relationships/video" Target="https://www.youtube.com/embed/XECkNSdyaYw?feature=oembed" TargetMode="External"/><Relationship Id="rId5" Type="http://schemas.openxmlformats.org/officeDocument/2006/relationships/image" Target="../media/image26.jpeg"/><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rry image of a library&#10;&#10;Description automatically generated">
            <a:extLst>
              <a:ext uri="{FF2B5EF4-FFF2-40B4-BE49-F238E27FC236}">
                <a16:creationId xmlns:a16="http://schemas.microsoft.com/office/drawing/2014/main" id="{84134969-D932-4237-9D95-123FA6DD29FD}"/>
              </a:ext>
            </a:extLst>
          </p:cNvPr>
          <p:cNvPicPr>
            <a:picLocks noChangeAspect="1"/>
          </p:cNvPicPr>
          <p:nvPr/>
        </p:nvPicPr>
        <p:blipFill rotWithShape="1">
          <a:blip r:embed="rId2"/>
          <a:srcRect t="891" r="23298" b="8200"/>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D7766A-9CED-436A-AEE9-B816B5FEB325}"/>
              </a:ext>
            </a:extLst>
          </p:cNvPr>
          <p:cNvSpPr>
            <a:spLocks noGrp="1"/>
          </p:cNvSpPr>
          <p:nvPr>
            <p:ph type="ctrTitle"/>
          </p:nvPr>
        </p:nvSpPr>
        <p:spPr>
          <a:xfrm>
            <a:off x="477981" y="1122363"/>
            <a:ext cx="4023360" cy="3204134"/>
          </a:xfrm>
        </p:spPr>
        <p:txBody>
          <a:bodyPr anchor="b">
            <a:normAutofit/>
          </a:bodyPr>
          <a:lstStyle/>
          <a:p>
            <a:pPr algn="l"/>
            <a:r>
              <a:rPr lang="en-GB" sz="4800"/>
              <a:t>Research Methodologies</a:t>
            </a:r>
          </a:p>
        </p:txBody>
      </p:sp>
      <p:sp>
        <p:nvSpPr>
          <p:cNvPr id="3" name="Subtitle 2">
            <a:extLst>
              <a:ext uri="{FF2B5EF4-FFF2-40B4-BE49-F238E27FC236}">
                <a16:creationId xmlns:a16="http://schemas.microsoft.com/office/drawing/2014/main" id="{7A69D862-B755-4A8F-A4A9-F8BDEA70803D}"/>
              </a:ext>
            </a:extLst>
          </p:cNvPr>
          <p:cNvSpPr>
            <a:spLocks noGrp="1"/>
          </p:cNvSpPr>
          <p:nvPr>
            <p:ph type="subTitle" idx="1"/>
          </p:nvPr>
        </p:nvSpPr>
        <p:spPr>
          <a:xfrm>
            <a:off x="477980" y="4872922"/>
            <a:ext cx="4023359" cy="1208141"/>
          </a:xfrm>
        </p:spPr>
        <p:txBody>
          <a:bodyPr>
            <a:normAutofit/>
          </a:bodyPr>
          <a:lstStyle/>
          <a:p>
            <a:pPr algn="l"/>
            <a:r>
              <a:rPr lang="en-GB" sz="2000" dirty="0"/>
              <a:t>COMMON MODULE LEVEL 6</a:t>
            </a:r>
          </a:p>
          <a:p>
            <a:pPr algn="l"/>
            <a:r>
              <a:rPr lang="en-GB" sz="2000" dirty="0"/>
              <a:t>DR CAROLINE JAWAD</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027045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233F6-CB7B-42C4-9B83-D63110FF0BF9}"/>
              </a:ext>
            </a:extLst>
          </p:cNvPr>
          <p:cNvSpPr>
            <a:spLocks noGrp="1"/>
          </p:cNvSpPr>
          <p:nvPr>
            <p:ph type="title"/>
          </p:nvPr>
        </p:nvSpPr>
        <p:spPr>
          <a:xfrm>
            <a:off x="1653363" y="365760"/>
            <a:ext cx="9367203" cy="1188720"/>
          </a:xfrm>
        </p:spPr>
        <p:txBody>
          <a:bodyPr>
            <a:normAutofit/>
          </a:bodyPr>
          <a:lstStyle/>
          <a:p>
            <a:r>
              <a:rPr lang="en-GB" sz="2400"/>
              <a:t>Open Educational Resources and Creative Commons This is an `open access' work: an Open Educational Resource or Open </a:t>
            </a:r>
            <a:r>
              <a:rPr lang="en-GB" sz="2400" err="1"/>
              <a:t>CourseWare</a:t>
            </a:r>
            <a:endParaRPr lang="en-GB" sz="240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7A82DF9-2588-4F9F-AB5C-C80D8497E9A4}"/>
              </a:ext>
            </a:extLst>
          </p:cNvPr>
          <p:cNvSpPr>
            <a:spLocks noGrp="1"/>
          </p:cNvSpPr>
          <p:nvPr>
            <p:ph idx="1"/>
          </p:nvPr>
        </p:nvSpPr>
        <p:spPr>
          <a:xfrm>
            <a:off x="1653363" y="2176272"/>
            <a:ext cx="9367204" cy="4041648"/>
          </a:xfrm>
        </p:spPr>
        <p:txBody>
          <a:bodyPr anchor="t">
            <a:normAutofit/>
          </a:bodyPr>
          <a:lstStyle/>
          <a:p>
            <a:r>
              <a:rPr lang="en-GB" sz="2200"/>
              <a:t>Note: We explicitly allow using and re-using the materials for non-commercial purposes, and if the materials are useful and are used, that will give us a great deal of pleasure. As an open educational resource, the materials are licensed under a Creative Commons By-NC-SA license, allowing you to reuse the materials provided that you do not make commercial use and share any derived materials under the same license. The license also asks that you acknowledge this manual as the source (so that other people can easily find it) and let us know how you have developed the ideas. (The license text is available on the Creative Commons site, and further details can be found on RECOUP:Copyrights.) Moreover, beyond the text of the manual, this wiki itself is a community resource. We welcome and encourage contributions, comments, amendments, translations: This is your resource. Read the Community page to find out more. </a:t>
            </a:r>
          </a:p>
        </p:txBody>
      </p:sp>
    </p:spTree>
    <p:extLst>
      <p:ext uri="{BB962C8B-B14F-4D97-AF65-F5344CB8AC3E}">
        <p14:creationId xmlns:p14="http://schemas.microsoft.com/office/powerpoint/2010/main" val="348564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9C1BCA-F4A7-491A-BD90-D16879FEF18F}"/>
              </a:ext>
            </a:extLst>
          </p:cNvPr>
          <p:cNvSpPr>
            <a:spLocks noGrp="1"/>
          </p:cNvSpPr>
          <p:nvPr>
            <p:ph type="title"/>
          </p:nvPr>
        </p:nvSpPr>
        <p:spPr>
          <a:xfrm>
            <a:off x="1043631" y="809898"/>
            <a:ext cx="9942716" cy="1554480"/>
          </a:xfrm>
        </p:spPr>
        <p:txBody>
          <a:bodyPr anchor="ctr">
            <a:normAutofit/>
          </a:bodyPr>
          <a:lstStyle/>
          <a:p>
            <a:r>
              <a:rPr lang="en-GB" sz="4800"/>
              <a:t>External Links</a:t>
            </a:r>
          </a:p>
        </p:txBody>
      </p:sp>
      <p:sp>
        <p:nvSpPr>
          <p:cNvPr id="3" name="Content Placeholder 2">
            <a:extLst>
              <a:ext uri="{FF2B5EF4-FFF2-40B4-BE49-F238E27FC236}">
                <a16:creationId xmlns:a16="http://schemas.microsoft.com/office/drawing/2014/main" id="{6697938F-560C-4BC9-8A2F-81EAE4E8618A}"/>
              </a:ext>
            </a:extLst>
          </p:cNvPr>
          <p:cNvSpPr>
            <a:spLocks noGrp="1"/>
          </p:cNvSpPr>
          <p:nvPr>
            <p:ph idx="1"/>
          </p:nvPr>
        </p:nvSpPr>
        <p:spPr>
          <a:xfrm>
            <a:off x="1045028" y="3017522"/>
            <a:ext cx="9941319" cy="3124658"/>
          </a:xfrm>
        </p:spPr>
        <p:txBody>
          <a:bodyPr anchor="ctr">
            <a:normAutofit/>
          </a:bodyPr>
          <a:lstStyle/>
          <a:p>
            <a:r>
              <a:rPr lang="en-GB" sz="2400" dirty="0"/>
              <a:t>http://recoup.educ.cam.ac.uk http://creativecommons.org/licenses/by-nc-sa/3.0 http://www.ict4e.net/mirror_recoup/index.ph http://www.ict4e.net/mirror_recoup/index.php?page=Introductio http://www.mediawiki.org Source: http://manual.recoup.educ.cam.ac.uk/wiki/index.php? title=</a:t>
            </a:r>
            <a:r>
              <a:rPr lang="en-GB" sz="2400" dirty="0" err="1"/>
              <a:t>Introduction&amp;oldid</a:t>
            </a:r>
            <a:r>
              <a:rPr lang="en-GB" sz="2400" dirty="0"/>
              <a:t>=1739 Principle Authors: </a:t>
            </a:r>
            <a:r>
              <a:rPr lang="en-GB" sz="2400" dirty="0" err="1"/>
              <a:t>Bjoern</a:t>
            </a:r>
            <a:r>
              <a:rPr lang="en-GB" sz="2400" dirty="0"/>
              <a:t>, Roger, </a:t>
            </a:r>
            <a:r>
              <a:rPr lang="en-GB" sz="2400" dirty="0" err="1"/>
              <a:t>Arathi</a:t>
            </a:r>
            <a:r>
              <a:rPr lang="en-GB" sz="2400" dirty="0"/>
              <a:t>, Nidhi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574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E6BEED1-587D-4C58-B6C3-E00513E1C457}"/>
              </a:ext>
            </a:extLst>
          </p:cNvPr>
          <p:cNvSpPr>
            <a:spLocks noGrp="1"/>
          </p:cNvSpPr>
          <p:nvPr>
            <p:ph type="title"/>
          </p:nvPr>
        </p:nvSpPr>
        <p:spPr>
          <a:xfrm>
            <a:off x="6094105" y="802955"/>
            <a:ext cx="4977976" cy="1454051"/>
          </a:xfrm>
        </p:spPr>
        <p:txBody>
          <a:bodyPr>
            <a:normAutofit/>
          </a:bodyPr>
          <a:lstStyle/>
          <a:p>
            <a:r>
              <a:rPr lang="en-GB" sz="2800">
                <a:solidFill>
                  <a:srgbClr val="000000"/>
                </a:solidFill>
              </a:rPr>
              <a:t>Brief introduction to the purpose and role of individual interviews</a:t>
            </a:r>
            <a:br>
              <a:rPr lang="en-GB" sz="2800">
                <a:solidFill>
                  <a:srgbClr val="000000"/>
                </a:solidFill>
              </a:rPr>
            </a:br>
            <a:endParaRPr lang="en-GB" sz="280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Users">
            <a:extLst>
              <a:ext uri="{FF2B5EF4-FFF2-40B4-BE49-F238E27FC236}">
                <a16:creationId xmlns:a16="http://schemas.microsoft.com/office/drawing/2014/main" id="{C030DDDF-A83B-41FC-A850-0DBEAF843D1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83777320-3B7E-4D53-A130-7B7126305D3A}"/>
              </a:ext>
            </a:extLst>
          </p:cNvPr>
          <p:cNvSpPr>
            <a:spLocks noGrp="1"/>
          </p:cNvSpPr>
          <p:nvPr>
            <p:ph idx="1"/>
          </p:nvPr>
        </p:nvSpPr>
        <p:spPr>
          <a:xfrm>
            <a:off x="6090574" y="2421682"/>
            <a:ext cx="4977578" cy="3639289"/>
          </a:xfrm>
        </p:spPr>
        <p:txBody>
          <a:bodyPr anchor="ctr">
            <a:normAutofit/>
          </a:bodyPr>
          <a:lstStyle/>
          <a:p>
            <a:r>
              <a:rPr lang="en-GB" sz="2000" b="1" dirty="0">
                <a:solidFill>
                  <a:srgbClr val="000000"/>
                </a:solidFill>
              </a:rPr>
              <a:t>Objectives:</a:t>
            </a:r>
            <a:endParaRPr lang="en-GB" sz="2000" dirty="0">
              <a:solidFill>
                <a:srgbClr val="000000"/>
              </a:solidFill>
            </a:endParaRPr>
          </a:p>
          <a:p>
            <a:r>
              <a:rPr lang="en-GB" sz="2000" dirty="0">
                <a:solidFill>
                  <a:srgbClr val="000000"/>
                </a:solidFill>
              </a:rPr>
              <a:t>To provide a brief overview of:</a:t>
            </a:r>
          </a:p>
          <a:p>
            <a:r>
              <a:rPr lang="en-GB" sz="2000" dirty="0">
                <a:solidFill>
                  <a:srgbClr val="000000"/>
                </a:solidFill>
              </a:rPr>
              <a:t>Semi-structured interviews: the purpose and role of interviews in research</a:t>
            </a:r>
          </a:p>
          <a:p>
            <a:r>
              <a:rPr lang="en-GB" sz="2000" dirty="0">
                <a:solidFill>
                  <a:srgbClr val="000000"/>
                </a:solidFill>
              </a:rPr>
              <a:t>Different types of interviews (facilitators might wish to focus specifically on the reason why interviews are being undertaken your research)</a:t>
            </a:r>
          </a:p>
          <a:p>
            <a:endParaRPr lang="en-GB" sz="2000" dirty="0">
              <a:solidFill>
                <a:srgbClr val="000000"/>
              </a:solidFill>
            </a:endParaRPr>
          </a:p>
        </p:txBody>
      </p:sp>
    </p:spTree>
    <p:extLst>
      <p:ext uri="{BB962C8B-B14F-4D97-AF65-F5344CB8AC3E}">
        <p14:creationId xmlns:p14="http://schemas.microsoft.com/office/powerpoint/2010/main" val="985597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0B724-B4D6-470C-AFD6-7099BC44E654}"/>
              </a:ext>
            </a:extLst>
          </p:cNvPr>
          <p:cNvSpPr>
            <a:spLocks noGrp="1"/>
          </p:cNvSpPr>
          <p:nvPr>
            <p:ph type="title"/>
          </p:nvPr>
        </p:nvSpPr>
        <p:spPr>
          <a:xfrm>
            <a:off x="1075767" y="1188637"/>
            <a:ext cx="2988234" cy="4480726"/>
          </a:xfrm>
        </p:spPr>
        <p:txBody>
          <a:bodyPr>
            <a:normAutofit/>
          </a:bodyPr>
          <a:lstStyle/>
          <a:p>
            <a:pPr algn="r"/>
            <a:r>
              <a:rPr lang="en-GB" sz="4600"/>
              <a:t>Brainstorm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E5AA19-BCBB-4AC4-AAC5-60571C1A20F7}"/>
              </a:ext>
            </a:extLst>
          </p:cNvPr>
          <p:cNvSpPr>
            <a:spLocks noGrp="1"/>
          </p:cNvSpPr>
          <p:nvPr>
            <p:ph idx="1"/>
          </p:nvPr>
        </p:nvSpPr>
        <p:spPr>
          <a:xfrm>
            <a:off x="5255260" y="1648870"/>
            <a:ext cx="4702848" cy="3560260"/>
          </a:xfrm>
        </p:spPr>
        <p:txBody>
          <a:bodyPr anchor="ctr">
            <a:normAutofit/>
          </a:bodyPr>
          <a:lstStyle/>
          <a:p>
            <a:r>
              <a:rPr lang="en-GB" sz="2200"/>
              <a:t>Brainstorm the reasons they think that interviews are a good tool for data collection and list the on a flip chart. </a:t>
            </a:r>
          </a:p>
          <a:p>
            <a:r>
              <a:rPr lang="en-GB" sz="2200"/>
              <a:t>What are the differences between a research interview and an interrogation carried out by the police (another type of interview). </a:t>
            </a:r>
          </a:p>
          <a:p>
            <a:r>
              <a:rPr lang="en-GB" sz="2200"/>
              <a:t>Can you think of other types of interviews ?</a:t>
            </a:r>
          </a:p>
          <a:p>
            <a:endParaRPr lang="en-GB" sz="2200"/>
          </a:p>
        </p:txBody>
      </p:sp>
    </p:spTree>
    <p:extLst>
      <p:ext uri="{BB962C8B-B14F-4D97-AF65-F5344CB8AC3E}">
        <p14:creationId xmlns:p14="http://schemas.microsoft.com/office/powerpoint/2010/main" val="760717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erson in a blue room&#10;&#10;Description automatically generated">
            <a:extLst>
              <a:ext uri="{FF2B5EF4-FFF2-40B4-BE49-F238E27FC236}">
                <a16:creationId xmlns:a16="http://schemas.microsoft.com/office/drawing/2014/main" id="{ED9F8BE3-A4D1-4424-9FEE-98A08FB99D7F}"/>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0EB28B-6E6A-4E2A-AA73-3004B89572E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Dental Health </a:t>
            </a: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36EFEB4-B3D7-44C1-911E-6AE2F71E698D}"/>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authoritydental.org/dental-imag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172874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CC9757-639B-45EF-A077-12636D998188}"/>
              </a:ext>
            </a:extLst>
          </p:cNvPr>
          <p:cNvSpPr>
            <a:spLocks noGrp="1"/>
          </p:cNvSpPr>
          <p:nvPr>
            <p:ph type="title"/>
          </p:nvPr>
        </p:nvSpPr>
        <p:spPr>
          <a:xfrm>
            <a:off x="686834" y="1153572"/>
            <a:ext cx="3200400" cy="4461163"/>
          </a:xfrm>
        </p:spPr>
        <p:txBody>
          <a:bodyPr>
            <a:normAutofit/>
          </a:bodyPr>
          <a:lstStyle/>
          <a:p>
            <a:r>
              <a:rPr lang="en-GB">
                <a:solidFill>
                  <a:srgbClr val="FFFFFF"/>
                </a:solidFill>
              </a:rPr>
              <a:t>Scenario</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FFEDC3-A827-4F04-8BE8-1B5AAFB74261}"/>
              </a:ext>
            </a:extLst>
          </p:cNvPr>
          <p:cNvSpPr>
            <a:spLocks noGrp="1"/>
          </p:cNvSpPr>
          <p:nvPr>
            <p:ph idx="1"/>
          </p:nvPr>
        </p:nvSpPr>
        <p:spPr>
          <a:xfrm>
            <a:off x="4447308" y="591344"/>
            <a:ext cx="6906491" cy="5585619"/>
          </a:xfrm>
        </p:spPr>
        <p:txBody>
          <a:bodyPr anchor="ctr">
            <a:normAutofit/>
          </a:bodyPr>
          <a:lstStyle/>
          <a:p>
            <a:r>
              <a:rPr lang="en-GB" sz="2200" dirty="0"/>
              <a:t>We have just received a £2m grant for the country’s Ministry of Health </a:t>
            </a:r>
            <a:r>
              <a:rPr lang="en-GB" sz="2200" b="1" dirty="0"/>
              <a:t>to investigate people’s dental practices and their perceptions of dental health so as to improve the dental health in the country</a:t>
            </a:r>
            <a:r>
              <a:rPr lang="en-GB" sz="2200" dirty="0"/>
              <a:t>. We, you alone or you in groups, need to design an interview schedule and conduct interviews.</a:t>
            </a:r>
          </a:p>
          <a:p>
            <a:r>
              <a:rPr lang="en-GB" sz="2200" dirty="0"/>
              <a:t>In order to construct an interview schedule, you must initially focus on designing a topic guide. Ask participants to think of topic areas that would be important to explore in order to achieve the aim of this research.</a:t>
            </a:r>
          </a:p>
          <a:p>
            <a:r>
              <a:rPr lang="en-GB" sz="2200" dirty="0"/>
              <a:t>What areas that need to be explored?</a:t>
            </a:r>
          </a:p>
          <a:p>
            <a:r>
              <a:rPr lang="en-GB" sz="2200" dirty="0"/>
              <a:t>Compare your topics with the one on the next slide.</a:t>
            </a:r>
          </a:p>
          <a:p>
            <a:r>
              <a:rPr lang="en-GB" sz="2200" dirty="0"/>
              <a:t>Then put the topics in order on a list with numbered items and discuss the order of the topics (general to specific or vice versa – controversial or sensitive topics)</a:t>
            </a:r>
          </a:p>
          <a:p>
            <a:endParaRPr lang="en-GB" sz="2200" dirty="0"/>
          </a:p>
        </p:txBody>
      </p:sp>
    </p:spTree>
    <p:extLst>
      <p:ext uri="{BB962C8B-B14F-4D97-AF65-F5344CB8AC3E}">
        <p14:creationId xmlns:p14="http://schemas.microsoft.com/office/powerpoint/2010/main" val="2602996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10">
            <a:extLst>
              <a:ext uri="{FF2B5EF4-FFF2-40B4-BE49-F238E27FC236}">
                <a16:creationId xmlns:a16="http://schemas.microsoft.com/office/drawing/2014/main" id="{67FA50EB-3A0A-4E54-A1D0-87B0C04BD5DC}"/>
              </a:ext>
            </a:extLst>
          </p:cNvPr>
          <p:cNvSpPr>
            <a:spLocks noChangeArrowheads="1"/>
          </p:cNvSpPr>
          <p:nvPr/>
        </p:nvSpPr>
        <p:spPr bwMode="auto">
          <a:xfrm>
            <a:off x="152399" y="-32266"/>
            <a:ext cx="1654124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a:endParaRPr lang="en-GB"/>
          </a:p>
        </p:txBody>
      </p:sp>
      <p:grpSp>
        <p:nvGrpSpPr>
          <p:cNvPr id="5" name="Group 1">
            <a:extLst>
              <a:ext uri="{FF2B5EF4-FFF2-40B4-BE49-F238E27FC236}">
                <a16:creationId xmlns:a16="http://schemas.microsoft.com/office/drawing/2014/main" id="{8DC50AC4-CDDB-481D-91AE-A3403AA3906F}"/>
              </a:ext>
            </a:extLst>
          </p:cNvPr>
          <p:cNvGrpSpPr>
            <a:grpSpLocks/>
          </p:cNvGrpSpPr>
          <p:nvPr/>
        </p:nvGrpSpPr>
        <p:grpSpPr bwMode="auto">
          <a:xfrm>
            <a:off x="1051111" y="-32266"/>
            <a:ext cx="10126463" cy="7219129"/>
            <a:chOff x="-804" y="0"/>
            <a:chExt cx="11673" cy="10618"/>
          </a:xfrm>
        </p:grpSpPr>
        <p:sp>
          <p:nvSpPr>
            <p:cNvPr id="6" name="Rectangle 9">
              <a:extLst>
                <a:ext uri="{FF2B5EF4-FFF2-40B4-BE49-F238E27FC236}">
                  <a16:creationId xmlns:a16="http://schemas.microsoft.com/office/drawing/2014/main" id="{703D4408-D3F1-4DDF-A69B-F902E3974ECD}"/>
                </a:ext>
              </a:extLst>
            </p:cNvPr>
            <p:cNvSpPr>
              <a:spLocks noChangeArrowheads="1"/>
            </p:cNvSpPr>
            <p:nvPr/>
          </p:nvSpPr>
          <p:spPr bwMode="auto">
            <a:xfrm>
              <a:off x="0" y="0"/>
              <a:ext cx="9357" cy="10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ctr" anchorCtr="0" compatLnSpc="1">
              <a:prstTxWarp prst="textNoShape">
                <a:avLst/>
              </a:prstTxWarp>
            </a:bodyPr>
            <a:lstStyle/>
            <a:p>
              <a:pPr algn="ctr"/>
              <a:endParaRPr lang="en-GB"/>
            </a:p>
          </p:txBody>
        </p:sp>
        <p:sp>
          <p:nvSpPr>
            <p:cNvPr id="7" name="Text Box 8">
              <a:extLst>
                <a:ext uri="{FF2B5EF4-FFF2-40B4-BE49-F238E27FC236}">
                  <a16:creationId xmlns:a16="http://schemas.microsoft.com/office/drawing/2014/main" id="{61F4341C-7EA3-499E-A2FB-55217BC6DC39}"/>
                </a:ext>
              </a:extLst>
            </p:cNvPr>
            <p:cNvSpPr txBox="1">
              <a:spLocks noChangeArrowheads="1"/>
            </p:cNvSpPr>
            <p:nvPr/>
          </p:nvSpPr>
          <p:spPr bwMode="auto">
            <a:xfrm>
              <a:off x="-265" y="2338"/>
              <a:ext cx="3501" cy="2181"/>
            </a:xfrm>
            <a:prstGeom prst="rect">
              <a:avLst/>
            </a:prstGeom>
            <a:solidFill>
              <a:srgbClr val="FFFFFF"/>
            </a:solidFill>
            <a:ln w="9360">
              <a:solidFill>
                <a:srgbClr val="000000"/>
              </a:solidFill>
              <a:miter lim="800000"/>
              <a:headEnd/>
              <a:tailEnd/>
            </a:ln>
          </p:spPr>
          <p:txBody>
            <a:bodyPr vert="horz" wrap="square" lIns="91440" tIns="45720" rIns="91440" bIns="45720" numCol="1" anchor="ctr" anchorCtr="0" compatLnSpc="1">
              <a:prstTxWarp prst="textNoShape">
                <a:avLst/>
              </a:prstTxWarp>
              <a:normAutofit/>
            </a:bodyPr>
            <a:lstStyle/>
            <a:p>
              <a:pPr lvl="0" algn="ctr" eaLnBrk="0" fontAlgn="base" hangingPunct="0">
                <a:lnSpc>
                  <a:spcPct val="90000"/>
                </a:lnSpc>
                <a:spcBef>
                  <a:spcPct val="0"/>
                </a:spcBef>
                <a:spcAft>
                  <a:spcPts val="600"/>
                </a:spcAf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Dental knowledge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Family practices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lvl="0" algn="ctr" eaLnBrk="0" fontAlgn="base" hangingPunct="0">
                <a:lnSpc>
                  <a:spcPct val="90000"/>
                </a:lnSpc>
                <a:spcBef>
                  <a:spcPct val="0"/>
                </a:spcBef>
                <a:spcAft>
                  <a:spcPts val="600"/>
                </a:spcAf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Dental hygiene- brushing, how many times a day?</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
          <p:nvSpPr>
            <p:cNvPr id="8" name="Text Box 7">
              <a:extLst>
                <a:ext uri="{FF2B5EF4-FFF2-40B4-BE49-F238E27FC236}">
                  <a16:creationId xmlns:a16="http://schemas.microsoft.com/office/drawing/2014/main" id="{9587592F-CB5D-49B9-968D-A39871A2058A}"/>
                </a:ext>
              </a:extLst>
            </p:cNvPr>
            <p:cNvSpPr txBox="1">
              <a:spLocks noChangeArrowheads="1"/>
            </p:cNvSpPr>
            <p:nvPr/>
          </p:nvSpPr>
          <p:spPr bwMode="auto">
            <a:xfrm>
              <a:off x="-804" y="6762"/>
              <a:ext cx="2697" cy="2698"/>
            </a:xfrm>
            <a:prstGeom prst="rect">
              <a:avLst/>
            </a:prstGeom>
            <a:solidFill>
              <a:srgbClr val="000080">
                <a:alpha val="14000"/>
              </a:srgbClr>
            </a:solidFill>
            <a:ln w="9360">
              <a:solidFill>
                <a:srgbClr val="000080"/>
              </a:solidFill>
              <a:miter lim="800000"/>
              <a:headEnd/>
              <a:tailEnd/>
            </a:ln>
          </p:spPr>
          <p:txBody>
            <a:bodyPr vert="horz" wrap="square" lIns="91440" tIns="45720" rIns="91440" bIns="45720" numCol="1" anchor="ctr" anchorCtr="0" compatLnSpc="1">
              <a:prstTxWarp prst="textNoShape">
                <a:avLst/>
              </a:prstTxWarp>
              <a:normAutofit/>
            </a:bodyPr>
            <a:lstStyle/>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Dental costs and visits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Costs and relative costs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Number of visits to dentists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Obstacles to visiting dentist</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Dental surgery opportunities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
          <p:nvSpPr>
            <p:cNvPr id="9" name="Text Box 6">
              <a:extLst>
                <a:ext uri="{FF2B5EF4-FFF2-40B4-BE49-F238E27FC236}">
                  <a16:creationId xmlns:a16="http://schemas.microsoft.com/office/drawing/2014/main" id="{02489F70-5533-4587-B996-4E07338029F2}"/>
                </a:ext>
              </a:extLst>
            </p:cNvPr>
            <p:cNvSpPr txBox="1">
              <a:spLocks noChangeArrowheads="1"/>
            </p:cNvSpPr>
            <p:nvPr/>
          </p:nvSpPr>
          <p:spPr bwMode="auto">
            <a:xfrm>
              <a:off x="2158" y="4519"/>
              <a:ext cx="3778" cy="2518"/>
            </a:xfrm>
            <a:prstGeom prst="rect">
              <a:avLst/>
            </a:prstGeom>
            <a:solidFill>
              <a:srgbClr val="FFFFFF"/>
            </a:solidFill>
            <a:ln w="9360">
              <a:solidFill>
                <a:srgbClr val="000000"/>
              </a:solidFill>
              <a:miter lim="800000"/>
              <a:headEnd/>
              <a:tailEnd/>
            </a:ln>
          </p:spPr>
          <p:txBody>
            <a:bodyPr vert="horz" wrap="square" lIns="91440" tIns="45720" rIns="91440" bIns="45720" numCol="1" anchor="ctr" anchorCtr="0" compatLnSpc="1">
              <a:prstTxWarp prst="textNoShape">
                <a:avLst/>
              </a:prstTxWarp>
              <a:normAutofit/>
            </a:bodyPr>
            <a:lstStyle/>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Concept of dental health and beauty</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Importance of dental worries, fears, attitudes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Smiling</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Beauty in a man/woman-ugliness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Attraction and dental hygiene</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Shame</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
          <p:nvSpPr>
            <p:cNvPr id="10" name="Text Box 5">
              <a:extLst>
                <a:ext uri="{FF2B5EF4-FFF2-40B4-BE49-F238E27FC236}">
                  <a16:creationId xmlns:a16="http://schemas.microsoft.com/office/drawing/2014/main" id="{03BD47FF-5EBA-47FE-B787-80C798C0DF49}"/>
                </a:ext>
              </a:extLst>
            </p:cNvPr>
            <p:cNvSpPr txBox="1">
              <a:spLocks noChangeArrowheads="1"/>
            </p:cNvSpPr>
            <p:nvPr/>
          </p:nvSpPr>
          <p:spPr bwMode="auto">
            <a:xfrm>
              <a:off x="6466" y="5599"/>
              <a:ext cx="3958" cy="1438"/>
            </a:xfrm>
            <a:prstGeom prst="rect">
              <a:avLst/>
            </a:prstGeom>
            <a:solidFill>
              <a:srgbClr val="000080">
                <a:alpha val="14999"/>
              </a:srgbClr>
            </a:solidFill>
            <a:ln w="9360">
              <a:solidFill>
                <a:srgbClr val="000080"/>
              </a:solidFill>
              <a:miter lim="800000"/>
              <a:headEnd/>
              <a:tailEnd/>
            </a:ln>
          </p:spPr>
          <p:txBody>
            <a:bodyPr vert="horz" wrap="square" lIns="91440" tIns="45720" rIns="91440" bIns="45720" numCol="1" anchor="ctr" anchorCtr="0" compatLnSpc="1">
              <a:prstTxWarp prst="textNoShape">
                <a:avLst/>
              </a:prstTxWarp>
              <a:normAutofit/>
            </a:bodyPr>
            <a:lstStyle/>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Any associated</a:t>
              </a:r>
              <a:r>
                <a:rPr kumimoji="0" lang="en-US" altLang="en-US" sz="12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 cultural and religious practices </a:t>
              </a: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in relation to dental health and hygiene?</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11" name="Text Box 4">
              <a:extLst>
                <a:ext uri="{FF2B5EF4-FFF2-40B4-BE49-F238E27FC236}">
                  <a16:creationId xmlns:a16="http://schemas.microsoft.com/office/drawing/2014/main" id="{8735DA3E-B1BF-4DB0-9428-0B267E4AC0A6}"/>
                </a:ext>
              </a:extLst>
            </p:cNvPr>
            <p:cNvSpPr txBox="1">
              <a:spLocks noChangeArrowheads="1"/>
            </p:cNvSpPr>
            <p:nvPr/>
          </p:nvSpPr>
          <p:spPr bwMode="auto">
            <a:xfrm>
              <a:off x="2672" y="243"/>
              <a:ext cx="4679" cy="1798"/>
            </a:xfrm>
            <a:prstGeom prst="rect">
              <a:avLst/>
            </a:prstGeom>
            <a:solidFill>
              <a:srgbClr val="FFFFFF"/>
            </a:solidFill>
            <a:ln w="9360">
              <a:solidFill>
                <a:srgbClr val="000000"/>
              </a:solidFill>
              <a:miter lim="800000"/>
              <a:headEnd/>
              <a:tailEnd/>
            </a:ln>
          </p:spPr>
          <p:txBody>
            <a:bodyPr vert="horz" wrap="square" lIns="91440" tIns="45720" rIns="91440" bIns="45720" numCol="1" anchor="ctr" anchorCtr="0" compatLnSpc="1">
              <a:prstTxWarp prst="textNoShape">
                <a:avLst/>
              </a:prstTxWarp>
              <a:normAutofit/>
            </a:bodyPr>
            <a:lstStyle/>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Dental history </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Dental practices and dental visits as a child</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Dental practices and dental visits as an adult</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Dental advice from parents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Dental problems as a child/adult</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12" name="Text Box 3">
              <a:extLst>
                <a:ext uri="{FF2B5EF4-FFF2-40B4-BE49-F238E27FC236}">
                  <a16:creationId xmlns:a16="http://schemas.microsoft.com/office/drawing/2014/main" id="{383838AC-2A6D-4348-A501-B456EA9097B3}"/>
                </a:ext>
              </a:extLst>
            </p:cNvPr>
            <p:cNvSpPr txBox="1">
              <a:spLocks noChangeArrowheads="1"/>
            </p:cNvSpPr>
            <p:nvPr/>
          </p:nvSpPr>
          <p:spPr bwMode="auto">
            <a:xfrm>
              <a:off x="6022" y="2246"/>
              <a:ext cx="4847" cy="3060"/>
            </a:xfrm>
            <a:prstGeom prst="rect">
              <a:avLst/>
            </a:prstGeom>
            <a:solidFill>
              <a:srgbClr val="000080">
                <a:alpha val="14999"/>
              </a:srgbClr>
            </a:solidFill>
            <a:ln w="9360">
              <a:solidFill>
                <a:srgbClr val="000080"/>
              </a:solidFill>
              <a:miter lim="800000"/>
              <a:headEnd/>
              <a:tailEnd/>
            </a:ln>
          </p:spPr>
          <p:txBody>
            <a:bodyPr vert="horz" wrap="square" lIns="91440" tIns="45720" rIns="91440" bIns="45720" numCol="1" anchor="ctr" anchorCtr="0" compatLnSpc="1">
              <a:prstTxWarp prst="textNoShape">
                <a:avLst/>
              </a:prstTxWarp>
              <a:noAutofit/>
            </a:bodyPr>
            <a:lstStyle/>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Experience of dental visits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Dentists themselves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Dental surgery</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Dental treatment and pain</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Dental anxieties</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13" name="Text Box 2">
              <a:extLst>
                <a:ext uri="{FF2B5EF4-FFF2-40B4-BE49-F238E27FC236}">
                  <a16:creationId xmlns:a16="http://schemas.microsoft.com/office/drawing/2014/main" id="{C160C7BB-0844-463E-8D6B-DB8A5B5F0827}"/>
                </a:ext>
              </a:extLst>
            </p:cNvPr>
            <p:cNvSpPr txBox="1">
              <a:spLocks noChangeArrowheads="1"/>
            </p:cNvSpPr>
            <p:nvPr/>
          </p:nvSpPr>
          <p:spPr bwMode="auto">
            <a:xfrm>
              <a:off x="4617" y="7330"/>
              <a:ext cx="3599" cy="1798"/>
            </a:xfrm>
            <a:prstGeom prst="rect">
              <a:avLst/>
            </a:prstGeom>
            <a:solidFill>
              <a:srgbClr val="FFFFFF"/>
            </a:solidFill>
            <a:ln w="9360">
              <a:solidFill>
                <a:srgbClr val="000000"/>
              </a:solidFill>
              <a:miter lim="800000"/>
              <a:headEnd/>
              <a:tailEnd/>
            </a:ln>
          </p:spPr>
          <p:txBody>
            <a:bodyPr vert="horz" wrap="square" lIns="91440" tIns="45720" rIns="91440" bIns="45720" numCol="1" anchor="ctr" anchorCtr="0" compatLnSpc="1">
              <a:prstTxWarp prst="textNoShape">
                <a:avLst/>
              </a:prstTxWarp>
              <a:normAutofit lnSpcReduction="10000"/>
            </a:bodyPr>
            <a:lstStyle/>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Dental policy </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Who should pay?</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What is important?</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What do you value?</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What are you capable of</a:t>
              </a:r>
              <a:r>
                <a:rPr kumimoji="0" lang="en-US" altLang="en-US" sz="5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endParaRPr kumimoji="0" lang="en-US" altLang="en-US" sz="5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90000"/>
                </a:lnSpc>
                <a:spcBef>
                  <a:spcPct val="0"/>
                </a:spcBef>
                <a:spcAft>
                  <a:spcPts val="600"/>
                </a:spcAft>
                <a:buClrTx/>
                <a:buSzTx/>
                <a:buFontTx/>
                <a:buNone/>
                <a:tabLst/>
              </a:pPr>
              <a:endParaRPr kumimoji="0" lang="en-US" altLang="en-US" sz="500" b="0" i="0" u="none" strike="noStrike" cap="none" normalizeH="0" baseline="0" dirty="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2444852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28B3A0-7A8F-461A-A1AC-BB4675D6FEDD}"/>
              </a:ext>
            </a:extLst>
          </p:cNvPr>
          <p:cNvSpPr>
            <a:spLocks noGrp="1"/>
          </p:cNvSpPr>
          <p:nvPr>
            <p:ph type="title"/>
          </p:nvPr>
        </p:nvSpPr>
        <p:spPr>
          <a:xfrm>
            <a:off x="762000" y="559678"/>
            <a:ext cx="3567915" cy="4952492"/>
          </a:xfrm>
        </p:spPr>
        <p:txBody>
          <a:bodyPr>
            <a:normAutofit/>
          </a:bodyPr>
          <a:lstStyle/>
          <a:p>
            <a:r>
              <a:rPr lang="en-GB" b="1">
                <a:solidFill>
                  <a:schemeClr val="bg1"/>
                </a:solidFill>
              </a:rPr>
              <a:t>Different types of questions and the use of prompts and probes</a:t>
            </a:r>
            <a:br>
              <a:rPr lang="en-GB" b="1">
                <a:solidFill>
                  <a:schemeClr val="bg1"/>
                </a:solidFill>
              </a:rPr>
            </a:br>
            <a:endParaRPr lang="en-GB">
              <a:solidFill>
                <a:schemeClr val="bg1"/>
              </a:solidFill>
            </a:endParaRP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994920F-0338-4F1B-B51A-E85D1240B22F}"/>
              </a:ext>
            </a:extLst>
          </p:cNvPr>
          <p:cNvGraphicFramePr>
            <a:graphicFrameLocks noGrp="1"/>
          </p:cNvGraphicFramePr>
          <p:nvPr>
            <p:ph idx="1"/>
            <p:extLst>
              <p:ext uri="{D42A27DB-BD31-4B8C-83A1-F6EECF244321}">
                <p14:modId xmlns:p14="http://schemas.microsoft.com/office/powerpoint/2010/main" val="3452582595"/>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7133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30A62-08D2-42A2-AA9A-D7DD63DB0BC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Types of questions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36831B-D26A-4262-B5A5-4CEDA22B50C5}"/>
              </a:ext>
            </a:extLst>
          </p:cNvPr>
          <p:cNvSpPr>
            <a:spLocks noGrp="1"/>
          </p:cNvSpPr>
          <p:nvPr>
            <p:ph idx="1"/>
          </p:nvPr>
        </p:nvSpPr>
        <p:spPr>
          <a:xfrm>
            <a:off x="4447308" y="591344"/>
            <a:ext cx="6906491" cy="5585619"/>
          </a:xfrm>
        </p:spPr>
        <p:txBody>
          <a:bodyPr anchor="ctr">
            <a:normAutofit/>
          </a:bodyPr>
          <a:lstStyle/>
          <a:p>
            <a:r>
              <a:rPr lang="en-GB" sz="1800"/>
              <a:t>Introducing questions: please tell me about when your interest in X began? Have you ever…?</a:t>
            </a:r>
          </a:p>
          <a:p>
            <a:r>
              <a:rPr lang="en-GB" sz="1800"/>
              <a:t>Follow up questions: could you say more about…?</a:t>
            </a:r>
          </a:p>
          <a:p>
            <a:r>
              <a:rPr lang="en-GB" sz="1800"/>
              <a:t>Specifying questions: how did X react to what you said? What did you do after that?</a:t>
            </a:r>
          </a:p>
          <a:p>
            <a:r>
              <a:rPr lang="en-GB" sz="1800"/>
              <a:t>Direct questions: do you find it easy to follow lessons in the classroom?</a:t>
            </a:r>
          </a:p>
          <a:p>
            <a:r>
              <a:rPr lang="en-GB" sz="1800"/>
              <a:t>Interpreting questions: do you mean that your leadership role in the school has changed?</a:t>
            </a:r>
          </a:p>
          <a:p>
            <a:r>
              <a:rPr lang="en-GB" sz="1800"/>
              <a:t>Silence</a:t>
            </a:r>
          </a:p>
          <a:p>
            <a:r>
              <a:rPr lang="en-GB" sz="1800"/>
              <a:t>Ranking/priority</a:t>
            </a:r>
          </a:p>
          <a:p>
            <a:r>
              <a:rPr lang="en-GB" sz="1800"/>
              <a:t>Some say…do you agree</a:t>
            </a:r>
          </a:p>
          <a:p>
            <a:r>
              <a:rPr lang="en-GB" sz="1800"/>
              <a:t>Association (3 words)</a:t>
            </a:r>
          </a:p>
          <a:p>
            <a:r>
              <a:rPr lang="en-GB" sz="1800"/>
              <a:t>Closed</a:t>
            </a:r>
          </a:p>
          <a:p>
            <a:r>
              <a:rPr lang="en-GB" sz="1800"/>
              <a:t>Open</a:t>
            </a:r>
          </a:p>
          <a:p>
            <a:r>
              <a:rPr lang="en-GB" sz="1800"/>
              <a:t>Double barrelled (often used, but should be avoided)</a:t>
            </a:r>
          </a:p>
          <a:p>
            <a:endParaRPr lang="en-GB" sz="1800"/>
          </a:p>
        </p:txBody>
      </p:sp>
    </p:spTree>
    <p:extLst>
      <p:ext uri="{BB962C8B-B14F-4D97-AF65-F5344CB8AC3E}">
        <p14:creationId xmlns:p14="http://schemas.microsoft.com/office/powerpoint/2010/main" val="1735259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light&#10;&#10;Description automatically generated">
            <a:extLst>
              <a:ext uri="{FF2B5EF4-FFF2-40B4-BE49-F238E27FC236}">
                <a16:creationId xmlns:a16="http://schemas.microsoft.com/office/drawing/2014/main" id="{53504D87-C323-412A-B8BD-E9C3507C9C13}"/>
              </a:ext>
            </a:extLst>
          </p:cNvPr>
          <p:cNvPicPr>
            <a:picLocks noChangeAspect="1"/>
          </p:cNvPicPr>
          <p:nvPr/>
        </p:nvPicPr>
        <p:blipFill rotWithShape="1">
          <a:blip r:embed="rId2"/>
          <a:srcRect l="5200"/>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9EC024-43BF-4C08-8E92-DE8C4A8281A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Questions to be avoided</a:t>
            </a:r>
          </a:p>
        </p:txBody>
      </p:sp>
      <p:sp>
        <p:nvSpPr>
          <p:cNvPr id="3" name="Content Placeholder 2">
            <a:extLst>
              <a:ext uri="{FF2B5EF4-FFF2-40B4-BE49-F238E27FC236}">
                <a16:creationId xmlns:a16="http://schemas.microsoft.com/office/drawing/2014/main" id="{33883D15-DF9D-4CA9-AFA0-BF0A0EC2CEAF}"/>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dirty="0"/>
              <a:t>See Moodle</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886692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5" name="Picture 4" descr="A picture containing cat&#10;&#10;Description automatically generated">
            <a:extLst>
              <a:ext uri="{FF2B5EF4-FFF2-40B4-BE49-F238E27FC236}">
                <a16:creationId xmlns:a16="http://schemas.microsoft.com/office/drawing/2014/main" id="{55D5FBC1-E480-47AB-80D7-DCE0EC2BA9B8}"/>
              </a:ext>
            </a:extLst>
          </p:cNvPr>
          <p:cNvPicPr>
            <a:picLocks noChangeAspect="1"/>
          </p:cNvPicPr>
          <p:nvPr/>
        </p:nvPicPr>
        <p:blipFill rotWithShape="1">
          <a:blip r:embed="rId2">
            <a:alphaModFix amt="60000"/>
          </a:blip>
          <a:srcRect t="15730"/>
          <a:stretch/>
        </p:blipFill>
        <p:spPr>
          <a:xfrm>
            <a:off x="-1" y="10"/>
            <a:ext cx="12192001" cy="6857990"/>
          </a:xfrm>
          <a:prstGeom prst="rect">
            <a:avLst/>
          </a:prstGeom>
        </p:spPr>
      </p:pic>
      <p:sp>
        <p:nvSpPr>
          <p:cNvPr id="2" name="Title 1">
            <a:extLst>
              <a:ext uri="{FF2B5EF4-FFF2-40B4-BE49-F238E27FC236}">
                <a16:creationId xmlns:a16="http://schemas.microsoft.com/office/drawing/2014/main" id="{F0E9D4E4-8C55-4554-8356-A469B57ACF54}"/>
              </a:ext>
            </a:extLst>
          </p:cNvPr>
          <p:cNvSpPr>
            <a:spLocks noGrp="1"/>
          </p:cNvSpPr>
          <p:nvPr>
            <p:ph type="title"/>
          </p:nvPr>
        </p:nvSpPr>
        <p:spPr>
          <a:xfrm>
            <a:off x="1198181" y="1122363"/>
            <a:ext cx="9795637" cy="2220775"/>
          </a:xfrm>
        </p:spPr>
        <p:txBody>
          <a:bodyPr vert="horz" lIns="91440" tIns="45720" rIns="91440" bIns="45720" rtlCol="0" anchor="b">
            <a:normAutofit/>
          </a:bodyPr>
          <a:lstStyle/>
          <a:p>
            <a:pPr algn="ctr"/>
            <a:r>
              <a:rPr lang="en-US" sz="5200">
                <a:solidFill>
                  <a:srgbClr val="FFFFFF"/>
                </a:solidFill>
              </a:rPr>
              <a:t>Prompts and probes</a:t>
            </a:r>
          </a:p>
        </p:txBody>
      </p:sp>
      <p:sp>
        <p:nvSpPr>
          <p:cNvPr id="3" name="Content Placeholder 2">
            <a:extLst>
              <a:ext uri="{FF2B5EF4-FFF2-40B4-BE49-F238E27FC236}">
                <a16:creationId xmlns:a16="http://schemas.microsoft.com/office/drawing/2014/main" id="{28168F09-8A22-4867-A9EA-2E67E2E8EE9D}"/>
              </a:ext>
            </a:extLst>
          </p:cNvPr>
          <p:cNvSpPr>
            <a:spLocks noGrp="1"/>
          </p:cNvSpPr>
          <p:nvPr>
            <p:ph idx="1"/>
          </p:nvPr>
        </p:nvSpPr>
        <p:spPr>
          <a:xfrm>
            <a:off x="1198181" y="3514853"/>
            <a:ext cx="9795637" cy="2057043"/>
          </a:xfrm>
        </p:spPr>
        <p:txBody>
          <a:bodyPr vert="horz" lIns="91440" tIns="45720" rIns="91440" bIns="45720" rtlCol="0">
            <a:normAutofit/>
          </a:bodyPr>
          <a:lstStyle/>
          <a:p>
            <a:pPr marL="0" indent="0" algn="ctr">
              <a:buNone/>
            </a:pPr>
            <a:r>
              <a:rPr lang="en-US" sz="2400" dirty="0">
                <a:solidFill>
                  <a:srgbClr val="FFFFFF"/>
                </a:solidFill>
              </a:rPr>
              <a:t>A checklist can be found on Moodle</a:t>
            </a:r>
          </a:p>
        </p:txBody>
      </p:sp>
    </p:spTree>
    <p:extLst>
      <p:ext uri="{BB962C8B-B14F-4D97-AF65-F5344CB8AC3E}">
        <p14:creationId xmlns:p14="http://schemas.microsoft.com/office/powerpoint/2010/main" val="1283614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9AE5B-EC47-41E1-B737-EF86C482D4FB}"/>
              </a:ext>
            </a:extLst>
          </p:cNvPr>
          <p:cNvSpPr>
            <a:spLocks noGrp="1"/>
          </p:cNvSpPr>
          <p:nvPr>
            <p:ph type="title"/>
          </p:nvPr>
        </p:nvSpPr>
        <p:spPr>
          <a:xfrm>
            <a:off x="686834" y="1153572"/>
            <a:ext cx="3200400" cy="4461163"/>
          </a:xfrm>
        </p:spPr>
        <p:txBody>
          <a:bodyPr>
            <a:normAutofit/>
          </a:bodyPr>
          <a:lstStyle/>
          <a:p>
            <a:r>
              <a:rPr lang="en-GB">
                <a:solidFill>
                  <a:srgbClr val="FFFFFF"/>
                </a:solidFill>
              </a:rPr>
              <a:t>Designing interview questions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4D5721-DD8F-4DA0-94C0-C5B340000867}"/>
              </a:ext>
            </a:extLst>
          </p:cNvPr>
          <p:cNvSpPr>
            <a:spLocks noGrp="1"/>
          </p:cNvSpPr>
          <p:nvPr>
            <p:ph idx="1"/>
          </p:nvPr>
        </p:nvSpPr>
        <p:spPr>
          <a:xfrm>
            <a:off x="4447308" y="591344"/>
            <a:ext cx="6906491" cy="5585619"/>
          </a:xfrm>
        </p:spPr>
        <p:txBody>
          <a:bodyPr anchor="ctr">
            <a:normAutofit/>
          </a:bodyPr>
          <a:lstStyle/>
          <a:p>
            <a:r>
              <a:rPr lang="en-GB" sz="2400" dirty="0"/>
              <a:t>Working alone or in small groups think about types of questions you can construct based on the dental topics identified. </a:t>
            </a:r>
          </a:p>
          <a:p>
            <a:r>
              <a:rPr lang="en-GB" sz="2400" dirty="0"/>
              <a:t>Discussions might involve:</a:t>
            </a:r>
          </a:p>
          <a:p>
            <a:r>
              <a:rPr lang="en-GB" sz="2400" dirty="0"/>
              <a:t>Are there any questions that could be useful opening questions?</a:t>
            </a:r>
          </a:p>
          <a:p>
            <a:r>
              <a:rPr lang="en-GB" sz="2400" dirty="0"/>
              <a:t>Are there any questions that require sharing sensitive information and hence might be useful to place later in the schedule?</a:t>
            </a:r>
          </a:p>
          <a:p>
            <a:r>
              <a:rPr lang="en-GB" sz="2400" dirty="0"/>
              <a:t>What kind of questions would be useful to gather the kind of information that we want? (Open ended, closed ended)</a:t>
            </a:r>
          </a:p>
          <a:p>
            <a:r>
              <a:rPr lang="en-GB" sz="2400" dirty="0"/>
              <a:t>What prompts or probes might be appropriate and useful?</a:t>
            </a:r>
          </a:p>
        </p:txBody>
      </p:sp>
    </p:spTree>
    <p:extLst>
      <p:ext uri="{BB962C8B-B14F-4D97-AF65-F5344CB8AC3E}">
        <p14:creationId xmlns:p14="http://schemas.microsoft.com/office/powerpoint/2010/main" val="1773539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E17748-3D01-4640-976A-652C7D86B1FD}"/>
              </a:ext>
            </a:extLst>
          </p:cNvPr>
          <p:cNvSpPr>
            <a:spLocks noGrp="1"/>
          </p:cNvSpPr>
          <p:nvPr>
            <p:ph type="title"/>
          </p:nvPr>
        </p:nvSpPr>
        <p:spPr>
          <a:xfrm>
            <a:off x="762000" y="559678"/>
            <a:ext cx="3567915" cy="4952492"/>
          </a:xfrm>
        </p:spPr>
        <p:txBody>
          <a:bodyPr>
            <a:normAutofit/>
          </a:bodyPr>
          <a:lstStyle/>
          <a:p>
            <a:r>
              <a:rPr lang="en-GB">
                <a:solidFill>
                  <a:schemeClr val="bg1"/>
                </a:solidFill>
              </a:rPr>
              <a:t>Sharing</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E12C78A-DA44-4AF1-8132-E53C1AF24F08}"/>
              </a:ext>
            </a:extLst>
          </p:cNvPr>
          <p:cNvGraphicFramePr>
            <a:graphicFrameLocks noGrp="1"/>
          </p:cNvGraphicFramePr>
          <p:nvPr>
            <p:ph idx="1"/>
            <p:extLst>
              <p:ext uri="{D42A27DB-BD31-4B8C-83A1-F6EECF244321}">
                <p14:modId xmlns:p14="http://schemas.microsoft.com/office/powerpoint/2010/main" val="761631465"/>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5446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1CE9CE-8EBD-4617-8FF4-9C3A658BA4D0}"/>
              </a:ext>
            </a:extLst>
          </p:cNvPr>
          <p:cNvSpPr>
            <a:spLocks noGrp="1"/>
          </p:cNvSpPr>
          <p:nvPr>
            <p:ph type="title"/>
          </p:nvPr>
        </p:nvSpPr>
        <p:spPr>
          <a:xfrm>
            <a:off x="808638" y="386930"/>
            <a:ext cx="9236700" cy="1188950"/>
          </a:xfrm>
        </p:spPr>
        <p:txBody>
          <a:bodyPr anchor="b">
            <a:normAutofit/>
          </a:bodyPr>
          <a:lstStyle/>
          <a:p>
            <a:r>
              <a:rPr lang="en-GB" sz="5400"/>
              <a:t>Activity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2C9852-02AD-4DBC-8658-693A4CF3C53C}"/>
              </a:ext>
            </a:extLst>
          </p:cNvPr>
          <p:cNvSpPr>
            <a:spLocks noGrp="1"/>
          </p:cNvSpPr>
          <p:nvPr>
            <p:ph idx="1"/>
          </p:nvPr>
        </p:nvSpPr>
        <p:spPr>
          <a:xfrm>
            <a:off x="793660" y="2599509"/>
            <a:ext cx="10143668" cy="3435531"/>
          </a:xfrm>
        </p:spPr>
        <p:txBody>
          <a:bodyPr anchor="ctr">
            <a:normAutofit/>
          </a:bodyPr>
          <a:lstStyle/>
          <a:p>
            <a:r>
              <a:rPr lang="en-GB" sz="2400" dirty="0"/>
              <a:t>Design an interview to investigate people’s dental practices and their perceptions of dental health so as to improve the dental health in the country.</a:t>
            </a:r>
          </a:p>
          <a:p>
            <a:r>
              <a:rPr lang="en-GB" sz="2400" dirty="0"/>
              <a:t>Check with the Activity answer sheet on Moodle.</a:t>
            </a:r>
          </a:p>
        </p:txBody>
      </p:sp>
    </p:spTree>
    <p:extLst>
      <p:ext uri="{BB962C8B-B14F-4D97-AF65-F5344CB8AC3E}">
        <p14:creationId xmlns:p14="http://schemas.microsoft.com/office/powerpoint/2010/main" val="3845235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9F8CD47E-88EC-47FA-8127-AD09EE4DEC09}"/>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2700" b="1" kern="1200">
                <a:solidFill>
                  <a:srgbClr val="FFFFFF"/>
                </a:solidFill>
                <a:latin typeface="+mj-lt"/>
                <a:ea typeface="+mj-ea"/>
                <a:cs typeface="+mj-cs"/>
              </a:rPr>
              <a:t>Figural representation of how an interview guide is generated, piloted, adapted and then used in the field</a:t>
            </a:r>
            <a:br>
              <a:rPr lang="en-US" sz="2700" kern="1200">
                <a:solidFill>
                  <a:srgbClr val="FFFFFF"/>
                </a:solidFill>
                <a:latin typeface="+mj-lt"/>
                <a:ea typeface="+mj-ea"/>
                <a:cs typeface="+mj-cs"/>
              </a:rPr>
            </a:br>
            <a:endParaRPr lang="en-US" sz="2700" kern="1200">
              <a:solidFill>
                <a:srgbClr val="FFFFFF"/>
              </a:solidFill>
              <a:latin typeface="+mj-lt"/>
              <a:ea typeface="+mj-ea"/>
              <a:cs typeface="+mj-cs"/>
            </a:endParaRPr>
          </a:p>
        </p:txBody>
      </p:sp>
    </p:spTree>
    <p:extLst>
      <p:ext uri="{BB962C8B-B14F-4D97-AF65-F5344CB8AC3E}">
        <p14:creationId xmlns:p14="http://schemas.microsoft.com/office/powerpoint/2010/main" val="406204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B92655-4D1A-49D6-B6F1-C2C8B0848D27}"/>
              </a:ext>
            </a:extLst>
          </p:cNvPr>
          <p:cNvPicPr>
            <a:picLocks noChangeAspect="1"/>
          </p:cNvPicPr>
          <p:nvPr/>
        </p:nvPicPr>
        <p:blipFill>
          <a:blip r:embed="rId2"/>
          <a:stretch>
            <a:fillRect/>
          </a:stretch>
        </p:blipFill>
        <p:spPr>
          <a:xfrm>
            <a:off x="2757047" y="-216976"/>
            <a:ext cx="6574746" cy="7408190"/>
          </a:xfrm>
          <a:prstGeom prst="rect">
            <a:avLst/>
          </a:prstGeom>
        </p:spPr>
      </p:pic>
    </p:spTree>
    <p:extLst>
      <p:ext uri="{BB962C8B-B14F-4D97-AF65-F5344CB8AC3E}">
        <p14:creationId xmlns:p14="http://schemas.microsoft.com/office/powerpoint/2010/main" val="1375168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EC548-6865-4E1F-922E-105228C16BD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A7CB01D-C581-4362-B6D6-F162F89F2912}"/>
              </a:ext>
            </a:extLst>
          </p:cNvPr>
          <p:cNvSpPr>
            <a:spLocks noGrp="1"/>
          </p:cNvSpPr>
          <p:nvPr>
            <p:ph idx="1"/>
          </p:nvPr>
        </p:nvSpPr>
        <p:spPr/>
        <p:txBody>
          <a:bodyPr>
            <a:normAutofit fontScale="92500" lnSpcReduction="10000"/>
          </a:bodyPr>
          <a:lstStyle/>
          <a:p>
            <a:r>
              <a:rPr lang="en-GB" dirty="0"/>
              <a:t>View </a:t>
            </a:r>
          </a:p>
          <a:p>
            <a:endParaRPr lang="en-GB" dirty="0"/>
          </a:p>
          <a:p>
            <a:endParaRPr lang="en-GB" dirty="0"/>
          </a:p>
          <a:p>
            <a:endParaRPr lang="en-GB" dirty="0"/>
          </a:p>
          <a:p>
            <a:endParaRPr lang="en-GB" dirty="0"/>
          </a:p>
          <a:p>
            <a:endParaRPr lang="en-GB" dirty="0"/>
          </a:p>
          <a:p>
            <a:endParaRPr lang="en-GB" dirty="0"/>
          </a:p>
          <a:p>
            <a:r>
              <a:rPr lang="en-GB" dirty="0"/>
              <a:t>Rate the interviews on a scale of 1- 10 (with 10 being excellent). </a:t>
            </a:r>
          </a:p>
          <a:p>
            <a:r>
              <a:rPr lang="en-GB" dirty="0"/>
              <a:t>Once these ratings have been collected ask the participants to list all the positives and then highlight the shortcomings.</a:t>
            </a:r>
          </a:p>
        </p:txBody>
      </p:sp>
      <p:pic>
        <p:nvPicPr>
          <p:cNvPr id="4" name="Online Media 3" title="WATCH: Boris Johnson's car crash interview with Andrew Neil!!">
            <a:hlinkClick r:id="" action="ppaction://media"/>
            <a:extLst>
              <a:ext uri="{FF2B5EF4-FFF2-40B4-BE49-F238E27FC236}">
                <a16:creationId xmlns:a16="http://schemas.microsoft.com/office/drawing/2014/main" id="{50B82706-09DA-4D6E-9EE1-FBB287D71D9B}"/>
              </a:ext>
            </a:extLst>
          </p:cNvPr>
          <p:cNvPicPr>
            <a:picLocks noRot="1" noChangeAspect="1"/>
          </p:cNvPicPr>
          <p:nvPr>
            <a:videoFile r:link="rId1"/>
          </p:nvPr>
        </p:nvPicPr>
        <p:blipFill>
          <a:blip r:embed="rId4"/>
          <a:stretch>
            <a:fillRect/>
          </a:stretch>
        </p:blipFill>
        <p:spPr>
          <a:xfrm>
            <a:off x="2502977" y="1860819"/>
            <a:ext cx="3307274" cy="2478654"/>
          </a:xfrm>
          <a:prstGeom prst="rect">
            <a:avLst/>
          </a:prstGeom>
        </p:spPr>
      </p:pic>
      <p:pic>
        <p:nvPicPr>
          <p:cNvPr id="5" name="Online Media 4" title="Corbyn destroyed by Andrew Neil">
            <a:hlinkClick r:id="" action="ppaction://media"/>
            <a:extLst>
              <a:ext uri="{FF2B5EF4-FFF2-40B4-BE49-F238E27FC236}">
                <a16:creationId xmlns:a16="http://schemas.microsoft.com/office/drawing/2014/main" id="{2CBBA639-914D-49A4-97A8-1C38ADFF0B55}"/>
              </a:ext>
            </a:extLst>
          </p:cNvPr>
          <p:cNvPicPr>
            <a:picLocks noRot="1" noChangeAspect="1"/>
          </p:cNvPicPr>
          <p:nvPr>
            <a:videoFile r:link="rId2"/>
          </p:nvPr>
        </p:nvPicPr>
        <p:blipFill>
          <a:blip r:embed="rId5"/>
          <a:stretch>
            <a:fillRect/>
          </a:stretch>
        </p:blipFill>
        <p:spPr>
          <a:xfrm>
            <a:off x="7289047" y="2179397"/>
            <a:ext cx="3840135" cy="2160076"/>
          </a:xfrm>
          <a:prstGeom prst="rect">
            <a:avLst/>
          </a:prstGeom>
        </p:spPr>
      </p:pic>
    </p:spTree>
    <p:extLst>
      <p:ext uri="{BB962C8B-B14F-4D97-AF65-F5344CB8AC3E}">
        <p14:creationId xmlns:p14="http://schemas.microsoft.com/office/powerpoint/2010/main" val="3214770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6C63257A-2D35-48C0-A421-91B6BC107E40}"/>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4300" kern="1200" dirty="0">
                <a:solidFill>
                  <a:srgbClr val="FFFFFF"/>
                </a:solidFill>
                <a:latin typeface="+mj-lt"/>
                <a:ea typeface="+mj-ea"/>
                <a:cs typeface="+mj-cs"/>
              </a:rPr>
              <a:t>See Moodle for Good and Bad Listening Skills handout.</a:t>
            </a:r>
          </a:p>
        </p:txBody>
      </p:sp>
    </p:spTree>
    <p:extLst>
      <p:ext uri="{BB962C8B-B14F-4D97-AF65-F5344CB8AC3E}">
        <p14:creationId xmlns:p14="http://schemas.microsoft.com/office/powerpoint/2010/main" val="4219411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3" name="Title 2">
            <a:extLst>
              <a:ext uri="{FF2B5EF4-FFF2-40B4-BE49-F238E27FC236}">
                <a16:creationId xmlns:a16="http://schemas.microsoft.com/office/drawing/2014/main" id="{B5DBC4E0-4FE6-4A15-9258-868C6B1CDF46}"/>
              </a:ext>
            </a:extLst>
          </p:cNvPr>
          <p:cNvSpPr>
            <a:spLocks noGrp="1"/>
          </p:cNvSpPr>
          <p:nvPr>
            <p:ph type="title"/>
          </p:nvPr>
        </p:nvSpPr>
        <p:spPr>
          <a:xfrm>
            <a:off x="1991485" y="1600200"/>
            <a:ext cx="8201552" cy="2295748"/>
          </a:xfrm>
        </p:spPr>
        <p:txBody>
          <a:bodyPr vert="horz" lIns="91440" tIns="45720" rIns="91440" bIns="45720" rtlCol="0" anchor="b">
            <a:normAutofit/>
          </a:bodyPr>
          <a:lstStyle/>
          <a:p>
            <a:pPr algn="ctr"/>
            <a:r>
              <a:rPr lang="en-US" sz="4800" kern="1200">
                <a:solidFill>
                  <a:schemeClr val="tx1"/>
                </a:solidFill>
                <a:latin typeface="+mj-lt"/>
                <a:ea typeface="+mj-ea"/>
                <a:cs typeface="+mj-cs"/>
              </a:rPr>
              <a:t>Practice makes perfect</a:t>
            </a:r>
          </a:p>
        </p:txBody>
      </p:sp>
      <p:sp>
        <p:nvSpPr>
          <p:cNvPr id="4" name="Content Placeholder 3">
            <a:extLst>
              <a:ext uri="{FF2B5EF4-FFF2-40B4-BE49-F238E27FC236}">
                <a16:creationId xmlns:a16="http://schemas.microsoft.com/office/drawing/2014/main" id="{377A5867-8642-4F66-95AA-6895CBAEDBF1}"/>
              </a:ext>
            </a:extLst>
          </p:cNvPr>
          <p:cNvSpPr>
            <a:spLocks noGrp="1"/>
          </p:cNvSpPr>
          <p:nvPr>
            <p:ph idx="1"/>
          </p:nvPr>
        </p:nvSpPr>
        <p:spPr>
          <a:xfrm>
            <a:off x="1991485" y="4067661"/>
            <a:ext cx="8201552" cy="1118764"/>
          </a:xfrm>
        </p:spPr>
        <p:txBody>
          <a:bodyPr vert="horz" lIns="91440" tIns="45720" rIns="91440" bIns="45720" rtlCol="0" anchor="t">
            <a:normAutofit/>
          </a:bodyPr>
          <a:lstStyle/>
          <a:p>
            <a:pPr marL="0" indent="0" algn="ctr">
              <a:buNone/>
            </a:pPr>
            <a:r>
              <a:rPr lang="en-US" sz="2000" kern="1200">
                <a:solidFill>
                  <a:schemeClr val="tx1">
                    <a:alpha val="70000"/>
                  </a:schemeClr>
                </a:solidFill>
                <a:latin typeface="+mn-lt"/>
                <a:ea typeface="+mn-ea"/>
                <a:cs typeface="+mn-cs"/>
              </a:rPr>
              <a:t>Practice doing and being the interviewer.</a:t>
            </a:r>
          </a:p>
        </p:txBody>
      </p:sp>
    </p:spTree>
    <p:extLst>
      <p:ext uri="{BB962C8B-B14F-4D97-AF65-F5344CB8AC3E}">
        <p14:creationId xmlns:p14="http://schemas.microsoft.com/office/powerpoint/2010/main" val="27879148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cat&#10;&#10;Description automatically generated">
            <a:extLst>
              <a:ext uri="{FF2B5EF4-FFF2-40B4-BE49-F238E27FC236}">
                <a16:creationId xmlns:a16="http://schemas.microsoft.com/office/drawing/2014/main" id="{3A9B2EB6-EA6B-4E31-A830-C9499EA50689}"/>
              </a:ext>
            </a:extLst>
          </p:cNvPr>
          <p:cNvPicPr>
            <a:picLocks noChangeAspect="1"/>
          </p:cNvPicPr>
          <p:nvPr/>
        </p:nvPicPr>
        <p:blipFill rotWithShape="1">
          <a:blip r:embed="rId2"/>
          <a:srcRect r="21409" b="-1"/>
          <a:stretch/>
        </p:blipFill>
        <p:spPr>
          <a:xfrm>
            <a:off x="4117521" y="10"/>
            <a:ext cx="8074479" cy="6857990"/>
          </a:xfrm>
          <a:prstGeom prst="rect">
            <a:avLst/>
          </a:prstGeom>
        </p:spPr>
      </p:pic>
      <p:sp>
        <p:nvSpPr>
          <p:cNvPr id="9" name="Freeform: Shape 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88041F-163D-4494-A577-B517C0F95F43}"/>
              </a:ext>
            </a:extLst>
          </p:cNvPr>
          <p:cNvSpPr>
            <a:spLocks noGrp="1"/>
          </p:cNvSpPr>
          <p:nvPr>
            <p:ph type="title"/>
          </p:nvPr>
        </p:nvSpPr>
        <p:spPr>
          <a:xfrm>
            <a:off x="804672" y="365125"/>
            <a:ext cx="5266155" cy="1325563"/>
          </a:xfrm>
        </p:spPr>
        <p:txBody>
          <a:bodyPr>
            <a:normAutofit/>
          </a:bodyPr>
          <a:lstStyle/>
          <a:p>
            <a:r>
              <a:rPr lang="en-GB" sz="3700"/>
              <a:t>Sheet on Moodle DOING AND BEING INTERVIEWED</a:t>
            </a:r>
          </a:p>
        </p:txBody>
      </p:sp>
      <p:sp>
        <p:nvSpPr>
          <p:cNvPr id="3" name="Content Placeholder 2">
            <a:extLst>
              <a:ext uri="{FF2B5EF4-FFF2-40B4-BE49-F238E27FC236}">
                <a16:creationId xmlns:a16="http://schemas.microsoft.com/office/drawing/2014/main" id="{D8BC8F44-0EC4-4D61-87AB-50C699C20C96}"/>
              </a:ext>
            </a:extLst>
          </p:cNvPr>
          <p:cNvSpPr>
            <a:spLocks noGrp="1"/>
          </p:cNvSpPr>
          <p:nvPr>
            <p:ph idx="1"/>
          </p:nvPr>
        </p:nvSpPr>
        <p:spPr>
          <a:xfrm>
            <a:off x="804672" y="2022601"/>
            <a:ext cx="3941499" cy="4154361"/>
          </a:xfrm>
        </p:spPr>
        <p:txBody>
          <a:bodyPr>
            <a:normAutofit/>
          </a:bodyPr>
          <a:lstStyle/>
          <a:p>
            <a:r>
              <a:rPr lang="en-GB" sz="2000"/>
              <a:t>Working in pairs</a:t>
            </a:r>
          </a:p>
        </p:txBody>
      </p:sp>
    </p:spTree>
    <p:extLst>
      <p:ext uri="{BB962C8B-B14F-4D97-AF65-F5344CB8AC3E}">
        <p14:creationId xmlns:p14="http://schemas.microsoft.com/office/powerpoint/2010/main" val="331870605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51AE6-E2B8-4E4C-B6A4-21C15015B32D}"/>
              </a:ext>
            </a:extLst>
          </p:cNvPr>
          <p:cNvSpPr>
            <a:spLocks noGrp="1"/>
          </p:cNvSpPr>
          <p:nvPr>
            <p:ph type="title"/>
          </p:nvPr>
        </p:nvSpPr>
        <p:spPr>
          <a:xfrm>
            <a:off x="4965430" y="629268"/>
            <a:ext cx="6586491" cy="1286160"/>
          </a:xfrm>
        </p:spPr>
        <p:txBody>
          <a:bodyPr anchor="b">
            <a:normAutofit/>
          </a:bodyPr>
          <a:lstStyle/>
          <a:p>
            <a:r>
              <a:rPr lang="en-GB" sz="2100"/>
              <a:t>Take turns in interviewing their partner, using a give interview schedule, and then be interviewed themselves by the other person</a:t>
            </a:r>
            <a:br>
              <a:rPr lang="en-GB" sz="2100"/>
            </a:br>
            <a:endParaRPr lang="en-GB" sz="2100"/>
          </a:p>
        </p:txBody>
      </p:sp>
      <p:sp>
        <p:nvSpPr>
          <p:cNvPr id="3" name="Content Placeholder 2">
            <a:extLst>
              <a:ext uri="{FF2B5EF4-FFF2-40B4-BE49-F238E27FC236}">
                <a16:creationId xmlns:a16="http://schemas.microsoft.com/office/drawing/2014/main" id="{93415EEC-91F6-4F7F-9B76-6FE89D58AB3E}"/>
              </a:ext>
            </a:extLst>
          </p:cNvPr>
          <p:cNvSpPr>
            <a:spLocks noGrp="1"/>
          </p:cNvSpPr>
          <p:nvPr>
            <p:ph idx="1"/>
          </p:nvPr>
        </p:nvSpPr>
        <p:spPr>
          <a:xfrm>
            <a:off x="4965431" y="2438400"/>
            <a:ext cx="6586489" cy="3785419"/>
          </a:xfrm>
        </p:spPr>
        <p:txBody>
          <a:bodyPr>
            <a:normAutofit/>
          </a:bodyPr>
          <a:lstStyle/>
          <a:p>
            <a:r>
              <a:rPr lang="en-GB" sz="2000" dirty="0"/>
              <a:t>How will you introduce yourself?</a:t>
            </a:r>
          </a:p>
          <a:p>
            <a:r>
              <a:rPr lang="en-GB" sz="2000" dirty="0"/>
              <a:t>How will you conduct it?</a:t>
            </a:r>
          </a:p>
          <a:p>
            <a:r>
              <a:rPr lang="en-GB" sz="2000" dirty="0"/>
              <a:t>What do you wish to achieve?</a:t>
            </a:r>
          </a:p>
          <a:p>
            <a:r>
              <a:rPr lang="en-GB" sz="2000" dirty="0"/>
              <a:t>30 minutes on the interview. Each participant must go through the experience of being an interviewer and of being an interviewee.</a:t>
            </a:r>
          </a:p>
          <a:p>
            <a:r>
              <a:rPr lang="en-GB" sz="2000" dirty="0"/>
              <a:t>What is it like to be an interviewer?</a:t>
            </a:r>
          </a:p>
          <a:p>
            <a:r>
              <a:rPr lang="en-GB" sz="2000" dirty="0"/>
              <a:t>What is it like to be interviewed?</a:t>
            </a:r>
          </a:p>
          <a:p>
            <a:endParaRPr lang="en-GB" sz="2000" dirty="0"/>
          </a:p>
        </p:txBody>
      </p:sp>
      <p:pic>
        <p:nvPicPr>
          <p:cNvPr id="21" name="Picture 4" descr="A flock of seagulls flying in the sky&#10;&#10;Description automatically generated">
            <a:extLst>
              <a:ext uri="{FF2B5EF4-FFF2-40B4-BE49-F238E27FC236}">
                <a16:creationId xmlns:a16="http://schemas.microsoft.com/office/drawing/2014/main" id="{D222170E-7E56-4B6E-9BD9-F7B07969CA9D}"/>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22"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72303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11F06B-7B22-48D0-936B-4B5BECA655B2}"/>
              </a:ext>
            </a:extLst>
          </p:cNvPr>
          <p:cNvPicPr>
            <a:picLocks noChangeAspect="1"/>
          </p:cNvPicPr>
          <p:nvPr/>
        </p:nvPicPr>
        <p:blipFill rotWithShape="1">
          <a:blip r:embed="rId2">
            <a:alphaModFix/>
          </a:blip>
          <a:srcRect l="15822" r="21942" b="-1"/>
          <a:stretch/>
        </p:blipFill>
        <p:spPr>
          <a:xfrm>
            <a:off x="5797543" y="10"/>
            <a:ext cx="6394152" cy="6857990"/>
          </a:xfrm>
          <a:prstGeom prst="rect">
            <a:avLst/>
          </a:prstGeom>
        </p:spPr>
      </p:pic>
      <p:pic>
        <p:nvPicPr>
          <p:cNvPr id="21" name="Picture 2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74E81B8D-A4C1-497B-B93E-53BA7ABA1793}"/>
              </a:ext>
            </a:extLst>
          </p:cNvPr>
          <p:cNvSpPr>
            <a:spLocks noGrp="1"/>
          </p:cNvSpPr>
          <p:nvPr>
            <p:ph type="title"/>
          </p:nvPr>
        </p:nvSpPr>
        <p:spPr>
          <a:xfrm>
            <a:off x="804998" y="798445"/>
            <a:ext cx="4803636" cy="1311664"/>
          </a:xfrm>
        </p:spPr>
        <p:txBody>
          <a:bodyPr>
            <a:normAutofit/>
          </a:bodyPr>
          <a:lstStyle/>
          <a:p>
            <a:r>
              <a:rPr lang="en-GB" dirty="0">
                <a:solidFill>
                  <a:srgbClr val="000000"/>
                </a:solidFill>
              </a:rPr>
              <a:t>Recording </a:t>
            </a:r>
            <a:r>
              <a:rPr lang="en-GB">
                <a:solidFill>
                  <a:srgbClr val="000000"/>
                </a:solidFill>
              </a:rPr>
              <a:t>and difficulties</a:t>
            </a:r>
          </a:p>
        </p:txBody>
      </p:sp>
      <p:sp>
        <p:nvSpPr>
          <p:cNvPr id="3" name="Content Placeholder 2">
            <a:extLst>
              <a:ext uri="{FF2B5EF4-FFF2-40B4-BE49-F238E27FC236}">
                <a16:creationId xmlns:a16="http://schemas.microsoft.com/office/drawing/2014/main" id="{05D3303D-4340-4627-97F6-0BB6BAF33ABF}"/>
              </a:ext>
            </a:extLst>
          </p:cNvPr>
          <p:cNvSpPr>
            <a:spLocks noGrp="1"/>
          </p:cNvSpPr>
          <p:nvPr>
            <p:ph idx="1"/>
          </p:nvPr>
        </p:nvSpPr>
        <p:spPr>
          <a:xfrm>
            <a:off x="804997" y="2272143"/>
            <a:ext cx="4706803" cy="3788830"/>
          </a:xfrm>
        </p:spPr>
        <p:txBody>
          <a:bodyPr anchor="ctr">
            <a:normAutofit/>
          </a:bodyPr>
          <a:lstStyle/>
          <a:p>
            <a:r>
              <a:rPr lang="en-GB" sz="2000" dirty="0">
                <a:solidFill>
                  <a:srgbClr val="000000"/>
                </a:solidFill>
              </a:rPr>
              <a:t>One of the pairs engaged in the task can be video recorded (</a:t>
            </a:r>
            <a:r>
              <a:rPr lang="en-GB" sz="2000" dirty="0">
                <a:solidFill>
                  <a:srgbClr val="000000"/>
                </a:solidFill>
                <a:highlight>
                  <a:srgbClr val="00FFFF"/>
                </a:highlight>
              </a:rPr>
              <a:t>after obtaining their permission</a:t>
            </a:r>
            <a:r>
              <a:rPr lang="en-GB" sz="2000" dirty="0">
                <a:solidFill>
                  <a:srgbClr val="000000"/>
                </a:solidFill>
              </a:rPr>
              <a:t>). This can be used for the debriefing session.</a:t>
            </a:r>
          </a:p>
          <a:p>
            <a:r>
              <a:rPr lang="en-GB" sz="2000" dirty="0">
                <a:solidFill>
                  <a:srgbClr val="000000"/>
                </a:solidFill>
              </a:rPr>
              <a:t>One of you, plan to be difficult/rude/silent/etc.</a:t>
            </a:r>
          </a:p>
          <a:p>
            <a:r>
              <a:rPr lang="en-GB" sz="2000" dirty="0">
                <a:solidFill>
                  <a:srgbClr val="000000"/>
                </a:solidFill>
              </a:rPr>
              <a:t>How will you deal with this ?</a:t>
            </a:r>
          </a:p>
        </p:txBody>
      </p:sp>
    </p:spTree>
    <p:extLst>
      <p:ext uri="{BB962C8B-B14F-4D97-AF65-F5344CB8AC3E}">
        <p14:creationId xmlns:p14="http://schemas.microsoft.com/office/powerpoint/2010/main" val="3425779455"/>
      </p:ext>
    </p:extLst>
  </p:cSld>
  <p:clrMapOvr>
    <a:masterClrMapping/>
  </p:clrMapOvr>
</p:sld>
</file>

<file path=ppt/theme/theme1.xml><?xml version="1.0" encoding="utf-8"?>
<a:theme xmlns:a="http://schemas.openxmlformats.org/drawingml/2006/main" name="Office Them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E1255C0-9DF1-4515-A56D-0C8B339A16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B150F1C-17F8-4A10-8C9D-DA292BFC08EA}">
  <ds:schemaRefs>
    <ds:schemaRef ds:uri="http://schemas.microsoft.com/sharepoint/v3/contenttype/forms"/>
  </ds:schemaRefs>
</ds:datastoreItem>
</file>

<file path=customXml/itemProps3.xml><?xml version="1.0" encoding="utf-8"?>
<ds:datastoreItem xmlns:ds="http://schemas.openxmlformats.org/officeDocument/2006/customXml" ds:itemID="{D5CC1E79-9F9F-4763-A113-6AB5FB2B372B}">
  <ds:schemaRefs>
    <ds:schemaRef ds:uri="http://purl.org/dc/terms/"/>
    <ds:schemaRef ds:uri="http://schemas.openxmlformats.org/package/2006/metadata/core-properties"/>
    <ds:schemaRef ds:uri="30bab34e-cbd2-460d-9227-52c21590b64b"/>
    <ds:schemaRef ds:uri="http://schemas.microsoft.com/office/2006/documentManagement/types"/>
    <ds:schemaRef ds:uri="http://schemas.microsoft.com/office/infopath/2007/PartnerControls"/>
    <ds:schemaRef ds:uri="175a304c-2342-45ef-8dc6-82622f85b28d"/>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1374</Words>
  <Application>Microsoft Office PowerPoint</Application>
  <PresentationFormat>Widescreen</PresentationFormat>
  <Paragraphs>126</Paragraphs>
  <Slides>23</Slides>
  <Notes>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Research Methodologies</vt:lpstr>
      <vt:lpstr>Open Educational Resources and Creative Commons This is an `open access' work: an Open Educational Resource or Open CourseWare</vt:lpstr>
      <vt:lpstr>External Links</vt:lpstr>
      <vt:lpstr>Brief introduction to the purpose and role of individual interviews </vt:lpstr>
      <vt:lpstr>Brainstorm</vt:lpstr>
      <vt:lpstr>Dental Health </vt:lpstr>
      <vt:lpstr>Scenario</vt:lpstr>
      <vt:lpstr>PowerPoint Presentation</vt:lpstr>
      <vt:lpstr>Different types of questions and the use of prompts and probes </vt:lpstr>
      <vt:lpstr>Types of questions</vt:lpstr>
      <vt:lpstr>Questions to be avoided</vt:lpstr>
      <vt:lpstr>Prompts and probes</vt:lpstr>
      <vt:lpstr>Designing interview questions</vt:lpstr>
      <vt:lpstr>Sharing</vt:lpstr>
      <vt:lpstr>Activity </vt:lpstr>
      <vt:lpstr>Figural representation of how an interview guide is generated, piloted, adapted and then used in the field </vt:lpstr>
      <vt:lpstr>PowerPoint Presentation</vt:lpstr>
      <vt:lpstr>Activity</vt:lpstr>
      <vt:lpstr>See Moodle for Good and Bad Listening Skills handout.</vt:lpstr>
      <vt:lpstr>Practice makes perfect</vt:lpstr>
      <vt:lpstr>Sheet on Moodle DOING AND BEING INTERVIEWED</vt:lpstr>
      <vt:lpstr>Take turns in interviewing their partner, using a give interview schedule, and then be interviewed themselves by the other person </vt:lpstr>
      <vt:lpstr>Recording and difficulties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Methodologies</dc:title>
  <dc:creator>Caroline Jawad</dc:creator>
  <cp:lastModifiedBy>Caroline Jawad</cp:lastModifiedBy>
  <cp:revision>1</cp:revision>
  <dcterms:created xsi:type="dcterms:W3CDTF">2020-09-15T16:16:07Z</dcterms:created>
  <dcterms:modified xsi:type="dcterms:W3CDTF">2020-09-15T16:16:40Z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