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1D8BD707-D9CF-40AE-B4C6-C98DA3205C09}" type="datetimeFigureOut">
              <a:rPr lang="en-US" smtClean="0"/>
              <a:pPr/>
              <a:t>5/17/2024</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1D8BD707-D9CF-40AE-B4C6-C98DA3205C09}" type="datetimeFigureOut">
              <a:rPr lang="en-US" smtClean="0"/>
              <a:pPr/>
              <a:t>5/17/2024</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5/17/2024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1D8BD707-D9CF-40AE-B4C6-C98DA3205C09}" type="datetimeFigureOut">
              <a:rPr lang="en-US" smtClean="0"/>
              <a:pPr/>
              <a:t>5/17/2024</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1D8BD707-D9CF-40AE-B4C6-C98DA3205C09}" type="datetimeFigureOut">
              <a:rPr lang="en-US" smtClean="0"/>
              <a:pPr/>
              <a:t>5/17/2024</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1D8BD707-D9CF-40AE-B4C6-C98DA3205C09}" type="datetimeFigureOut">
              <a:rPr lang="en-US" smtClean="0"/>
              <a:pPr/>
              <a:t>5/17/2024</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19400" y="533400"/>
            <a:ext cx="6096000" cy="2868168"/>
          </a:xfrm>
        </p:spPr>
        <p:txBody>
          <a:bodyPr/>
          <a:lstStyle/>
          <a:p>
            <a:pPr algn="ctr"/>
            <a:r>
              <a:rPr lang="en-US" sz="4000" dirty="0" smtClean="0"/>
              <a:t>Benefits of Multilingualism and Language Awareness Skills for Hotel Staff</a:t>
            </a:r>
            <a:endParaRPr lang="en-US" sz="4000" dirty="0"/>
          </a:p>
        </p:txBody>
      </p:sp>
      <p:sp>
        <p:nvSpPr>
          <p:cNvPr id="3" name="Subtitle 2"/>
          <p:cNvSpPr>
            <a:spLocks noGrp="1"/>
          </p:cNvSpPr>
          <p:nvPr>
            <p:ph type="subTitle" idx="1"/>
          </p:nvPr>
        </p:nvSpPr>
        <p:spPr>
          <a:xfrm>
            <a:off x="2971800" y="3539864"/>
            <a:ext cx="5867400" cy="1101248"/>
          </a:xfrm>
        </p:spPr>
        <p:txBody>
          <a:bodyPr/>
          <a:lstStyle/>
          <a:p>
            <a:pPr lvl="0"/>
            <a:r>
              <a:rPr lang="en-US" sz="2000" b="1" dirty="0" smtClean="0">
                <a:solidFill>
                  <a:schemeClr val="accent6">
                    <a:lumMod val="40000"/>
                    <a:lumOff val="60000"/>
                  </a:schemeClr>
                </a:solidFill>
              </a:rPr>
              <a:t>Enhancing Guest Experience and Service Quality</a:t>
            </a:r>
          </a:p>
          <a:p>
            <a:endParaRPr lang="en-US" dirty="0"/>
          </a:p>
        </p:txBody>
      </p:sp>
      <p:sp>
        <p:nvSpPr>
          <p:cNvPr id="14337" name="Rectangle 1"/>
          <p:cNvSpPr>
            <a:spLocks noChangeArrowheads="1"/>
          </p:cNvSpPr>
          <p:nvPr/>
        </p:nvSpPr>
        <p:spPr bwMode="auto">
          <a:xfrm>
            <a:off x="4876800" y="5181600"/>
            <a:ext cx="4572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Foreign Languages &amp; Cultural Awareness</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BMIH5003</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Lecturer: Giulia </a:t>
            </a:r>
            <a:r>
              <a:rPr kumimoji="0" lang="en-US" sz="14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Chifari</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Student name: </a:t>
            </a:r>
            <a:r>
              <a:rPr kumimoji="0" lang="en-US" sz="1400" b="1"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Loredana</a:t>
            </a:r>
            <a:r>
              <a:rPr kumimoji="0" lang="en-US"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-Marina Pal</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Student ID: 2222512</a:t>
            </a:r>
            <a:endParaRPr kumimoji="0" lang="en-US" sz="1400" b="1" i="0" u="none" strike="noStrike" cap="none" normalizeH="0" baseline="0" dirty="0" smtClean="0">
              <a:ln>
                <a:noFill/>
              </a:ln>
              <a:solidFill>
                <a:schemeClr val="tx1"/>
              </a:solidFill>
              <a:effectLst/>
              <a:latin typeface="Arial" pitchFamily="34" charset="0"/>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Date 17/05/2024</a:t>
            </a:r>
            <a:r>
              <a:rPr kumimoji="0" lang="en-US" sz="1400" b="0" i="0" u="none" strike="noStrike" cap="none" normalizeH="0" baseline="0" dirty="0" smtClean="0">
                <a:ln>
                  <a:noFill/>
                </a:ln>
                <a:solidFill>
                  <a:schemeClr val="tx1"/>
                </a:solidFill>
                <a:effectLst/>
                <a:latin typeface="Arial" pitchFamily="34" charset="0"/>
                <a:cs typeface="Arial" pitchFamily="34" charset="0"/>
              </a:rPr>
              <a:t> </a:t>
            </a:r>
          </a:p>
        </p:txBody>
      </p:sp>
      <p:pic>
        <p:nvPicPr>
          <p:cNvPr id="14339" name="Picture 3" descr="Melton Mowbray Premier Inn - Picture of Premier Inn Melton Mowbray hotel -  Tripadvisor"/>
          <p:cNvPicPr>
            <a:picLocks noChangeAspect="1" noChangeArrowheads="1"/>
          </p:cNvPicPr>
          <p:nvPr/>
        </p:nvPicPr>
        <p:blipFill>
          <a:blip r:embed="rId2"/>
          <a:srcRect/>
          <a:stretch>
            <a:fillRect/>
          </a:stretch>
        </p:blipFill>
        <p:spPr bwMode="auto">
          <a:xfrm>
            <a:off x="609600" y="4114800"/>
            <a:ext cx="3748048" cy="2514600"/>
          </a:xfrm>
          <a:prstGeom prst="rect">
            <a:avLst/>
          </a:prstGeom>
          <a:noFill/>
          <a:effectLst>
            <a:softEdge rad="63500"/>
          </a:effectLst>
        </p:spPr>
      </p:pic>
      <p:pic>
        <p:nvPicPr>
          <p:cNvPr id="14341" name="Picture 5" descr="Premier Inn"/>
          <p:cNvPicPr>
            <a:picLocks noChangeAspect="1" noChangeArrowheads="1"/>
          </p:cNvPicPr>
          <p:nvPr/>
        </p:nvPicPr>
        <p:blipFill>
          <a:blip r:embed="rId3"/>
          <a:srcRect/>
          <a:stretch>
            <a:fillRect/>
          </a:stretch>
        </p:blipFill>
        <p:spPr bwMode="auto">
          <a:xfrm>
            <a:off x="304800" y="990600"/>
            <a:ext cx="2143125" cy="2143125"/>
          </a:xfrm>
          <a:prstGeom prst="rect">
            <a:avLst/>
          </a:prstGeom>
          <a:noFill/>
          <a:effectLst>
            <a:softEdge rad="63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r>
              <a:rPr lang="en-US" sz="2000" dirty="0" smtClean="0"/>
              <a:t>In our increasingly globalized world, multilingualism is a valuable asset in the hospitality industry. Understanding and speaking multiple languages can significantly enhance guest experiences and improve communication.</a:t>
            </a:r>
            <a:endParaRPr lang="en-US" sz="2000" dirty="0"/>
          </a:p>
        </p:txBody>
      </p:sp>
      <p:sp>
        <p:nvSpPr>
          <p:cNvPr id="13314" name="AutoShape 2" descr="The language of the European Union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3316" name="Picture 4" descr="Multilingualism: The language of the European Union | Epthinktank |  European Parliament"/>
          <p:cNvPicPr>
            <a:picLocks noChangeAspect="1" noChangeArrowheads="1"/>
          </p:cNvPicPr>
          <p:nvPr/>
        </p:nvPicPr>
        <p:blipFill>
          <a:blip r:embed="rId2"/>
          <a:srcRect/>
          <a:stretch>
            <a:fillRect/>
          </a:stretch>
        </p:blipFill>
        <p:spPr bwMode="auto">
          <a:xfrm>
            <a:off x="3429000" y="3124200"/>
            <a:ext cx="3984391" cy="2761183"/>
          </a:xfrm>
          <a:prstGeom prst="rect">
            <a:avLst/>
          </a:prstGeom>
          <a:noFill/>
          <a:effectLst>
            <a:softEdge rad="127000"/>
          </a:effectLst>
        </p:spPr>
      </p:pic>
      <p:pic>
        <p:nvPicPr>
          <p:cNvPr id="13318" name="Picture 6" descr="Nurturing Young Minds: Role of Multilingualism"/>
          <p:cNvPicPr>
            <a:picLocks noChangeAspect="1" noChangeArrowheads="1"/>
          </p:cNvPicPr>
          <p:nvPr/>
        </p:nvPicPr>
        <p:blipFill>
          <a:blip r:embed="rId3" cstate="print"/>
          <a:srcRect/>
          <a:stretch>
            <a:fillRect/>
          </a:stretch>
        </p:blipFill>
        <p:spPr bwMode="auto">
          <a:xfrm>
            <a:off x="298938" y="3682218"/>
            <a:ext cx="2969899" cy="19812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of Multilingualism</a:t>
            </a:r>
            <a:endParaRPr lang="en-US" dirty="0"/>
          </a:p>
        </p:txBody>
      </p:sp>
      <p:sp>
        <p:nvSpPr>
          <p:cNvPr id="3" name="Content Placeholder 2"/>
          <p:cNvSpPr>
            <a:spLocks noGrp="1"/>
          </p:cNvSpPr>
          <p:nvPr>
            <p:ph idx="1"/>
          </p:nvPr>
        </p:nvSpPr>
        <p:spPr/>
        <p:txBody>
          <a:bodyPr>
            <a:normAutofit/>
          </a:bodyPr>
          <a:lstStyle/>
          <a:p>
            <a:pPr>
              <a:buNone/>
            </a:pPr>
            <a:r>
              <a:rPr lang="en-US" sz="2200" dirty="0" smtClean="0"/>
              <a:t>    </a:t>
            </a:r>
            <a:r>
              <a:rPr lang="en-US" sz="2000" dirty="0" smtClean="0"/>
              <a:t>Multilingualism offers numerous benefits:</a:t>
            </a:r>
          </a:p>
          <a:p>
            <a:r>
              <a:rPr lang="en-US" sz="2000" dirty="0" smtClean="0"/>
              <a:t>1. Enhanced Guest Satisfaction: Communicating with guests in their native language can make them feel more comfortable and valued.</a:t>
            </a:r>
          </a:p>
          <a:p>
            <a:r>
              <a:rPr lang="en-US" sz="2000" dirty="0" smtClean="0"/>
              <a:t>2. Improved Communication: Reduces misunderstandings and ensures clear, accurate information exchange.</a:t>
            </a:r>
          </a:p>
          <a:p>
            <a:r>
              <a:rPr lang="en-US" sz="2000" dirty="0" smtClean="0"/>
              <a:t>3. Competitive Advantage: Hotels with multilingual staff are more attractive to international guests.</a:t>
            </a:r>
          </a:p>
          <a:p>
            <a:r>
              <a:rPr lang="en-US" sz="2000" dirty="0" smtClean="0"/>
              <a:t>4. Cultural Understanding: Encourages cultural sensitivity and awareness among staff.</a:t>
            </a:r>
          </a:p>
          <a:p>
            <a:endParaRPr lang="en-US" dirty="0"/>
          </a:p>
        </p:txBody>
      </p:sp>
      <p:pic>
        <p:nvPicPr>
          <p:cNvPr id="32770" name="Picture 2" descr="Beyond Bilingualism: The Advantages of Multilingualism - Language Unlimited"/>
          <p:cNvPicPr>
            <a:picLocks noChangeAspect="1" noChangeArrowheads="1"/>
          </p:cNvPicPr>
          <p:nvPr/>
        </p:nvPicPr>
        <p:blipFill>
          <a:blip r:embed="rId2"/>
          <a:srcRect/>
          <a:stretch>
            <a:fillRect/>
          </a:stretch>
        </p:blipFill>
        <p:spPr bwMode="auto">
          <a:xfrm>
            <a:off x="1066800" y="5105400"/>
            <a:ext cx="6667500" cy="17526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Focus Language: Italian</a:t>
            </a:r>
            <a:endParaRPr lang="en-US" dirty="0"/>
          </a:p>
        </p:txBody>
      </p:sp>
      <p:sp>
        <p:nvSpPr>
          <p:cNvPr id="3" name="Content Placeholder 2"/>
          <p:cNvSpPr>
            <a:spLocks noGrp="1"/>
          </p:cNvSpPr>
          <p:nvPr>
            <p:ph idx="1"/>
          </p:nvPr>
        </p:nvSpPr>
        <p:spPr/>
        <p:txBody>
          <a:bodyPr>
            <a:normAutofit fontScale="92500" lnSpcReduction="10000"/>
          </a:bodyPr>
          <a:lstStyle/>
          <a:p>
            <a:r>
              <a:rPr lang="en-US" sz="2000" dirty="0" smtClean="0"/>
              <a:t>Let's focus on Italian as a modern European language.</a:t>
            </a:r>
          </a:p>
          <a:p>
            <a:r>
              <a:rPr lang="en-US" sz="2000" dirty="0" smtClean="0"/>
              <a:t>- Where is it spoken? Italian is the official language of Italy and San Marino, and it is one of the official languages of Switzerland. It is also widely spoken in Vatican City and some parts of Croatia and Slovenia.</a:t>
            </a:r>
          </a:p>
          <a:p>
            <a:r>
              <a:rPr lang="en-US" sz="2000" dirty="0" smtClean="0"/>
              <a:t>- Difficulty Level: Italian is considered moderately easy for English speakers to learn, due to its relatively straightforward grammar and pronunciation.</a:t>
            </a:r>
          </a:p>
          <a:p>
            <a:r>
              <a:rPr lang="en-US" sz="2000" dirty="0" smtClean="0"/>
              <a:t>- Politeness in Business Context: In </a:t>
            </a:r>
          </a:p>
          <a:p>
            <a:r>
              <a:rPr lang="en-US" sz="2000" dirty="0" smtClean="0"/>
              <a:t>Italian culture, formality and</a:t>
            </a:r>
          </a:p>
          <a:p>
            <a:r>
              <a:rPr lang="en-US" sz="2000" dirty="0" smtClean="0"/>
              <a:t> respect are important. Using</a:t>
            </a:r>
          </a:p>
          <a:p>
            <a:r>
              <a:rPr lang="en-US" sz="2000" dirty="0" smtClean="0"/>
              <a:t> formal titles like "Signore" </a:t>
            </a:r>
          </a:p>
          <a:p>
            <a:r>
              <a:rPr lang="en-US" sz="2000" dirty="0" smtClean="0"/>
              <a:t>(Mr.) or "Signora" (Mrs.) and </a:t>
            </a:r>
          </a:p>
          <a:p>
            <a:r>
              <a:rPr lang="en-US" sz="2000" dirty="0" smtClean="0"/>
              <a:t>the formal "Lei" form is crucial</a:t>
            </a:r>
          </a:p>
          <a:p>
            <a:r>
              <a:rPr lang="en-US" sz="2000" dirty="0" smtClean="0"/>
              <a:t> in business interactions.</a:t>
            </a:r>
          </a:p>
          <a:p>
            <a:endParaRPr lang="en-US" dirty="0"/>
          </a:p>
        </p:txBody>
      </p:sp>
      <p:pic>
        <p:nvPicPr>
          <p:cNvPr id="31746" name="Picture 2" descr="Italian language - Wikipedia"/>
          <p:cNvPicPr>
            <a:picLocks noChangeAspect="1" noChangeArrowheads="1"/>
          </p:cNvPicPr>
          <p:nvPr/>
        </p:nvPicPr>
        <p:blipFill>
          <a:blip r:embed="rId2"/>
          <a:srcRect/>
          <a:stretch>
            <a:fillRect/>
          </a:stretch>
        </p:blipFill>
        <p:spPr bwMode="auto">
          <a:xfrm>
            <a:off x="4876800" y="4038600"/>
            <a:ext cx="2590800" cy="2169795"/>
          </a:xfrm>
          <a:prstGeom prst="rect">
            <a:avLst/>
          </a:prstGeom>
          <a:noFill/>
          <a:effectLst>
            <a:reflection blurRad="6350" stA="52000" endA="300" endPos="35000" dir="5400000" sy="-100000" algn="bl" rotWithShape="0"/>
          </a:effectLst>
        </p:spPr>
      </p:pic>
      <p:pic>
        <p:nvPicPr>
          <p:cNvPr id="31748" name="Picture 4" descr="Italian Flag Heart Stock Illustrations – 708 Italian Flag Heart Stock  Illustrations, Vectors &amp; Clipart - Dreamstime"/>
          <p:cNvPicPr>
            <a:picLocks noChangeAspect="1" noChangeArrowheads="1"/>
          </p:cNvPicPr>
          <p:nvPr/>
        </p:nvPicPr>
        <p:blipFill>
          <a:blip r:embed="rId3" cstate="print"/>
          <a:srcRect/>
          <a:stretch>
            <a:fillRect/>
          </a:stretch>
        </p:blipFill>
        <p:spPr bwMode="auto">
          <a:xfrm>
            <a:off x="7162800" y="228600"/>
            <a:ext cx="1447800" cy="1447800"/>
          </a:xfrm>
          <a:prstGeom prst="rect">
            <a:avLst/>
          </a:prstGeom>
          <a:noFill/>
          <a:effectLst>
            <a:softEdge rad="63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Language Awareness in the Hotel Industry</a:t>
            </a:r>
            <a:endParaRPr lang="en-US" dirty="0"/>
          </a:p>
        </p:txBody>
      </p:sp>
      <p:sp>
        <p:nvSpPr>
          <p:cNvPr id="3" name="Content Placeholder 2"/>
          <p:cNvSpPr>
            <a:spLocks noGrp="1"/>
          </p:cNvSpPr>
          <p:nvPr>
            <p:ph idx="1"/>
          </p:nvPr>
        </p:nvSpPr>
        <p:spPr/>
        <p:txBody>
          <a:bodyPr>
            <a:normAutofit lnSpcReduction="10000"/>
          </a:bodyPr>
          <a:lstStyle/>
          <a:p>
            <a:r>
              <a:rPr lang="en-US" sz="2000" dirty="0" smtClean="0"/>
              <a:t>Language awareness goes beyond just speaking a language; it involves understanding cultural nuances and context. For example:</a:t>
            </a:r>
          </a:p>
          <a:p>
            <a:r>
              <a:rPr lang="en-US" sz="2000" dirty="0" smtClean="0"/>
              <a:t>- Greeting Guests: In Italian, a warm greeting such as "</a:t>
            </a:r>
            <a:r>
              <a:rPr lang="en-US" sz="2000" dirty="0" err="1" smtClean="0"/>
              <a:t>Benvenutinel</a:t>
            </a:r>
            <a:r>
              <a:rPr lang="en-US" sz="2000" dirty="0" smtClean="0"/>
              <a:t> </a:t>
            </a:r>
            <a:r>
              <a:rPr lang="en-US" sz="2000" dirty="0" err="1" smtClean="0"/>
              <a:t>nostro</a:t>
            </a:r>
            <a:r>
              <a:rPr lang="en-US" sz="2000" dirty="0" smtClean="0"/>
              <a:t> hotel" (Welcome to our hotel) sets a positive tone.</a:t>
            </a:r>
          </a:p>
          <a:p>
            <a:r>
              <a:rPr lang="en-US" sz="2000" dirty="0" smtClean="0"/>
              <a:t>- Handling Requests: Understanding polite forms of requests, like "</a:t>
            </a:r>
            <a:r>
              <a:rPr lang="en-US" sz="2000" dirty="0" err="1" smtClean="0"/>
              <a:t>Potrebbeaiutarmi</a:t>
            </a:r>
            <a:r>
              <a:rPr lang="en-US" sz="2000" dirty="0" smtClean="0"/>
              <a:t> con...?" (Could you help me with...?), is essential.</a:t>
            </a:r>
          </a:p>
          <a:p>
            <a:r>
              <a:rPr lang="en-US" sz="2000" dirty="0" smtClean="0"/>
              <a:t>- Apologizing and Thanking: </a:t>
            </a:r>
          </a:p>
          <a:p>
            <a:r>
              <a:rPr lang="en-US" sz="2000" dirty="0" smtClean="0"/>
              <a:t>Polite expressions like </a:t>
            </a:r>
          </a:p>
          <a:p>
            <a:r>
              <a:rPr lang="en-US" sz="2000" dirty="0" smtClean="0"/>
              <a:t>"Mi </a:t>
            </a:r>
            <a:r>
              <a:rPr lang="en-US" sz="2000" dirty="0" err="1" smtClean="0"/>
              <a:t>dispiace</a:t>
            </a:r>
            <a:r>
              <a:rPr lang="en-US" sz="2000" dirty="0" smtClean="0"/>
              <a:t>" (I'm sorry)</a:t>
            </a:r>
          </a:p>
          <a:p>
            <a:r>
              <a:rPr lang="en-US" sz="2000" dirty="0" smtClean="0"/>
              <a:t> and "Grazie" (Thank you)</a:t>
            </a:r>
          </a:p>
          <a:p>
            <a:r>
              <a:rPr lang="en-US" sz="2000" dirty="0" smtClean="0"/>
              <a:t> should be used frequently.</a:t>
            </a:r>
            <a:endParaRPr lang="en-US" sz="2000" dirty="0"/>
          </a:p>
        </p:txBody>
      </p:sp>
      <p:pic>
        <p:nvPicPr>
          <p:cNvPr id="4" name="Picture 1"/>
          <p:cNvPicPr>
            <a:picLocks noChangeAspect="1" noChangeArrowheads="1"/>
          </p:cNvPicPr>
          <p:nvPr/>
        </p:nvPicPr>
        <p:blipFill>
          <a:blip r:embed="rId2"/>
          <a:srcRect/>
          <a:stretch>
            <a:fillRect/>
          </a:stretch>
        </p:blipFill>
        <p:spPr bwMode="auto">
          <a:xfrm>
            <a:off x="4800600" y="4267200"/>
            <a:ext cx="3550794" cy="2286000"/>
          </a:xfrm>
          <a:prstGeom prst="rect">
            <a:avLst/>
          </a:prstGeom>
          <a:noFill/>
          <a:ln w="9525">
            <a:noFill/>
            <a:miter lim="800000"/>
            <a:headEnd/>
            <a:tailEnd/>
          </a:ln>
          <a:effectLst>
            <a:softEdge rad="1270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Direct Examples from Premier Inn</a:t>
            </a:r>
            <a:endParaRPr lang="en-US" dirty="0"/>
          </a:p>
        </p:txBody>
      </p:sp>
      <p:sp>
        <p:nvSpPr>
          <p:cNvPr id="3" name="Content Placeholder 2"/>
          <p:cNvSpPr>
            <a:spLocks noGrp="1"/>
          </p:cNvSpPr>
          <p:nvPr>
            <p:ph idx="1"/>
          </p:nvPr>
        </p:nvSpPr>
        <p:spPr/>
        <p:txBody>
          <a:bodyPr>
            <a:normAutofit/>
          </a:bodyPr>
          <a:lstStyle/>
          <a:p>
            <a:r>
              <a:rPr lang="en-US" sz="2000" dirty="0" smtClean="0"/>
              <a:t>At Premier Inn, we have seen firsthand the benefits of multilingualism:</a:t>
            </a:r>
          </a:p>
          <a:p>
            <a:r>
              <a:rPr lang="en-US" sz="2000" dirty="0" smtClean="0"/>
              <a:t>- Check-In/Check-Out Process: Multilingual staff can handle international guests' inquiries more efficiently, reducing wait times and enhancing satisfaction.</a:t>
            </a:r>
          </a:p>
          <a:p>
            <a:r>
              <a:rPr lang="en-US" sz="2000" dirty="0" smtClean="0"/>
              <a:t>- Room Service: Clear communication in the guest's native language ensures accurate orders and better service delivery.</a:t>
            </a:r>
          </a:p>
          <a:p>
            <a:r>
              <a:rPr lang="en-US" sz="2000" dirty="0" smtClean="0"/>
              <a:t>- Concierge Services: Providing local recommendations and directions in the guest's language improves their overall experience.</a:t>
            </a:r>
            <a:endParaRPr lang="en-US" sz="2000" dirty="0"/>
          </a:p>
        </p:txBody>
      </p:sp>
      <p:pic>
        <p:nvPicPr>
          <p:cNvPr id="29698" name="Picture 2" descr="How Your Hotel Check In Process Can Grow Revenue - Event Temple"/>
          <p:cNvPicPr>
            <a:picLocks noChangeAspect="1" noChangeArrowheads="1"/>
          </p:cNvPicPr>
          <p:nvPr/>
        </p:nvPicPr>
        <p:blipFill>
          <a:blip r:embed="rId2" cstate="print"/>
          <a:srcRect/>
          <a:stretch>
            <a:fillRect/>
          </a:stretch>
        </p:blipFill>
        <p:spPr bwMode="auto">
          <a:xfrm>
            <a:off x="2438400" y="5154168"/>
            <a:ext cx="2570436" cy="1703832"/>
          </a:xfrm>
          <a:prstGeom prst="rect">
            <a:avLst/>
          </a:prstGeom>
          <a:noFill/>
        </p:spPr>
      </p:pic>
      <p:sp>
        <p:nvSpPr>
          <p:cNvPr id="29700" name="AutoShape 4" descr="Luxury Chauffeur Drive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9702" name="AutoShape 6" descr="Luxury Chauffeur Drive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9704" name="Picture 8" descr="Concierge Services London | Luxury Chauffeur Driven"/>
          <p:cNvPicPr>
            <a:picLocks noChangeAspect="1" noChangeArrowheads="1"/>
          </p:cNvPicPr>
          <p:nvPr/>
        </p:nvPicPr>
        <p:blipFill>
          <a:blip r:embed="rId3" cstate="print"/>
          <a:srcRect/>
          <a:stretch>
            <a:fillRect/>
          </a:stretch>
        </p:blipFill>
        <p:spPr bwMode="auto">
          <a:xfrm>
            <a:off x="5029200" y="5181600"/>
            <a:ext cx="2667000" cy="1676400"/>
          </a:xfrm>
          <a:prstGeom prst="rect">
            <a:avLst/>
          </a:prstGeom>
          <a:noFill/>
        </p:spPr>
      </p:pic>
      <p:sp>
        <p:nvSpPr>
          <p:cNvPr id="29706" name="AutoShape 10" descr="Why You Shouldn't Order Room Service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9709" name="Picture 13"/>
          <p:cNvPicPr>
            <a:picLocks noChangeAspect="1" noChangeArrowheads="1"/>
          </p:cNvPicPr>
          <p:nvPr/>
        </p:nvPicPr>
        <p:blipFill>
          <a:blip r:embed="rId4"/>
          <a:srcRect/>
          <a:stretch>
            <a:fillRect/>
          </a:stretch>
        </p:blipFill>
        <p:spPr bwMode="auto">
          <a:xfrm>
            <a:off x="152400" y="5572474"/>
            <a:ext cx="2286000" cy="1285526"/>
          </a:xfrm>
          <a:prstGeom prst="rect">
            <a:avLst/>
          </a:prstGeom>
          <a:noFill/>
          <a:ln w="9525">
            <a:noFill/>
            <a:miter lim="800000"/>
            <a:headEnd/>
            <a:tailEnd/>
          </a:ln>
          <a:effectLst>
            <a:softEdge rad="3175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r>
              <a:rPr lang="en-US" sz="2000" dirty="0" smtClean="0"/>
              <a:t>In conclusion, multilingualism and language awareness are crucial skills for hotel staff. They improve guest satisfaction, enhance communication, provide a competitive edge, and foster cultural understanding. By investing in language training, Premier Inn can continue to offer exceptional service to our international guests.</a:t>
            </a:r>
            <a:endParaRPr lang="en-US" sz="2000" dirty="0"/>
          </a:p>
        </p:txBody>
      </p:sp>
      <p:pic>
        <p:nvPicPr>
          <p:cNvPr id="28674" name="Picture 2" descr="Conclusion · Post Mortum Template"/>
          <p:cNvPicPr>
            <a:picLocks noChangeAspect="1" noChangeArrowheads="1"/>
          </p:cNvPicPr>
          <p:nvPr/>
        </p:nvPicPr>
        <p:blipFill>
          <a:blip r:embed="rId2"/>
          <a:srcRect/>
          <a:stretch>
            <a:fillRect/>
          </a:stretch>
        </p:blipFill>
        <p:spPr bwMode="auto">
          <a:xfrm>
            <a:off x="1981200" y="3733800"/>
            <a:ext cx="4267200" cy="2839630"/>
          </a:xfrm>
          <a:prstGeom prst="rect">
            <a:avLst/>
          </a:prstGeom>
          <a:noFill/>
          <a:effectLst>
            <a:softEdge rad="1270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fontScale="92500" lnSpcReduction="20000"/>
          </a:bodyPr>
          <a:lstStyle/>
          <a:p>
            <a:r>
              <a:rPr lang="en-US" sz="2400" dirty="0" smtClean="0"/>
              <a:t>1. Crystal, D. (2010). The Cambridge Encyclopedia of Language. Cambridge University Press.</a:t>
            </a:r>
          </a:p>
          <a:p>
            <a:r>
              <a:rPr lang="en-US" sz="2400" dirty="0" smtClean="0"/>
              <a:t>2. </a:t>
            </a:r>
            <a:r>
              <a:rPr lang="en-US" sz="2400" dirty="0" err="1" smtClean="0"/>
              <a:t>Dewaele</a:t>
            </a:r>
            <a:r>
              <a:rPr lang="en-US" sz="2400" dirty="0" smtClean="0"/>
              <a:t>, J. M. (2013). Multilingualism and Emotions. Annual Review of Applied Linguistics, 33, 23-50.</a:t>
            </a:r>
          </a:p>
          <a:p>
            <a:r>
              <a:rPr lang="en-US" sz="2400" dirty="0" smtClean="0"/>
              <a:t>3. </a:t>
            </a:r>
            <a:r>
              <a:rPr lang="en-US" sz="2400" dirty="0" err="1" smtClean="0"/>
              <a:t>García</a:t>
            </a:r>
            <a:r>
              <a:rPr lang="en-US" sz="2400" dirty="0" smtClean="0"/>
              <a:t>, O., &amp; Wei, L. (2014). </a:t>
            </a:r>
            <a:r>
              <a:rPr lang="en-US" sz="2400" dirty="0" err="1" smtClean="0"/>
              <a:t>Translanguaging</a:t>
            </a:r>
            <a:r>
              <a:rPr lang="en-US" sz="2400" dirty="0" smtClean="0"/>
              <a:t>: Language, Bilingualism and Education. Palgrave Macmillan.</a:t>
            </a:r>
          </a:p>
          <a:p>
            <a:r>
              <a:rPr lang="en-US" sz="2400" dirty="0" smtClean="0"/>
              <a:t>4. Kroll, J. F., &amp;</a:t>
            </a:r>
            <a:r>
              <a:rPr lang="en-US" sz="2400" dirty="0" err="1" smtClean="0"/>
              <a:t>Dussias</a:t>
            </a:r>
            <a:r>
              <a:rPr lang="en-US" sz="2400" dirty="0" smtClean="0"/>
              <a:t>, P. E. (2017). The Benefits of Multilingualism to the Personal and Professional Development of Residents of the US. Foreign Language Annals, 50(2), 248-259.</a:t>
            </a:r>
          </a:p>
          <a:p>
            <a:r>
              <a:rPr lang="en-US" sz="2400" dirty="0" smtClean="0"/>
              <a:t>5. Thomas, D. C., &amp;</a:t>
            </a:r>
            <a:r>
              <a:rPr lang="en-US" sz="2400" dirty="0" err="1" smtClean="0"/>
              <a:t>Inkson</a:t>
            </a:r>
            <a:r>
              <a:rPr lang="en-US" sz="2400" dirty="0" smtClean="0"/>
              <a:t>, K. (2009). Cultural Intelligence: Living and Working Globally. </a:t>
            </a:r>
            <a:r>
              <a:rPr lang="en-US" sz="2400" dirty="0" err="1" smtClean="0"/>
              <a:t>Berrett</a:t>
            </a:r>
            <a:r>
              <a:rPr lang="en-US" sz="2400" dirty="0" smtClean="0"/>
              <a:t>-Koehler Publishers.</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20</TotalTime>
  <Words>652</Words>
  <Application>Microsoft Office PowerPoint</Application>
  <PresentationFormat>On-screen Show (4:3)</PresentationFormat>
  <Paragraphs>49</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Opulent</vt:lpstr>
      <vt:lpstr>Benefits of Multilingualism and Language Awareness Skills for Hotel Staff</vt:lpstr>
      <vt:lpstr>Introduction</vt:lpstr>
      <vt:lpstr>Benefits of Multilingualism</vt:lpstr>
      <vt:lpstr>Focus Language: Italian</vt:lpstr>
      <vt:lpstr>Language Awareness in the Hotel Industry</vt:lpstr>
      <vt:lpstr>Direct Examples from Premier Inn</vt:lpstr>
      <vt:lpstr>Conclusion</vt:lpstr>
      <vt:lpstr>References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Benefits of Multilingualism and Language Awareness Skills for Hotel Staff</dc:title>
  <dc:creator>Marina</dc:creator>
  <cp:lastModifiedBy>Marina</cp:lastModifiedBy>
  <cp:revision>8</cp:revision>
  <dcterms:created xsi:type="dcterms:W3CDTF">2006-08-16T00:00:00Z</dcterms:created>
  <dcterms:modified xsi:type="dcterms:W3CDTF">2024-05-17T22:03:35Z</dcterms:modified>
</cp:coreProperties>
</file>