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326" r:id="rId2"/>
    <p:sldId id="268" r:id="rId3"/>
    <p:sldId id="259" r:id="rId4"/>
    <p:sldId id="257" r:id="rId5"/>
    <p:sldId id="260" r:id="rId6"/>
    <p:sldId id="262" r:id="rId7"/>
    <p:sldId id="275" r:id="rId8"/>
    <p:sldId id="266" r:id="rId9"/>
    <p:sldId id="264" r:id="rId10"/>
    <p:sldId id="276" r:id="rId11"/>
    <p:sldId id="278" r:id="rId12"/>
    <p:sldId id="323" r:id="rId13"/>
    <p:sldId id="294" r:id="rId14"/>
    <p:sldId id="293" r:id="rId15"/>
    <p:sldId id="289" r:id="rId16"/>
    <p:sldId id="292" r:id="rId17"/>
    <p:sldId id="295" r:id="rId18"/>
    <p:sldId id="291" r:id="rId19"/>
    <p:sldId id="290" r:id="rId20"/>
    <p:sldId id="296" r:id="rId21"/>
    <p:sldId id="288" r:id="rId22"/>
    <p:sldId id="320" r:id="rId23"/>
    <p:sldId id="322" r:id="rId24"/>
    <p:sldId id="324" r:id="rId25"/>
    <p:sldId id="298" r:id="rId26"/>
    <p:sldId id="297" r:id="rId27"/>
    <p:sldId id="319" r:id="rId28"/>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559"/>
  </p:normalViewPr>
  <p:slideViewPr>
    <p:cSldViewPr>
      <p:cViewPr varScale="1">
        <p:scale>
          <a:sx n="85" d="100"/>
          <a:sy n="85" d="100"/>
        </p:scale>
        <p:origin x="216" y="184"/>
      </p:cViewPr>
      <p:guideLst>
        <p:guide orient="horz" pos="2160"/>
        <p:guide pos="384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A214B7A6-A9CC-4606-BE7C-051DCCA5A48D}" type="datetimeFigureOut">
              <a:rPr lang="en-GB" smtClean="0"/>
              <a:t>08/03/2022</a:t>
            </a:fld>
            <a:endParaRPr lang="en-GB"/>
          </a:p>
        </p:txBody>
      </p:sp>
      <p:sp>
        <p:nvSpPr>
          <p:cNvPr id="4" name="Slide Image Placeholder 3"/>
          <p:cNvSpPr>
            <a:spLocks noGrp="1" noRot="1" noChangeAspect="1"/>
          </p:cNvSpPr>
          <p:nvPr>
            <p:ph type="sldImg" idx="2"/>
          </p:nvPr>
        </p:nvSpPr>
        <p:spPr>
          <a:xfrm>
            <a:off x="90488" y="744538"/>
            <a:ext cx="6618287"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384B6B9A-6554-472A-9F69-2B45940CFC03}" type="slidenum">
              <a:rPr lang="en-GB" smtClean="0"/>
              <a:t>‹#›</a:t>
            </a:fld>
            <a:endParaRPr lang="en-GB"/>
          </a:p>
        </p:txBody>
      </p:sp>
    </p:spTree>
    <p:extLst>
      <p:ext uri="{BB962C8B-B14F-4D97-AF65-F5344CB8AC3E}">
        <p14:creationId xmlns:p14="http://schemas.microsoft.com/office/powerpoint/2010/main" val="312487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25AB438-6A4F-4C79-8AB7-9AE30CA61882}"/>
              </a:ext>
            </a:extLst>
          </p:cNvPr>
          <p:cNvSpPr>
            <a:spLocks noGrp="1" noChangeArrowheads="1"/>
          </p:cNvSpPr>
          <p:nvPr>
            <p:ph type="sldNum" sz="quarter" idx="5"/>
          </p:nvPr>
        </p:nvSpPr>
        <p:spPr>
          <a:ln/>
        </p:spPr>
        <p:txBody>
          <a:bodyPr/>
          <a:lstStyle/>
          <a:p>
            <a:fld id="{4298D5CC-5E88-4FF5-9687-F975FDB21899}" type="slidenum">
              <a:rPr lang="en-GB" altLang="en-US"/>
              <a:pPr/>
              <a:t>7</a:t>
            </a:fld>
            <a:endParaRPr lang="en-GB" altLang="en-US"/>
          </a:p>
        </p:txBody>
      </p:sp>
      <p:sp>
        <p:nvSpPr>
          <p:cNvPr id="28674" name="Rectangle 2">
            <a:extLst>
              <a:ext uri="{FF2B5EF4-FFF2-40B4-BE49-F238E27FC236}">
                <a16:creationId xmlns:a16="http://schemas.microsoft.com/office/drawing/2014/main" id="{25EC6550-7961-48B0-9B95-DFCBE65D18BC}"/>
              </a:ext>
            </a:extLst>
          </p:cNvPr>
          <p:cNvSpPr>
            <a:spLocks noGrp="1" noRot="1" noChangeAspect="1" noChangeArrowheads="1" noTextEdit="1"/>
          </p:cNvSpPr>
          <p:nvPr>
            <p:ph type="sldImg"/>
          </p:nvPr>
        </p:nvSpPr>
        <p:spPr>
          <a:xfrm>
            <a:off x="581025" y="798513"/>
            <a:ext cx="5694363" cy="3203575"/>
          </a:xfrm>
          <a:ln/>
        </p:spPr>
      </p:sp>
      <p:sp>
        <p:nvSpPr>
          <p:cNvPr id="28675" name="Rectangle 3">
            <a:extLst>
              <a:ext uri="{FF2B5EF4-FFF2-40B4-BE49-F238E27FC236}">
                <a16:creationId xmlns:a16="http://schemas.microsoft.com/office/drawing/2014/main" id="{28598052-27AF-48A2-88E5-10AF2F95A3E5}"/>
              </a:ext>
            </a:extLst>
          </p:cNvPr>
          <p:cNvSpPr>
            <a:spLocks noGrp="1" noChangeArrowheads="1"/>
          </p:cNvSpPr>
          <p:nvPr>
            <p:ph type="body" idx="1"/>
          </p:nvPr>
        </p:nvSpPr>
        <p:spPr>
          <a:xfrm>
            <a:off x="914400" y="4346575"/>
            <a:ext cx="5029200" cy="3849688"/>
          </a:xfrm>
        </p:spPr>
        <p:txBody>
          <a:bodyPr lIns="88615" tIns="44307" rIns="88615" bIns="44307"/>
          <a:lstStyle/>
          <a:p>
            <a:r>
              <a:rPr lang="en-GB" altLang="en-US"/>
              <a:t>Changed the order of these slides -</a:t>
            </a:r>
          </a:p>
          <a:p>
            <a:endParaRPr lang="en-GB" altLang="en-US"/>
          </a:p>
          <a:p>
            <a:r>
              <a:rPr lang="en-GB" altLang="en-US"/>
              <a:t>This is a classic model which describes</a:t>
            </a:r>
          </a:p>
          <a:p>
            <a:r>
              <a:rPr lang="en-GB" altLang="en-US"/>
              <a:t>a continuum of leadership style.</a:t>
            </a:r>
          </a:p>
          <a:p>
            <a:endParaRPr lang="en-GB" altLang="en-US"/>
          </a:p>
          <a:p>
            <a:r>
              <a:rPr lang="en-GB" altLang="en-US"/>
              <a:t>Not just one way  nor is there just 2 ways</a:t>
            </a:r>
          </a:p>
          <a:p>
            <a:endParaRPr lang="en-GB" altLang="en-US"/>
          </a:p>
          <a:p>
            <a:r>
              <a:rPr lang="en-GB" altLang="en-US"/>
              <a:t>This from X-y with abcdefg in between.</a:t>
            </a:r>
          </a:p>
          <a:p>
            <a:endParaRPr lang="en-GB" altLang="en-US"/>
          </a:p>
          <a:p>
            <a:r>
              <a:rPr lang="en-GB" altLang="en-US"/>
              <a:t>Strats to give an idea of the way in which you might train leaders.</a:t>
            </a:r>
          </a:p>
          <a:p>
            <a:endParaRPr lang="en-GB" altLang="en-US"/>
          </a:p>
          <a:p>
            <a:r>
              <a:rPr lang="en-GB" altLang="en-US"/>
              <a:t>Fiedler also came up with a model that predicts which style is most approapriate ffor each situation.</a:t>
            </a:r>
          </a:p>
          <a:p>
            <a:endParaRPr lang="en-GB" altLang="en-US"/>
          </a:p>
          <a:p>
            <a:r>
              <a:rPr lang="en-GB" altLang="en-US"/>
              <a:t>SO THIS IS ALL BUILDING ON THE STYLES THEORY WITHIN A SITUATIONAL FRAMEWORK</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7192E2-6A25-4727-882F-10EE78E8DE9E}"/>
              </a:ext>
            </a:extLst>
          </p:cNvPr>
          <p:cNvSpPr>
            <a:spLocks noGrp="1" noChangeArrowheads="1"/>
          </p:cNvSpPr>
          <p:nvPr>
            <p:ph type="sldNum" sz="quarter" idx="5"/>
          </p:nvPr>
        </p:nvSpPr>
        <p:spPr>
          <a:ln/>
        </p:spPr>
        <p:txBody>
          <a:bodyPr/>
          <a:lstStyle/>
          <a:p>
            <a:fld id="{811CC6D6-53FB-4C40-9902-1B8ACD603F74}" type="slidenum">
              <a:rPr lang="en-GB" altLang="en-US"/>
              <a:pPr/>
              <a:t>8</a:t>
            </a:fld>
            <a:endParaRPr lang="en-GB" altLang="en-US"/>
          </a:p>
        </p:txBody>
      </p:sp>
      <p:sp>
        <p:nvSpPr>
          <p:cNvPr id="18434" name="Rectangle 2">
            <a:extLst>
              <a:ext uri="{FF2B5EF4-FFF2-40B4-BE49-F238E27FC236}">
                <a16:creationId xmlns:a16="http://schemas.microsoft.com/office/drawing/2014/main" id="{E111299C-660A-432D-80DE-65EAEEB56E02}"/>
              </a:ext>
            </a:extLst>
          </p:cNvPr>
          <p:cNvSpPr>
            <a:spLocks noGrp="1" noRot="1" noChangeAspect="1" noChangeArrowheads="1" noTextEdit="1"/>
          </p:cNvSpPr>
          <p:nvPr>
            <p:ph type="sldImg"/>
          </p:nvPr>
        </p:nvSpPr>
        <p:spPr>
          <a:xfrm>
            <a:off x="581025" y="798513"/>
            <a:ext cx="5694363" cy="3203575"/>
          </a:xfrm>
          <a:ln/>
        </p:spPr>
      </p:sp>
      <p:sp>
        <p:nvSpPr>
          <p:cNvPr id="18435" name="Rectangle 3">
            <a:extLst>
              <a:ext uri="{FF2B5EF4-FFF2-40B4-BE49-F238E27FC236}">
                <a16:creationId xmlns:a16="http://schemas.microsoft.com/office/drawing/2014/main" id="{F710D599-2084-4E1E-842D-841D03883B65}"/>
              </a:ext>
            </a:extLst>
          </p:cNvPr>
          <p:cNvSpPr>
            <a:spLocks noGrp="1" noChangeArrowheads="1"/>
          </p:cNvSpPr>
          <p:nvPr>
            <p:ph type="body" idx="1"/>
          </p:nvPr>
        </p:nvSpPr>
        <p:spPr>
          <a:xfrm>
            <a:off x="914400" y="4346575"/>
            <a:ext cx="5029200" cy="3849688"/>
          </a:xfrm>
        </p:spPr>
        <p:txBody>
          <a:bodyPr lIns="88615" tIns="44307" rIns="88615" bIns="44307"/>
          <a:lstStyle/>
          <a:p>
            <a:r>
              <a:rPr lang="en-GB" altLang="en-US" sz="1600"/>
              <a:t>Now we get more practical</a:t>
            </a:r>
          </a:p>
          <a:p>
            <a:r>
              <a:rPr lang="en-GB" altLang="en-US" sz="1600"/>
              <a:t>designed as a diagnostic tool, for managers to explore their own leadership style.</a:t>
            </a:r>
          </a:p>
          <a:p>
            <a:r>
              <a:rPr lang="en-GB" altLang="en-US" sz="1600"/>
              <a:t>Come across this on your (grad.trainee scheme)</a:t>
            </a:r>
          </a:p>
          <a:p>
            <a:endParaRPr lang="en-GB" altLang="en-US" sz="1600"/>
          </a:p>
          <a:p>
            <a:r>
              <a:rPr lang="en-GB" altLang="en-US" sz="1600"/>
              <a:t>‘Team managemtn style is ideal’</a:t>
            </a:r>
          </a:p>
          <a:p>
            <a:r>
              <a:rPr lang="en-GB" altLang="en-US" sz="1600"/>
              <a:t>high concern for people and for production/task.</a:t>
            </a:r>
          </a:p>
          <a:p>
            <a:endParaRPr lang="en-GB" altLang="en-US" sz="1600"/>
          </a:p>
          <a:p>
            <a:r>
              <a:rPr lang="en-GB" altLang="en-US" sz="1600"/>
              <a:t>Again some situations need more direction.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46258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16378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A9AB79-FC31-46F2-8FA0-539034E42287}"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79495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A9AB79-FC31-46F2-8FA0-539034E42287}"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9582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A9AB79-FC31-46F2-8FA0-539034E42287}" type="datetimeFigureOut">
              <a:rPr lang="en-GB" smtClean="0"/>
              <a:t>08/03/2022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15948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A9AB79-FC31-46F2-8FA0-539034E42287}" type="datetimeFigureOut">
              <a:rPr lang="en-GB" smtClean="0"/>
              <a:t>08/03/2022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0278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A9AB79-FC31-46F2-8FA0-539034E42287}" type="datetimeFigureOut">
              <a:rPr lang="en-GB" smtClean="0"/>
              <a:t>08/03/2022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62907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248064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420501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61307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084865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9AB79-FC31-46F2-8FA0-539034E42287}" type="datetimeFigureOut">
              <a:rPr lang="en-GB" smtClean="0"/>
              <a:t>08/03/2022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5E8AA-70F1-4991-889F-A09C964B5C1F}" type="slidenum">
              <a:rPr lang="en-GB" smtClean="0"/>
              <a:t>‹#›</a:t>
            </a:fld>
            <a:endParaRPr lang="en-GB"/>
          </a:p>
        </p:txBody>
      </p:sp>
    </p:spTree>
    <p:extLst>
      <p:ext uri="{BB962C8B-B14F-4D97-AF65-F5344CB8AC3E}">
        <p14:creationId xmlns:p14="http://schemas.microsoft.com/office/powerpoint/2010/main" val="1867537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greenleaf.org/index.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1007/978-981-10-4319-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doi-org.ezproxy.uwtsd.ac.uk/10.4135/9781529714845.n8" TargetMode="External"/><Relationship Id="rId2" Type="http://schemas.openxmlformats.org/officeDocument/2006/relationships/hyperlink" Target="https://doi-org.ezproxy.uwtsd.ac.uk/10.1080/02783193.2017.1318994" TargetMode="External"/><Relationship Id="rId1" Type="http://schemas.openxmlformats.org/officeDocument/2006/relationships/slideLayout" Target="../slideLayouts/slideLayout2.xml"/><Relationship Id="rId4" Type="http://schemas.openxmlformats.org/officeDocument/2006/relationships/hyperlink" Target="https://doi.org/10.1016/j.leaqua.2012.10.009"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039E8E-7277-CA44-9D9A-1B617E6D122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82329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7408" y="1844824"/>
            <a:ext cx="10297144" cy="1872207"/>
          </a:xfrm>
        </p:spPr>
        <p:txBody>
          <a:bodyPr>
            <a:normAutofit/>
          </a:bodyPr>
          <a:lstStyle/>
          <a:p>
            <a:r>
              <a:rPr lang="en-GB" sz="5400" b="1" dirty="0">
                <a:latin typeface="+mn-lt"/>
                <a:ea typeface="+mn-ea"/>
                <a:cs typeface="+mn-cs"/>
              </a:rPr>
              <a:t>The classic and the new</a:t>
            </a:r>
            <a:r>
              <a:rPr lang="en-GB" sz="5400" b="1" dirty="0"/>
              <a:t> Leadership theory</a:t>
            </a:r>
            <a:endParaRPr lang="en-GB" sz="5400" b="1" dirty="0">
              <a:latin typeface="+mn-lt"/>
              <a:ea typeface="+mn-ea"/>
              <a:cs typeface="+mn-cs"/>
            </a:endParaRPr>
          </a:p>
        </p:txBody>
      </p:sp>
    </p:spTree>
    <p:extLst>
      <p:ext uri="{BB962C8B-B14F-4D97-AF65-F5344CB8AC3E}">
        <p14:creationId xmlns:p14="http://schemas.microsoft.com/office/powerpoint/2010/main" val="426392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0E13268-4E3F-4BA0-BE5A-79DB5D419046}"/>
              </a:ext>
            </a:extLst>
          </p:cNvPr>
          <p:cNvSpPr>
            <a:spLocks noGrp="1" noChangeArrowheads="1"/>
          </p:cNvSpPr>
          <p:nvPr>
            <p:ph type="title"/>
          </p:nvPr>
        </p:nvSpPr>
        <p:spPr/>
        <p:txBody>
          <a:bodyPr/>
          <a:lstStyle/>
          <a:p>
            <a:r>
              <a:rPr lang="en-GB" altLang="en-US" dirty="0"/>
              <a:t>			</a:t>
            </a:r>
          </a:p>
        </p:txBody>
      </p:sp>
      <p:sp>
        <p:nvSpPr>
          <p:cNvPr id="7171" name="Rectangle 3">
            <a:extLst>
              <a:ext uri="{FF2B5EF4-FFF2-40B4-BE49-F238E27FC236}">
                <a16:creationId xmlns:a16="http://schemas.microsoft.com/office/drawing/2014/main" id="{606C96AB-F9A3-4B3B-925B-7AC6D754B725}"/>
              </a:ext>
            </a:extLst>
          </p:cNvPr>
          <p:cNvSpPr>
            <a:spLocks noGrp="1" noChangeArrowheads="1"/>
          </p:cNvSpPr>
          <p:nvPr>
            <p:ph type="body" idx="1"/>
          </p:nvPr>
        </p:nvSpPr>
        <p:spPr/>
        <p:txBody>
          <a:bodyPr>
            <a:normAutofit/>
          </a:bodyPr>
          <a:lstStyle/>
          <a:p>
            <a:r>
              <a:rPr lang="en-GB" altLang="en-US" u="sng" dirty="0"/>
              <a:t>Managers</a:t>
            </a:r>
            <a:endParaRPr lang="en-GB" altLang="en-US" dirty="0"/>
          </a:p>
        </p:txBody>
      </p:sp>
      <p:sp>
        <p:nvSpPr>
          <p:cNvPr id="2" name="Content Placeholder 1">
            <a:extLst>
              <a:ext uri="{FF2B5EF4-FFF2-40B4-BE49-F238E27FC236}">
                <a16:creationId xmlns:a16="http://schemas.microsoft.com/office/drawing/2014/main" id="{71533C53-5A53-4525-B4B1-802A2678CD37}"/>
              </a:ext>
            </a:extLst>
          </p:cNvPr>
          <p:cNvSpPr>
            <a:spLocks noGrp="1"/>
          </p:cNvSpPr>
          <p:nvPr>
            <p:ph sz="half" idx="2"/>
          </p:nvPr>
        </p:nvSpPr>
        <p:spPr>
          <a:xfrm>
            <a:off x="609601" y="2214016"/>
            <a:ext cx="5126360" cy="3951288"/>
          </a:xfrm>
        </p:spPr>
        <p:txBody>
          <a:bodyPr>
            <a:normAutofit/>
          </a:bodyPr>
          <a:lstStyle/>
          <a:p>
            <a:r>
              <a:rPr lang="en-GB" altLang="en-US" dirty="0"/>
              <a:t>Impersonal and passive attitude towards goals</a:t>
            </a:r>
          </a:p>
          <a:p>
            <a:r>
              <a:rPr lang="en-GB" altLang="en-US" dirty="0"/>
              <a:t>Balances and compromises conflicting values to get people to accept solutions	</a:t>
            </a:r>
          </a:p>
          <a:p>
            <a:r>
              <a:rPr lang="en-GB" altLang="en-US" dirty="0"/>
              <a:t>Low level of emotional involvement</a:t>
            </a:r>
          </a:p>
          <a:p>
            <a:r>
              <a:rPr lang="en-GB" altLang="en-US" dirty="0"/>
              <a:t>Conserve and regulate existing order of organisation and ‘identifies’ with org</a:t>
            </a:r>
            <a:endParaRPr lang="en-GB" dirty="0"/>
          </a:p>
        </p:txBody>
      </p:sp>
      <p:sp>
        <p:nvSpPr>
          <p:cNvPr id="7172" name="Rectangle 4">
            <a:extLst>
              <a:ext uri="{FF2B5EF4-FFF2-40B4-BE49-F238E27FC236}">
                <a16:creationId xmlns:a16="http://schemas.microsoft.com/office/drawing/2014/main" id="{5FFB7552-958A-4B7C-9657-60D04C6503AC}"/>
              </a:ext>
            </a:extLst>
          </p:cNvPr>
          <p:cNvSpPr>
            <a:spLocks noGrp="1" noChangeArrowheads="1"/>
          </p:cNvSpPr>
          <p:nvPr>
            <p:ph type="body" sz="quarter" idx="3"/>
          </p:nvPr>
        </p:nvSpPr>
        <p:spPr/>
        <p:txBody>
          <a:bodyPr>
            <a:normAutofit/>
          </a:bodyPr>
          <a:lstStyle/>
          <a:p>
            <a:endParaRPr lang="en-GB" altLang="en-US" b="1" dirty="0"/>
          </a:p>
          <a:p>
            <a:endParaRPr lang="en-GB" altLang="en-US" dirty="0"/>
          </a:p>
        </p:txBody>
      </p:sp>
      <p:sp>
        <p:nvSpPr>
          <p:cNvPr id="3" name="Content Placeholder 2">
            <a:extLst>
              <a:ext uri="{FF2B5EF4-FFF2-40B4-BE49-F238E27FC236}">
                <a16:creationId xmlns:a16="http://schemas.microsoft.com/office/drawing/2014/main" id="{797A9F7B-DC69-4DC2-850A-75A2C0A34702}"/>
              </a:ext>
            </a:extLst>
          </p:cNvPr>
          <p:cNvSpPr>
            <a:spLocks noGrp="1"/>
          </p:cNvSpPr>
          <p:nvPr>
            <p:ph sz="quarter" idx="4"/>
          </p:nvPr>
        </p:nvSpPr>
        <p:spPr/>
        <p:txBody>
          <a:bodyPr>
            <a:normAutofit/>
          </a:bodyPr>
          <a:lstStyle/>
          <a:p>
            <a:r>
              <a:rPr lang="en-GB" altLang="en-US" dirty="0"/>
              <a:t>Personal and active towards goals </a:t>
            </a:r>
          </a:p>
          <a:p>
            <a:r>
              <a:rPr lang="en-GB" altLang="en-US" dirty="0"/>
              <a:t>Develops choices that excite people </a:t>
            </a:r>
          </a:p>
          <a:p>
            <a:r>
              <a:rPr lang="en-GB" altLang="en-US" sz="2500" dirty="0"/>
              <a:t>Have empathy with other people and pay attention to what events and actions mean</a:t>
            </a:r>
          </a:p>
          <a:p>
            <a:r>
              <a:rPr lang="en-GB" altLang="en-US" sz="2500" dirty="0"/>
              <a:t>Does not belong to organisation and searches for opportunities for change</a:t>
            </a:r>
          </a:p>
        </p:txBody>
      </p:sp>
      <p:sp>
        <p:nvSpPr>
          <p:cNvPr id="9" name="Rectangle 3">
            <a:extLst>
              <a:ext uri="{FF2B5EF4-FFF2-40B4-BE49-F238E27FC236}">
                <a16:creationId xmlns:a16="http://schemas.microsoft.com/office/drawing/2014/main" id="{B4FAA8F0-F335-4C3E-9E24-ADFDD0C06B15}"/>
              </a:ext>
            </a:extLst>
          </p:cNvPr>
          <p:cNvSpPr txBox="1">
            <a:spLocks noChangeArrowheads="1"/>
          </p:cNvSpPr>
          <p:nvPr/>
        </p:nvSpPr>
        <p:spPr>
          <a:xfrm>
            <a:off x="6392335" y="1476375"/>
            <a:ext cx="5386917"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altLang="en-US" u="sng" dirty="0"/>
              <a:t>Leaders</a:t>
            </a:r>
            <a:endParaRPr lang="en-GB" altLang="en-US" dirty="0"/>
          </a:p>
        </p:txBody>
      </p:sp>
      <p:sp>
        <p:nvSpPr>
          <p:cNvPr id="10" name="Title 6">
            <a:extLst>
              <a:ext uri="{FF2B5EF4-FFF2-40B4-BE49-F238E27FC236}">
                <a16:creationId xmlns:a16="http://schemas.microsoft.com/office/drawing/2014/main" id="{A93637BA-FF1C-4B83-88C8-CDD2FF79D90C}"/>
              </a:ext>
            </a:extLst>
          </p:cNvPr>
          <p:cNvSpPr txBox="1">
            <a:spLocks/>
          </p:cNvSpPr>
          <p:nvPr/>
        </p:nvSpPr>
        <p:spPr>
          <a:xfrm>
            <a:off x="0" y="-1"/>
            <a:ext cx="12192000" cy="1535113"/>
          </a:xfrm>
          <a:prstGeom prst="rect">
            <a:avLst/>
          </a:prstGeom>
          <a:solidFill>
            <a:schemeClr val="tx2"/>
          </a:solidFill>
        </p:spPr>
        <p:txBody>
          <a:bodyPr vert="horz" lIns="91440" tIns="45720" rIns="91440" bIns="45720" rtlCol="0" anchor="ct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err="1">
                <a:solidFill>
                  <a:schemeClr val="bg1"/>
                </a:solidFill>
              </a:rPr>
              <a:t>Zaleznik</a:t>
            </a:r>
            <a:r>
              <a:rPr lang="en-GB" altLang="en-US" sz="4400" dirty="0">
                <a:solidFill>
                  <a:schemeClr val="bg1"/>
                </a:solidFill>
              </a:rPr>
              <a:t>, A. (1977) ‘Managers and Leaders, are they different? </a:t>
            </a:r>
            <a:r>
              <a:rPr lang="en-GB" altLang="en-US" sz="4400" u="sng" dirty="0">
                <a:solidFill>
                  <a:schemeClr val="bg1"/>
                </a:solidFill>
              </a:rPr>
              <a:t>Harvard Business Review</a:t>
            </a:r>
            <a:r>
              <a:rPr lang="en-GB" altLang="en-US" sz="4400" dirty="0">
                <a:solidFill>
                  <a:schemeClr val="bg1"/>
                </a:solidFill>
              </a:rPr>
              <a:t>, May - June 1977, pp. 8-13 (Mullins p.230.)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a:extLst>
              <a:ext uri="{FF2B5EF4-FFF2-40B4-BE49-F238E27FC236}">
                <a16:creationId xmlns:a16="http://schemas.microsoft.com/office/drawing/2014/main" id="{8226137E-AA33-40F5-B77F-FC1D737C9816}"/>
              </a:ext>
            </a:extLst>
          </p:cNvPr>
          <p:cNvSpPr>
            <a:spLocks noGrp="1" noChangeArrowheads="1"/>
          </p:cNvSpPr>
          <p:nvPr>
            <p:ph type="body" idx="1"/>
          </p:nvPr>
        </p:nvSpPr>
        <p:spPr/>
        <p:txBody>
          <a:bodyPr/>
          <a:lstStyle/>
          <a:p>
            <a:r>
              <a:rPr lang="en-GB" altLang="en-US" dirty="0"/>
              <a:t>Most managers have power over others and therefore automatically have ‘headship’, authority and power. </a:t>
            </a:r>
          </a:p>
          <a:p>
            <a:endParaRPr lang="en-GB" altLang="en-US" dirty="0"/>
          </a:p>
          <a:p>
            <a:r>
              <a:rPr lang="en-GB" altLang="en-US" dirty="0"/>
              <a:t>Their source of authority comes down from above as opposed to up from below.</a:t>
            </a:r>
          </a:p>
          <a:p>
            <a:endParaRPr lang="en-GB" altLang="en-US" dirty="0"/>
          </a:p>
          <a:p>
            <a:r>
              <a:rPr lang="en-GB" altLang="en-US" dirty="0"/>
              <a:t>Do managers need </a:t>
            </a:r>
            <a:r>
              <a:rPr lang="en-GB" altLang="en-US" i="1" dirty="0"/>
              <a:t>leadership qualities?</a:t>
            </a:r>
            <a:endParaRPr lang="en-GB" altLang="en-US" dirty="0"/>
          </a:p>
          <a:p>
            <a:endParaRPr lang="en-GB" altLang="en-US" dirty="0"/>
          </a:p>
        </p:txBody>
      </p:sp>
      <p:sp>
        <p:nvSpPr>
          <p:cNvPr id="4" name="Title 6">
            <a:extLst>
              <a:ext uri="{FF2B5EF4-FFF2-40B4-BE49-F238E27FC236}">
                <a16:creationId xmlns:a16="http://schemas.microsoft.com/office/drawing/2014/main" id="{04E0916D-DE60-4164-9A00-D2545DEABEA7}"/>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dirty="0">
                <a:solidFill>
                  <a:schemeClr val="bg1"/>
                </a:solidFill>
              </a:rPr>
              <a:t>Power, Management and Leadership</a:t>
            </a:r>
            <a:endParaRPr lang="en-GB" altLang="en-US" sz="4400"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274F90FB-11A3-4674-8BA8-DD889668D7C8}"/>
              </a:ext>
            </a:extLst>
          </p:cNvPr>
          <p:cNvSpPr>
            <a:spLocks noGrp="1" noChangeArrowheads="1"/>
          </p:cNvSpPr>
          <p:nvPr>
            <p:ph type="body" idx="1"/>
          </p:nvPr>
        </p:nvSpPr>
        <p:spPr>
          <a:xfrm>
            <a:off x="911424" y="2348880"/>
            <a:ext cx="10729192" cy="4128120"/>
          </a:xfrm>
        </p:spPr>
        <p:txBody>
          <a:bodyPr>
            <a:normAutofit lnSpcReduction="10000"/>
          </a:bodyPr>
          <a:lstStyle/>
          <a:p>
            <a:r>
              <a:rPr lang="en-GB" altLang="en-US" b="1" dirty="0"/>
              <a:t>Reward</a:t>
            </a:r>
          </a:p>
          <a:p>
            <a:r>
              <a:rPr lang="en-GB" altLang="en-US" b="1" dirty="0"/>
              <a:t>Coercive</a:t>
            </a:r>
          </a:p>
          <a:p>
            <a:r>
              <a:rPr lang="en-GB" altLang="en-US" b="1" dirty="0"/>
              <a:t>Legitimate (position)</a:t>
            </a:r>
          </a:p>
          <a:p>
            <a:r>
              <a:rPr lang="en-GB" altLang="en-US" b="1" dirty="0"/>
              <a:t>Referent (charisma)</a:t>
            </a:r>
          </a:p>
          <a:p>
            <a:r>
              <a:rPr lang="en-GB" altLang="en-US" b="1" dirty="0"/>
              <a:t>Expert</a:t>
            </a:r>
          </a:p>
          <a:p>
            <a:pPr algn="ctr">
              <a:buFont typeface="Wingdings" panose="05000000000000000000" pitchFamily="2" charset="2"/>
              <a:buNone/>
            </a:pPr>
            <a:r>
              <a:rPr lang="en-GB" altLang="en-US" sz="2800" dirty="0"/>
              <a:t>It is the </a:t>
            </a:r>
            <a:r>
              <a:rPr lang="en-GB" altLang="en-US" sz="2800" i="1" dirty="0"/>
              <a:t>perception</a:t>
            </a:r>
            <a:r>
              <a:rPr lang="en-GB" altLang="en-US" sz="2800" dirty="0"/>
              <a:t> of having this power that has the effect on the employee, if the employees do not believe that a manager has the power to reward then that manager has no reward power. </a:t>
            </a:r>
            <a:endParaRPr lang="en-GB" altLang="en-US" dirty="0"/>
          </a:p>
        </p:txBody>
      </p:sp>
      <p:sp>
        <p:nvSpPr>
          <p:cNvPr id="6" name="Title 6">
            <a:extLst>
              <a:ext uri="{FF2B5EF4-FFF2-40B4-BE49-F238E27FC236}">
                <a16:creationId xmlns:a16="http://schemas.microsoft.com/office/drawing/2014/main" id="{1177B202-3E70-4DBE-871C-AD044872FEA0}"/>
              </a:ext>
            </a:extLst>
          </p:cNvPr>
          <p:cNvSpPr txBox="1">
            <a:spLocks/>
          </p:cNvSpPr>
          <p:nvPr/>
        </p:nvSpPr>
        <p:spPr>
          <a:xfrm>
            <a:off x="0" y="0"/>
            <a:ext cx="12192000" cy="2276872"/>
          </a:xfrm>
          <a:prstGeom prst="rect">
            <a:avLst/>
          </a:prstGeom>
          <a:solidFill>
            <a:schemeClr val="tx2"/>
          </a:solid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latin typeface="Source Sans Pro" panose="020B0503030403020204" pitchFamily="34" charset="0"/>
              </a:rPr>
              <a:t>e.g. </a:t>
            </a:r>
            <a:r>
              <a:rPr lang="en-US" b="0" i="0" dirty="0">
                <a:solidFill>
                  <a:schemeClr val="bg1"/>
                </a:solidFill>
                <a:effectLst/>
                <a:latin typeface="Source Sans Pro" panose="020B0503030403020204" pitchFamily="34" charset="0"/>
              </a:rPr>
              <a:t>Raven, &amp; French, J. R. P. (1958). Legitimate Power, Coercive Power, and Observability in Social Influence. </a:t>
            </a:r>
            <a:r>
              <a:rPr lang="en-US" b="0" i="1" dirty="0">
                <a:solidFill>
                  <a:schemeClr val="bg1"/>
                </a:solidFill>
                <a:effectLst/>
                <a:latin typeface="Source Sans Pro" panose="020B0503030403020204" pitchFamily="34" charset="0"/>
              </a:rPr>
              <a:t>Sociometry</a:t>
            </a:r>
            <a:r>
              <a:rPr lang="en-US" b="0" i="0" dirty="0">
                <a:solidFill>
                  <a:schemeClr val="bg1"/>
                </a:solidFill>
                <a:effectLst/>
                <a:latin typeface="Source Sans Pro" panose="020B0503030403020204" pitchFamily="34" charset="0"/>
              </a:rPr>
              <a:t>, </a:t>
            </a:r>
            <a:r>
              <a:rPr lang="en-US" b="0" i="1" dirty="0">
                <a:solidFill>
                  <a:schemeClr val="bg1"/>
                </a:solidFill>
                <a:effectLst/>
                <a:latin typeface="Source Sans Pro" panose="020B0503030403020204" pitchFamily="34" charset="0"/>
              </a:rPr>
              <a:t>21</a:t>
            </a:r>
            <a:r>
              <a:rPr lang="en-US" b="0" i="0" dirty="0">
                <a:solidFill>
                  <a:schemeClr val="bg1"/>
                </a:solidFill>
                <a:effectLst/>
                <a:latin typeface="Source Sans Pro" panose="020B0503030403020204" pitchFamily="34" charset="0"/>
              </a:rPr>
              <a:t>(2), 83–97. </a:t>
            </a:r>
            <a:r>
              <a:rPr lang="en-US" sz="3200" b="0" i="0" dirty="0">
                <a:solidFill>
                  <a:schemeClr val="bg1"/>
                </a:solidFill>
                <a:effectLst/>
                <a:latin typeface="Source Sans Pro" panose="020B0503030403020204" pitchFamily="34" charset="0"/>
              </a:rPr>
              <a:t>https://doi.org/10.2307/2785895</a:t>
            </a:r>
            <a:endParaRPr lang="en-GB"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347C0C0-4E9E-424D-AEE2-3E94C4698E45}"/>
              </a:ext>
            </a:extLst>
          </p:cNvPr>
          <p:cNvSpPr>
            <a:spLocks noGrp="1" noChangeArrowheads="1"/>
          </p:cNvSpPr>
          <p:nvPr>
            <p:ph type="title"/>
          </p:nvPr>
        </p:nvSpPr>
        <p:spPr>
          <a:xfrm>
            <a:off x="2209800" y="228600"/>
            <a:ext cx="7772400" cy="1143000"/>
          </a:xfrm>
        </p:spPr>
        <p:txBody>
          <a:bodyPr/>
          <a:lstStyle/>
          <a:p>
            <a:r>
              <a:rPr lang="en-GB" altLang="en-US"/>
              <a:t>Trait Theory</a:t>
            </a:r>
          </a:p>
        </p:txBody>
      </p:sp>
      <p:sp>
        <p:nvSpPr>
          <p:cNvPr id="11267" name="Rectangle 3">
            <a:extLst>
              <a:ext uri="{FF2B5EF4-FFF2-40B4-BE49-F238E27FC236}">
                <a16:creationId xmlns:a16="http://schemas.microsoft.com/office/drawing/2014/main" id="{FA3742BB-8A4F-4057-AAEE-438236747AE5}"/>
              </a:ext>
            </a:extLst>
          </p:cNvPr>
          <p:cNvSpPr>
            <a:spLocks noGrp="1" noChangeArrowheads="1"/>
          </p:cNvSpPr>
          <p:nvPr>
            <p:ph type="body" idx="1"/>
          </p:nvPr>
        </p:nvSpPr>
        <p:spPr>
          <a:xfrm>
            <a:off x="551384" y="1813456"/>
            <a:ext cx="7772400" cy="4495800"/>
          </a:xfrm>
        </p:spPr>
        <p:txBody>
          <a:bodyPr/>
          <a:lstStyle/>
          <a:p>
            <a:r>
              <a:rPr lang="en-GB" altLang="en-US" sz="2800" dirty="0"/>
              <a:t>Leaders are born not made </a:t>
            </a:r>
          </a:p>
          <a:p>
            <a:r>
              <a:rPr lang="en-GB" altLang="en-US" sz="2800" dirty="0"/>
              <a:t>Traits needed e.g.</a:t>
            </a:r>
          </a:p>
          <a:p>
            <a:pPr lvl="1">
              <a:buFont typeface="Wingdings" panose="05000000000000000000" pitchFamily="2" charset="2"/>
              <a:buNone/>
            </a:pPr>
            <a:r>
              <a:rPr lang="en-GB" altLang="en-US" sz="2400" dirty="0"/>
              <a:t>- Interpersonal skills		- Problem-solving</a:t>
            </a:r>
          </a:p>
          <a:p>
            <a:pPr lvl="1">
              <a:buFont typeface="Wingdings" panose="05000000000000000000" pitchFamily="2" charset="2"/>
              <a:buNone/>
            </a:pPr>
            <a:r>
              <a:rPr lang="en-GB" altLang="en-US" sz="2400" dirty="0"/>
              <a:t>- Intelligence			- Vision</a:t>
            </a:r>
          </a:p>
          <a:p>
            <a:pPr lvl="1">
              <a:buFont typeface="Wingdings" panose="05000000000000000000" pitchFamily="2" charset="2"/>
              <a:buNone/>
            </a:pPr>
            <a:r>
              <a:rPr lang="en-GB" altLang="en-US" sz="2400" dirty="0"/>
              <a:t>- Communication                          - Charisma</a:t>
            </a:r>
          </a:p>
          <a:p>
            <a:pPr lvl="1"/>
            <a:endParaRPr lang="en-GB" altLang="en-US" sz="2400" dirty="0"/>
          </a:p>
          <a:p>
            <a:r>
              <a:rPr lang="en-GB" altLang="en-US" sz="2800" u="sng" dirty="0"/>
              <a:t>but</a:t>
            </a:r>
            <a:r>
              <a:rPr lang="en-GB" altLang="en-US" sz="2800" dirty="0"/>
              <a:t> which traits?</a:t>
            </a:r>
          </a:p>
          <a:p>
            <a:endParaRPr lang="en-GB" altLang="en-US" sz="2800" dirty="0"/>
          </a:p>
          <a:p>
            <a:pPr algn="ctr">
              <a:buFont typeface="Wingdings" panose="05000000000000000000" pitchFamily="2" charset="2"/>
              <a:buNone/>
            </a:pPr>
            <a:r>
              <a:rPr lang="en-GB" altLang="en-US" sz="2800" dirty="0">
                <a:solidFill>
                  <a:schemeClr val="tx2"/>
                </a:solidFill>
              </a:rPr>
              <a:t>Do all leaders have an identical set of skills?</a:t>
            </a:r>
          </a:p>
          <a:p>
            <a:endParaRPr lang="en-GB" altLang="en-US" sz="2800" dirty="0"/>
          </a:p>
        </p:txBody>
      </p:sp>
      <p:sp>
        <p:nvSpPr>
          <p:cNvPr id="4" name="Title 6">
            <a:extLst>
              <a:ext uri="{FF2B5EF4-FFF2-40B4-BE49-F238E27FC236}">
                <a16:creationId xmlns:a16="http://schemas.microsoft.com/office/drawing/2014/main" id="{B5A082E3-E17C-48D9-84F7-2FC0697721E1}"/>
              </a:ext>
            </a:extLst>
          </p:cNvPr>
          <p:cNvSpPr txBox="1">
            <a:spLocks/>
          </p:cNvSpPr>
          <p:nvPr/>
        </p:nvSpPr>
        <p:spPr>
          <a:xfrm>
            <a:off x="0" y="0"/>
            <a:ext cx="9048328" cy="1556792"/>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dirty="0">
                <a:solidFill>
                  <a:schemeClr val="bg1"/>
                </a:solidFill>
              </a:rPr>
              <a:t>Classic Theories- Trait Theory</a:t>
            </a:r>
            <a:endParaRPr lang="en-GB" altLang="en-US" sz="4400" dirty="0">
              <a:solidFill>
                <a:schemeClr val="bg1"/>
              </a:solidFill>
            </a:endParaRPr>
          </a:p>
        </p:txBody>
      </p:sp>
      <p:sp>
        <p:nvSpPr>
          <p:cNvPr id="2" name="Rectangle 1">
            <a:extLst>
              <a:ext uri="{FF2B5EF4-FFF2-40B4-BE49-F238E27FC236}">
                <a16:creationId xmlns:a16="http://schemas.microsoft.com/office/drawing/2014/main" id="{AFDDECA5-8569-4750-884C-2AD6240B9AA7}"/>
              </a:ext>
            </a:extLst>
          </p:cNvPr>
          <p:cNvSpPr/>
          <p:nvPr/>
        </p:nvSpPr>
        <p:spPr>
          <a:xfrm>
            <a:off x="8628584" y="0"/>
            <a:ext cx="3563416" cy="6858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0" i="0" dirty="0">
                <a:solidFill>
                  <a:schemeClr val="bg1"/>
                </a:solidFill>
                <a:effectLst/>
                <a:latin typeface="robotoregular"/>
              </a:rPr>
              <a:t>Many people’ s notion of the conventional good leader, for example is someone who is authoritative, articulate, decisive, and until recently, typically male. </a:t>
            </a:r>
          </a:p>
          <a:p>
            <a:pPr algn="ctr"/>
            <a:endParaRPr lang="en-US" sz="1400" dirty="0">
              <a:solidFill>
                <a:schemeClr val="bg1"/>
              </a:solidFill>
              <a:latin typeface="robotoregular"/>
            </a:endParaRPr>
          </a:p>
          <a:p>
            <a:pPr algn="ctr"/>
            <a:r>
              <a:rPr lang="en-US" sz="1400" b="0" i="0" dirty="0">
                <a:solidFill>
                  <a:schemeClr val="bg1"/>
                </a:solidFill>
                <a:effectLst/>
                <a:latin typeface="robotoregular"/>
              </a:rPr>
              <a:t>Among citizens in many Western nations, the ideal leader is also white, despite the election of Barack Obama to the USA Presidency in 2009. As this proviso suggests, however, stereotype and reality are often usually rather different.</a:t>
            </a:r>
          </a:p>
          <a:p>
            <a:pPr algn="ctr"/>
            <a:endParaRPr lang="en-US" sz="1400" dirty="0">
              <a:solidFill>
                <a:schemeClr val="bg1"/>
              </a:solidFill>
              <a:latin typeface="robotoregular"/>
            </a:endParaRPr>
          </a:p>
          <a:p>
            <a:pPr algn="ctr"/>
            <a:endParaRPr lang="en-US" sz="1400" b="0" i="0" dirty="0">
              <a:solidFill>
                <a:schemeClr val="bg1"/>
              </a:solidFill>
              <a:effectLst/>
              <a:latin typeface="robotoregular"/>
            </a:endParaRPr>
          </a:p>
          <a:p>
            <a:pPr algn="ctr"/>
            <a:endParaRPr lang="en-US" sz="1400" b="0" i="0" dirty="0">
              <a:solidFill>
                <a:schemeClr val="bg1"/>
              </a:solidFill>
              <a:effectLst/>
              <a:latin typeface="robotoregular"/>
            </a:endParaRPr>
          </a:p>
          <a:p>
            <a:pPr algn="ctr"/>
            <a:r>
              <a:rPr lang="en-US" sz="1400" b="0" i="0" dirty="0" err="1">
                <a:solidFill>
                  <a:schemeClr val="bg1"/>
                </a:solidFill>
                <a:effectLst/>
                <a:latin typeface="Source Sans Pro" panose="020B0503030403020204" pitchFamily="34" charset="0"/>
              </a:rPr>
              <a:t>Ilie</a:t>
            </a:r>
            <a:r>
              <a:rPr lang="en-US" sz="1400" b="0" i="0" dirty="0">
                <a:solidFill>
                  <a:schemeClr val="bg1"/>
                </a:solidFill>
                <a:effectLst/>
                <a:latin typeface="Source Sans Pro" panose="020B0503030403020204" pitchFamily="34" charset="0"/>
              </a:rPr>
              <a:t>, &amp; </a:t>
            </a:r>
            <a:r>
              <a:rPr lang="en-US" sz="1400" b="0" i="0" dirty="0" err="1">
                <a:solidFill>
                  <a:schemeClr val="bg1"/>
                </a:solidFill>
                <a:effectLst/>
                <a:latin typeface="Source Sans Pro" panose="020B0503030403020204" pitchFamily="34" charset="0"/>
              </a:rPr>
              <a:t>Schnurr</a:t>
            </a:r>
            <a:r>
              <a:rPr lang="en-US" sz="1400" b="0" i="0" dirty="0">
                <a:solidFill>
                  <a:schemeClr val="bg1"/>
                </a:solidFill>
                <a:effectLst/>
                <a:latin typeface="Source Sans Pro" panose="020B0503030403020204" pitchFamily="34" charset="0"/>
              </a:rPr>
              <a:t>, S. (2017). </a:t>
            </a:r>
            <a:r>
              <a:rPr lang="en-US" sz="1400" b="0" i="1" dirty="0">
                <a:solidFill>
                  <a:schemeClr val="bg1"/>
                </a:solidFill>
                <a:effectLst/>
                <a:latin typeface="Source Sans Pro" panose="020B0503030403020204" pitchFamily="34" charset="0"/>
              </a:rPr>
              <a:t>Challenging Leadership Stereotypes Through Discourse Power, Management and Gender</a:t>
            </a:r>
            <a:r>
              <a:rPr lang="en-US" sz="1400" b="0" i="0" dirty="0">
                <a:solidFill>
                  <a:schemeClr val="bg1"/>
                </a:solidFill>
                <a:effectLst/>
                <a:latin typeface="Source Sans Pro" panose="020B0503030403020204" pitchFamily="34" charset="0"/>
              </a:rPr>
              <a:t> (1st ed. 2017.). Springer Singapore. https://doi.org/10.1007/978-981-10-4319-2</a:t>
            </a:r>
            <a:endParaRPr lang="en-GB" sz="1400"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ext Box 3">
            <a:extLst>
              <a:ext uri="{FF2B5EF4-FFF2-40B4-BE49-F238E27FC236}">
                <a16:creationId xmlns:a16="http://schemas.microsoft.com/office/drawing/2014/main" id="{0518A013-7606-4B53-84A0-964741525065}"/>
              </a:ext>
            </a:extLst>
          </p:cNvPr>
          <p:cNvSpPr txBox="1">
            <a:spLocks noChangeArrowheads="1"/>
          </p:cNvSpPr>
          <p:nvPr/>
        </p:nvSpPr>
        <p:spPr bwMode="auto">
          <a:xfrm>
            <a:off x="2133600" y="2362200"/>
            <a:ext cx="2743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Boss-centred</a:t>
            </a:r>
          </a:p>
        </p:txBody>
      </p:sp>
      <p:sp>
        <p:nvSpPr>
          <p:cNvPr id="27652" name="Text Box 4">
            <a:extLst>
              <a:ext uri="{FF2B5EF4-FFF2-40B4-BE49-F238E27FC236}">
                <a16:creationId xmlns:a16="http://schemas.microsoft.com/office/drawing/2014/main" id="{7DF96EC0-1F77-45A6-9FC6-21A972ED5A17}"/>
              </a:ext>
            </a:extLst>
          </p:cNvPr>
          <p:cNvSpPr txBox="1">
            <a:spLocks noChangeArrowheads="1"/>
          </p:cNvSpPr>
          <p:nvPr/>
        </p:nvSpPr>
        <p:spPr bwMode="auto">
          <a:xfrm>
            <a:off x="7086600" y="182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dirty="0">
                <a:latin typeface="Arial" panose="020B0604020202020204" pitchFamily="34" charset="0"/>
              </a:rPr>
              <a:t>Subordinate-centred</a:t>
            </a:r>
          </a:p>
        </p:txBody>
      </p:sp>
      <p:sp>
        <p:nvSpPr>
          <p:cNvPr id="27653" name="Line 5">
            <a:extLst>
              <a:ext uri="{FF2B5EF4-FFF2-40B4-BE49-F238E27FC236}">
                <a16:creationId xmlns:a16="http://schemas.microsoft.com/office/drawing/2014/main" id="{0BB56BD4-9619-4ABF-8A70-729082BF12D6}"/>
              </a:ext>
            </a:extLst>
          </p:cNvPr>
          <p:cNvSpPr>
            <a:spLocks noChangeShapeType="1"/>
          </p:cNvSpPr>
          <p:nvPr/>
        </p:nvSpPr>
        <p:spPr bwMode="auto">
          <a:xfrm>
            <a:off x="4343400" y="2590800"/>
            <a:ext cx="4114800" cy="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4" name="Line 6">
            <a:extLst>
              <a:ext uri="{FF2B5EF4-FFF2-40B4-BE49-F238E27FC236}">
                <a16:creationId xmlns:a16="http://schemas.microsoft.com/office/drawing/2014/main" id="{22BD732A-775E-41E4-8243-BBFD27B902FE}"/>
              </a:ext>
            </a:extLst>
          </p:cNvPr>
          <p:cNvSpPr>
            <a:spLocks noChangeShapeType="1"/>
          </p:cNvSpPr>
          <p:nvPr/>
        </p:nvSpPr>
        <p:spPr bwMode="auto">
          <a:xfrm>
            <a:off x="2971800" y="2057400"/>
            <a:ext cx="4114800" cy="0"/>
          </a:xfrm>
          <a:prstGeom prst="line">
            <a:avLst/>
          </a:prstGeom>
          <a:noFill/>
          <a:ln w="25400">
            <a:solidFill>
              <a:schemeClr val="tx1"/>
            </a:solidFill>
            <a:round/>
            <a:headEnd type="triangle" w="lg" len="lg"/>
            <a:tailEnd type="non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7655" name="Group 7">
            <a:extLst>
              <a:ext uri="{FF2B5EF4-FFF2-40B4-BE49-F238E27FC236}">
                <a16:creationId xmlns:a16="http://schemas.microsoft.com/office/drawing/2014/main" id="{E5F72298-D739-45FF-9CB3-49DC37073270}"/>
              </a:ext>
            </a:extLst>
          </p:cNvPr>
          <p:cNvGrpSpPr>
            <a:grpSpLocks/>
          </p:cNvGrpSpPr>
          <p:nvPr/>
        </p:nvGrpSpPr>
        <p:grpSpPr bwMode="auto">
          <a:xfrm>
            <a:off x="2133600" y="2819400"/>
            <a:ext cx="8001000" cy="1676400"/>
            <a:chOff x="384" y="1776"/>
            <a:chExt cx="5040" cy="1296"/>
          </a:xfrm>
        </p:grpSpPr>
        <p:sp>
          <p:nvSpPr>
            <p:cNvPr id="27656" name="Rectangle 8">
              <a:extLst>
                <a:ext uri="{FF2B5EF4-FFF2-40B4-BE49-F238E27FC236}">
                  <a16:creationId xmlns:a16="http://schemas.microsoft.com/office/drawing/2014/main" id="{E91A6B6F-FDEF-4FCB-859B-7F0942695574}"/>
                </a:ext>
              </a:extLst>
            </p:cNvPr>
            <p:cNvSpPr>
              <a:spLocks noChangeArrowheads="1"/>
            </p:cNvSpPr>
            <p:nvPr/>
          </p:nvSpPr>
          <p:spPr bwMode="auto">
            <a:xfrm>
              <a:off x="384" y="1776"/>
              <a:ext cx="5040" cy="1296"/>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B515322-7F5F-46B0-8921-AABFE34275DE}"/>
                </a:ext>
              </a:extLst>
            </p:cNvPr>
            <p:cNvSpPr>
              <a:spLocks noChangeShapeType="1"/>
            </p:cNvSpPr>
            <p:nvPr/>
          </p:nvSpPr>
          <p:spPr bwMode="auto">
            <a:xfrm flipV="1">
              <a:off x="384" y="1920"/>
              <a:ext cx="5040" cy="100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7658" name="Freeform 10">
            <a:extLst>
              <a:ext uri="{FF2B5EF4-FFF2-40B4-BE49-F238E27FC236}">
                <a16:creationId xmlns:a16="http://schemas.microsoft.com/office/drawing/2014/main" id="{D2FBF741-7692-423B-BD69-EEABE2FD6064}"/>
              </a:ext>
            </a:extLst>
          </p:cNvPr>
          <p:cNvSpPr>
            <a:spLocks/>
          </p:cNvSpPr>
          <p:nvPr/>
        </p:nvSpPr>
        <p:spPr bwMode="auto">
          <a:xfrm>
            <a:off x="2133600" y="2819400"/>
            <a:ext cx="8001000" cy="1447800"/>
          </a:xfrm>
          <a:custGeom>
            <a:avLst/>
            <a:gdLst>
              <a:gd name="T0" fmla="*/ 0 w 5040"/>
              <a:gd name="T1" fmla="*/ 0 h 912"/>
              <a:gd name="T2" fmla="*/ 0 w 5040"/>
              <a:gd name="T3" fmla="*/ 912 h 912"/>
              <a:gd name="T4" fmla="*/ 5040 w 5040"/>
              <a:gd name="T5" fmla="*/ 96 h 912"/>
              <a:gd name="T6" fmla="*/ 5040 w 5040"/>
              <a:gd name="T7" fmla="*/ 0 h 912"/>
              <a:gd name="T8" fmla="*/ 0 w 5040"/>
              <a:gd name="T9" fmla="*/ 0 h 912"/>
            </a:gdLst>
            <a:ahLst/>
            <a:cxnLst>
              <a:cxn ang="0">
                <a:pos x="T0" y="T1"/>
              </a:cxn>
              <a:cxn ang="0">
                <a:pos x="T2" y="T3"/>
              </a:cxn>
              <a:cxn ang="0">
                <a:pos x="T4" y="T5"/>
              </a:cxn>
              <a:cxn ang="0">
                <a:pos x="T6" y="T7"/>
              </a:cxn>
              <a:cxn ang="0">
                <a:pos x="T8" y="T9"/>
              </a:cxn>
            </a:cxnLst>
            <a:rect l="0" t="0" r="r" b="b"/>
            <a:pathLst>
              <a:path w="5040" h="912">
                <a:moveTo>
                  <a:pt x="0" y="0"/>
                </a:moveTo>
                <a:lnTo>
                  <a:pt x="0" y="912"/>
                </a:lnTo>
                <a:lnTo>
                  <a:pt x="5040" y="96"/>
                </a:lnTo>
                <a:lnTo>
                  <a:pt x="5040" y="0"/>
                </a:lnTo>
                <a:lnTo>
                  <a:pt x="0" y="0"/>
                </a:lnTo>
                <a:close/>
              </a:path>
            </a:pathLst>
          </a:custGeom>
          <a:solidFill>
            <a:schemeClr val="accent2"/>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Text Box 11">
            <a:extLst>
              <a:ext uri="{FF2B5EF4-FFF2-40B4-BE49-F238E27FC236}">
                <a16:creationId xmlns:a16="http://schemas.microsoft.com/office/drawing/2014/main" id="{FB6E5029-675F-47D7-A001-E23553B150E5}"/>
              </a:ext>
            </a:extLst>
          </p:cNvPr>
          <p:cNvSpPr txBox="1">
            <a:spLocks noChangeArrowheads="1"/>
          </p:cNvSpPr>
          <p:nvPr/>
        </p:nvSpPr>
        <p:spPr bwMode="auto">
          <a:xfrm>
            <a:off x="2362200" y="2971801"/>
            <a:ext cx="3352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Use of Authority by Leader</a:t>
            </a:r>
          </a:p>
        </p:txBody>
      </p:sp>
      <p:sp>
        <p:nvSpPr>
          <p:cNvPr id="27660" name="Text Box 12">
            <a:extLst>
              <a:ext uri="{FF2B5EF4-FFF2-40B4-BE49-F238E27FC236}">
                <a16:creationId xmlns:a16="http://schemas.microsoft.com/office/drawing/2014/main" id="{3C53158A-6587-4126-912D-DD75D022F88A}"/>
              </a:ext>
            </a:extLst>
          </p:cNvPr>
          <p:cNvSpPr txBox="1">
            <a:spLocks noChangeArrowheads="1"/>
          </p:cNvSpPr>
          <p:nvPr/>
        </p:nvSpPr>
        <p:spPr bwMode="auto">
          <a:xfrm>
            <a:off x="6324600" y="3657601"/>
            <a:ext cx="35052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Area of Freedom for Subordinates</a:t>
            </a:r>
          </a:p>
        </p:txBody>
      </p:sp>
      <p:sp>
        <p:nvSpPr>
          <p:cNvPr id="27661" name="Text Box 13">
            <a:extLst>
              <a:ext uri="{FF2B5EF4-FFF2-40B4-BE49-F238E27FC236}">
                <a16:creationId xmlns:a16="http://schemas.microsoft.com/office/drawing/2014/main" id="{FBA58F2E-4C33-4FC1-A5F7-2508F8CE1406}"/>
              </a:ext>
            </a:extLst>
          </p:cNvPr>
          <p:cNvSpPr txBox="1">
            <a:spLocks noChangeArrowheads="1"/>
          </p:cNvSpPr>
          <p:nvPr/>
        </p:nvSpPr>
        <p:spPr bwMode="auto">
          <a:xfrm rot="-2357394">
            <a:off x="1447800" y="4953000"/>
            <a:ext cx="243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‘Tells’</a:t>
            </a:r>
          </a:p>
        </p:txBody>
      </p:sp>
      <p:sp>
        <p:nvSpPr>
          <p:cNvPr id="27662" name="Text Box 14">
            <a:extLst>
              <a:ext uri="{FF2B5EF4-FFF2-40B4-BE49-F238E27FC236}">
                <a16:creationId xmlns:a16="http://schemas.microsoft.com/office/drawing/2014/main" id="{B7CF06A3-52A0-48AE-ADB0-879205D6FEBC}"/>
              </a:ext>
            </a:extLst>
          </p:cNvPr>
          <p:cNvSpPr txBox="1">
            <a:spLocks noChangeArrowheads="1"/>
          </p:cNvSpPr>
          <p:nvPr/>
        </p:nvSpPr>
        <p:spPr bwMode="auto">
          <a:xfrm rot="-2488140">
            <a:off x="2057400" y="5105400"/>
            <a:ext cx="2465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‘Sells’</a:t>
            </a:r>
          </a:p>
        </p:txBody>
      </p:sp>
      <p:sp>
        <p:nvSpPr>
          <p:cNvPr id="27663" name="Text Box 15">
            <a:extLst>
              <a:ext uri="{FF2B5EF4-FFF2-40B4-BE49-F238E27FC236}">
                <a16:creationId xmlns:a16="http://schemas.microsoft.com/office/drawing/2014/main" id="{1F4A1C2D-F171-44C2-A5C0-9C9976E44F7E}"/>
              </a:ext>
            </a:extLst>
          </p:cNvPr>
          <p:cNvSpPr txBox="1">
            <a:spLocks noChangeArrowheads="1"/>
          </p:cNvSpPr>
          <p:nvPr/>
        </p:nvSpPr>
        <p:spPr bwMode="auto">
          <a:xfrm rot="-2542202">
            <a:off x="2971801" y="5029200"/>
            <a:ext cx="2620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Invites questions</a:t>
            </a:r>
          </a:p>
        </p:txBody>
      </p:sp>
      <p:sp>
        <p:nvSpPr>
          <p:cNvPr id="27664" name="Text Box 16">
            <a:extLst>
              <a:ext uri="{FF2B5EF4-FFF2-40B4-BE49-F238E27FC236}">
                <a16:creationId xmlns:a16="http://schemas.microsoft.com/office/drawing/2014/main" id="{C47A2C4D-24A4-4300-B4C5-43DBE3F298E9}"/>
              </a:ext>
            </a:extLst>
          </p:cNvPr>
          <p:cNvSpPr txBox="1">
            <a:spLocks noChangeArrowheads="1"/>
          </p:cNvSpPr>
          <p:nvPr/>
        </p:nvSpPr>
        <p:spPr bwMode="auto">
          <a:xfrm>
            <a:off x="4572000" y="4648200"/>
            <a:ext cx="25908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Manager presents problem, gets suggestions, makes decision</a:t>
            </a:r>
          </a:p>
        </p:txBody>
      </p:sp>
      <p:sp>
        <p:nvSpPr>
          <p:cNvPr id="27665" name="Text Box 17">
            <a:extLst>
              <a:ext uri="{FF2B5EF4-FFF2-40B4-BE49-F238E27FC236}">
                <a16:creationId xmlns:a16="http://schemas.microsoft.com/office/drawing/2014/main" id="{9A352189-D802-47DF-B3C1-9FE586A72EC2}"/>
              </a:ext>
            </a:extLst>
          </p:cNvPr>
          <p:cNvSpPr txBox="1">
            <a:spLocks noChangeArrowheads="1"/>
          </p:cNvSpPr>
          <p:nvPr/>
        </p:nvSpPr>
        <p:spPr bwMode="auto">
          <a:xfrm rot="1997934">
            <a:off x="6858000" y="5022762"/>
            <a:ext cx="25146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defines limits, group makes decision</a:t>
            </a:r>
          </a:p>
        </p:txBody>
      </p:sp>
      <p:sp>
        <p:nvSpPr>
          <p:cNvPr id="27666" name="Text Box 18">
            <a:extLst>
              <a:ext uri="{FF2B5EF4-FFF2-40B4-BE49-F238E27FC236}">
                <a16:creationId xmlns:a16="http://schemas.microsoft.com/office/drawing/2014/main" id="{E0F03911-9B96-47D4-8758-50837FD11C2E}"/>
              </a:ext>
            </a:extLst>
          </p:cNvPr>
          <p:cNvSpPr txBox="1">
            <a:spLocks noChangeArrowheads="1"/>
          </p:cNvSpPr>
          <p:nvPr/>
        </p:nvSpPr>
        <p:spPr bwMode="auto">
          <a:xfrm rot="1963511">
            <a:off x="8382000" y="4948665"/>
            <a:ext cx="2514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dirty="0">
                <a:latin typeface="Arial" panose="020B0604020202020204" pitchFamily="34" charset="0"/>
              </a:rPr>
              <a:t>Group functions independently</a:t>
            </a:r>
          </a:p>
        </p:txBody>
      </p:sp>
      <p:sp>
        <p:nvSpPr>
          <p:cNvPr id="22" name="Title 6">
            <a:extLst>
              <a:ext uri="{FF2B5EF4-FFF2-40B4-BE49-F238E27FC236}">
                <a16:creationId xmlns:a16="http://schemas.microsoft.com/office/drawing/2014/main" id="{0C180E5B-1C13-4B09-93D2-F5BFEEDD3A7E}"/>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US" altLang="en-US" sz="4400" dirty="0">
                <a:solidFill>
                  <a:schemeClr val="bg1"/>
                </a:solidFill>
              </a:rPr>
              <a:t>C</a:t>
            </a:r>
            <a:r>
              <a:rPr lang="en-GB" altLang="en-US" sz="4400" dirty="0" err="1">
                <a:solidFill>
                  <a:schemeClr val="bg1"/>
                </a:solidFill>
              </a:rPr>
              <a:t>lassic</a:t>
            </a:r>
            <a:r>
              <a:rPr lang="en-GB" altLang="en-US" sz="4400" dirty="0">
                <a:solidFill>
                  <a:schemeClr val="bg1"/>
                </a:solidFill>
              </a:rPr>
              <a:t> Theories - </a:t>
            </a:r>
            <a:r>
              <a:rPr lang="en-GB" altLang="en-US" dirty="0">
                <a:solidFill>
                  <a:schemeClr val="bg1"/>
                </a:solidFill>
              </a:rPr>
              <a:t>Tannenbaum &amp; Schmidt’s</a:t>
            </a:r>
            <a:br>
              <a:rPr lang="en-GB" altLang="en-US" dirty="0">
                <a:solidFill>
                  <a:schemeClr val="bg1"/>
                </a:solidFill>
              </a:rPr>
            </a:br>
            <a:r>
              <a:rPr lang="en-GB" altLang="en-US" dirty="0">
                <a:solidFill>
                  <a:schemeClr val="bg1"/>
                </a:solidFill>
              </a:rPr>
              <a:t>Leadership Continuum</a:t>
            </a:r>
            <a:endParaRPr lang="en-GB" altLang="en-US" sz="4400"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Line 3">
            <a:extLst>
              <a:ext uri="{FF2B5EF4-FFF2-40B4-BE49-F238E27FC236}">
                <a16:creationId xmlns:a16="http://schemas.microsoft.com/office/drawing/2014/main" id="{324BDA28-5D13-49D0-8D73-7622D07EDDE1}"/>
              </a:ext>
            </a:extLst>
          </p:cNvPr>
          <p:cNvSpPr>
            <a:spLocks noChangeShapeType="1"/>
          </p:cNvSpPr>
          <p:nvPr/>
        </p:nvSpPr>
        <p:spPr bwMode="auto">
          <a:xfrm>
            <a:off x="2819400" y="1905000"/>
            <a:ext cx="0" cy="4114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2" name="Line 4">
            <a:extLst>
              <a:ext uri="{FF2B5EF4-FFF2-40B4-BE49-F238E27FC236}">
                <a16:creationId xmlns:a16="http://schemas.microsoft.com/office/drawing/2014/main" id="{9072B6EC-B9B7-4F93-B14D-9F382AFFE686}"/>
              </a:ext>
            </a:extLst>
          </p:cNvPr>
          <p:cNvSpPr>
            <a:spLocks noChangeShapeType="1"/>
          </p:cNvSpPr>
          <p:nvPr/>
        </p:nvSpPr>
        <p:spPr bwMode="auto">
          <a:xfrm>
            <a:off x="2819400" y="6019800"/>
            <a:ext cx="64770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3" name="Text Box 5">
            <a:extLst>
              <a:ext uri="{FF2B5EF4-FFF2-40B4-BE49-F238E27FC236}">
                <a16:creationId xmlns:a16="http://schemas.microsoft.com/office/drawing/2014/main" id="{600E0D52-1781-4E11-B178-1295A8E81D77}"/>
              </a:ext>
            </a:extLst>
          </p:cNvPr>
          <p:cNvSpPr txBox="1">
            <a:spLocks noChangeArrowheads="1"/>
          </p:cNvSpPr>
          <p:nvPr/>
        </p:nvSpPr>
        <p:spPr bwMode="auto">
          <a:xfrm>
            <a:off x="8382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4" name="Text Box 6">
            <a:extLst>
              <a:ext uri="{FF2B5EF4-FFF2-40B4-BE49-F238E27FC236}">
                <a16:creationId xmlns:a16="http://schemas.microsoft.com/office/drawing/2014/main" id="{FB56445A-0FD5-48CD-9BBD-2FB4D9CBFEF8}"/>
              </a:ext>
            </a:extLst>
          </p:cNvPr>
          <p:cNvSpPr txBox="1">
            <a:spLocks noChangeArrowheads="1"/>
          </p:cNvSpPr>
          <p:nvPr/>
        </p:nvSpPr>
        <p:spPr bwMode="auto">
          <a:xfrm>
            <a:off x="1752600" y="175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5" name="Text Box 7">
            <a:extLst>
              <a:ext uri="{FF2B5EF4-FFF2-40B4-BE49-F238E27FC236}">
                <a16:creationId xmlns:a16="http://schemas.microsoft.com/office/drawing/2014/main" id="{F3A485D9-9983-4B56-888F-B3534EF3554C}"/>
              </a:ext>
            </a:extLst>
          </p:cNvPr>
          <p:cNvSpPr txBox="1">
            <a:spLocks noChangeArrowheads="1"/>
          </p:cNvSpPr>
          <p:nvPr/>
        </p:nvSpPr>
        <p:spPr bwMode="auto">
          <a:xfrm>
            <a:off x="1828800" y="556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6" name="Text Box 8">
            <a:extLst>
              <a:ext uri="{FF2B5EF4-FFF2-40B4-BE49-F238E27FC236}">
                <a16:creationId xmlns:a16="http://schemas.microsoft.com/office/drawing/2014/main" id="{BA3EF139-8374-4456-8F52-8CA0DCE54CFC}"/>
              </a:ext>
            </a:extLst>
          </p:cNvPr>
          <p:cNvSpPr txBox="1">
            <a:spLocks noChangeArrowheads="1"/>
          </p:cNvSpPr>
          <p:nvPr/>
        </p:nvSpPr>
        <p:spPr bwMode="auto">
          <a:xfrm>
            <a:off x="2667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7" name="Text Box 9">
            <a:extLst>
              <a:ext uri="{FF2B5EF4-FFF2-40B4-BE49-F238E27FC236}">
                <a16:creationId xmlns:a16="http://schemas.microsoft.com/office/drawing/2014/main" id="{5C3F952D-3D10-4ED4-8471-16FD812511D2}"/>
              </a:ext>
            </a:extLst>
          </p:cNvPr>
          <p:cNvSpPr txBox="1">
            <a:spLocks noChangeArrowheads="1"/>
          </p:cNvSpPr>
          <p:nvPr/>
        </p:nvSpPr>
        <p:spPr bwMode="auto">
          <a:xfrm rot="-5418094">
            <a:off x="691356" y="3804444"/>
            <a:ext cx="3043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b="1" i="1">
                <a:latin typeface="Arial" panose="020B0604020202020204" pitchFamily="34" charset="0"/>
              </a:rPr>
              <a:t>Concern for people</a:t>
            </a:r>
          </a:p>
        </p:txBody>
      </p:sp>
      <p:sp>
        <p:nvSpPr>
          <p:cNvPr id="17418" name="Text Box 10">
            <a:extLst>
              <a:ext uri="{FF2B5EF4-FFF2-40B4-BE49-F238E27FC236}">
                <a16:creationId xmlns:a16="http://schemas.microsoft.com/office/drawing/2014/main" id="{4F97ED4B-7DF1-4B66-929D-1790EE53EC24}"/>
              </a:ext>
            </a:extLst>
          </p:cNvPr>
          <p:cNvSpPr txBox="1">
            <a:spLocks noChangeArrowheads="1"/>
          </p:cNvSpPr>
          <p:nvPr/>
        </p:nvSpPr>
        <p:spPr bwMode="auto">
          <a:xfrm>
            <a:off x="4191000" y="6096000"/>
            <a:ext cx="3657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Concern for Production</a:t>
            </a:r>
          </a:p>
        </p:txBody>
      </p:sp>
      <p:sp>
        <p:nvSpPr>
          <p:cNvPr id="17419" name="Text Box 11">
            <a:extLst>
              <a:ext uri="{FF2B5EF4-FFF2-40B4-BE49-F238E27FC236}">
                <a16:creationId xmlns:a16="http://schemas.microsoft.com/office/drawing/2014/main" id="{5AC8AC34-4DD3-40EB-BC91-4DAB287A48F5}"/>
              </a:ext>
            </a:extLst>
          </p:cNvPr>
          <p:cNvSpPr txBox="1">
            <a:spLocks noChangeArrowheads="1"/>
          </p:cNvSpPr>
          <p:nvPr/>
        </p:nvSpPr>
        <p:spPr bwMode="auto">
          <a:xfrm>
            <a:off x="3124200" y="19812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‘Country Club’ Management</a:t>
            </a:r>
          </a:p>
        </p:txBody>
      </p:sp>
      <p:sp>
        <p:nvSpPr>
          <p:cNvPr id="17420" name="Text Box 12">
            <a:extLst>
              <a:ext uri="{FF2B5EF4-FFF2-40B4-BE49-F238E27FC236}">
                <a16:creationId xmlns:a16="http://schemas.microsoft.com/office/drawing/2014/main" id="{C66A2713-AACA-4534-AF36-860C643C10D9}"/>
              </a:ext>
            </a:extLst>
          </p:cNvPr>
          <p:cNvSpPr txBox="1">
            <a:spLocks noChangeArrowheads="1"/>
          </p:cNvSpPr>
          <p:nvPr/>
        </p:nvSpPr>
        <p:spPr bwMode="auto">
          <a:xfrm>
            <a:off x="6705600" y="1905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Team Management</a:t>
            </a:r>
          </a:p>
        </p:txBody>
      </p:sp>
      <p:sp>
        <p:nvSpPr>
          <p:cNvPr id="17421" name="Text Box 13">
            <a:extLst>
              <a:ext uri="{FF2B5EF4-FFF2-40B4-BE49-F238E27FC236}">
                <a16:creationId xmlns:a16="http://schemas.microsoft.com/office/drawing/2014/main" id="{882116EB-1975-4757-A3D9-6CF58C21284F}"/>
              </a:ext>
            </a:extLst>
          </p:cNvPr>
          <p:cNvSpPr txBox="1">
            <a:spLocks noChangeArrowheads="1"/>
          </p:cNvSpPr>
          <p:nvPr/>
        </p:nvSpPr>
        <p:spPr bwMode="auto">
          <a:xfrm>
            <a:off x="4800600" y="3200401"/>
            <a:ext cx="25908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‘Middle-of-the-road’ Management</a:t>
            </a:r>
          </a:p>
        </p:txBody>
      </p:sp>
      <p:sp>
        <p:nvSpPr>
          <p:cNvPr id="17422" name="Text Box 14">
            <a:extLst>
              <a:ext uri="{FF2B5EF4-FFF2-40B4-BE49-F238E27FC236}">
                <a16:creationId xmlns:a16="http://schemas.microsoft.com/office/drawing/2014/main" id="{7813DFAE-7490-45A7-BBCA-E0337B98A1E2}"/>
              </a:ext>
            </a:extLst>
          </p:cNvPr>
          <p:cNvSpPr txBox="1">
            <a:spLocks noChangeArrowheads="1"/>
          </p:cNvSpPr>
          <p:nvPr/>
        </p:nvSpPr>
        <p:spPr bwMode="auto">
          <a:xfrm>
            <a:off x="3048000" y="48768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Impoverished Management</a:t>
            </a:r>
          </a:p>
        </p:txBody>
      </p:sp>
      <p:sp>
        <p:nvSpPr>
          <p:cNvPr id="17423" name="Text Box 15">
            <a:extLst>
              <a:ext uri="{FF2B5EF4-FFF2-40B4-BE49-F238E27FC236}">
                <a16:creationId xmlns:a16="http://schemas.microsoft.com/office/drawing/2014/main" id="{7E7C5B87-61D3-46E5-A1C7-53FB0A0407F2}"/>
              </a:ext>
            </a:extLst>
          </p:cNvPr>
          <p:cNvSpPr txBox="1">
            <a:spLocks noChangeArrowheads="1"/>
          </p:cNvSpPr>
          <p:nvPr/>
        </p:nvSpPr>
        <p:spPr bwMode="auto">
          <a:xfrm>
            <a:off x="6705600" y="4953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Authority- Compliance</a:t>
            </a:r>
          </a:p>
        </p:txBody>
      </p:sp>
      <p:sp>
        <p:nvSpPr>
          <p:cNvPr id="16" name="Title 6">
            <a:extLst>
              <a:ext uri="{FF2B5EF4-FFF2-40B4-BE49-F238E27FC236}">
                <a16:creationId xmlns:a16="http://schemas.microsoft.com/office/drawing/2014/main" id="{30502BC2-52F3-4D75-8FFE-C3A25A752427}"/>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US" altLang="en-US" sz="4400" dirty="0">
                <a:solidFill>
                  <a:schemeClr val="bg1"/>
                </a:solidFill>
              </a:rPr>
              <a:t>C</a:t>
            </a:r>
            <a:r>
              <a:rPr lang="en-GB" altLang="en-US" sz="4400" dirty="0" err="1">
                <a:solidFill>
                  <a:schemeClr val="bg1"/>
                </a:solidFill>
              </a:rPr>
              <a:t>lassic</a:t>
            </a:r>
            <a:r>
              <a:rPr lang="en-GB" altLang="en-US" sz="4400" dirty="0">
                <a:solidFill>
                  <a:schemeClr val="bg1"/>
                </a:solidFill>
              </a:rPr>
              <a:t> Theories - </a:t>
            </a:r>
            <a:r>
              <a:rPr lang="en-GB" altLang="en-US" dirty="0">
                <a:solidFill>
                  <a:schemeClr val="bg1"/>
                </a:solidFill>
              </a:rPr>
              <a:t>Blake &amp; Mouton’s</a:t>
            </a:r>
            <a:br>
              <a:rPr lang="en-GB" altLang="en-US" dirty="0">
                <a:solidFill>
                  <a:schemeClr val="bg1"/>
                </a:solidFill>
              </a:rPr>
            </a:br>
            <a:r>
              <a:rPr lang="en-GB" altLang="en-US" dirty="0">
                <a:solidFill>
                  <a:schemeClr val="bg1"/>
                </a:solidFill>
              </a:rPr>
              <a:t>‘Leadership Grid’</a:t>
            </a:r>
            <a:endParaRPr lang="en-GB" altLang="en-US" sz="4400"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a:extLst>
              <a:ext uri="{FF2B5EF4-FFF2-40B4-BE49-F238E27FC236}">
                <a16:creationId xmlns:a16="http://schemas.microsoft.com/office/drawing/2014/main" id="{BFB6DF72-9F08-4ADE-A8B5-712561282BF3}"/>
              </a:ext>
            </a:extLst>
          </p:cNvPr>
          <p:cNvSpPr>
            <a:spLocks noGrp="1" noChangeArrowheads="1"/>
          </p:cNvSpPr>
          <p:nvPr>
            <p:ph type="body" idx="1"/>
          </p:nvPr>
        </p:nvSpPr>
        <p:spPr/>
        <p:txBody>
          <a:bodyPr/>
          <a:lstStyle/>
          <a:p>
            <a:r>
              <a:rPr lang="en-GB" altLang="en-US" dirty="0"/>
              <a:t>Leadership behaviour is dependent upon the favourability of the leadership situation. </a:t>
            </a:r>
          </a:p>
          <a:p>
            <a:endParaRPr lang="en-GB" altLang="en-US" dirty="0"/>
          </a:p>
          <a:p>
            <a:r>
              <a:rPr lang="en-GB" altLang="en-US" dirty="0"/>
              <a:t>Three major variables:</a:t>
            </a:r>
          </a:p>
          <a:p>
            <a:pPr lvl="1">
              <a:buFont typeface="Symbol" panose="05050102010706020507" pitchFamily="18" charset="2"/>
              <a:buChar char="·"/>
            </a:pPr>
            <a:r>
              <a:rPr lang="en-GB" altLang="en-US" dirty="0"/>
              <a:t>Leader-member relations - degree of trust</a:t>
            </a:r>
          </a:p>
          <a:p>
            <a:pPr lvl="1">
              <a:buFont typeface="Symbol" panose="05050102010706020507" pitchFamily="18" charset="2"/>
              <a:buChar char="·"/>
            </a:pPr>
            <a:r>
              <a:rPr lang="en-GB" altLang="en-US" dirty="0"/>
              <a:t>Task structure - is the task clearly defined?</a:t>
            </a:r>
          </a:p>
          <a:p>
            <a:pPr lvl="1">
              <a:buFont typeface="Symbol" panose="05050102010706020507" pitchFamily="18" charset="2"/>
              <a:buChar char="·"/>
            </a:pPr>
            <a:r>
              <a:rPr lang="en-GB" altLang="en-US" dirty="0"/>
              <a:t>Position Power - the degree of authority held.</a:t>
            </a:r>
          </a:p>
          <a:p>
            <a:endParaRPr lang="en-GB" altLang="en-US" dirty="0"/>
          </a:p>
        </p:txBody>
      </p:sp>
      <p:sp>
        <p:nvSpPr>
          <p:cNvPr id="4" name="Title 6">
            <a:extLst>
              <a:ext uri="{FF2B5EF4-FFF2-40B4-BE49-F238E27FC236}">
                <a16:creationId xmlns:a16="http://schemas.microsoft.com/office/drawing/2014/main" id="{1825D99F-899F-4048-AB1F-8837AEA29AB4}"/>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US" altLang="en-US" sz="4400" dirty="0">
                <a:solidFill>
                  <a:schemeClr val="bg1"/>
                </a:solidFill>
              </a:rPr>
              <a:t>C</a:t>
            </a:r>
            <a:r>
              <a:rPr lang="en-GB" altLang="en-US" sz="4400" dirty="0" err="1">
                <a:solidFill>
                  <a:schemeClr val="bg1"/>
                </a:solidFill>
              </a:rPr>
              <a:t>lassic</a:t>
            </a:r>
            <a:r>
              <a:rPr lang="en-GB" altLang="en-US" sz="4400" dirty="0">
                <a:solidFill>
                  <a:schemeClr val="bg1"/>
                </a:solidFill>
              </a:rPr>
              <a:t> Theories - </a:t>
            </a:r>
            <a:r>
              <a:rPr lang="en-GB" altLang="en-US" dirty="0">
                <a:solidFill>
                  <a:schemeClr val="bg1"/>
                </a:solidFill>
              </a:rPr>
              <a:t>Contingency models </a:t>
            </a:r>
            <a:r>
              <a:rPr lang="en-GB" altLang="en-US" dirty="0" err="1">
                <a:solidFill>
                  <a:schemeClr val="bg1"/>
                </a:solidFill>
              </a:rPr>
              <a:t>e.g.Fiedler</a:t>
            </a:r>
            <a:r>
              <a:rPr lang="en-GB" altLang="en-US" dirty="0">
                <a:solidFill>
                  <a:schemeClr val="bg1"/>
                </a:solidFill>
              </a:rPr>
              <a:t> </a:t>
            </a:r>
            <a:endParaRPr lang="en-GB" altLang="en-US" sz="440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59D00B7-1EC9-4065-9A30-CF03ABACE876}"/>
              </a:ext>
            </a:extLst>
          </p:cNvPr>
          <p:cNvSpPr>
            <a:spLocks noGrp="1" noChangeArrowheads="1"/>
          </p:cNvSpPr>
          <p:nvPr>
            <p:ph type="title"/>
          </p:nvPr>
        </p:nvSpPr>
        <p:spPr>
          <a:xfrm>
            <a:off x="2209800" y="304800"/>
            <a:ext cx="7772400" cy="1143000"/>
          </a:xfrm>
        </p:spPr>
        <p:txBody>
          <a:bodyPr/>
          <a:lstStyle/>
          <a:p>
            <a:r>
              <a:rPr lang="en-GB" altLang="en-US"/>
              <a:t>Example</a:t>
            </a:r>
          </a:p>
        </p:txBody>
      </p:sp>
      <p:sp>
        <p:nvSpPr>
          <p:cNvPr id="29699" name="Rectangle 3">
            <a:extLst>
              <a:ext uri="{FF2B5EF4-FFF2-40B4-BE49-F238E27FC236}">
                <a16:creationId xmlns:a16="http://schemas.microsoft.com/office/drawing/2014/main" id="{B11A563D-009F-476C-B895-DF0871C16506}"/>
              </a:ext>
            </a:extLst>
          </p:cNvPr>
          <p:cNvSpPr>
            <a:spLocks noGrp="1" noChangeArrowheads="1"/>
          </p:cNvSpPr>
          <p:nvPr>
            <p:ph type="body" idx="1"/>
          </p:nvPr>
        </p:nvSpPr>
        <p:spPr>
          <a:xfrm>
            <a:off x="1828800" y="1295400"/>
            <a:ext cx="8153400" cy="5334000"/>
          </a:xfrm>
        </p:spPr>
        <p:txBody>
          <a:bodyPr>
            <a:normAutofit fontScale="92500" lnSpcReduction="10000"/>
          </a:bodyPr>
          <a:lstStyle/>
          <a:p>
            <a:pPr lvl="1">
              <a:buFont typeface="Symbol" panose="05050102010706020507" pitchFamily="18" charset="2"/>
              <a:buChar char="·"/>
            </a:pPr>
            <a:r>
              <a:rPr lang="en-GB" altLang="en-US" u="sng" dirty="0"/>
              <a:t>Leader-member relations - degree of trust</a:t>
            </a:r>
            <a:endParaRPr lang="en-GB" altLang="en-US" dirty="0"/>
          </a:p>
          <a:p>
            <a:pPr lvl="1" algn="ctr">
              <a:buFont typeface="Symbol" panose="05050102010706020507" pitchFamily="18" charset="2"/>
              <a:buNone/>
            </a:pPr>
            <a:r>
              <a:rPr lang="en-GB" altLang="en-US" dirty="0"/>
              <a:t>Very good, you like and respect your leader</a:t>
            </a:r>
          </a:p>
          <a:p>
            <a:pPr lvl="1">
              <a:buFont typeface="Symbol" panose="05050102010706020507" pitchFamily="18" charset="2"/>
              <a:buChar char="·"/>
            </a:pPr>
            <a:endParaRPr lang="en-GB" altLang="en-US" dirty="0"/>
          </a:p>
          <a:p>
            <a:pPr lvl="1">
              <a:buFont typeface="Symbol" panose="05050102010706020507" pitchFamily="18" charset="2"/>
              <a:buChar char="·"/>
            </a:pPr>
            <a:r>
              <a:rPr lang="en-GB" altLang="en-US" u="sng" dirty="0"/>
              <a:t>Task structure - is the task clearly defined?</a:t>
            </a:r>
          </a:p>
          <a:p>
            <a:pPr lvl="1" algn="ctr">
              <a:buFont typeface="Symbol" panose="05050102010706020507" pitchFamily="18" charset="2"/>
              <a:buNone/>
            </a:pPr>
            <a:r>
              <a:rPr lang="en-GB" altLang="en-US" dirty="0"/>
              <a:t>Very unclear, quite a difficult problem we face</a:t>
            </a:r>
          </a:p>
          <a:p>
            <a:pPr lvl="1">
              <a:buFont typeface="Symbol" panose="05050102010706020507" pitchFamily="18" charset="2"/>
              <a:buChar char="·"/>
            </a:pPr>
            <a:endParaRPr lang="en-GB" altLang="en-US" dirty="0"/>
          </a:p>
          <a:p>
            <a:pPr lvl="1">
              <a:buFont typeface="Symbol" panose="05050102010706020507" pitchFamily="18" charset="2"/>
              <a:buChar char="·"/>
            </a:pPr>
            <a:r>
              <a:rPr lang="en-GB" altLang="en-US" u="sng" dirty="0"/>
              <a:t>Position Power - the degree of authority held.</a:t>
            </a:r>
            <a:endParaRPr lang="en-GB" altLang="en-US" dirty="0"/>
          </a:p>
          <a:p>
            <a:pPr algn="ctr">
              <a:buFont typeface="Wingdings" panose="05000000000000000000" pitchFamily="2" charset="2"/>
              <a:buNone/>
            </a:pPr>
            <a:r>
              <a:rPr lang="en-GB" altLang="en-US" sz="2800" dirty="0"/>
              <a:t>The leader has emerged and has no authority</a:t>
            </a:r>
          </a:p>
          <a:p>
            <a:pPr algn="ctr">
              <a:buFont typeface="Wingdings" panose="05000000000000000000" pitchFamily="2" charset="2"/>
              <a:buNone/>
            </a:pPr>
            <a:endParaRPr lang="en-GB" altLang="en-US" dirty="0"/>
          </a:p>
          <a:p>
            <a:pPr algn="ctr">
              <a:buNone/>
            </a:pPr>
            <a:r>
              <a:rPr lang="en-GB" altLang="en-US" dirty="0">
                <a:solidFill>
                  <a:schemeClr val="accent1"/>
                </a:solidFill>
              </a:rPr>
              <a:t>Best leadership style is? </a:t>
            </a:r>
          </a:p>
          <a:p>
            <a:pPr algn="ctr">
              <a:buNone/>
            </a:pPr>
            <a:r>
              <a:rPr lang="en-GB" altLang="en-US" dirty="0">
                <a:solidFill>
                  <a:schemeClr val="accent1"/>
                </a:solidFill>
              </a:rPr>
              <a:t>Democratic, participative.</a:t>
            </a:r>
          </a:p>
          <a:p>
            <a:pPr algn="ctr">
              <a:buFont typeface="Wingdings" panose="05000000000000000000" pitchFamily="2" charset="2"/>
              <a:buNone/>
            </a:pPr>
            <a:endParaRPr lang="en-GB" altLang="en-US" dirty="0">
              <a:solidFill>
                <a:schemeClr val="accen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BE73CBD-A335-4F7E-82C8-A0D7BDA3EE4F}"/>
              </a:ext>
            </a:extLst>
          </p:cNvPr>
          <p:cNvSpPr>
            <a:spLocks noGrp="1" noChangeArrowheads="1"/>
          </p:cNvSpPr>
          <p:nvPr>
            <p:ph type="title"/>
          </p:nvPr>
        </p:nvSpPr>
        <p:spPr>
          <a:xfrm>
            <a:off x="2209800" y="304800"/>
            <a:ext cx="7772400" cy="838200"/>
          </a:xfrm>
        </p:spPr>
        <p:txBody>
          <a:bodyPr/>
          <a:lstStyle/>
          <a:p>
            <a:r>
              <a:rPr lang="en-GB" altLang="en-US"/>
              <a:t>Example</a:t>
            </a:r>
          </a:p>
        </p:txBody>
      </p:sp>
      <p:sp>
        <p:nvSpPr>
          <p:cNvPr id="31747" name="Rectangle 3">
            <a:extLst>
              <a:ext uri="{FF2B5EF4-FFF2-40B4-BE49-F238E27FC236}">
                <a16:creationId xmlns:a16="http://schemas.microsoft.com/office/drawing/2014/main" id="{8B723926-E6BF-4037-82AF-8CF1A2A11D85}"/>
              </a:ext>
            </a:extLst>
          </p:cNvPr>
          <p:cNvSpPr>
            <a:spLocks noGrp="1" noChangeArrowheads="1"/>
          </p:cNvSpPr>
          <p:nvPr>
            <p:ph type="body" idx="1"/>
          </p:nvPr>
        </p:nvSpPr>
        <p:spPr>
          <a:xfrm>
            <a:off x="1828800" y="1219200"/>
            <a:ext cx="8153400" cy="5410200"/>
          </a:xfrm>
        </p:spPr>
        <p:txBody>
          <a:bodyPr/>
          <a:lstStyle/>
          <a:p>
            <a:pPr lvl="1">
              <a:buFont typeface="Symbol" panose="05050102010706020507" pitchFamily="18" charset="2"/>
              <a:buChar char="·"/>
            </a:pPr>
            <a:r>
              <a:rPr lang="en-GB" altLang="en-US" u="sng" dirty="0"/>
              <a:t>Leader-member relations - degree of trust</a:t>
            </a:r>
            <a:endParaRPr lang="en-GB" altLang="en-US" dirty="0"/>
          </a:p>
          <a:p>
            <a:pPr lvl="1" algn="ctr">
              <a:buFont typeface="Symbol" panose="05050102010706020507" pitchFamily="18" charset="2"/>
              <a:buNone/>
            </a:pPr>
            <a:r>
              <a:rPr lang="en-GB" altLang="en-US" dirty="0"/>
              <a:t>Very poor, you dislike and disrespect your leader</a:t>
            </a:r>
          </a:p>
          <a:p>
            <a:pPr lvl="1">
              <a:buFont typeface="Symbol" panose="05050102010706020507" pitchFamily="18" charset="2"/>
              <a:buChar char="·"/>
            </a:pPr>
            <a:endParaRPr lang="en-GB" altLang="en-US" dirty="0"/>
          </a:p>
          <a:p>
            <a:pPr lvl="1">
              <a:buFont typeface="Symbol" panose="05050102010706020507" pitchFamily="18" charset="2"/>
              <a:buChar char="·"/>
            </a:pPr>
            <a:r>
              <a:rPr lang="en-GB" altLang="en-US" u="sng" dirty="0"/>
              <a:t>Task structure - is the task clearly defined?</a:t>
            </a:r>
          </a:p>
          <a:p>
            <a:pPr lvl="1" algn="ctr">
              <a:buFont typeface="Symbol" panose="05050102010706020507" pitchFamily="18" charset="2"/>
              <a:buNone/>
            </a:pPr>
            <a:r>
              <a:rPr lang="en-GB" altLang="en-US" dirty="0"/>
              <a:t>Very unclear, quite a difficult problem we face</a:t>
            </a:r>
          </a:p>
          <a:p>
            <a:pPr lvl="1">
              <a:buFont typeface="Symbol" panose="05050102010706020507" pitchFamily="18" charset="2"/>
              <a:buChar char="·"/>
            </a:pPr>
            <a:endParaRPr lang="en-GB" altLang="en-US" dirty="0"/>
          </a:p>
          <a:p>
            <a:pPr lvl="1">
              <a:buFont typeface="Symbol" panose="05050102010706020507" pitchFamily="18" charset="2"/>
              <a:buChar char="·"/>
            </a:pPr>
            <a:r>
              <a:rPr lang="en-GB" altLang="en-US" u="sng" dirty="0"/>
              <a:t>Position Power - the degree of authority held.</a:t>
            </a:r>
            <a:endParaRPr lang="en-GB" altLang="en-US" dirty="0"/>
          </a:p>
          <a:p>
            <a:pPr algn="ctr">
              <a:buFont typeface="Wingdings" panose="05000000000000000000" pitchFamily="2" charset="2"/>
              <a:buNone/>
            </a:pPr>
            <a:r>
              <a:rPr lang="en-GB" altLang="en-US" sz="2800" dirty="0"/>
              <a:t>The leader has very clear, legitimate authority</a:t>
            </a:r>
          </a:p>
          <a:p>
            <a:pPr algn="ctr">
              <a:buNone/>
            </a:pPr>
            <a:r>
              <a:rPr lang="en-GB" altLang="en-US" dirty="0">
                <a:solidFill>
                  <a:schemeClr val="accent1"/>
                </a:solidFill>
              </a:rPr>
              <a:t>Best leadership style is? </a:t>
            </a:r>
          </a:p>
          <a:p>
            <a:pPr algn="ctr">
              <a:buNone/>
            </a:pPr>
            <a:r>
              <a:rPr lang="en-GB" altLang="en-US" dirty="0">
                <a:solidFill>
                  <a:schemeClr val="accent1"/>
                </a:solidFill>
              </a:rPr>
              <a:t>Autocratic</a:t>
            </a:r>
            <a:r>
              <a:rPr lang="en-GB" altLang="en-US">
                <a:solidFill>
                  <a:schemeClr val="accent1"/>
                </a:solidFill>
              </a:rPr>
              <a:t>, directive</a:t>
            </a:r>
            <a:r>
              <a:rPr lang="en-GB" altLang="en-US" dirty="0">
                <a:solidFill>
                  <a:schemeClr val="accent1"/>
                </a:solidFill>
              </a:rPr>
              <a:t>.</a:t>
            </a:r>
          </a:p>
          <a:p>
            <a:pPr algn="ctr">
              <a:buFont typeface="Wingdings" panose="05000000000000000000" pitchFamily="2" charset="2"/>
              <a:buNone/>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A7AC-46C0-4749-9434-E4B36AA4FFB1}"/>
              </a:ext>
            </a:extLst>
          </p:cNvPr>
          <p:cNvSpPr>
            <a:spLocks noGrp="1"/>
          </p:cNvSpPr>
          <p:nvPr>
            <p:ph type="title"/>
          </p:nvPr>
        </p:nvSpPr>
        <p:spPr/>
        <p:txBody>
          <a:bodyPr/>
          <a:lstStyle/>
          <a:p>
            <a:endParaRPr lang="en-GB"/>
          </a:p>
        </p:txBody>
      </p:sp>
      <p:pic>
        <p:nvPicPr>
          <p:cNvPr id="4" name="Picture 6" descr="See the source image">
            <a:extLst>
              <a:ext uri="{FF2B5EF4-FFF2-40B4-BE49-F238E27FC236}">
                <a16:creationId xmlns:a16="http://schemas.microsoft.com/office/drawing/2014/main" id="{0F324EF6-C5D7-4769-84F7-5ED8DA37A13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0" y="1417638"/>
            <a:ext cx="5775983" cy="530788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6">
            <a:extLst>
              <a:ext uri="{FF2B5EF4-FFF2-40B4-BE49-F238E27FC236}">
                <a16:creationId xmlns:a16="http://schemas.microsoft.com/office/drawing/2014/main" id="{36949340-6113-43B4-ADFD-4668D2FBB9F2}"/>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US" altLang="en-US" sz="4400" dirty="0">
                <a:solidFill>
                  <a:schemeClr val="bg1"/>
                </a:solidFill>
              </a:rPr>
              <a:t>C</a:t>
            </a:r>
            <a:r>
              <a:rPr lang="en-GB" altLang="en-US" sz="4400" dirty="0" err="1">
                <a:solidFill>
                  <a:schemeClr val="bg1"/>
                </a:solidFill>
              </a:rPr>
              <a:t>lassic</a:t>
            </a:r>
            <a:r>
              <a:rPr lang="en-GB" altLang="en-US" sz="4400" dirty="0">
                <a:solidFill>
                  <a:schemeClr val="bg1"/>
                </a:solidFill>
              </a:rPr>
              <a:t> Theories – </a:t>
            </a:r>
            <a:r>
              <a:rPr lang="en-GB" altLang="en-US" dirty="0">
                <a:solidFill>
                  <a:schemeClr val="bg1"/>
                </a:solidFill>
              </a:rPr>
              <a:t>Transformational Leadership</a:t>
            </a:r>
            <a:endParaRPr lang="en-GB" altLang="en-US" sz="4400" dirty="0">
              <a:solidFill>
                <a:schemeClr val="bg1"/>
              </a:solidFill>
            </a:endParaRPr>
          </a:p>
        </p:txBody>
      </p:sp>
      <p:sp>
        <p:nvSpPr>
          <p:cNvPr id="8" name="Content Placeholder 2">
            <a:extLst>
              <a:ext uri="{FF2B5EF4-FFF2-40B4-BE49-F238E27FC236}">
                <a16:creationId xmlns:a16="http://schemas.microsoft.com/office/drawing/2014/main" id="{1A451759-75BC-47B4-82C7-55F3B459BB14}"/>
              </a:ext>
            </a:extLst>
          </p:cNvPr>
          <p:cNvSpPr txBox="1">
            <a:spLocks/>
          </p:cNvSpPr>
          <p:nvPr/>
        </p:nvSpPr>
        <p:spPr>
          <a:xfrm>
            <a:off x="603312" y="1774823"/>
            <a:ext cx="518160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800" b="1" dirty="0">
                <a:solidFill>
                  <a:srgbClr val="383838"/>
                </a:solidFill>
                <a:latin typeface="Georgia" panose="02040502050405020303" pitchFamily="18" charset="0"/>
              </a:rPr>
              <a:t>Intellectual Stimulation, </a:t>
            </a:r>
          </a:p>
          <a:p>
            <a:r>
              <a:rPr lang="en-US" sz="2800" b="1" dirty="0">
                <a:solidFill>
                  <a:srgbClr val="383838"/>
                </a:solidFill>
                <a:latin typeface="Georgia" panose="02040502050405020303" pitchFamily="18" charset="0"/>
              </a:rPr>
              <a:t>Idealized influence, (Attributes)</a:t>
            </a:r>
          </a:p>
          <a:p>
            <a:r>
              <a:rPr lang="en-US" sz="2800" b="1" dirty="0">
                <a:solidFill>
                  <a:srgbClr val="383838"/>
                </a:solidFill>
                <a:latin typeface="Georgia" panose="02040502050405020303" pitchFamily="18" charset="0"/>
              </a:rPr>
              <a:t>Idealized influence, (</a:t>
            </a:r>
            <a:r>
              <a:rPr lang="en-US" sz="2800" b="1" dirty="0" err="1">
                <a:solidFill>
                  <a:srgbClr val="383838"/>
                </a:solidFill>
                <a:latin typeface="Georgia" panose="02040502050405020303" pitchFamily="18" charset="0"/>
              </a:rPr>
              <a:t>Behaviour</a:t>
            </a:r>
            <a:r>
              <a:rPr lang="en-US" sz="2800" b="1" dirty="0">
                <a:solidFill>
                  <a:srgbClr val="383838"/>
                </a:solidFill>
                <a:latin typeface="Georgia" panose="02040502050405020303" pitchFamily="18" charset="0"/>
              </a:rPr>
              <a:t>)</a:t>
            </a:r>
          </a:p>
          <a:p>
            <a:r>
              <a:rPr lang="en-US" sz="2800" b="1" dirty="0">
                <a:solidFill>
                  <a:srgbClr val="383838"/>
                </a:solidFill>
                <a:latin typeface="Georgia" panose="02040502050405020303" pitchFamily="18" charset="0"/>
              </a:rPr>
              <a:t>Inspirational motivation, </a:t>
            </a:r>
          </a:p>
          <a:p>
            <a:r>
              <a:rPr lang="en-US" sz="2800" b="1" dirty="0">
                <a:solidFill>
                  <a:srgbClr val="383838"/>
                </a:solidFill>
                <a:latin typeface="Georgia" panose="02040502050405020303" pitchFamily="18" charset="0"/>
              </a:rPr>
              <a:t>Individualized Consideration.</a:t>
            </a:r>
            <a:endParaRPr lang="en-GB" sz="2800" dirty="0"/>
          </a:p>
        </p:txBody>
      </p:sp>
      <p:sp>
        <p:nvSpPr>
          <p:cNvPr id="9" name="TextBox 8">
            <a:extLst>
              <a:ext uri="{FF2B5EF4-FFF2-40B4-BE49-F238E27FC236}">
                <a16:creationId xmlns:a16="http://schemas.microsoft.com/office/drawing/2014/main" id="{EDC8DAE0-E0D6-43EA-9ECB-80233A826A11}"/>
              </a:ext>
            </a:extLst>
          </p:cNvPr>
          <p:cNvSpPr txBox="1"/>
          <p:nvPr/>
        </p:nvSpPr>
        <p:spPr>
          <a:xfrm>
            <a:off x="263352" y="5661248"/>
            <a:ext cx="5521560" cy="738664"/>
          </a:xfrm>
          <a:prstGeom prst="rect">
            <a:avLst/>
          </a:prstGeom>
          <a:noFill/>
        </p:spPr>
        <p:txBody>
          <a:bodyPr wrap="square">
            <a:spAutoFit/>
          </a:bodyPr>
          <a:lstStyle/>
          <a:p>
            <a:r>
              <a:rPr lang="en-US" sz="1400" b="0" i="0" dirty="0">
                <a:solidFill>
                  <a:srgbClr val="000000"/>
                </a:solidFill>
                <a:effectLst/>
                <a:latin typeface="Verdana" panose="020B0604030504040204" pitchFamily="34" charset="0"/>
              </a:rPr>
              <a:t>Bass, B.M. and Avolio, B.J. (1990) Developing Trans-formational Leadership: 1992 and Beyond. Journal of European Industrial Training, 14, 21-27</a:t>
            </a:r>
            <a:endParaRPr lang="en-GB" sz="1400" dirty="0"/>
          </a:p>
        </p:txBody>
      </p:sp>
    </p:spTree>
    <p:extLst>
      <p:ext uri="{BB962C8B-B14F-4D97-AF65-F5344CB8AC3E}">
        <p14:creationId xmlns:p14="http://schemas.microsoft.com/office/powerpoint/2010/main" val="3966228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a:extLst>
              <a:ext uri="{FF2B5EF4-FFF2-40B4-BE49-F238E27FC236}">
                <a16:creationId xmlns:a16="http://schemas.microsoft.com/office/drawing/2014/main" id="{A1D35C50-61EA-4728-A124-5B44A0490DCA}"/>
              </a:ext>
            </a:extLst>
          </p:cNvPr>
          <p:cNvSpPr>
            <a:spLocks noGrp="1" noChangeArrowheads="1"/>
          </p:cNvSpPr>
          <p:nvPr>
            <p:ph type="body" idx="1"/>
          </p:nvPr>
        </p:nvSpPr>
        <p:spPr>
          <a:xfrm>
            <a:off x="2209800" y="1905000"/>
            <a:ext cx="7772400" cy="4191000"/>
          </a:xfrm>
        </p:spPr>
        <p:txBody>
          <a:bodyPr/>
          <a:lstStyle/>
          <a:p>
            <a:pPr>
              <a:spcAft>
                <a:spcPct val="55000"/>
              </a:spcAft>
            </a:pPr>
            <a:r>
              <a:rPr lang="en-GB" altLang="en-US"/>
              <a:t>Influence/ persuasion</a:t>
            </a:r>
          </a:p>
          <a:p>
            <a:pPr>
              <a:spcAft>
                <a:spcPct val="55000"/>
              </a:spcAft>
            </a:pPr>
            <a:r>
              <a:rPr lang="en-GB" altLang="en-US"/>
              <a:t>Convening – getting people together</a:t>
            </a:r>
          </a:p>
          <a:p>
            <a:pPr>
              <a:spcAft>
                <a:spcPct val="55000"/>
              </a:spcAft>
            </a:pPr>
            <a:r>
              <a:rPr lang="en-GB" altLang="en-US"/>
              <a:t>Taking responsibility/ ownership</a:t>
            </a:r>
          </a:p>
          <a:p>
            <a:pPr>
              <a:spcAft>
                <a:spcPct val="55000"/>
              </a:spcAft>
            </a:pPr>
            <a:r>
              <a:rPr lang="en-GB" altLang="en-US"/>
              <a:t>Role modelling</a:t>
            </a:r>
          </a:p>
          <a:p>
            <a:pPr>
              <a:spcAft>
                <a:spcPct val="55000"/>
              </a:spcAft>
            </a:pPr>
            <a:r>
              <a:rPr lang="en-GB" altLang="en-US"/>
              <a:t>Serving others</a:t>
            </a:r>
          </a:p>
        </p:txBody>
      </p:sp>
      <p:sp>
        <p:nvSpPr>
          <p:cNvPr id="4" name="Title 6">
            <a:extLst>
              <a:ext uri="{FF2B5EF4-FFF2-40B4-BE49-F238E27FC236}">
                <a16:creationId xmlns:a16="http://schemas.microsoft.com/office/drawing/2014/main" id="{C4631EFE-D9B7-403A-A061-03658834C2DF}"/>
              </a:ext>
            </a:extLst>
          </p:cNvPr>
          <p:cNvSpPr txBox="1">
            <a:spLocks/>
          </p:cNvSpPr>
          <p:nvPr/>
        </p:nvSpPr>
        <p:spPr>
          <a:xfrm>
            <a:off x="0" y="0"/>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Other ways of conceptualising Leadership</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
            <a:extLst>
              <a:ext uri="{FF2B5EF4-FFF2-40B4-BE49-F238E27FC236}">
                <a16:creationId xmlns:a16="http://schemas.microsoft.com/office/drawing/2014/main" id="{3D40C913-1E5F-481C-952A-FBB107CE79CB}"/>
              </a:ext>
            </a:extLst>
          </p:cNvPr>
          <p:cNvSpPr>
            <a:spLocks noGrp="1" noChangeArrowheads="1"/>
          </p:cNvSpPr>
          <p:nvPr>
            <p:ph type="body" idx="1"/>
          </p:nvPr>
        </p:nvSpPr>
        <p:spPr>
          <a:xfrm>
            <a:off x="609600" y="2492896"/>
            <a:ext cx="10972800" cy="3633268"/>
          </a:xfrm>
        </p:spPr>
        <p:txBody>
          <a:bodyPr/>
          <a:lstStyle/>
          <a:p>
            <a:r>
              <a:rPr lang="en-GB" altLang="en-US" dirty="0"/>
              <a:t>Comes not from the </a:t>
            </a:r>
            <a:r>
              <a:rPr lang="en-GB" altLang="en-US" u="sng" dirty="0"/>
              <a:t>top</a:t>
            </a:r>
            <a:r>
              <a:rPr lang="en-GB" altLang="en-US" dirty="0"/>
              <a:t>… but from </a:t>
            </a:r>
            <a:r>
              <a:rPr lang="en-GB" altLang="en-US" u="sng" dirty="0"/>
              <a:t>within</a:t>
            </a:r>
            <a:r>
              <a:rPr lang="en-GB" altLang="en-US" dirty="0"/>
              <a:t> the organisation.</a:t>
            </a:r>
          </a:p>
          <a:p>
            <a:endParaRPr lang="en-GB" altLang="en-US" dirty="0"/>
          </a:p>
          <a:p>
            <a:r>
              <a:rPr lang="en-GB" altLang="en-US" dirty="0"/>
              <a:t>Need to move away from the ‘hero leader’.</a:t>
            </a:r>
          </a:p>
          <a:p>
            <a:endParaRPr lang="en-GB" altLang="en-US" dirty="0"/>
          </a:p>
          <a:p>
            <a:pPr algn="r">
              <a:buFont typeface="Wingdings" panose="05000000000000000000" pitchFamily="2" charset="2"/>
              <a:buNone/>
            </a:pPr>
            <a:r>
              <a:rPr lang="en-GB" altLang="en-US" dirty="0"/>
              <a:t>Senge et al (1999)</a:t>
            </a:r>
          </a:p>
        </p:txBody>
      </p:sp>
      <p:sp>
        <p:nvSpPr>
          <p:cNvPr id="6" name="Title 6">
            <a:extLst>
              <a:ext uri="{FF2B5EF4-FFF2-40B4-BE49-F238E27FC236}">
                <a16:creationId xmlns:a16="http://schemas.microsoft.com/office/drawing/2014/main" id="{C129E5A2-87DB-4B63-BDF8-3201C49D6055}"/>
              </a:ext>
            </a:extLst>
          </p:cNvPr>
          <p:cNvSpPr txBox="1">
            <a:spLocks/>
          </p:cNvSpPr>
          <p:nvPr/>
        </p:nvSpPr>
        <p:spPr>
          <a:xfrm>
            <a:off x="0" y="0"/>
            <a:ext cx="12192000" cy="1310640"/>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New conceptualisations – Dispersed Leadership</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82E7364-5B7E-42CF-B635-F29892F0E0DC}"/>
              </a:ext>
            </a:extLst>
          </p:cNvPr>
          <p:cNvSpPr>
            <a:spLocks noGrp="1" noChangeArrowheads="1"/>
          </p:cNvSpPr>
          <p:nvPr>
            <p:ph type="title"/>
          </p:nvPr>
        </p:nvSpPr>
        <p:spPr/>
        <p:txBody>
          <a:bodyPr/>
          <a:lstStyle/>
          <a:p>
            <a:r>
              <a:rPr lang="en-GB" altLang="en-US" dirty="0"/>
              <a:t>Leadership as Convening</a:t>
            </a:r>
          </a:p>
        </p:txBody>
      </p:sp>
      <p:sp>
        <p:nvSpPr>
          <p:cNvPr id="47107" name="Rectangle 3">
            <a:extLst>
              <a:ext uri="{FF2B5EF4-FFF2-40B4-BE49-F238E27FC236}">
                <a16:creationId xmlns:a16="http://schemas.microsoft.com/office/drawing/2014/main" id="{10328935-D6FD-45EB-95E9-A6655C30CCAC}"/>
              </a:ext>
            </a:extLst>
          </p:cNvPr>
          <p:cNvSpPr>
            <a:spLocks noGrp="1" noChangeArrowheads="1"/>
          </p:cNvSpPr>
          <p:nvPr>
            <p:ph type="body" idx="1"/>
          </p:nvPr>
        </p:nvSpPr>
        <p:spPr>
          <a:xfrm>
            <a:off x="839416" y="1916832"/>
            <a:ext cx="10657184" cy="4464918"/>
          </a:xfrm>
        </p:spPr>
        <p:txBody>
          <a:bodyPr>
            <a:normAutofit fontScale="92500" lnSpcReduction="10000"/>
          </a:bodyPr>
          <a:lstStyle/>
          <a:p>
            <a:pPr>
              <a:lnSpc>
                <a:spcPct val="90000"/>
              </a:lnSpc>
            </a:pPr>
            <a:r>
              <a:rPr lang="en-GB" altLang="en-US" sz="2800" dirty="0"/>
              <a:t>Leadership is about intention, convening, valuing relatedness and presenting choices.</a:t>
            </a:r>
          </a:p>
          <a:p>
            <a:pPr>
              <a:lnSpc>
                <a:spcPct val="90000"/>
              </a:lnSpc>
            </a:pPr>
            <a:endParaRPr lang="en-GB" altLang="en-US" sz="2800" dirty="0"/>
          </a:p>
          <a:p>
            <a:pPr>
              <a:lnSpc>
                <a:spcPct val="90000"/>
              </a:lnSpc>
            </a:pPr>
            <a:r>
              <a:rPr lang="en-GB" altLang="en-US" sz="2800" dirty="0"/>
              <a:t>It is not a personality characteristic or style.</a:t>
            </a:r>
          </a:p>
          <a:p>
            <a:pPr>
              <a:lnSpc>
                <a:spcPct val="90000"/>
              </a:lnSpc>
            </a:pPr>
            <a:endParaRPr lang="en-GB" altLang="en-US" sz="2800" dirty="0"/>
          </a:p>
          <a:p>
            <a:pPr>
              <a:lnSpc>
                <a:spcPct val="90000"/>
              </a:lnSpc>
            </a:pPr>
            <a:r>
              <a:rPr lang="en-GB" altLang="en-US" sz="2800" dirty="0"/>
              <a:t>Leadership is not scarce, or lost, or needs to be trained into us nor is a special person.</a:t>
            </a:r>
          </a:p>
          <a:p>
            <a:pPr>
              <a:lnSpc>
                <a:spcPct val="90000"/>
              </a:lnSpc>
            </a:pPr>
            <a:endParaRPr lang="en-GB" altLang="en-US" sz="2800" dirty="0"/>
          </a:p>
          <a:p>
            <a:pPr>
              <a:lnSpc>
                <a:spcPct val="90000"/>
              </a:lnSpc>
            </a:pPr>
            <a:r>
              <a:rPr lang="en-GB" altLang="en-US" sz="2800" dirty="0"/>
              <a:t>Leader as willing citizen. Leader as social architect.</a:t>
            </a:r>
          </a:p>
          <a:p>
            <a:pPr algn="r">
              <a:lnSpc>
                <a:spcPct val="90000"/>
              </a:lnSpc>
              <a:buFont typeface="Wingdings" panose="05000000000000000000" pitchFamily="2" charset="2"/>
              <a:buNone/>
            </a:pPr>
            <a:endParaRPr lang="en-GB" altLang="en-US" sz="2800" dirty="0"/>
          </a:p>
          <a:p>
            <a:pPr algn="r">
              <a:lnSpc>
                <a:spcPct val="90000"/>
              </a:lnSpc>
              <a:buFont typeface="Wingdings" panose="05000000000000000000" pitchFamily="2" charset="2"/>
              <a:buNone/>
            </a:pPr>
            <a:r>
              <a:rPr lang="en-GB" altLang="en-US" sz="2800" dirty="0"/>
              <a:t>Peter Block 2008</a:t>
            </a:r>
          </a:p>
        </p:txBody>
      </p:sp>
      <p:sp>
        <p:nvSpPr>
          <p:cNvPr id="4" name="Title 6">
            <a:extLst>
              <a:ext uri="{FF2B5EF4-FFF2-40B4-BE49-F238E27FC236}">
                <a16:creationId xmlns:a16="http://schemas.microsoft.com/office/drawing/2014/main" id="{68AA1F84-25A8-49A5-8DE3-A04135EEF20F}"/>
              </a:ext>
            </a:extLst>
          </p:cNvPr>
          <p:cNvSpPr txBox="1">
            <a:spLocks/>
          </p:cNvSpPr>
          <p:nvPr/>
        </p:nvSpPr>
        <p:spPr>
          <a:xfrm>
            <a:off x="0" y="-27384"/>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New Conceptualisations- Leadership as convening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13E8AD0F-4177-4551-8D25-4DA6AF50CB25}"/>
              </a:ext>
            </a:extLst>
          </p:cNvPr>
          <p:cNvSpPr>
            <a:spLocks noGrp="1" noChangeArrowheads="1"/>
          </p:cNvSpPr>
          <p:nvPr>
            <p:ph type="title"/>
          </p:nvPr>
        </p:nvSpPr>
        <p:spPr/>
        <p:txBody>
          <a:bodyPr/>
          <a:lstStyle/>
          <a:p>
            <a:r>
              <a:rPr lang="en-GB" altLang="en-US"/>
              <a:t>Leadership as Convening</a:t>
            </a:r>
          </a:p>
        </p:txBody>
      </p:sp>
      <p:sp>
        <p:nvSpPr>
          <p:cNvPr id="50179" name="Rectangle 3">
            <a:extLst>
              <a:ext uri="{FF2B5EF4-FFF2-40B4-BE49-F238E27FC236}">
                <a16:creationId xmlns:a16="http://schemas.microsoft.com/office/drawing/2014/main" id="{9AAEBA41-7917-47D3-B499-92D2C2FB8DC1}"/>
              </a:ext>
            </a:extLst>
          </p:cNvPr>
          <p:cNvSpPr>
            <a:spLocks noGrp="1" noChangeArrowheads="1"/>
          </p:cNvSpPr>
          <p:nvPr>
            <p:ph type="body" idx="1"/>
          </p:nvPr>
        </p:nvSpPr>
        <p:spPr/>
        <p:txBody>
          <a:bodyPr/>
          <a:lstStyle/>
          <a:p>
            <a:r>
              <a:rPr lang="en-GB" altLang="en-US"/>
              <a:t>Leaders that…</a:t>
            </a:r>
          </a:p>
          <a:p>
            <a:endParaRPr lang="en-GB" altLang="en-US"/>
          </a:p>
          <a:p>
            <a:pPr lvl="1"/>
            <a:r>
              <a:rPr lang="en-GB" altLang="en-US"/>
              <a:t>Embrace their own humanity,</a:t>
            </a:r>
          </a:p>
          <a:p>
            <a:pPr lvl="1"/>
            <a:r>
              <a:rPr lang="en-GB" altLang="en-US"/>
              <a:t>Create conditions for civic engagement</a:t>
            </a:r>
          </a:p>
          <a:p>
            <a:pPr lvl="1"/>
            <a:r>
              <a:rPr lang="en-GB" altLang="en-US"/>
              <a:t>Deepen accountability and commitment through….</a:t>
            </a:r>
          </a:p>
          <a:p>
            <a:pPr lvl="1" algn="ctr">
              <a:buFont typeface="Wingdings" panose="05000000000000000000" pitchFamily="2" charset="2"/>
              <a:buNone/>
            </a:pPr>
            <a:r>
              <a:rPr lang="en-GB" altLang="en-US" sz="4400"/>
              <a:t>Engagement</a:t>
            </a:r>
          </a:p>
          <a:p>
            <a:pPr lvl="1" algn="r">
              <a:buFont typeface="Wingdings" panose="05000000000000000000" pitchFamily="2" charset="2"/>
              <a:buNone/>
            </a:pPr>
            <a:r>
              <a:rPr lang="en-GB" altLang="en-US"/>
              <a:t>Peter Block 2008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0" name="Rectangle 6">
            <a:extLst>
              <a:ext uri="{FF2B5EF4-FFF2-40B4-BE49-F238E27FC236}">
                <a16:creationId xmlns:a16="http://schemas.microsoft.com/office/drawing/2014/main" id="{AAF631FA-BD95-4436-A1FC-536BCD2157F8}"/>
              </a:ext>
            </a:extLst>
          </p:cNvPr>
          <p:cNvSpPr>
            <a:spLocks noChangeArrowheads="1"/>
          </p:cNvSpPr>
          <p:nvPr/>
        </p:nvSpPr>
        <p:spPr bwMode="auto">
          <a:xfrm>
            <a:off x="0" y="2565400"/>
            <a:ext cx="12192000" cy="4292600"/>
          </a:xfrm>
          <a:prstGeom prst="rect">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6" name="Rectangle 2">
            <a:extLst>
              <a:ext uri="{FF2B5EF4-FFF2-40B4-BE49-F238E27FC236}">
                <a16:creationId xmlns:a16="http://schemas.microsoft.com/office/drawing/2014/main" id="{EC66A880-70A7-4715-B264-357CEE17E0F5}"/>
              </a:ext>
            </a:extLst>
          </p:cNvPr>
          <p:cNvSpPr>
            <a:spLocks noGrp="1" noChangeArrowheads="1"/>
          </p:cNvSpPr>
          <p:nvPr>
            <p:ph type="title"/>
          </p:nvPr>
        </p:nvSpPr>
        <p:spPr/>
        <p:txBody>
          <a:bodyPr/>
          <a:lstStyle/>
          <a:p>
            <a:endParaRPr lang="en-US" altLang="en-US"/>
          </a:p>
        </p:txBody>
      </p:sp>
      <p:sp>
        <p:nvSpPr>
          <p:cNvPr id="57347" name="Rectangle 3">
            <a:extLst>
              <a:ext uri="{FF2B5EF4-FFF2-40B4-BE49-F238E27FC236}">
                <a16:creationId xmlns:a16="http://schemas.microsoft.com/office/drawing/2014/main" id="{2452772C-292F-4584-92F4-75F02976B007}"/>
              </a:ext>
            </a:extLst>
          </p:cNvPr>
          <p:cNvSpPr>
            <a:spLocks noGrp="1" noChangeArrowheads="1"/>
          </p:cNvSpPr>
          <p:nvPr>
            <p:ph type="body" idx="1"/>
          </p:nvPr>
        </p:nvSpPr>
        <p:spPr>
          <a:xfrm>
            <a:off x="335360" y="3789040"/>
            <a:ext cx="11449272" cy="2141860"/>
          </a:xfrm>
        </p:spPr>
        <p:txBody>
          <a:bodyPr>
            <a:normAutofit/>
          </a:bodyPr>
          <a:lstStyle/>
          <a:p>
            <a:pPr>
              <a:lnSpc>
                <a:spcPct val="90000"/>
              </a:lnSpc>
              <a:buFont typeface="Wingdings" panose="05000000000000000000" pitchFamily="2" charset="2"/>
              <a:buNone/>
            </a:pPr>
            <a:r>
              <a:rPr lang="en-GB" altLang="en-US" sz="2000" dirty="0">
                <a:solidFill>
                  <a:schemeClr val="bg1"/>
                </a:solidFill>
              </a:rPr>
              <a:t>That person is sharply different from one who is </a:t>
            </a:r>
            <a:r>
              <a:rPr lang="en-GB" altLang="en-US" sz="2000" i="1" dirty="0">
                <a:solidFill>
                  <a:schemeClr val="bg1"/>
                </a:solidFill>
              </a:rPr>
              <a:t>leader</a:t>
            </a:r>
            <a:r>
              <a:rPr lang="en-GB" altLang="en-US" sz="2000" dirty="0">
                <a:solidFill>
                  <a:schemeClr val="bg1"/>
                </a:solidFill>
              </a:rPr>
              <a:t> first, perhaps because of the need to assuage an unusual power drive or to acquire material possessions… The difference manifests itself in the care taken by the servant-first to make sure that other people’s highest priority needs are being served. </a:t>
            </a:r>
          </a:p>
          <a:p>
            <a:pPr>
              <a:lnSpc>
                <a:spcPct val="90000"/>
              </a:lnSpc>
              <a:buFont typeface="Wingdings" panose="05000000000000000000" pitchFamily="2" charset="2"/>
              <a:buNone/>
            </a:pPr>
            <a:endParaRPr lang="en-GB" altLang="en-US" sz="2400" dirty="0">
              <a:solidFill>
                <a:schemeClr val="bg1"/>
              </a:solidFill>
            </a:endParaRPr>
          </a:p>
          <a:p>
            <a:pPr>
              <a:lnSpc>
                <a:spcPct val="90000"/>
              </a:lnSpc>
              <a:buFont typeface="Wingdings" panose="05000000000000000000" pitchFamily="2" charset="2"/>
              <a:buNone/>
            </a:pPr>
            <a:r>
              <a:rPr lang="en-GB" altLang="en-US" sz="2400" dirty="0">
                <a:solidFill>
                  <a:schemeClr val="bg1"/>
                </a:solidFill>
              </a:rPr>
              <a:t>	Do those served grow as persons? </a:t>
            </a:r>
          </a:p>
          <a:p>
            <a:pPr>
              <a:lnSpc>
                <a:spcPct val="90000"/>
              </a:lnSpc>
              <a:buFont typeface="Wingdings" panose="05000000000000000000" pitchFamily="2" charset="2"/>
              <a:buNone/>
            </a:pPr>
            <a:r>
              <a:rPr lang="en-GB" altLang="en-US" sz="2400" dirty="0">
                <a:solidFill>
                  <a:schemeClr val="bg1"/>
                </a:solidFill>
              </a:rPr>
              <a:t>	Do they, </a:t>
            </a:r>
            <a:r>
              <a:rPr lang="en-GB" altLang="en-US" sz="2400" i="1" dirty="0">
                <a:solidFill>
                  <a:schemeClr val="bg1"/>
                </a:solidFill>
              </a:rPr>
              <a:t>while being served</a:t>
            </a:r>
            <a:r>
              <a:rPr lang="en-GB" altLang="en-US" sz="2400" dirty="0">
                <a:solidFill>
                  <a:schemeClr val="bg1"/>
                </a:solidFill>
              </a:rPr>
              <a:t>, become healthier, wiser, freer, more autonomous… </a:t>
            </a:r>
          </a:p>
        </p:txBody>
      </p:sp>
      <p:pic>
        <p:nvPicPr>
          <p:cNvPr id="57349" name="Picture 5" descr="Greenleaf Center fo Servant Leadership">
            <a:hlinkClick r:id="rId2"/>
            <a:extLst>
              <a:ext uri="{FF2B5EF4-FFF2-40B4-BE49-F238E27FC236}">
                <a16:creationId xmlns:a16="http://schemas.microsoft.com/office/drawing/2014/main" id="{F43E0087-BFF2-400E-96BF-556C969745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42694" cy="3429000"/>
          </a:xfrm>
          <a:prstGeom prst="rect">
            <a:avLst/>
          </a:prstGeom>
          <a:noFill/>
          <a:extLst>
            <a:ext uri="{909E8E84-426E-40DD-AFC4-6F175D3DCCD1}">
              <a14:hiddenFill xmlns:a14="http://schemas.microsoft.com/office/drawing/2010/main">
                <a:solidFill>
                  <a:srgbClr val="FFFFFF"/>
                </a:solidFill>
              </a14:hiddenFill>
            </a:ext>
          </a:extLst>
        </p:spPr>
      </p:pic>
      <p:sp>
        <p:nvSpPr>
          <p:cNvPr id="57351" name="Text Box 7">
            <a:extLst>
              <a:ext uri="{FF2B5EF4-FFF2-40B4-BE49-F238E27FC236}">
                <a16:creationId xmlns:a16="http://schemas.microsoft.com/office/drawing/2014/main" id="{6822A9D9-1FE1-45CF-950B-5DA2401C5CFD}"/>
              </a:ext>
            </a:extLst>
          </p:cNvPr>
          <p:cNvSpPr txBox="1">
            <a:spLocks noChangeArrowheads="1"/>
          </p:cNvSpPr>
          <p:nvPr/>
        </p:nvSpPr>
        <p:spPr bwMode="auto">
          <a:xfrm>
            <a:off x="4597400" y="6165850"/>
            <a:ext cx="698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en-GB" altLang="en-US" sz="2400" dirty="0">
                <a:solidFill>
                  <a:schemeClr val="bg1"/>
                </a:solidFill>
              </a:rPr>
              <a:t>Robert Greenleaf (1970) http://www.greenleaf.org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0417733B-8FFD-4BC8-A257-696157C971F5}"/>
              </a:ext>
            </a:extLst>
          </p:cNvPr>
          <p:cNvSpPr>
            <a:spLocks noGrp="1" noChangeArrowheads="1"/>
          </p:cNvSpPr>
          <p:nvPr>
            <p:ph type="title"/>
          </p:nvPr>
        </p:nvSpPr>
        <p:spPr/>
        <p:txBody>
          <a:bodyPr/>
          <a:lstStyle/>
          <a:p>
            <a:r>
              <a:rPr lang="en-GB" altLang="en-US"/>
              <a:t>Servant leadership</a:t>
            </a:r>
          </a:p>
        </p:txBody>
      </p:sp>
      <p:sp>
        <p:nvSpPr>
          <p:cNvPr id="49155" name="Rectangle 3">
            <a:extLst>
              <a:ext uri="{FF2B5EF4-FFF2-40B4-BE49-F238E27FC236}">
                <a16:creationId xmlns:a16="http://schemas.microsoft.com/office/drawing/2014/main" id="{92233DE0-37C6-4695-B7C0-BA271DCCB815}"/>
              </a:ext>
            </a:extLst>
          </p:cNvPr>
          <p:cNvSpPr>
            <a:spLocks noGrp="1" noChangeArrowheads="1"/>
          </p:cNvSpPr>
          <p:nvPr>
            <p:ph type="body" idx="1"/>
          </p:nvPr>
        </p:nvSpPr>
        <p:spPr>
          <a:xfrm>
            <a:off x="576744" y="2132856"/>
            <a:ext cx="11005656" cy="4348361"/>
          </a:xfrm>
        </p:spPr>
        <p:txBody>
          <a:bodyPr/>
          <a:lstStyle/>
          <a:p>
            <a:pPr>
              <a:lnSpc>
                <a:spcPct val="90000"/>
              </a:lnSpc>
              <a:buFont typeface="Wingdings" panose="05000000000000000000" pitchFamily="2" charset="2"/>
              <a:buNone/>
            </a:pPr>
            <a:r>
              <a:rPr lang="en-GB" altLang="en-US" dirty="0"/>
              <a:t>The main emphases are…</a:t>
            </a:r>
          </a:p>
          <a:p>
            <a:pPr>
              <a:lnSpc>
                <a:spcPct val="90000"/>
              </a:lnSpc>
              <a:buFont typeface="Wingdings" panose="05000000000000000000" pitchFamily="2" charset="2"/>
              <a:buNone/>
            </a:pPr>
            <a:endParaRPr lang="en-GB" altLang="en-US" dirty="0"/>
          </a:p>
          <a:p>
            <a:pPr>
              <a:lnSpc>
                <a:spcPct val="90000"/>
              </a:lnSpc>
            </a:pPr>
            <a:r>
              <a:rPr lang="en-GB" altLang="en-US" dirty="0"/>
              <a:t>Increased service to others</a:t>
            </a:r>
          </a:p>
          <a:p>
            <a:pPr>
              <a:lnSpc>
                <a:spcPct val="90000"/>
              </a:lnSpc>
            </a:pPr>
            <a:r>
              <a:rPr lang="en-GB" altLang="en-US" dirty="0"/>
              <a:t>A holistic approach to work</a:t>
            </a:r>
          </a:p>
          <a:p>
            <a:pPr>
              <a:lnSpc>
                <a:spcPct val="90000"/>
              </a:lnSpc>
            </a:pPr>
            <a:r>
              <a:rPr lang="en-GB" altLang="en-US" dirty="0"/>
              <a:t>Building a sense of community in the workplace</a:t>
            </a:r>
          </a:p>
          <a:p>
            <a:pPr>
              <a:lnSpc>
                <a:spcPct val="90000"/>
              </a:lnSpc>
            </a:pPr>
            <a:r>
              <a:rPr lang="en-GB" altLang="en-US" dirty="0"/>
              <a:t>A wider sharing or power in decision-making</a:t>
            </a:r>
          </a:p>
          <a:p>
            <a:pPr algn="r">
              <a:lnSpc>
                <a:spcPct val="90000"/>
              </a:lnSpc>
              <a:buFont typeface="Wingdings" panose="05000000000000000000" pitchFamily="2" charset="2"/>
              <a:buNone/>
            </a:pPr>
            <a:endParaRPr lang="en-GB" altLang="en-US" sz="2000" dirty="0"/>
          </a:p>
          <a:p>
            <a:pPr algn="r">
              <a:lnSpc>
                <a:spcPct val="90000"/>
              </a:lnSpc>
              <a:buFont typeface="Wingdings" panose="05000000000000000000" pitchFamily="2" charset="2"/>
              <a:buNone/>
            </a:pPr>
            <a:r>
              <a:rPr lang="en-GB" altLang="en-US" sz="2000" dirty="0"/>
              <a:t>Lewis &amp; Noble (2008) Servant Leadership: Bringing the spirit of work to work. Management Book 2000, Cirencester.</a:t>
            </a:r>
          </a:p>
        </p:txBody>
      </p:sp>
      <p:sp>
        <p:nvSpPr>
          <p:cNvPr id="4" name="Title 6">
            <a:extLst>
              <a:ext uri="{FF2B5EF4-FFF2-40B4-BE49-F238E27FC236}">
                <a16:creationId xmlns:a16="http://schemas.microsoft.com/office/drawing/2014/main" id="{F35A8638-9023-4061-902F-FDA1591DF536}"/>
              </a:ext>
            </a:extLst>
          </p:cNvPr>
          <p:cNvSpPr txBox="1">
            <a:spLocks/>
          </p:cNvSpPr>
          <p:nvPr/>
        </p:nvSpPr>
        <p:spPr>
          <a:xfrm>
            <a:off x="0" y="-27384"/>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New Conceptualisations- Servant Leadership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D3C286E6-509E-4457-B18A-2D7006AB34C0}"/>
              </a:ext>
            </a:extLst>
          </p:cNvPr>
          <p:cNvSpPr>
            <a:spLocks noGrp="1" noChangeArrowheads="1"/>
          </p:cNvSpPr>
          <p:nvPr>
            <p:ph type="body" idx="1"/>
          </p:nvPr>
        </p:nvSpPr>
        <p:spPr>
          <a:xfrm>
            <a:off x="579432" y="2938964"/>
            <a:ext cx="9404999" cy="3494087"/>
          </a:xfrm>
        </p:spPr>
        <p:txBody>
          <a:bodyPr/>
          <a:lstStyle/>
          <a:p>
            <a:pPr>
              <a:lnSpc>
                <a:spcPct val="90000"/>
              </a:lnSpc>
            </a:pPr>
            <a:r>
              <a:rPr lang="en-GB" altLang="en-US" dirty="0"/>
              <a:t>Vision is no longer the answer.</a:t>
            </a:r>
          </a:p>
          <a:p>
            <a:pPr>
              <a:lnSpc>
                <a:spcPct val="90000"/>
              </a:lnSpc>
            </a:pPr>
            <a:r>
              <a:rPr lang="en-GB" altLang="en-US" dirty="0"/>
              <a:t>Perceive and create connections.</a:t>
            </a:r>
          </a:p>
          <a:p>
            <a:pPr>
              <a:lnSpc>
                <a:spcPct val="90000"/>
              </a:lnSpc>
            </a:pPr>
            <a:r>
              <a:rPr lang="en-GB" altLang="en-US" dirty="0"/>
              <a:t>Build common purpose across boundaries.</a:t>
            </a:r>
          </a:p>
          <a:p>
            <a:pPr>
              <a:lnSpc>
                <a:spcPct val="90000"/>
              </a:lnSpc>
            </a:pPr>
            <a:r>
              <a:rPr lang="en-GB" altLang="en-US" dirty="0"/>
              <a:t>Build commitment across wide domain.</a:t>
            </a:r>
          </a:p>
          <a:p>
            <a:pPr algn="r">
              <a:lnSpc>
                <a:spcPct val="90000"/>
              </a:lnSpc>
              <a:buFont typeface="Wingdings" panose="05000000000000000000" pitchFamily="2" charset="2"/>
              <a:buNone/>
            </a:pPr>
            <a:endParaRPr lang="en-GB" altLang="en-US" dirty="0"/>
          </a:p>
          <a:p>
            <a:pPr algn="r">
              <a:lnSpc>
                <a:spcPct val="90000"/>
              </a:lnSpc>
              <a:buFont typeface="Wingdings" panose="05000000000000000000" pitchFamily="2" charset="2"/>
              <a:buNone/>
            </a:pPr>
            <a:r>
              <a:rPr lang="en-GB" altLang="en-US" dirty="0"/>
              <a:t>Jean Lipman-</a:t>
            </a:r>
            <a:r>
              <a:rPr lang="en-GB" altLang="en-US" dirty="0" err="1"/>
              <a:t>Blumen</a:t>
            </a:r>
            <a:r>
              <a:rPr lang="en-GB" altLang="en-US" dirty="0"/>
              <a:t> </a:t>
            </a:r>
          </a:p>
        </p:txBody>
      </p:sp>
      <p:pic>
        <p:nvPicPr>
          <p:cNvPr id="48135" name="Picture 7">
            <a:extLst>
              <a:ext uri="{FF2B5EF4-FFF2-40B4-BE49-F238E27FC236}">
                <a16:creationId xmlns:a16="http://schemas.microsoft.com/office/drawing/2014/main" id="{5F1EC220-3BE2-4EB3-8A80-059FA82D03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96400" y="1787233"/>
            <a:ext cx="1908175" cy="230346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6">
            <a:extLst>
              <a:ext uri="{FF2B5EF4-FFF2-40B4-BE49-F238E27FC236}">
                <a16:creationId xmlns:a16="http://schemas.microsoft.com/office/drawing/2014/main" id="{4B68FD20-8594-44F1-96BE-F0A5BD2E2EEF}"/>
              </a:ext>
            </a:extLst>
          </p:cNvPr>
          <p:cNvSpPr txBox="1">
            <a:spLocks/>
          </p:cNvSpPr>
          <p:nvPr/>
        </p:nvSpPr>
        <p:spPr>
          <a:xfrm>
            <a:off x="0" y="-27384"/>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New Conceptualisations- Connective Leadership</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FC2DFD3E-BCF5-4FAF-B52E-FB86212D5115}"/>
              </a:ext>
            </a:extLst>
          </p:cNvPr>
          <p:cNvSpPr>
            <a:spLocks noGrp="1" noChangeArrowheads="1"/>
          </p:cNvSpPr>
          <p:nvPr>
            <p:ph type="title"/>
          </p:nvPr>
        </p:nvSpPr>
        <p:spPr>
          <a:xfrm>
            <a:off x="8040216" y="1585517"/>
            <a:ext cx="2530475" cy="3438525"/>
          </a:xfrm>
        </p:spPr>
        <p:txBody>
          <a:bodyPr/>
          <a:lstStyle/>
          <a:p>
            <a:r>
              <a:rPr lang="en-GB" altLang="en-US" dirty="0"/>
              <a:t>How do you follow others?</a:t>
            </a:r>
          </a:p>
        </p:txBody>
      </p:sp>
      <p:pic>
        <p:nvPicPr>
          <p:cNvPr id="56327" name="Picture 7">
            <a:extLst>
              <a:ext uri="{FF2B5EF4-FFF2-40B4-BE49-F238E27FC236}">
                <a16:creationId xmlns:a16="http://schemas.microsoft.com/office/drawing/2014/main" id="{0AC2CDF5-C975-48BB-91B7-4F77FF5D50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392" y="1235869"/>
            <a:ext cx="5724525" cy="4516438"/>
          </a:xfrm>
          <a:prstGeom prst="rect">
            <a:avLst/>
          </a:prstGeom>
          <a:noFill/>
          <a:extLst>
            <a:ext uri="{909E8E84-426E-40DD-AFC4-6F175D3DCCD1}">
              <a14:hiddenFill xmlns:a14="http://schemas.microsoft.com/office/drawing/2010/main">
                <a:solidFill>
                  <a:srgbClr val="FFFFFF"/>
                </a:solidFill>
              </a14:hiddenFill>
            </a:ext>
          </a:extLst>
        </p:spPr>
      </p:pic>
      <p:sp>
        <p:nvSpPr>
          <p:cNvPr id="56328" name="Text Box 8">
            <a:extLst>
              <a:ext uri="{FF2B5EF4-FFF2-40B4-BE49-F238E27FC236}">
                <a16:creationId xmlns:a16="http://schemas.microsoft.com/office/drawing/2014/main" id="{4AFC4643-DEC6-432D-8E08-C4C4CBE6F189}"/>
              </a:ext>
            </a:extLst>
          </p:cNvPr>
          <p:cNvSpPr txBox="1">
            <a:spLocks noGrp="1" noChangeArrowheads="1"/>
          </p:cNvSpPr>
          <p:nvPr>
            <p:ph type="body" idx="1"/>
          </p:nvPr>
        </p:nvSpPr>
        <p:spPr>
          <a:xfrm>
            <a:off x="3143672" y="6024440"/>
            <a:ext cx="8229600" cy="504000"/>
          </a:xfrm>
          <a:noFill/>
          <a:ln/>
        </p:spPr>
        <p:txBody>
          <a:bodyPr/>
          <a:lstStyle/>
          <a:p>
            <a:pPr marL="457200" indent="-457200" algn="r">
              <a:lnSpc>
                <a:spcPct val="80000"/>
              </a:lnSpc>
              <a:buNone/>
            </a:pPr>
            <a:r>
              <a:rPr lang="en-GB" altLang="en-US" sz="1800" dirty="0"/>
              <a:t>Adapted from Kelley, R. (1988). </a:t>
            </a:r>
            <a:r>
              <a:rPr lang="en-GB" altLang="en-US" sz="1800" i="1" dirty="0"/>
              <a:t>In Praise of Followership</a:t>
            </a:r>
            <a:r>
              <a:rPr lang="en-GB" altLang="en-US" sz="1800" dirty="0"/>
              <a:t>, HBR Nov-Dec 1988</a:t>
            </a:r>
          </a:p>
        </p:txBody>
      </p:sp>
      <p:sp>
        <p:nvSpPr>
          <p:cNvPr id="5" name="Title 6">
            <a:extLst>
              <a:ext uri="{FF2B5EF4-FFF2-40B4-BE49-F238E27FC236}">
                <a16:creationId xmlns:a16="http://schemas.microsoft.com/office/drawing/2014/main" id="{1E6E9F30-8401-4306-AABA-8362825AE4C5}"/>
              </a:ext>
            </a:extLst>
          </p:cNvPr>
          <p:cNvSpPr txBox="1">
            <a:spLocks/>
          </p:cNvSpPr>
          <p:nvPr/>
        </p:nvSpPr>
        <p:spPr>
          <a:xfrm>
            <a:off x="0" y="-27384"/>
            <a:ext cx="12192000" cy="1340768"/>
          </a:xfrm>
          <a:prstGeom prst="rect">
            <a:avLst/>
          </a:prstGeom>
          <a:solidFill>
            <a:schemeClr val="tx2"/>
          </a:solidFill>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Thinking about Leadership through the idea of Followership</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914956A-130F-4A94-A2CE-5CC175F52E81}"/>
              </a:ext>
            </a:extLst>
          </p:cNvPr>
          <p:cNvSpPr>
            <a:spLocks noGrp="1" noChangeArrowheads="1"/>
          </p:cNvSpPr>
          <p:nvPr>
            <p:ph type="title"/>
          </p:nvPr>
        </p:nvSpPr>
        <p:spPr>
          <a:xfrm>
            <a:off x="5735638" y="277813"/>
            <a:ext cx="4475162" cy="1143000"/>
          </a:xfrm>
        </p:spPr>
        <p:txBody>
          <a:bodyPr/>
          <a:lstStyle/>
          <a:p>
            <a:r>
              <a:rPr lang="en-GB" altLang="en-US"/>
              <a:t>Followership</a:t>
            </a:r>
          </a:p>
        </p:txBody>
      </p:sp>
      <p:sp>
        <p:nvSpPr>
          <p:cNvPr id="46083" name="Rectangle 3">
            <a:extLst>
              <a:ext uri="{FF2B5EF4-FFF2-40B4-BE49-F238E27FC236}">
                <a16:creationId xmlns:a16="http://schemas.microsoft.com/office/drawing/2014/main" id="{84DA7565-BBA3-4106-8AE0-B1F05515BED9}"/>
              </a:ext>
            </a:extLst>
          </p:cNvPr>
          <p:cNvSpPr>
            <a:spLocks noGrp="1" noChangeArrowheads="1"/>
          </p:cNvSpPr>
          <p:nvPr>
            <p:ph type="body" idx="1"/>
          </p:nvPr>
        </p:nvSpPr>
        <p:spPr>
          <a:xfrm>
            <a:off x="5880100" y="1600200"/>
            <a:ext cx="4330700" cy="3989388"/>
          </a:xfrm>
        </p:spPr>
        <p:txBody>
          <a:bodyPr/>
          <a:lstStyle/>
          <a:p>
            <a:pPr marL="609600" indent="-609600">
              <a:buFont typeface="Wingdings" panose="05000000000000000000" pitchFamily="2" charset="2"/>
              <a:buAutoNum type="arabicPeriod"/>
            </a:pPr>
            <a:r>
              <a:rPr lang="en-GB" altLang="en-US"/>
              <a:t>Disagree agreeably</a:t>
            </a:r>
          </a:p>
          <a:p>
            <a:pPr marL="609600" indent="-609600">
              <a:buFont typeface="Wingdings" panose="05000000000000000000" pitchFamily="2" charset="2"/>
              <a:buAutoNum type="arabicPeriod"/>
            </a:pPr>
            <a:r>
              <a:rPr lang="en-GB" altLang="en-US"/>
              <a:t>Build credibility</a:t>
            </a:r>
          </a:p>
          <a:p>
            <a:pPr marL="609600" indent="-609600">
              <a:buFont typeface="Wingdings" panose="05000000000000000000" pitchFamily="2" charset="2"/>
              <a:buAutoNum type="arabicPeriod"/>
            </a:pPr>
            <a:r>
              <a:rPr lang="en-GB" altLang="en-US"/>
              <a:t>Align personal and organisational goals</a:t>
            </a:r>
          </a:p>
          <a:p>
            <a:pPr marL="609600" indent="-609600">
              <a:buFont typeface="Wingdings" panose="05000000000000000000" pitchFamily="2" charset="2"/>
              <a:buAutoNum type="arabicPeriod"/>
            </a:pPr>
            <a:r>
              <a:rPr lang="en-GB" altLang="en-US"/>
              <a:t>Act responsibly</a:t>
            </a:r>
          </a:p>
          <a:p>
            <a:pPr marL="609600" indent="-609600">
              <a:buFont typeface="Wingdings" panose="05000000000000000000" pitchFamily="2" charset="2"/>
              <a:buAutoNum type="arabicPeriod"/>
            </a:pPr>
            <a:r>
              <a:rPr lang="en-GB" altLang="en-US"/>
              <a:t>Move between Leader and Follower</a:t>
            </a:r>
            <a:endParaRPr lang="en-GB" altLang="en-US" sz="2000"/>
          </a:p>
        </p:txBody>
      </p:sp>
      <p:pic>
        <p:nvPicPr>
          <p:cNvPr id="46085" name="Picture 5">
            <a:extLst>
              <a:ext uri="{FF2B5EF4-FFF2-40B4-BE49-F238E27FC236}">
                <a16:creationId xmlns:a16="http://schemas.microsoft.com/office/drawing/2014/main" id="{EEC1F92F-FA58-48AF-923C-4DE70FD6EE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4" y="260351"/>
            <a:ext cx="3673475" cy="3889375"/>
          </a:xfrm>
          <a:prstGeom prst="rect">
            <a:avLst/>
          </a:prstGeom>
          <a:noFill/>
          <a:extLst>
            <a:ext uri="{909E8E84-426E-40DD-AFC4-6F175D3DCCD1}">
              <a14:hiddenFill xmlns:a14="http://schemas.microsoft.com/office/drawing/2010/main">
                <a:solidFill>
                  <a:srgbClr val="FFFFFF"/>
                </a:solidFill>
              </a14:hiddenFill>
            </a:ext>
          </a:extLst>
        </p:spPr>
      </p:pic>
      <p:sp>
        <p:nvSpPr>
          <p:cNvPr id="46086" name="Text Box 6">
            <a:extLst>
              <a:ext uri="{FF2B5EF4-FFF2-40B4-BE49-F238E27FC236}">
                <a16:creationId xmlns:a16="http://schemas.microsoft.com/office/drawing/2014/main" id="{9618F6A6-26B3-41C0-9B88-B6170265AE99}"/>
              </a:ext>
            </a:extLst>
          </p:cNvPr>
          <p:cNvSpPr txBox="1">
            <a:spLocks noChangeArrowheads="1"/>
          </p:cNvSpPr>
          <p:nvPr/>
        </p:nvSpPr>
        <p:spPr bwMode="auto">
          <a:xfrm>
            <a:off x="2782888" y="5805489"/>
            <a:ext cx="8857728" cy="815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eaLnBrk="0" hangingPunct="0">
              <a:defRPr sz="2400">
                <a:solidFill>
                  <a:schemeClr val="tx1"/>
                </a:solidFill>
                <a:latin typeface="Times New Roman" panose="02020603050405020304" pitchFamily="18" charset="0"/>
              </a:defRPr>
            </a:lvl1pPr>
            <a:lvl2pPr marL="914400" indent="-457200" eaLnBrk="0" hangingPunct="0">
              <a:defRPr sz="2400">
                <a:solidFill>
                  <a:schemeClr val="tx1"/>
                </a:solidFill>
                <a:latin typeface="Times New Roman" panose="02020603050405020304" pitchFamily="18" charset="0"/>
              </a:defRPr>
            </a:lvl2pPr>
            <a:lvl3pPr marL="1371600" indent="-457200" eaLnBrk="0" hangingPunct="0">
              <a:defRPr sz="2400">
                <a:solidFill>
                  <a:schemeClr val="tx1"/>
                </a:solidFill>
                <a:latin typeface="Times New Roman" panose="02020603050405020304" pitchFamily="18" charset="0"/>
              </a:defRPr>
            </a:lvl3pPr>
            <a:lvl4pPr marL="1828800" indent="-457200" eaLnBrk="0" hangingPunct="0">
              <a:defRPr sz="2400">
                <a:solidFill>
                  <a:schemeClr val="tx1"/>
                </a:solidFill>
                <a:latin typeface="Times New Roman" panose="02020603050405020304" pitchFamily="18" charset="0"/>
              </a:defRPr>
            </a:lvl4pPr>
            <a:lvl5pPr marL="2286000" indent="-457200" eaLnBrk="0" hangingPunct="0">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spcBef>
                <a:spcPct val="20000"/>
              </a:spcBef>
              <a:buClr>
                <a:schemeClr val="hlink"/>
              </a:buClr>
              <a:buSzPct val="60000"/>
              <a:buFont typeface="Wingdings" panose="05000000000000000000" pitchFamily="2" charset="2"/>
              <a:buNone/>
            </a:pPr>
            <a:r>
              <a:rPr lang="en-GB" altLang="en-US" sz="2000" dirty="0">
                <a:latin typeface="Arial" panose="020B0604020202020204" pitchFamily="34" charset="0"/>
                <a:cs typeface="Arial" panose="020B0604020202020204" pitchFamily="34" charset="0"/>
              </a:rPr>
              <a:t>Kelley, R. (1988). </a:t>
            </a:r>
            <a:r>
              <a:rPr lang="en-GB" altLang="en-US" sz="2000" i="1" dirty="0">
                <a:latin typeface="Arial" panose="020B0604020202020204" pitchFamily="34" charset="0"/>
                <a:cs typeface="Arial" panose="020B0604020202020204" pitchFamily="34" charset="0"/>
              </a:rPr>
              <a:t>In Praise of Followership</a:t>
            </a:r>
            <a:r>
              <a:rPr lang="en-GB" altLang="en-US" sz="2000" dirty="0">
                <a:latin typeface="Arial" panose="020B0604020202020204" pitchFamily="34" charset="0"/>
                <a:cs typeface="Arial" panose="020B0604020202020204" pitchFamily="34" charset="0"/>
              </a:rPr>
              <a:t>, HBR Nov-Dec1988</a:t>
            </a:r>
          </a:p>
          <a:p>
            <a:pPr eaLnBrk="1" hangingPunct="1">
              <a:spcBef>
                <a:spcPct val="50000"/>
              </a:spcBef>
            </a:pPr>
            <a:endParaRPr lang="en-GB" altLang="en-US"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D6F30-C729-40BE-B48C-66AD50C7BB45}"/>
              </a:ext>
            </a:extLst>
          </p:cNvPr>
          <p:cNvSpPr>
            <a:spLocks noGrp="1"/>
          </p:cNvSpPr>
          <p:nvPr>
            <p:ph idx="1"/>
          </p:nvPr>
        </p:nvSpPr>
        <p:spPr/>
        <p:txBody>
          <a:bodyPr>
            <a:normAutofit/>
          </a:bodyPr>
          <a:lstStyle/>
          <a:p>
            <a:pPr marL="0" lvl="0" indent="0">
              <a:buNone/>
            </a:pPr>
            <a:r>
              <a:rPr lang="en-US" sz="2400" b="0" i="0" dirty="0">
                <a:solidFill>
                  <a:srgbClr val="555555"/>
                </a:solidFill>
                <a:effectLst/>
                <a:latin typeface="robotoregular"/>
              </a:rPr>
              <a:t>Challenging the notion of the all-powerful leader steering the </a:t>
            </a:r>
            <a:r>
              <a:rPr lang="en-US" sz="2400" b="0" i="0" dirty="0" err="1">
                <a:solidFill>
                  <a:srgbClr val="555555"/>
                </a:solidFill>
                <a:effectLst/>
                <a:latin typeface="robotoregular"/>
              </a:rPr>
              <a:t>organisation</a:t>
            </a:r>
            <a:r>
              <a:rPr lang="en-US" sz="2400" b="0" i="0" dirty="0">
                <a:solidFill>
                  <a:srgbClr val="555555"/>
                </a:solidFill>
                <a:effectLst/>
                <a:latin typeface="robotoregular"/>
              </a:rPr>
              <a:t> at will, an increasing number of studies (Hosking 2006; Carroll et al. 2008; </a:t>
            </a:r>
            <a:r>
              <a:rPr lang="en-US" sz="2400" b="0" i="0" dirty="0" err="1">
                <a:solidFill>
                  <a:srgbClr val="555555"/>
                </a:solidFill>
                <a:effectLst/>
                <a:latin typeface="robotoregular"/>
              </a:rPr>
              <a:t>Crevani</a:t>
            </a:r>
            <a:r>
              <a:rPr lang="en-US" sz="2400" b="0" i="0" dirty="0">
                <a:solidFill>
                  <a:srgbClr val="555555"/>
                </a:solidFill>
                <a:effectLst/>
                <a:latin typeface="robotoregular"/>
              </a:rPr>
              <a:t> et al. 2010; Cunliffe and Eriksen 2011) are focusing on micro-level analyses that bring to the fore shared and relational forms of leadership as part of collaborative and communication-driven action in </a:t>
            </a:r>
            <a:r>
              <a:rPr lang="en-US" sz="2400" b="0" i="0" dirty="0" err="1">
                <a:solidFill>
                  <a:srgbClr val="555555"/>
                </a:solidFill>
                <a:effectLst/>
                <a:latin typeface="robotoregular"/>
              </a:rPr>
              <a:t>organisations</a:t>
            </a:r>
            <a:r>
              <a:rPr lang="en-US" sz="2400" b="0" i="0" dirty="0">
                <a:solidFill>
                  <a:srgbClr val="555555"/>
                </a:solidFill>
                <a:effectLst/>
                <a:latin typeface="robotoregular"/>
              </a:rPr>
              <a:t>. </a:t>
            </a:r>
          </a:p>
          <a:p>
            <a:pPr marL="0" lvl="0" indent="0">
              <a:buNone/>
            </a:pPr>
            <a:r>
              <a:rPr lang="en-US" sz="2400" b="0" i="0" dirty="0">
                <a:solidFill>
                  <a:srgbClr val="555555"/>
                </a:solidFill>
                <a:effectLst/>
                <a:latin typeface="robotoregular"/>
              </a:rPr>
              <a:t>Empirical evidence shows how leadership emerges from the dynamics of everyday contextually embedded interactions and processes that involve multiple and interdependent </a:t>
            </a:r>
            <a:r>
              <a:rPr lang="en-US" sz="2400" b="0" i="0" dirty="0" err="1">
                <a:solidFill>
                  <a:srgbClr val="555555"/>
                </a:solidFill>
                <a:effectLst/>
                <a:latin typeface="robotoregular"/>
              </a:rPr>
              <a:t>organisational</a:t>
            </a:r>
            <a:r>
              <a:rPr lang="en-US" sz="2400" b="0" i="0" dirty="0">
                <a:solidFill>
                  <a:srgbClr val="555555"/>
                </a:solidFill>
                <a:effectLst/>
                <a:latin typeface="robotoregular"/>
              </a:rPr>
              <a:t> agents.</a:t>
            </a:r>
          </a:p>
          <a:p>
            <a:pPr marL="0" lvl="0" indent="0">
              <a:buNone/>
            </a:pPr>
            <a:br>
              <a:rPr lang="en-US" dirty="0"/>
            </a:br>
            <a:r>
              <a:rPr lang="en-US" sz="1600" b="0" i="0" dirty="0" err="1">
                <a:solidFill>
                  <a:srgbClr val="3A3A3A"/>
                </a:solidFill>
                <a:effectLst/>
                <a:latin typeface="Source Sans Pro" panose="020B0503030403020204" pitchFamily="34" charset="0"/>
              </a:rPr>
              <a:t>Ilie</a:t>
            </a:r>
            <a:r>
              <a:rPr lang="en-US" sz="1600" b="0" i="0" dirty="0">
                <a:solidFill>
                  <a:srgbClr val="3A3A3A"/>
                </a:solidFill>
                <a:effectLst/>
                <a:latin typeface="Source Sans Pro" panose="020B0503030403020204" pitchFamily="34" charset="0"/>
              </a:rPr>
              <a:t>, &amp; </a:t>
            </a:r>
            <a:r>
              <a:rPr lang="en-US" sz="1600" b="0" i="0" dirty="0" err="1">
                <a:solidFill>
                  <a:srgbClr val="3A3A3A"/>
                </a:solidFill>
                <a:effectLst/>
                <a:latin typeface="Source Sans Pro" panose="020B0503030403020204" pitchFamily="34" charset="0"/>
              </a:rPr>
              <a:t>Schnurr</a:t>
            </a:r>
            <a:r>
              <a:rPr lang="en-US" sz="1600" b="0" i="0" dirty="0">
                <a:solidFill>
                  <a:srgbClr val="3A3A3A"/>
                </a:solidFill>
                <a:effectLst/>
                <a:latin typeface="Source Sans Pro" panose="020B0503030403020204" pitchFamily="34" charset="0"/>
              </a:rPr>
              <a:t>, S. (2017). </a:t>
            </a:r>
            <a:r>
              <a:rPr lang="en-US" sz="1600" b="0" i="1" dirty="0">
                <a:solidFill>
                  <a:srgbClr val="3A3A3A"/>
                </a:solidFill>
                <a:effectLst/>
                <a:latin typeface="Source Sans Pro" panose="020B0503030403020204" pitchFamily="34" charset="0"/>
              </a:rPr>
              <a:t>Challenging Leadership Stereotypes Through Discourse Power, Management and Gender</a:t>
            </a:r>
            <a:r>
              <a:rPr lang="en-US" sz="1600" b="0" i="0" dirty="0">
                <a:solidFill>
                  <a:srgbClr val="3A3A3A"/>
                </a:solidFill>
                <a:effectLst/>
                <a:latin typeface="Source Sans Pro" panose="020B0503030403020204" pitchFamily="34" charset="0"/>
              </a:rPr>
              <a:t> (1st ed. 2017.). Springer Singapore. https://doi.org/10.1007/978-981-10-4319-2</a:t>
            </a:r>
            <a:endParaRPr lang="en-GB" dirty="0"/>
          </a:p>
        </p:txBody>
      </p:sp>
      <p:sp>
        <p:nvSpPr>
          <p:cNvPr id="4" name="Title 6">
            <a:extLst>
              <a:ext uri="{FF2B5EF4-FFF2-40B4-BE49-F238E27FC236}">
                <a16:creationId xmlns:a16="http://schemas.microsoft.com/office/drawing/2014/main" id="{56907761-9CE0-4B5E-A0FA-BD2CC4B4ED78}"/>
              </a:ext>
            </a:extLst>
          </p:cNvPr>
          <p:cNvSpPr txBox="1">
            <a:spLocks/>
          </p:cNvSpPr>
          <p:nvPr/>
        </p:nvSpPr>
        <p:spPr>
          <a:xfrm>
            <a:off x="0" y="-27384"/>
            <a:ext cx="12192000" cy="1340768"/>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Critical approach to Leadership</a:t>
            </a:r>
          </a:p>
        </p:txBody>
      </p:sp>
    </p:spTree>
    <p:extLst>
      <p:ext uri="{BB962C8B-B14F-4D97-AF65-F5344CB8AC3E}">
        <p14:creationId xmlns:p14="http://schemas.microsoft.com/office/powerpoint/2010/main" val="2526393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53FE-0E82-44D8-9993-87E4AB039A8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EB7E6DC-8112-4BBE-BC99-3F79DC58C718}"/>
              </a:ext>
            </a:extLst>
          </p:cNvPr>
          <p:cNvSpPr>
            <a:spLocks noGrp="1"/>
          </p:cNvSpPr>
          <p:nvPr>
            <p:ph idx="1"/>
          </p:nvPr>
        </p:nvSpPr>
        <p:spPr>
          <a:xfrm>
            <a:off x="609600" y="2057399"/>
            <a:ext cx="10972800" cy="4525963"/>
          </a:xfrm>
        </p:spPr>
        <p:txBody>
          <a:bodyPr>
            <a:normAutofit fontScale="55000" lnSpcReduction="20000"/>
          </a:bodyPr>
          <a:lstStyle/>
          <a:p>
            <a:pPr marL="0" indent="0">
              <a:buNone/>
            </a:pPr>
            <a:r>
              <a:rPr lang="en-US" dirty="0">
                <a:solidFill>
                  <a:srgbClr val="555555"/>
                </a:solidFill>
                <a:latin typeface="robotoregular"/>
              </a:rPr>
              <a:t>…</a:t>
            </a:r>
            <a:r>
              <a:rPr lang="en-US" b="0" i="0" dirty="0">
                <a:solidFill>
                  <a:srgbClr val="555555"/>
                </a:solidFill>
                <a:effectLst/>
                <a:latin typeface="robotoregular"/>
              </a:rPr>
              <a:t> gendered stereotypes of leadership have been a common theme in [leadership] research. This hegemony is evident in popular leadership stereotypes which portray good leaders as authoritative, strong-minded, decisive, aggressive, competitive, confident, single-minded, goal-oriented, courageous, hard-nosed and adversarial (e.g. Bass 1998; Embry et al. 2008; Johnson et al. 2008; Marshall 1995; McCabe and Knights 2015), characteristics associated much more often with males than with females.</a:t>
            </a:r>
          </a:p>
          <a:p>
            <a:pPr marL="0" indent="0">
              <a:buNone/>
            </a:pPr>
            <a:endParaRPr lang="en-US" dirty="0">
              <a:solidFill>
                <a:srgbClr val="555555"/>
              </a:solidFill>
              <a:latin typeface="robotoregular"/>
            </a:endParaRPr>
          </a:p>
          <a:p>
            <a:pPr marL="0" indent="0">
              <a:buNone/>
            </a:pPr>
            <a:r>
              <a:rPr lang="en-US" b="0" i="0" dirty="0">
                <a:solidFill>
                  <a:srgbClr val="555555"/>
                </a:solidFill>
                <a:effectLst/>
                <a:latin typeface="robotoregular"/>
              </a:rPr>
              <a:t> And even research which takes a more dynamic approach, and which analyses leadership as a process or an activity, rather than a set of identifiable characteristics, tends to present </a:t>
            </a:r>
            <a:r>
              <a:rPr lang="en-US" sz="4400" b="1" i="0" dirty="0">
                <a:solidFill>
                  <a:srgbClr val="555555"/>
                </a:solidFill>
                <a:effectLst/>
                <a:latin typeface="robotoregular"/>
              </a:rPr>
              <a:t>a rather masculine </a:t>
            </a:r>
            <a:r>
              <a:rPr lang="en-US" sz="4400" b="1" i="0" dirty="0" err="1">
                <a:solidFill>
                  <a:srgbClr val="555555"/>
                </a:solidFill>
                <a:effectLst/>
                <a:latin typeface="robotoregular"/>
              </a:rPr>
              <a:t>conceptualisation</a:t>
            </a:r>
            <a:r>
              <a:rPr lang="en-US" sz="4400" b="1" i="0" dirty="0">
                <a:solidFill>
                  <a:srgbClr val="555555"/>
                </a:solidFill>
                <a:effectLst/>
                <a:latin typeface="robotoregular"/>
              </a:rPr>
              <a:t> </a:t>
            </a:r>
            <a:r>
              <a:rPr lang="en-US" b="0" i="0" dirty="0">
                <a:solidFill>
                  <a:srgbClr val="555555"/>
                </a:solidFill>
                <a:effectLst/>
                <a:latin typeface="robotoregular"/>
              </a:rPr>
              <a:t>of how leadership is ideally performed (e.g. </a:t>
            </a:r>
            <a:r>
              <a:rPr lang="en-US" b="0" i="0" dirty="0" err="1">
                <a:solidFill>
                  <a:srgbClr val="555555"/>
                </a:solidFill>
                <a:effectLst/>
                <a:latin typeface="robotoregular"/>
              </a:rPr>
              <a:t>Northhouse</a:t>
            </a:r>
            <a:r>
              <a:rPr lang="en-US" b="0" i="0" dirty="0">
                <a:solidFill>
                  <a:srgbClr val="555555"/>
                </a:solidFill>
                <a:effectLst/>
                <a:latin typeface="robotoregular"/>
              </a:rPr>
              <a:t> 2001). Leadership qualities within this framework include willingness to challenge, ability to inspire, problem-solving approach, tough and willingness to take risks (</a:t>
            </a:r>
            <a:r>
              <a:rPr lang="en-US" b="0" i="0" dirty="0" err="1">
                <a:solidFill>
                  <a:srgbClr val="555555"/>
                </a:solidFill>
                <a:effectLst/>
                <a:latin typeface="robotoregular"/>
              </a:rPr>
              <a:t>Heifertz</a:t>
            </a:r>
            <a:r>
              <a:rPr lang="en-US" b="0" i="0" dirty="0">
                <a:solidFill>
                  <a:srgbClr val="555555"/>
                </a:solidFill>
                <a:effectLst/>
                <a:latin typeface="robotoregular"/>
              </a:rPr>
              <a:t> and Laurie 2001; Jackson and Parry 2001). In terms of norms and stereotypes, these undoubtedly </a:t>
            </a:r>
            <a:r>
              <a:rPr lang="en-US" b="0" i="0" dirty="0" err="1">
                <a:solidFill>
                  <a:srgbClr val="555555"/>
                </a:solidFill>
                <a:effectLst/>
                <a:latin typeface="robotoregular"/>
              </a:rPr>
              <a:t>favour</a:t>
            </a:r>
            <a:r>
              <a:rPr lang="en-US" b="0" i="0" dirty="0">
                <a:solidFill>
                  <a:srgbClr val="555555"/>
                </a:solidFill>
                <a:effectLst/>
                <a:latin typeface="robotoregular"/>
              </a:rPr>
              <a:t> the masculine end of the scale, suggesting that change will be most effectively managed by leaders with a more masculine approach.</a:t>
            </a:r>
            <a:br>
              <a:rPr lang="en-US" dirty="0"/>
            </a:br>
            <a:endParaRPr lang="en-US" dirty="0"/>
          </a:p>
          <a:p>
            <a:pPr marL="0" indent="0">
              <a:buNone/>
            </a:pPr>
            <a:r>
              <a:rPr lang="en-US" b="0" i="0" dirty="0" err="1">
                <a:solidFill>
                  <a:srgbClr val="3A3A3A"/>
                </a:solidFill>
                <a:effectLst/>
                <a:latin typeface="Source Sans Pro" panose="020B0503030403020204" pitchFamily="34" charset="0"/>
              </a:rPr>
              <a:t>Ilie</a:t>
            </a:r>
            <a:r>
              <a:rPr lang="en-US" b="0" i="0" dirty="0">
                <a:solidFill>
                  <a:srgbClr val="3A3A3A"/>
                </a:solidFill>
                <a:effectLst/>
                <a:latin typeface="Source Sans Pro" panose="020B0503030403020204" pitchFamily="34" charset="0"/>
              </a:rPr>
              <a:t>, &amp; </a:t>
            </a:r>
            <a:r>
              <a:rPr lang="en-US" b="0" i="0" dirty="0" err="1">
                <a:solidFill>
                  <a:srgbClr val="3A3A3A"/>
                </a:solidFill>
                <a:effectLst/>
                <a:latin typeface="Source Sans Pro" panose="020B0503030403020204" pitchFamily="34" charset="0"/>
              </a:rPr>
              <a:t>Schnurr</a:t>
            </a:r>
            <a:r>
              <a:rPr lang="en-US" b="0" i="0" dirty="0">
                <a:solidFill>
                  <a:srgbClr val="3A3A3A"/>
                </a:solidFill>
                <a:effectLst/>
                <a:latin typeface="Source Sans Pro" panose="020B0503030403020204" pitchFamily="34" charset="0"/>
              </a:rPr>
              <a:t>, S. (2017). </a:t>
            </a:r>
            <a:r>
              <a:rPr lang="en-US" b="0" i="1" dirty="0">
                <a:solidFill>
                  <a:srgbClr val="3A3A3A"/>
                </a:solidFill>
                <a:effectLst/>
                <a:latin typeface="Source Sans Pro" panose="020B0503030403020204" pitchFamily="34" charset="0"/>
              </a:rPr>
              <a:t>Challenging Leadership Stereotypes Through Discourse Power, Management and Gender</a:t>
            </a:r>
            <a:r>
              <a:rPr lang="en-US" b="0" i="0" dirty="0">
                <a:solidFill>
                  <a:srgbClr val="3A3A3A"/>
                </a:solidFill>
                <a:effectLst/>
                <a:latin typeface="Source Sans Pro" panose="020B0503030403020204" pitchFamily="34" charset="0"/>
              </a:rPr>
              <a:t> (1st ed. 2017.). Springer Singapore. </a:t>
            </a:r>
            <a:r>
              <a:rPr lang="en-US" b="0" i="0" dirty="0">
                <a:solidFill>
                  <a:srgbClr val="3A3A3A"/>
                </a:solidFill>
                <a:effectLst/>
                <a:latin typeface="Source Sans Pro" panose="020B0503030403020204" pitchFamily="34" charset="0"/>
                <a:hlinkClick r:id="rId2"/>
              </a:rPr>
              <a:t>https://doi.org/10.1007/978-981-10-4319-2</a:t>
            </a:r>
            <a:endParaRPr lang="en-US" b="0" i="0" dirty="0">
              <a:solidFill>
                <a:srgbClr val="3A3A3A"/>
              </a:solidFill>
              <a:effectLst/>
              <a:latin typeface="Source Sans Pro" panose="020B0503030403020204" pitchFamily="34" charset="0"/>
            </a:endParaRPr>
          </a:p>
          <a:p>
            <a:pPr marL="0" indent="0">
              <a:buNone/>
            </a:pPr>
            <a:r>
              <a:rPr lang="en-US" dirty="0">
                <a:solidFill>
                  <a:srgbClr val="3A3A3A"/>
                </a:solidFill>
                <a:latin typeface="Source Sans Pro" panose="020B0503030403020204" pitchFamily="34" charset="0"/>
              </a:rPr>
              <a:t>p.19</a:t>
            </a:r>
            <a:endParaRPr lang="en-GB" dirty="0"/>
          </a:p>
        </p:txBody>
      </p:sp>
      <p:sp>
        <p:nvSpPr>
          <p:cNvPr id="4" name="Title 6">
            <a:extLst>
              <a:ext uri="{FF2B5EF4-FFF2-40B4-BE49-F238E27FC236}">
                <a16:creationId xmlns:a16="http://schemas.microsoft.com/office/drawing/2014/main" id="{ADDA4BF5-4816-456C-82E7-4642783D3E0F}"/>
              </a:ext>
            </a:extLst>
          </p:cNvPr>
          <p:cNvSpPr txBox="1">
            <a:spLocks/>
          </p:cNvSpPr>
          <p:nvPr/>
        </p:nvSpPr>
        <p:spPr>
          <a:xfrm>
            <a:off x="0" y="-27384"/>
            <a:ext cx="12192000" cy="1944216"/>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Critique of gendered and racialised stereotypes of Leadership</a:t>
            </a:r>
          </a:p>
        </p:txBody>
      </p:sp>
    </p:spTree>
    <p:extLst>
      <p:ext uri="{BB962C8B-B14F-4D97-AF65-F5344CB8AC3E}">
        <p14:creationId xmlns:p14="http://schemas.microsoft.com/office/powerpoint/2010/main" val="2902421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AF5B7-07E2-4CA6-8F34-E3540A2590EA}"/>
              </a:ext>
            </a:extLst>
          </p:cNvPr>
          <p:cNvSpPr>
            <a:spLocks noGrp="1"/>
          </p:cNvSpPr>
          <p:nvPr>
            <p:ph type="title"/>
          </p:nvPr>
        </p:nvSpPr>
        <p:spPr/>
        <p:txBody>
          <a:bodyPr/>
          <a:lstStyle/>
          <a:p>
            <a:endParaRPr lang="en-GB"/>
          </a:p>
        </p:txBody>
      </p:sp>
      <p:sp>
        <p:nvSpPr>
          <p:cNvPr id="4" name="Content Placeholder 2">
            <a:extLst>
              <a:ext uri="{FF2B5EF4-FFF2-40B4-BE49-F238E27FC236}">
                <a16:creationId xmlns:a16="http://schemas.microsoft.com/office/drawing/2014/main" id="{CF5AB011-A130-414B-AE21-A24568173AFD}"/>
              </a:ext>
            </a:extLst>
          </p:cNvPr>
          <p:cNvSpPr>
            <a:spLocks noGrp="1"/>
          </p:cNvSpPr>
          <p:nvPr>
            <p:ph idx="1"/>
          </p:nvPr>
        </p:nvSpPr>
        <p:spPr>
          <a:xfrm>
            <a:off x="609600" y="2218854"/>
            <a:ext cx="10972800" cy="3907309"/>
          </a:xfrm>
        </p:spPr>
        <p:txBody>
          <a:bodyPr>
            <a:normAutofit fontScale="70000" lnSpcReduction="20000"/>
          </a:bodyPr>
          <a:lstStyle/>
          <a:p>
            <a:r>
              <a:rPr lang="en-US" dirty="0"/>
              <a:t>Need to move away from ‘Hero’ models of leadership.</a:t>
            </a:r>
          </a:p>
          <a:p>
            <a:endParaRPr lang="en-US" dirty="0"/>
          </a:p>
          <a:p>
            <a:r>
              <a:rPr lang="en-US" dirty="0"/>
              <a:t>Need to move away from idea that there is </a:t>
            </a:r>
            <a:r>
              <a:rPr lang="en-US" i="1" dirty="0"/>
              <a:t>one best way </a:t>
            </a:r>
            <a:r>
              <a:rPr lang="en-US" dirty="0"/>
              <a:t>of leading.</a:t>
            </a:r>
          </a:p>
          <a:p>
            <a:endParaRPr lang="en-US" dirty="0"/>
          </a:p>
          <a:p>
            <a:r>
              <a:rPr lang="en-US" dirty="0"/>
              <a:t>Need to develop more inclusive models of leadership that are accessible to all. To ensure we ‘see’ different models of leadership and value them.</a:t>
            </a:r>
          </a:p>
          <a:p>
            <a:endParaRPr lang="en-US" dirty="0"/>
          </a:p>
          <a:p>
            <a:r>
              <a:rPr lang="en-US" dirty="0"/>
              <a:t>Concepts of leadership may differ between national cultures.</a:t>
            </a:r>
          </a:p>
          <a:p>
            <a:endParaRPr lang="en-US" dirty="0"/>
          </a:p>
          <a:p>
            <a:r>
              <a:rPr lang="en-US" dirty="0"/>
              <a:t>More recent critiques develop ideas such as sharing the role, dispersing power throughout </a:t>
            </a:r>
            <a:r>
              <a:rPr lang="en-US" dirty="0" err="1"/>
              <a:t>organisations</a:t>
            </a:r>
            <a:r>
              <a:rPr lang="en-US" dirty="0"/>
              <a:t>, recognizing that sometimes ideas matter more than people.</a:t>
            </a:r>
          </a:p>
          <a:p>
            <a:pPr marL="0" indent="0">
              <a:buNone/>
            </a:pPr>
            <a:endParaRPr lang="en-US" dirty="0"/>
          </a:p>
        </p:txBody>
      </p:sp>
      <p:sp>
        <p:nvSpPr>
          <p:cNvPr id="5" name="Title 6">
            <a:extLst>
              <a:ext uri="{FF2B5EF4-FFF2-40B4-BE49-F238E27FC236}">
                <a16:creationId xmlns:a16="http://schemas.microsoft.com/office/drawing/2014/main" id="{594D02C2-3BE1-4394-8567-5C4FD248C5C2}"/>
              </a:ext>
            </a:extLst>
          </p:cNvPr>
          <p:cNvSpPr txBox="1">
            <a:spLocks/>
          </p:cNvSpPr>
          <p:nvPr/>
        </p:nvSpPr>
        <p:spPr>
          <a:xfrm>
            <a:off x="0" y="-27384"/>
            <a:ext cx="12192000" cy="1944216"/>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Critiques of Leadership</a:t>
            </a:r>
          </a:p>
        </p:txBody>
      </p:sp>
    </p:spTree>
    <p:extLst>
      <p:ext uri="{BB962C8B-B14F-4D97-AF65-F5344CB8AC3E}">
        <p14:creationId xmlns:p14="http://schemas.microsoft.com/office/powerpoint/2010/main" val="2278460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ACE4B-995F-4D72-990A-149A28687F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FC9954-0F20-4504-AC75-5D03431923F6}"/>
              </a:ext>
            </a:extLst>
          </p:cNvPr>
          <p:cNvSpPr>
            <a:spLocks noGrp="1"/>
          </p:cNvSpPr>
          <p:nvPr>
            <p:ph idx="1"/>
          </p:nvPr>
        </p:nvSpPr>
        <p:spPr>
          <a:xfrm>
            <a:off x="609600" y="2420888"/>
            <a:ext cx="10972800" cy="3705276"/>
          </a:xfrm>
        </p:spPr>
        <p:txBody>
          <a:bodyPr/>
          <a:lstStyle/>
          <a:p>
            <a:pPr marL="0" indent="0">
              <a:buNone/>
            </a:pPr>
            <a:r>
              <a:rPr lang="en-US" dirty="0"/>
              <a:t>These approaches are not neutral</a:t>
            </a:r>
          </a:p>
          <a:p>
            <a:pPr marL="0" indent="0">
              <a:buNone/>
            </a:pPr>
            <a:endParaRPr lang="en-US" dirty="0"/>
          </a:p>
          <a:p>
            <a:pPr marL="0" indent="0">
              <a:buNone/>
            </a:pPr>
            <a:r>
              <a:rPr lang="en-US" dirty="0"/>
              <a:t>All approaches have an underlying philosophy</a:t>
            </a:r>
          </a:p>
          <a:p>
            <a:pPr marL="0" indent="0">
              <a:buNone/>
            </a:pPr>
            <a:endParaRPr lang="en-US" dirty="0"/>
          </a:p>
          <a:p>
            <a:pPr marL="0" indent="0">
              <a:buNone/>
            </a:pPr>
            <a:r>
              <a:rPr lang="en-US" dirty="0"/>
              <a:t>Leadership can be critiqued from a variety of perspectives such as Marxist, Green, Feminist.</a:t>
            </a:r>
            <a:endParaRPr lang="en-GB" dirty="0"/>
          </a:p>
        </p:txBody>
      </p:sp>
      <p:sp>
        <p:nvSpPr>
          <p:cNvPr id="5" name="Title 6">
            <a:extLst>
              <a:ext uri="{FF2B5EF4-FFF2-40B4-BE49-F238E27FC236}">
                <a16:creationId xmlns:a16="http://schemas.microsoft.com/office/drawing/2014/main" id="{FD1F9074-E6FF-4DB4-AA9D-A101147968E3}"/>
              </a:ext>
            </a:extLst>
          </p:cNvPr>
          <p:cNvSpPr txBox="1">
            <a:spLocks/>
          </p:cNvSpPr>
          <p:nvPr/>
        </p:nvSpPr>
        <p:spPr>
          <a:xfrm>
            <a:off x="0" y="-27384"/>
            <a:ext cx="12192000" cy="1800200"/>
          </a:xfrm>
          <a:prstGeom prst="rect">
            <a:avLst/>
          </a:prstGeom>
          <a:solidFill>
            <a:schemeClr val="tx2"/>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0" hangingPunct="0"/>
            <a:r>
              <a:rPr lang="en-GB" altLang="en-US" sz="4400" dirty="0">
                <a:solidFill>
                  <a:schemeClr val="bg1"/>
                </a:solidFill>
              </a:rPr>
              <a:t>Notice the underlying approach of each of these theories</a:t>
            </a:r>
          </a:p>
        </p:txBody>
      </p:sp>
    </p:spTree>
    <p:extLst>
      <p:ext uri="{BB962C8B-B14F-4D97-AF65-F5344CB8AC3E}">
        <p14:creationId xmlns:p14="http://schemas.microsoft.com/office/powerpoint/2010/main" val="2722026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F3B00-9381-4304-A8E4-02FC78823C7A}"/>
              </a:ext>
            </a:extLst>
          </p:cNvPr>
          <p:cNvSpPr>
            <a:spLocks noGrp="1"/>
          </p:cNvSpPr>
          <p:nvPr>
            <p:ph type="title"/>
          </p:nvPr>
        </p:nvSpPr>
        <p:spPr/>
        <p:txBody>
          <a:bodyPr>
            <a:normAutofit fontScale="90000"/>
          </a:bodyPr>
          <a:lstStyle/>
          <a:p>
            <a:r>
              <a:rPr lang="en-US" dirty="0"/>
              <a:t>Further reading – </a:t>
            </a:r>
            <a:br>
              <a:rPr lang="en-US" dirty="0"/>
            </a:br>
            <a:r>
              <a:rPr lang="en-US" dirty="0"/>
              <a:t>Choose one to explore over the break</a:t>
            </a:r>
            <a:endParaRPr lang="en-GB" dirty="0"/>
          </a:p>
        </p:txBody>
      </p:sp>
      <p:sp>
        <p:nvSpPr>
          <p:cNvPr id="3" name="Content Placeholder 2">
            <a:extLst>
              <a:ext uri="{FF2B5EF4-FFF2-40B4-BE49-F238E27FC236}">
                <a16:creationId xmlns:a16="http://schemas.microsoft.com/office/drawing/2014/main" id="{4A0D82D3-0FF4-4010-AB87-B4C2363E36ED}"/>
              </a:ext>
            </a:extLst>
          </p:cNvPr>
          <p:cNvSpPr>
            <a:spLocks noGrp="1"/>
          </p:cNvSpPr>
          <p:nvPr>
            <p:ph idx="1"/>
          </p:nvPr>
        </p:nvSpPr>
        <p:spPr>
          <a:xfrm>
            <a:off x="609600" y="1651001"/>
            <a:ext cx="10972800" cy="4525963"/>
          </a:xfrm>
        </p:spPr>
        <p:txBody>
          <a:bodyPr>
            <a:noAutofit/>
          </a:bodyPr>
          <a:lstStyle/>
          <a:p>
            <a:pPr>
              <a:buFont typeface="+mj-lt"/>
              <a:buAutoNum type="arabicPeriod"/>
            </a:pPr>
            <a:r>
              <a:rPr lang="en-US" sz="1800" dirty="0">
                <a:solidFill>
                  <a:srgbClr val="333333"/>
                </a:solidFill>
                <a:latin typeface="Arial" panose="020B0604020202020204" pitchFamily="34" charset="0"/>
                <a:cs typeface="Arial" panose="020B0604020202020204" pitchFamily="34" charset="0"/>
              </a:rPr>
              <a:t>Block, P., 2005. Ask Questions. Leadership Excellence, 22(7), pp. 6-7.</a:t>
            </a:r>
          </a:p>
          <a:p>
            <a:pPr>
              <a:buFont typeface="+mj-lt"/>
              <a:buAutoNum type="arabicPeriod"/>
            </a:pPr>
            <a:r>
              <a:rPr lang="en-US" sz="1800" dirty="0" err="1">
                <a:solidFill>
                  <a:srgbClr val="333333"/>
                </a:solidFill>
                <a:latin typeface="Arial" panose="020B0604020202020204" pitchFamily="34" charset="0"/>
                <a:cs typeface="Arial" panose="020B0604020202020204" pitchFamily="34" charset="0"/>
              </a:rPr>
              <a:t>Ilie</a:t>
            </a:r>
            <a:r>
              <a:rPr lang="en-US" sz="1800" dirty="0">
                <a:solidFill>
                  <a:srgbClr val="333333"/>
                </a:solidFill>
                <a:latin typeface="Arial" panose="020B0604020202020204" pitchFamily="34" charset="0"/>
                <a:cs typeface="Arial" panose="020B0604020202020204" pitchFamily="34" charset="0"/>
              </a:rPr>
              <a:t>, &amp; </a:t>
            </a:r>
            <a:r>
              <a:rPr lang="en-US" sz="1800" dirty="0" err="1">
                <a:solidFill>
                  <a:srgbClr val="333333"/>
                </a:solidFill>
                <a:latin typeface="Arial" panose="020B0604020202020204" pitchFamily="34" charset="0"/>
                <a:cs typeface="Arial" panose="020B0604020202020204" pitchFamily="34" charset="0"/>
              </a:rPr>
              <a:t>Schnurr</a:t>
            </a:r>
            <a:r>
              <a:rPr lang="en-US" sz="1800" dirty="0">
                <a:solidFill>
                  <a:srgbClr val="333333"/>
                </a:solidFill>
                <a:latin typeface="Arial" panose="020B0604020202020204" pitchFamily="34" charset="0"/>
                <a:cs typeface="Arial" panose="020B0604020202020204" pitchFamily="34" charset="0"/>
              </a:rPr>
              <a:t>, S. (2017). Challenging Leadership Stereotypes Through Discourse Power, Management and Gender (1st ed. 2017.). Springer Singapore. https://doi.org/10.1007/978-981-10-4319-2 </a:t>
            </a:r>
          </a:p>
          <a:p>
            <a:pPr>
              <a:buFont typeface="+mj-lt"/>
              <a:buAutoNum type="arabicPeriod"/>
            </a:pPr>
            <a:r>
              <a:rPr lang="en-GB" altLang="en-US" sz="1800" dirty="0">
                <a:solidFill>
                  <a:srgbClr val="333333"/>
                </a:solidFill>
                <a:latin typeface="Arial" panose="020B0604020202020204" pitchFamily="34" charset="0"/>
                <a:cs typeface="Arial" panose="020B0604020202020204" pitchFamily="34" charset="0"/>
              </a:rPr>
              <a:t>Kelley, R</a:t>
            </a:r>
            <a:r>
              <a:rPr lang="en-GB" altLang="en-US" sz="1800" dirty="0">
                <a:latin typeface="Arial" panose="020B0604020202020204" pitchFamily="34" charset="0"/>
                <a:cs typeface="Arial" panose="020B0604020202020204" pitchFamily="34" charset="0"/>
              </a:rPr>
              <a:t>. (1988). </a:t>
            </a:r>
            <a:r>
              <a:rPr lang="en-GB" altLang="en-US" sz="1800" i="1" dirty="0">
                <a:latin typeface="Arial" panose="020B0604020202020204" pitchFamily="34" charset="0"/>
                <a:cs typeface="Arial" panose="020B0604020202020204" pitchFamily="34" charset="0"/>
              </a:rPr>
              <a:t>In Praise of Followership</a:t>
            </a:r>
            <a:r>
              <a:rPr lang="en-GB" altLang="en-US" sz="1800" dirty="0">
                <a:latin typeface="Arial" panose="020B0604020202020204" pitchFamily="34" charset="0"/>
                <a:cs typeface="Arial" panose="020B0604020202020204" pitchFamily="34" charset="0"/>
              </a:rPr>
              <a:t>, HBR Nov-Dec1988</a:t>
            </a:r>
          </a:p>
          <a:p>
            <a:pPr>
              <a:buFont typeface="+mj-lt"/>
              <a:buAutoNum type="arabicPeriod"/>
            </a:pPr>
            <a:r>
              <a:rPr lang="en-GB" altLang="en-US" sz="1800" dirty="0">
                <a:latin typeface="Arial" panose="020B0604020202020204" pitchFamily="34" charset="0"/>
                <a:cs typeface="Arial" panose="020B0604020202020204" pitchFamily="34" charset="0"/>
              </a:rPr>
              <a:t>Lewis &amp; Noble (2008) Servant Leadership: Bringing the spirit of work to work. Management Book 2000, Cirencester</a:t>
            </a:r>
          </a:p>
          <a:p>
            <a:pPr>
              <a:buFont typeface="+mj-lt"/>
              <a:buAutoNum type="arabicPeriod"/>
            </a:pPr>
            <a:r>
              <a:rPr lang="en-US" sz="1800" dirty="0">
                <a:solidFill>
                  <a:srgbClr val="333333"/>
                </a:solidFill>
                <a:latin typeface="Arial" panose="020B0604020202020204" pitchFamily="34" charset="0"/>
                <a:cs typeface="Arial" panose="020B0604020202020204" pitchFamily="34" charset="0"/>
              </a:rPr>
              <a:t>Lipman-</a:t>
            </a:r>
            <a:r>
              <a:rPr lang="en-US" sz="1800" dirty="0" err="1">
                <a:solidFill>
                  <a:srgbClr val="333333"/>
                </a:solidFill>
                <a:latin typeface="Arial" panose="020B0604020202020204" pitchFamily="34" charset="0"/>
                <a:cs typeface="Arial" panose="020B0604020202020204" pitchFamily="34" charset="0"/>
              </a:rPr>
              <a:t>Blumen</a:t>
            </a:r>
            <a:r>
              <a:rPr lang="en-US" sz="1800" dirty="0">
                <a:solidFill>
                  <a:srgbClr val="333333"/>
                </a:solidFill>
                <a:latin typeface="Arial" panose="020B0604020202020204" pitchFamily="34" charset="0"/>
                <a:cs typeface="Arial" panose="020B0604020202020204" pitchFamily="34" charset="0"/>
              </a:rPr>
              <a:t>, J. (2017). Connective Leadership in an Interdependent and Diverse World. Roeper Review, 39(3), 170–173. </a:t>
            </a:r>
            <a:r>
              <a:rPr lang="en-US" sz="1800" dirty="0">
                <a:solidFill>
                  <a:srgbClr val="333333"/>
                </a:solidFill>
                <a:latin typeface="Arial" panose="020B0604020202020204" pitchFamily="34" charset="0"/>
                <a:cs typeface="Arial" panose="020B0604020202020204" pitchFamily="34" charset="0"/>
                <a:hlinkClick r:id="rId2"/>
              </a:rPr>
              <a:t>https://doi-org.ezproxy.uwtsd.ac.uk/10.1080/02783193.2017.1318994</a:t>
            </a:r>
            <a:endParaRPr lang="en-US" sz="1800" dirty="0">
              <a:solidFill>
                <a:srgbClr val="333333"/>
              </a:solidFill>
              <a:latin typeface="Arial" panose="020B0604020202020204" pitchFamily="34" charset="0"/>
              <a:cs typeface="Arial" panose="020B0604020202020204" pitchFamily="34" charset="0"/>
            </a:endParaRPr>
          </a:p>
          <a:p>
            <a:pPr>
              <a:buFont typeface="+mj-lt"/>
              <a:buAutoNum type="arabicPeriod"/>
            </a:pPr>
            <a:r>
              <a:rPr lang="en-US" sz="1800" b="0" i="0" dirty="0">
                <a:solidFill>
                  <a:srgbClr val="333333"/>
                </a:solidFill>
                <a:effectLst/>
                <a:latin typeface="Arial" panose="020B0604020202020204" pitchFamily="34" charset="0"/>
                <a:cs typeface="Arial" panose="020B0604020202020204" pitchFamily="34" charset="0"/>
              </a:rPr>
              <a:t>Western, S., &amp; Garcia, &amp;. (2018). Democratic republic of Congo (DRC): </a:t>
            </a:r>
            <a:r>
              <a:rPr lang="en-US" sz="1800" dirty="0">
                <a:solidFill>
                  <a:srgbClr val="333333"/>
                </a:solidFill>
                <a:latin typeface="Arial" panose="020B0604020202020204" pitchFamily="34" charset="0"/>
                <a:cs typeface="Arial" panose="020B0604020202020204" pitchFamily="34" charset="0"/>
              </a:rPr>
              <a:t>A</a:t>
            </a:r>
            <a:r>
              <a:rPr lang="en-US" sz="1800" b="0" i="0" dirty="0">
                <a:solidFill>
                  <a:srgbClr val="333333"/>
                </a:solidFill>
                <a:effectLst/>
                <a:latin typeface="Arial" panose="020B0604020202020204" pitchFamily="34" charset="0"/>
                <a:cs typeface="Arial" panose="020B0604020202020204" pitchFamily="34" charset="0"/>
              </a:rPr>
              <a:t>mbiguities and challenges of leadership. In </a:t>
            </a:r>
            <a:r>
              <a:rPr lang="en-US" sz="1800" b="0" i="1" dirty="0">
                <a:solidFill>
                  <a:srgbClr val="333333"/>
                </a:solidFill>
                <a:effectLst/>
                <a:latin typeface="Arial" panose="020B0604020202020204" pitchFamily="34" charset="0"/>
                <a:cs typeface="Arial" panose="020B0604020202020204" pitchFamily="34" charset="0"/>
              </a:rPr>
              <a:t>Global leadership perspectives</a:t>
            </a:r>
            <a:r>
              <a:rPr lang="en-US" sz="1800" b="0" i="0" dirty="0">
                <a:solidFill>
                  <a:srgbClr val="333333"/>
                </a:solidFill>
                <a:effectLst/>
                <a:latin typeface="Arial" panose="020B0604020202020204" pitchFamily="34" charset="0"/>
                <a:cs typeface="Arial" panose="020B0604020202020204" pitchFamily="34" charset="0"/>
              </a:rPr>
              <a:t> (pp. 61-69). SAGE Publications Ltd, </a:t>
            </a:r>
            <a:r>
              <a:rPr lang="en-US" sz="1800" b="0" i="0" dirty="0">
                <a:solidFill>
                  <a:srgbClr val="333333"/>
                </a:solidFill>
                <a:effectLst/>
                <a:latin typeface="Arial" panose="020B0604020202020204" pitchFamily="34" charset="0"/>
                <a:cs typeface="Arial" panose="020B0604020202020204" pitchFamily="34" charset="0"/>
                <a:hlinkClick r:id="rId3"/>
              </a:rPr>
              <a:t>https://www-doi-org.ezproxy.uwtsd.ac.uk/10.4135/9781529714845.n8</a:t>
            </a:r>
            <a:endParaRPr lang="en-US" sz="1800" b="0" i="0" dirty="0">
              <a:solidFill>
                <a:srgbClr val="333333"/>
              </a:solidFill>
              <a:effectLst/>
              <a:latin typeface="Arial" panose="020B0604020202020204" pitchFamily="34" charset="0"/>
              <a:cs typeface="Arial" panose="020B0604020202020204" pitchFamily="34" charset="0"/>
            </a:endParaRPr>
          </a:p>
          <a:p>
            <a:pPr>
              <a:buFont typeface="+mj-lt"/>
              <a:buAutoNum type="arabicPeriod"/>
            </a:pPr>
            <a:r>
              <a:rPr lang="en-US" sz="1800" dirty="0">
                <a:solidFill>
                  <a:srgbClr val="3A3A3A"/>
                </a:solidFill>
                <a:latin typeface="Arial" panose="020B0604020202020204" pitchFamily="34" charset="0"/>
                <a:cs typeface="Arial" panose="020B0604020202020204" pitchFamily="34" charset="0"/>
              </a:rPr>
              <a:t>Zhang, Fu, P., Xi, Y., Li, L., Xu, L., Cao, C., Li, G., Ma, L., &amp; Ge, J. (2012). Understanding indigenous leadership research: Explication and Chinese examples. </a:t>
            </a:r>
            <a:r>
              <a:rPr lang="en-US" sz="1800" i="1" dirty="0">
                <a:solidFill>
                  <a:srgbClr val="3A3A3A"/>
                </a:solidFill>
                <a:latin typeface="Arial" panose="020B0604020202020204" pitchFamily="34" charset="0"/>
                <a:cs typeface="Arial" panose="020B0604020202020204" pitchFamily="34" charset="0"/>
              </a:rPr>
              <a:t>The Leadership Quarterly</a:t>
            </a:r>
            <a:r>
              <a:rPr lang="en-US" sz="1800" dirty="0">
                <a:solidFill>
                  <a:srgbClr val="3A3A3A"/>
                </a:solidFill>
                <a:latin typeface="Arial" panose="020B0604020202020204" pitchFamily="34" charset="0"/>
                <a:cs typeface="Arial" panose="020B0604020202020204" pitchFamily="34" charset="0"/>
              </a:rPr>
              <a:t>, </a:t>
            </a:r>
            <a:r>
              <a:rPr lang="en-US" sz="1800" i="1" dirty="0">
                <a:solidFill>
                  <a:srgbClr val="3A3A3A"/>
                </a:solidFill>
                <a:latin typeface="Arial" panose="020B0604020202020204" pitchFamily="34" charset="0"/>
                <a:cs typeface="Arial" panose="020B0604020202020204" pitchFamily="34" charset="0"/>
              </a:rPr>
              <a:t>23</a:t>
            </a:r>
            <a:r>
              <a:rPr lang="en-US" sz="1800" dirty="0">
                <a:solidFill>
                  <a:srgbClr val="3A3A3A"/>
                </a:solidFill>
                <a:latin typeface="Arial" panose="020B0604020202020204" pitchFamily="34" charset="0"/>
                <a:cs typeface="Arial" panose="020B0604020202020204" pitchFamily="34" charset="0"/>
              </a:rPr>
              <a:t>(6), 1063–1079. </a:t>
            </a:r>
            <a:r>
              <a:rPr lang="en-US" sz="1800" dirty="0">
                <a:solidFill>
                  <a:srgbClr val="3A3A3A"/>
                </a:solidFill>
                <a:latin typeface="Arial" panose="020B0604020202020204" pitchFamily="34" charset="0"/>
                <a:cs typeface="Arial" panose="020B0604020202020204" pitchFamily="34" charset="0"/>
                <a:hlinkClick r:id="rId4"/>
              </a:rPr>
              <a:t>https://doi.org/10.1016/j.leaqua.2012.10.009</a:t>
            </a:r>
            <a:endParaRPr lang="en-US" sz="1800" dirty="0">
              <a:solidFill>
                <a:srgbClr val="3A3A3A"/>
              </a:solidFill>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199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D8EA8-8439-49F7-B6CA-33135CE7CF5B}"/>
              </a:ext>
            </a:extLst>
          </p:cNvPr>
          <p:cNvSpPr>
            <a:spLocks noGrp="1"/>
          </p:cNvSpPr>
          <p:nvPr>
            <p:ph type="title"/>
          </p:nvPr>
        </p:nvSpPr>
        <p:spPr/>
        <p:txBody>
          <a:bodyPr/>
          <a:lstStyle/>
          <a:p>
            <a:r>
              <a:rPr lang="en-US" dirty="0"/>
              <a:t>For week 9, extended presentation task</a:t>
            </a:r>
            <a:endParaRPr lang="en-GB" dirty="0"/>
          </a:p>
        </p:txBody>
      </p:sp>
      <p:sp>
        <p:nvSpPr>
          <p:cNvPr id="3" name="Content Placeholder 2">
            <a:extLst>
              <a:ext uri="{FF2B5EF4-FFF2-40B4-BE49-F238E27FC236}">
                <a16:creationId xmlns:a16="http://schemas.microsoft.com/office/drawing/2014/main" id="{B5076DF1-1168-4B26-9193-605876663E8F}"/>
              </a:ext>
            </a:extLst>
          </p:cNvPr>
          <p:cNvSpPr>
            <a:spLocks noGrp="1"/>
          </p:cNvSpPr>
          <p:nvPr>
            <p:ph idx="1"/>
          </p:nvPr>
        </p:nvSpPr>
        <p:spPr>
          <a:xfrm>
            <a:off x="537592" y="1433538"/>
            <a:ext cx="6422504" cy="4875782"/>
          </a:xfrm>
        </p:spPr>
        <p:txBody>
          <a:bodyPr>
            <a:normAutofit lnSpcReduction="10000"/>
          </a:bodyPr>
          <a:lstStyle/>
          <a:p>
            <a:pPr marL="0" indent="0">
              <a:buNone/>
            </a:pPr>
            <a:r>
              <a:rPr lang="en-US" dirty="0"/>
              <a:t>Please form groups to present an overview of ONE of the following topic areas. </a:t>
            </a:r>
          </a:p>
          <a:p>
            <a:pPr marL="0" indent="0">
              <a:buNone/>
            </a:pPr>
            <a:endParaRPr lang="en-US" sz="2800" dirty="0"/>
          </a:p>
          <a:p>
            <a:pPr marL="514350" lvl="0" indent="-514350">
              <a:buFont typeface="+mj-lt"/>
              <a:buAutoNum type="arabicPeriod"/>
            </a:pPr>
            <a:r>
              <a:rPr lang="en-GB" sz="2800" dirty="0">
                <a:effectLst/>
                <a:latin typeface="Arial" panose="020B0604020202020204" pitchFamily="34" charset="0"/>
                <a:ea typeface="Times New Roman" panose="02020603050405020304" pitchFamily="18" charset="0"/>
              </a:rPr>
              <a:t>International and Cross-Cultural Management; </a:t>
            </a:r>
            <a:endParaRPr lang="en-GB" sz="2800" dirty="0">
              <a:effectLst/>
              <a:latin typeface="Times New Roman" panose="02020603050405020304" pitchFamily="18" charset="0"/>
              <a:ea typeface="Times New Roman" panose="02020603050405020304" pitchFamily="18" charset="0"/>
            </a:endParaRPr>
          </a:p>
          <a:p>
            <a:pPr marL="514350" lvl="0" indent="-514350">
              <a:buFont typeface="+mj-lt"/>
              <a:buAutoNum type="arabicPeriod"/>
            </a:pPr>
            <a:r>
              <a:rPr lang="en-GB" sz="2800" dirty="0">
                <a:effectLst/>
                <a:latin typeface="Arial" panose="020B0604020202020204" pitchFamily="34" charset="0"/>
                <a:ea typeface="Times New Roman" panose="02020603050405020304" pitchFamily="18" charset="0"/>
              </a:rPr>
              <a:t>Leadership; </a:t>
            </a:r>
            <a:endParaRPr lang="en-GB" sz="2800" dirty="0">
              <a:effectLst/>
              <a:latin typeface="Times New Roman" panose="02020603050405020304" pitchFamily="18" charset="0"/>
              <a:ea typeface="Times New Roman" panose="02020603050405020304" pitchFamily="18" charset="0"/>
            </a:endParaRPr>
          </a:p>
          <a:p>
            <a:pPr marL="514350" lvl="0" indent="-514350">
              <a:buFont typeface="+mj-lt"/>
              <a:buAutoNum type="arabicPeriod"/>
            </a:pPr>
            <a:r>
              <a:rPr lang="en-GB" sz="2800" dirty="0">
                <a:effectLst/>
                <a:latin typeface="Arial" panose="020B0604020202020204" pitchFamily="34" charset="0"/>
                <a:ea typeface="Times New Roman" panose="02020603050405020304" pitchFamily="18" charset="0"/>
              </a:rPr>
              <a:t>Hybrid or virtual working environments;</a:t>
            </a:r>
            <a:endParaRPr lang="en-GB" sz="2800" dirty="0">
              <a:effectLst/>
              <a:latin typeface="Times New Roman" panose="02020603050405020304" pitchFamily="18" charset="0"/>
              <a:ea typeface="Times New Roman" panose="02020603050405020304" pitchFamily="18" charset="0"/>
            </a:endParaRPr>
          </a:p>
          <a:p>
            <a:pPr marL="514350" lvl="0" indent="-514350">
              <a:buFont typeface="+mj-lt"/>
              <a:buAutoNum type="arabicPeriod"/>
            </a:pPr>
            <a:r>
              <a:rPr lang="en-GB" sz="2800" dirty="0">
                <a:effectLst/>
                <a:latin typeface="Arial" panose="020B0604020202020204" pitchFamily="34" charset="0"/>
                <a:ea typeface="Times New Roman" panose="02020603050405020304" pitchFamily="18" charset="0"/>
              </a:rPr>
              <a:t>The impact of technology</a:t>
            </a:r>
            <a:endParaRPr lang="en-GB" sz="2800" dirty="0">
              <a:effectLst/>
              <a:latin typeface="Times New Roman" panose="02020603050405020304" pitchFamily="18" charset="0"/>
              <a:ea typeface="Times New Roman" panose="02020603050405020304" pitchFamily="18" charset="0"/>
            </a:endParaRPr>
          </a:p>
          <a:p>
            <a:pPr>
              <a:buFont typeface="+mj-lt"/>
              <a:buAutoNum type="arabicPeriod"/>
            </a:pPr>
            <a:endParaRPr lang="en-GB" sz="2400" dirty="0">
              <a:effectLst/>
              <a:latin typeface="Times New Roman" panose="02020603050405020304" pitchFamily="18" charset="0"/>
              <a:ea typeface="Times New Roman" panose="02020603050405020304" pitchFamily="18" charset="0"/>
            </a:endParaRPr>
          </a:p>
        </p:txBody>
      </p:sp>
      <p:sp>
        <p:nvSpPr>
          <p:cNvPr id="4" name="Rectangle: Rounded Corners 3">
            <a:extLst>
              <a:ext uri="{FF2B5EF4-FFF2-40B4-BE49-F238E27FC236}">
                <a16:creationId xmlns:a16="http://schemas.microsoft.com/office/drawing/2014/main" id="{AC50A018-ED36-42D0-848A-717710D4C5D0}"/>
              </a:ext>
            </a:extLst>
          </p:cNvPr>
          <p:cNvSpPr/>
          <p:nvPr/>
        </p:nvSpPr>
        <p:spPr>
          <a:xfrm>
            <a:off x="6672064" y="1268760"/>
            <a:ext cx="5112568" cy="5314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dirty="0"/>
              <a:t>45 minutes including the following:</a:t>
            </a:r>
          </a:p>
          <a:p>
            <a:pPr marL="457200" indent="-457200">
              <a:buFont typeface="Arial" panose="020B0604020202020204" pitchFamily="34" charset="0"/>
              <a:buChar char="•"/>
            </a:pPr>
            <a:r>
              <a:rPr lang="en-US" sz="2800" dirty="0"/>
              <a:t>What are the key concepts in this area? How are they defined </a:t>
            </a:r>
            <a:r>
              <a:rPr lang="en-US" sz="2800" i="1" dirty="0"/>
              <a:t>precisely</a:t>
            </a:r>
            <a:r>
              <a:rPr lang="en-US" sz="2800" dirty="0"/>
              <a:t>?</a:t>
            </a:r>
          </a:p>
          <a:p>
            <a:pPr marL="457200" indent="-457200">
              <a:buFont typeface="Arial" panose="020B0604020202020204" pitchFamily="34" charset="0"/>
              <a:buChar char="•"/>
            </a:pPr>
            <a:r>
              <a:rPr lang="en-US" sz="2800" dirty="0"/>
              <a:t>Which approach/ theory/ paradigms are dominant?</a:t>
            </a:r>
          </a:p>
          <a:p>
            <a:pPr marL="457200" indent="-457200">
              <a:buFont typeface="Arial" panose="020B0604020202020204" pitchFamily="34" charset="0"/>
              <a:buChar char="•"/>
            </a:pPr>
            <a:r>
              <a:rPr lang="en-US" sz="2800" dirty="0"/>
              <a:t>Present and examine 3 key research articles from the last 5 years.</a:t>
            </a:r>
            <a:endParaRPr lang="en-GB" sz="2800" dirty="0"/>
          </a:p>
        </p:txBody>
      </p:sp>
    </p:spTree>
    <p:extLst>
      <p:ext uri="{BB962C8B-B14F-4D97-AF65-F5344CB8AC3E}">
        <p14:creationId xmlns:p14="http://schemas.microsoft.com/office/powerpoint/2010/main" val="3770160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1275</TotalTime>
  <Words>2109</Words>
  <Application>Microsoft Macintosh PowerPoint</Application>
  <PresentationFormat>Widescreen</PresentationFormat>
  <Paragraphs>236</Paragraphs>
  <Slides>27</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Arial</vt:lpstr>
      <vt:lpstr>Calibri</vt:lpstr>
      <vt:lpstr>Georgia</vt:lpstr>
      <vt:lpstr>robotoregular</vt:lpstr>
      <vt:lpstr>Source Sans Pro</vt:lpstr>
      <vt:lpstr>Symbol</vt:lpstr>
      <vt:lpstr>Times New Roman</vt:lpstr>
      <vt:lpstr>Verdana</vt:lpstr>
      <vt:lpstr>Wingdings</vt:lpstr>
      <vt:lpstr>Office Theme</vt:lpstr>
      <vt:lpstr>PowerPoint Presentation</vt:lpstr>
      <vt:lpstr>The classic and the new Leadership theory</vt:lpstr>
      <vt:lpstr>   </vt:lpstr>
      <vt:lpstr>PowerPoint Presentation</vt:lpstr>
      <vt:lpstr>PowerPoint Presentation</vt:lpstr>
      <vt:lpstr>Trait Theory</vt:lpstr>
      <vt:lpstr>PowerPoint Presentation</vt:lpstr>
      <vt:lpstr>PowerPoint Presentation</vt:lpstr>
      <vt:lpstr>PowerPoint Presentation</vt:lpstr>
      <vt:lpstr>Example</vt:lpstr>
      <vt:lpstr>Example</vt:lpstr>
      <vt:lpstr>PowerPoint Presentation</vt:lpstr>
      <vt:lpstr>PowerPoint Presentation</vt:lpstr>
      <vt:lpstr>PowerPoint Presentation</vt:lpstr>
      <vt:lpstr>Leadership as Convening</vt:lpstr>
      <vt:lpstr>Leadership as Convening</vt:lpstr>
      <vt:lpstr>PowerPoint Presentation</vt:lpstr>
      <vt:lpstr>Servant leadership</vt:lpstr>
      <vt:lpstr>PowerPoint Presentation</vt:lpstr>
      <vt:lpstr>How do you follow others?</vt:lpstr>
      <vt:lpstr>Followership</vt:lpstr>
      <vt:lpstr>PowerPoint Presentation</vt:lpstr>
      <vt:lpstr>PowerPoint Presentation</vt:lpstr>
      <vt:lpstr>PowerPoint Presentation</vt:lpstr>
      <vt:lpstr>PowerPoint Presentation</vt:lpstr>
      <vt:lpstr>Further reading –  Choose one to explore over the break</vt:lpstr>
      <vt:lpstr>For week 9, extended presentation task</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Amare Desta</cp:lastModifiedBy>
  <cp:revision>124</cp:revision>
  <cp:lastPrinted>2014-04-28T12:55:32Z</cp:lastPrinted>
  <dcterms:created xsi:type="dcterms:W3CDTF">2014-04-28T11:50:37Z</dcterms:created>
  <dcterms:modified xsi:type="dcterms:W3CDTF">2022-03-08T05:03:41Z</dcterms:modified>
</cp:coreProperties>
</file>