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67" r:id="rId4"/>
    <p:sldId id="257" r:id="rId5"/>
    <p:sldId id="258" r:id="rId6"/>
    <p:sldId id="260" r:id="rId7"/>
    <p:sldId id="261" r:id="rId8"/>
    <p:sldId id="263" r:id="rId9"/>
    <p:sldId id="264" r:id="rId10"/>
    <p:sldId id="265" r:id="rId11"/>
    <p:sldId id="266" r:id="rId12"/>
    <p:sldId id="259"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65"/>
  </p:normalViewPr>
  <p:slideViewPr>
    <p:cSldViewPr snapToGrid="0">
      <p:cViewPr varScale="1">
        <p:scale>
          <a:sx n="114" d="100"/>
          <a:sy n="114" d="100"/>
        </p:scale>
        <p:origin x="43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5/25/2023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86D5-6076-37BD-92F3-E1A0CA19B706}"/>
              </a:ext>
            </a:extLst>
          </p:cNvPr>
          <p:cNvSpPr>
            <a:spLocks noGrp="1"/>
          </p:cNvSpPr>
          <p:nvPr>
            <p:ph type="ctrTitle"/>
          </p:nvPr>
        </p:nvSpPr>
        <p:spPr/>
        <p:txBody>
          <a:bodyPr/>
          <a:lstStyle/>
          <a:p>
            <a:r>
              <a:rPr lang="en-GB" b="0" i="0" u="sng" strike="noStrike" dirty="0">
                <a:effectLst/>
                <a:latin typeface="Google Sans"/>
              </a:rPr>
              <a:t>LE MERIDIEN  </a:t>
            </a:r>
            <a:r>
              <a:rPr lang="en-US" u="sng" dirty="0"/>
              <a:t> </a:t>
            </a:r>
          </a:p>
        </p:txBody>
      </p:sp>
      <p:sp>
        <p:nvSpPr>
          <p:cNvPr id="3" name="Subtitle 2">
            <a:extLst>
              <a:ext uri="{FF2B5EF4-FFF2-40B4-BE49-F238E27FC236}">
                <a16:creationId xmlns:a16="http://schemas.microsoft.com/office/drawing/2014/main" id="{F234C844-F97E-7C39-A3FD-583FB0718235}"/>
              </a:ext>
            </a:extLst>
          </p:cNvPr>
          <p:cNvSpPr>
            <a:spLocks noGrp="1"/>
          </p:cNvSpPr>
          <p:nvPr>
            <p:ph type="subTitle" idx="1"/>
          </p:nvPr>
        </p:nvSpPr>
        <p:spPr/>
        <p:txBody>
          <a:bodyPr/>
          <a:lstStyle/>
          <a:p>
            <a:r>
              <a:rPr lang="en-US" dirty="0"/>
              <a:t>BRAND UNDER MARRIOT INTERNATIONAL BRAND</a:t>
            </a:r>
          </a:p>
          <a:p>
            <a:r>
              <a:rPr lang="en-US" dirty="0"/>
              <a:t> </a:t>
            </a:r>
          </a:p>
        </p:txBody>
      </p:sp>
    </p:spTree>
    <p:extLst>
      <p:ext uri="{BB962C8B-B14F-4D97-AF65-F5344CB8AC3E}">
        <p14:creationId xmlns:p14="http://schemas.microsoft.com/office/powerpoint/2010/main" val="3447620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4E3D09-256D-46A6-94FA-F76718226333}"/>
              </a:ext>
            </a:extLst>
          </p:cNvPr>
          <p:cNvSpPr>
            <a:spLocks noGrp="1"/>
          </p:cNvSpPr>
          <p:nvPr>
            <p:ph idx="1"/>
          </p:nvPr>
        </p:nvSpPr>
        <p:spPr>
          <a:xfrm>
            <a:off x="3238959" y="2522863"/>
            <a:ext cx="6035042" cy="3518499"/>
          </a:xfrm>
        </p:spPr>
        <p:txBody>
          <a:bodyPr/>
          <a:lstStyle/>
          <a:p>
            <a:r>
              <a:rPr lang="en-IN" dirty="0"/>
              <a:t>NAME OF STUDENT : MIHAI IULIAN </a:t>
            </a:r>
            <a:r>
              <a:rPr lang="en-IN" dirty="0" err="1"/>
              <a:t>DRAGHICI</a:t>
            </a:r>
            <a:endParaRPr lang="en-IN" dirty="0"/>
          </a:p>
          <a:p>
            <a:r>
              <a:rPr lang="en-IN" dirty="0"/>
              <a:t>STUDENT NUMBER : 2235443 </a:t>
            </a:r>
          </a:p>
          <a:p>
            <a:r>
              <a:rPr lang="en-IN" dirty="0"/>
              <a:t>MODULE</a:t>
            </a:r>
            <a:r>
              <a:rPr lang="en-IN"/>
              <a:t>: HOSPITALITY </a:t>
            </a:r>
            <a:endParaRPr lang="en-IN" dirty="0"/>
          </a:p>
          <a:p>
            <a:r>
              <a:rPr lang="en-IN" dirty="0"/>
              <a:t>MODULE TUTOR: LUCIANA </a:t>
            </a:r>
            <a:r>
              <a:rPr lang="en-IN" dirty="0" err="1"/>
              <a:t>SUARDI</a:t>
            </a:r>
            <a:r>
              <a:rPr lang="en-IN" dirty="0"/>
              <a:t> </a:t>
            </a:r>
          </a:p>
        </p:txBody>
      </p:sp>
    </p:spTree>
    <p:extLst>
      <p:ext uri="{BB962C8B-B14F-4D97-AF65-F5344CB8AC3E}">
        <p14:creationId xmlns:p14="http://schemas.microsoft.com/office/powerpoint/2010/main" val="3765610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8C8B0-39DA-0C40-81AA-48E5A18F7B75}"/>
              </a:ext>
            </a:extLst>
          </p:cNvPr>
          <p:cNvSpPr>
            <a:spLocks noGrp="1"/>
          </p:cNvSpPr>
          <p:nvPr>
            <p:ph type="title"/>
          </p:nvPr>
        </p:nvSpPr>
        <p:spPr/>
        <p:txBody>
          <a:bodyPr/>
          <a:lstStyle/>
          <a:p>
            <a:r>
              <a:rPr lang="en-US" dirty="0"/>
              <a:t>Table of content </a:t>
            </a:r>
          </a:p>
        </p:txBody>
      </p:sp>
      <p:sp>
        <p:nvSpPr>
          <p:cNvPr id="3" name="Content Placeholder 2">
            <a:extLst>
              <a:ext uri="{FF2B5EF4-FFF2-40B4-BE49-F238E27FC236}">
                <a16:creationId xmlns:a16="http://schemas.microsoft.com/office/drawing/2014/main" id="{77E43B8B-9F2F-4607-DA70-C6C7096C4A31}"/>
              </a:ext>
            </a:extLst>
          </p:cNvPr>
          <p:cNvSpPr>
            <a:spLocks noGrp="1"/>
          </p:cNvSpPr>
          <p:nvPr>
            <p:ph idx="1"/>
          </p:nvPr>
        </p:nvSpPr>
        <p:spPr/>
        <p:txBody>
          <a:bodyPr/>
          <a:lstStyle/>
          <a:p>
            <a:r>
              <a:rPr lang="en-US" sz="1800" dirty="0"/>
              <a:t>Le Méridien: A Captivating Journey of Sophistication and Cultural Exploration within Marriott International</a:t>
            </a:r>
          </a:p>
          <a:p>
            <a:r>
              <a:rPr lang="en-US" dirty="0"/>
              <a:t>The major consumers of the brand </a:t>
            </a:r>
          </a:p>
          <a:p>
            <a:r>
              <a:rPr lang="en-US" sz="1800" dirty="0"/>
              <a:t>Nature, Scope, and Role of Guest Services and Facilities Provided by Le Méridien Hotel Brand and why it is important in hospitality</a:t>
            </a:r>
          </a:p>
          <a:p>
            <a:r>
              <a:rPr lang="en-US" dirty="0"/>
              <a:t>Conclusion </a:t>
            </a:r>
          </a:p>
          <a:p>
            <a:r>
              <a:rPr lang="en-US" dirty="0"/>
              <a:t>References</a:t>
            </a:r>
          </a:p>
        </p:txBody>
      </p:sp>
    </p:spTree>
    <p:extLst>
      <p:ext uri="{BB962C8B-B14F-4D97-AF65-F5344CB8AC3E}">
        <p14:creationId xmlns:p14="http://schemas.microsoft.com/office/powerpoint/2010/main" val="2093098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4" descr="Building with blue windows">
            <a:extLst>
              <a:ext uri="{FF2B5EF4-FFF2-40B4-BE49-F238E27FC236}">
                <a16:creationId xmlns:a16="http://schemas.microsoft.com/office/drawing/2014/main" id="{56528ECD-0F55-3EB4-E383-A58B5D5568AC}"/>
              </a:ext>
            </a:extLst>
          </p:cNvPr>
          <p:cNvPicPr>
            <a:picLocks noChangeAspect="1"/>
          </p:cNvPicPr>
          <p:nvPr/>
        </p:nvPicPr>
        <p:blipFill rotWithShape="1">
          <a:blip r:embed="rId2"/>
          <a:srcRect l="12800" r="1009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252C840-A2ED-DC05-D660-64CAB12EC5D7}"/>
              </a:ext>
            </a:extLst>
          </p:cNvPr>
          <p:cNvSpPr>
            <a:spLocks noGrp="1"/>
          </p:cNvSpPr>
          <p:nvPr>
            <p:ph type="title"/>
          </p:nvPr>
        </p:nvSpPr>
        <p:spPr>
          <a:xfrm>
            <a:off x="677334" y="419894"/>
            <a:ext cx="3851123" cy="1320800"/>
          </a:xfrm>
        </p:spPr>
        <p:txBody>
          <a:bodyPr>
            <a:normAutofit/>
          </a:bodyPr>
          <a:lstStyle/>
          <a:p>
            <a:pPr>
              <a:lnSpc>
                <a:spcPct val="90000"/>
              </a:lnSpc>
            </a:pPr>
            <a:r>
              <a:rPr lang="en-US" sz="2000" dirty="0"/>
              <a:t>Le Méridien: A Captivating Journey of Sophistication and Cultural Exploration within Marriott International</a:t>
            </a:r>
          </a:p>
        </p:txBody>
      </p:sp>
      <p:sp>
        <p:nvSpPr>
          <p:cNvPr id="3" name="Content Placeholder 2">
            <a:extLst>
              <a:ext uri="{FF2B5EF4-FFF2-40B4-BE49-F238E27FC236}">
                <a16:creationId xmlns:a16="http://schemas.microsoft.com/office/drawing/2014/main" id="{10C5A602-C43D-1653-663F-4E3B11CD804E}"/>
              </a:ext>
            </a:extLst>
          </p:cNvPr>
          <p:cNvSpPr>
            <a:spLocks noGrp="1"/>
          </p:cNvSpPr>
          <p:nvPr>
            <p:ph idx="1"/>
          </p:nvPr>
        </p:nvSpPr>
        <p:spPr>
          <a:xfrm>
            <a:off x="677334" y="2160589"/>
            <a:ext cx="3851122" cy="3880773"/>
          </a:xfrm>
        </p:spPr>
        <p:txBody>
          <a:bodyPr>
            <a:normAutofit/>
          </a:bodyPr>
          <a:lstStyle/>
          <a:p>
            <a:pPr>
              <a:lnSpc>
                <a:spcPct val="90000"/>
              </a:lnSpc>
            </a:pPr>
            <a:r>
              <a:rPr lang="en-US" sz="1000" dirty="0"/>
              <a:t>Le Méridien stands out as a prominent hotel brand in the vibrant hospitality sector, captivating visitors with its chic surroundings, flawless service, and rich cultural activities. Le Méridien is a monument to the group's dedication to providing great hospitality experiences to discerning </a:t>
            </a:r>
            <a:r>
              <a:rPr lang="en-US" sz="1000" dirty="0" err="1"/>
              <a:t>travellers</a:t>
            </a:r>
            <a:r>
              <a:rPr lang="en-US" sz="1000" dirty="0"/>
              <a:t> around the world as a member of Marriott International, a leader in the hospitality industry. This thorough yet succinct introduction will highlight the outstanding characteristics that distinguish Le Méridien, examining its brand philosophy, distinctive positioning, and constant commitment to delivering extraordinary stays for its visitors.</a:t>
            </a:r>
          </a:p>
          <a:p>
            <a:pPr>
              <a:lnSpc>
                <a:spcPct val="90000"/>
              </a:lnSpc>
            </a:pPr>
            <a:r>
              <a:rPr lang="en-US" sz="1000" dirty="0"/>
              <a:t>Le Méridien's partnership with Marriott International gives the company access to a vast array of resources and a world-wide network, enabling it to provide top-notch experiences to visitors from all over the world. Le Méridien will be seamlessly incorporated into the greater hospitality network thanks to Marriott International's dedication to excellence, innovation, and sustainable </a:t>
            </a:r>
            <a:r>
              <a:rPr lang="en-US" sz="1000" dirty="0" err="1"/>
              <a:t>practises</a:t>
            </a:r>
            <a:r>
              <a:rPr lang="en-US" sz="1000" dirty="0"/>
              <a:t>. </a:t>
            </a:r>
            <a:r>
              <a:rPr lang="en-US" sz="1000" dirty="0" err="1"/>
              <a:t>Kasavana</a:t>
            </a:r>
            <a:r>
              <a:rPr lang="en-US" sz="1000" dirty="0"/>
              <a:t> and Shams (2019) claim that Le Méridien was able to grow its global footprint while maintaining its own character and brand concept thanks to Marriott's assistance and knowledge.</a:t>
            </a:r>
          </a:p>
        </p:txBody>
      </p:sp>
      <p:cxnSp>
        <p:nvCxnSpPr>
          <p:cNvPr id="17" name="Straight Connector 1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14987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7CCE39-5A4D-1120-5BBA-2C635CA2FF65}"/>
              </a:ext>
            </a:extLst>
          </p:cNvPr>
          <p:cNvSpPr>
            <a:spLocks noGrp="1"/>
          </p:cNvSpPr>
          <p:nvPr>
            <p:ph sz="half" idx="1"/>
          </p:nvPr>
        </p:nvSpPr>
        <p:spPr>
          <a:xfrm>
            <a:off x="677334" y="654756"/>
            <a:ext cx="4184035" cy="5386605"/>
          </a:xfrm>
        </p:spPr>
        <p:txBody>
          <a:bodyPr>
            <a:normAutofit fontScale="92500" lnSpcReduction="10000"/>
          </a:bodyPr>
          <a:lstStyle/>
          <a:p>
            <a:r>
              <a:rPr lang="en-US" b="1" i="1" u="sng" dirty="0"/>
              <a:t>Corporate Philosophy:</a:t>
            </a:r>
          </a:p>
          <a:p>
            <a:endParaRPr lang="en-US" dirty="0"/>
          </a:p>
          <a:p>
            <a:r>
              <a:rPr lang="en-US" dirty="0"/>
              <a:t>Le Méridien is based on a concept that values and celebrates diverse forms of art and culture. It is motivated by a love of learning and embraces the idea that every place has a special tale just waiting to be discovered. The company's philosophy is that vacationing should be a learning opportunity, therefore it gives visitors the chance to get to know the history, art, and cuisine of the place they've chosen to visit. Le Méridien, according to Chen, Wu, and Law (2020), strives to provide visitors "a lens to the world" by designing settings that pique curiosity and promote an exploration of regional cuisine and traditions.</a:t>
            </a:r>
          </a:p>
          <a:p>
            <a:endParaRPr lang="en-US" dirty="0"/>
          </a:p>
          <a:p>
            <a:endParaRPr lang="en-US" dirty="0"/>
          </a:p>
          <a:p>
            <a:endParaRPr lang="en-US" dirty="0"/>
          </a:p>
        </p:txBody>
      </p:sp>
      <p:sp>
        <p:nvSpPr>
          <p:cNvPr id="4" name="Content Placeholder 3">
            <a:extLst>
              <a:ext uri="{FF2B5EF4-FFF2-40B4-BE49-F238E27FC236}">
                <a16:creationId xmlns:a16="http://schemas.microsoft.com/office/drawing/2014/main" id="{E15651B4-C611-D1AF-A41B-40D913B854A5}"/>
              </a:ext>
            </a:extLst>
          </p:cNvPr>
          <p:cNvSpPr>
            <a:spLocks noGrp="1"/>
          </p:cNvSpPr>
          <p:nvPr>
            <p:ph sz="half" idx="2"/>
          </p:nvPr>
        </p:nvSpPr>
        <p:spPr>
          <a:xfrm>
            <a:off x="5089970" y="654757"/>
            <a:ext cx="4184034" cy="5386606"/>
          </a:xfrm>
        </p:spPr>
        <p:txBody>
          <a:bodyPr>
            <a:normAutofit fontScale="92500" lnSpcReduction="10000"/>
          </a:bodyPr>
          <a:lstStyle/>
          <a:p>
            <a:r>
              <a:rPr lang="en-US" b="1" i="1" u="sng" dirty="0"/>
              <a:t>Different Positioning:</a:t>
            </a:r>
          </a:p>
          <a:p>
            <a:endParaRPr lang="en-US" dirty="0"/>
          </a:p>
          <a:p>
            <a:r>
              <a:rPr lang="en-US" dirty="0"/>
              <a:t>Le Méridien carves out a place for culture vultures looking for real experiences by differentiating themselves from other luxury hotel companies. With specially crafted itineraries and one-of-a-kind </a:t>
            </a:r>
            <a:r>
              <a:rPr lang="en-US" dirty="0" err="1"/>
              <a:t>programmes</a:t>
            </a:r>
            <a:r>
              <a:rPr lang="en-US" dirty="0"/>
              <a:t>, each Le Méridien hotel acts as a portal to its surroundings, allowing visitors to immerse themselves in the local way of life. According to </a:t>
            </a:r>
            <a:r>
              <a:rPr lang="en-US" dirty="0" err="1"/>
              <a:t>Güttel</a:t>
            </a:r>
            <a:r>
              <a:rPr lang="en-US" dirty="0"/>
              <a:t> (2019), who </a:t>
            </a:r>
            <a:r>
              <a:rPr lang="en-US" dirty="0" err="1"/>
              <a:t>emphasises</a:t>
            </a:r>
            <a:r>
              <a:rPr lang="en-US" dirty="0"/>
              <a:t> Le Méridien's partnerships with contemporary artists and designers to create aesthetically engaging surroundings that reflect the destination's personality, the brand's dedication to art and design further increases its attraction.</a:t>
            </a:r>
          </a:p>
          <a:p>
            <a:endParaRPr lang="en-US" dirty="0"/>
          </a:p>
        </p:txBody>
      </p:sp>
    </p:spTree>
    <p:extLst>
      <p:ext uri="{BB962C8B-B14F-4D97-AF65-F5344CB8AC3E}">
        <p14:creationId xmlns:p14="http://schemas.microsoft.com/office/powerpoint/2010/main" val="1953493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6" name="Picture 15" descr="Abstract blurred background of department store">
            <a:extLst>
              <a:ext uri="{FF2B5EF4-FFF2-40B4-BE49-F238E27FC236}">
                <a16:creationId xmlns:a16="http://schemas.microsoft.com/office/drawing/2014/main" id="{92C16066-9569-B34F-24DA-8C026E332D72}"/>
              </a:ext>
            </a:extLst>
          </p:cNvPr>
          <p:cNvPicPr>
            <a:picLocks noChangeAspect="1"/>
          </p:cNvPicPr>
          <p:nvPr/>
        </p:nvPicPr>
        <p:blipFill rotWithShape="1">
          <a:blip r:embed="rId2"/>
          <a:srcRect l="10135" r="1275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096FB2B-72EC-063B-D2DC-D6F2C5CF0B28}"/>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400" dirty="0"/>
              <a:t>THE MAJOR CONSUMERS OF THE BRAND</a:t>
            </a:r>
          </a:p>
        </p:txBody>
      </p:sp>
      <p:cxnSp>
        <p:nvCxnSpPr>
          <p:cNvPr id="32" name="Straight Connector 3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88456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descr="Modern contemporary living room interior">
            <a:extLst>
              <a:ext uri="{FF2B5EF4-FFF2-40B4-BE49-F238E27FC236}">
                <a16:creationId xmlns:a16="http://schemas.microsoft.com/office/drawing/2014/main" id="{20381EE5-ACB9-6AAC-6E48-A63886BE8ED7}"/>
              </a:ext>
            </a:extLst>
          </p:cNvPr>
          <p:cNvPicPr>
            <a:picLocks noChangeAspect="1"/>
          </p:cNvPicPr>
          <p:nvPr/>
        </p:nvPicPr>
        <p:blipFill rotWithShape="1">
          <a:blip r:embed="rId2"/>
          <a:srcRect r="3126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5DD6836E-2D3E-3480-DDEA-DEA5310455FD}"/>
              </a:ext>
            </a:extLst>
          </p:cNvPr>
          <p:cNvSpPr>
            <a:spLocks noGrp="1"/>
          </p:cNvSpPr>
          <p:nvPr>
            <p:ph idx="1"/>
          </p:nvPr>
        </p:nvSpPr>
        <p:spPr>
          <a:xfrm>
            <a:off x="496711" y="371475"/>
            <a:ext cx="4270023" cy="6232525"/>
          </a:xfrm>
        </p:spPr>
        <p:txBody>
          <a:bodyPr>
            <a:noAutofit/>
          </a:bodyPr>
          <a:lstStyle/>
          <a:p>
            <a:pPr>
              <a:lnSpc>
                <a:spcPct val="90000"/>
              </a:lnSpc>
            </a:pPr>
            <a:r>
              <a:rPr lang="en-US" sz="1050" dirty="0"/>
              <a:t>Business </a:t>
            </a:r>
            <a:r>
              <a:rPr lang="en-US" sz="1050" dirty="0" err="1"/>
              <a:t>Travellers</a:t>
            </a:r>
            <a:r>
              <a:rPr lang="en-US" sz="1050" dirty="0"/>
              <a:t>: The Le Méridien Hotel chain draws a sizable number of business </a:t>
            </a:r>
            <a:r>
              <a:rPr lang="en-US" sz="1050" dirty="0" err="1"/>
              <a:t>travellers</a:t>
            </a:r>
            <a:r>
              <a:rPr lang="en-US" sz="1050" dirty="0"/>
              <a:t> who appreciate comfort, luxury, and a sophisticated setting throughout their visits. </a:t>
            </a:r>
            <a:r>
              <a:rPr lang="en-US" sz="1050" dirty="0" err="1"/>
              <a:t>Travellers</a:t>
            </a:r>
            <a:r>
              <a:rPr lang="en-US" sz="1050" dirty="0"/>
              <a:t> on business look for lodgings that offer a seamless balance of convenience and productivity, as well as access to contemporary amenities and well-equipped conference spaces (Smith, 2020). Le Méridien is a great option for business </a:t>
            </a:r>
            <a:r>
              <a:rPr lang="en-US" sz="1050" dirty="0" err="1"/>
              <a:t>travellers</a:t>
            </a:r>
            <a:r>
              <a:rPr lang="en-US" sz="1050" dirty="0"/>
              <a:t> looking for a chic and practical stay because of its focus on modern design, upscale amenities, and prime locations (Khan, 2020).</a:t>
            </a:r>
          </a:p>
          <a:p>
            <a:pPr>
              <a:lnSpc>
                <a:spcPct val="90000"/>
              </a:lnSpc>
            </a:pPr>
            <a:r>
              <a:rPr lang="en-US" sz="1050" dirty="0"/>
              <a:t>Cultural Enthusiasts: The Le Méridien Hotel brand attracts </a:t>
            </a:r>
            <a:r>
              <a:rPr lang="en-US" sz="1050" dirty="0" err="1"/>
              <a:t>travellers</a:t>
            </a:r>
            <a:r>
              <a:rPr lang="en-US" sz="1050" dirty="0"/>
              <a:t> who are keen to discover the native customs, traditions, and heritage of the places they visit. Incorporating carefully chosen activities that let visitors fully immerse themselves in the regional customs, food, and arts, Le Méridien locations frequently exhibit a distinctive sense of place (Boniface &amp; Cooper, 2019). These tourists look for genuine and enriching encounters outside of the typical tourist attractions, aligning perfectly with Le Méridien's brand philosophy.</a:t>
            </a:r>
          </a:p>
          <a:p>
            <a:pPr>
              <a:lnSpc>
                <a:spcPct val="90000"/>
              </a:lnSpc>
            </a:pPr>
            <a:r>
              <a:rPr lang="en-US" sz="1050" dirty="0"/>
              <a:t>Luxury Leisure </a:t>
            </a:r>
            <a:r>
              <a:rPr lang="en-US" sz="1050" dirty="0" err="1"/>
              <a:t>Travellers</a:t>
            </a:r>
            <a:r>
              <a:rPr lang="en-US" sz="1050" dirty="0"/>
              <a:t>: The Le Méridien Hotel brand offers accommodations and experiences that are of the highest </a:t>
            </a:r>
            <a:r>
              <a:rPr lang="en-US" sz="1050" dirty="0" err="1"/>
              <a:t>calibre</a:t>
            </a:r>
            <a:r>
              <a:rPr lang="en-US" sz="1050" dirty="0"/>
              <a:t> to luxury leisure </a:t>
            </a:r>
            <a:r>
              <a:rPr lang="en-US" sz="1050" dirty="0" err="1"/>
              <a:t>travellers</a:t>
            </a:r>
            <a:r>
              <a:rPr lang="en-US" sz="1050" dirty="0"/>
              <a:t> who value a blend of </a:t>
            </a:r>
            <a:r>
              <a:rPr lang="en-US" sz="1050" dirty="0" err="1"/>
              <a:t>individualised</a:t>
            </a:r>
            <a:r>
              <a:rPr lang="en-US" sz="1050" dirty="0"/>
              <a:t> attention, luxurious surroundings, and memorable adventures. When on vacation, these visitors look for upmarket eating alternatives, polished amenities, and great service (O'Neill &amp; Mattila, 2018). This discriminating group of </a:t>
            </a:r>
            <a:r>
              <a:rPr lang="en-US" sz="1050" dirty="0" err="1"/>
              <a:t>travellers</a:t>
            </a:r>
            <a:r>
              <a:rPr lang="en-US" sz="1050" dirty="0"/>
              <a:t> appreciates Le Méridien's dedication to providing an upgraded guest experience, attention to detail, and emphasis on art and design (</a:t>
            </a:r>
            <a:r>
              <a:rPr lang="en-US" sz="1050" dirty="0" err="1"/>
              <a:t>Brouder</a:t>
            </a:r>
            <a:r>
              <a:rPr lang="en-US" sz="1050" dirty="0"/>
              <a:t> &amp; Teixeira, 2018).</a:t>
            </a:r>
          </a:p>
          <a:p>
            <a:pPr>
              <a:lnSpc>
                <a:spcPct val="90000"/>
              </a:lnSpc>
            </a:pPr>
            <a:r>
              <a:rPr lang="en-US" sz="1050" dirty="0"/>
              <a:t>Younger generations of </a:t>
            </a:r>
            <a:r>
              <a:rPr lang="en-US" sz="1050" dirty="0" err="1"/>
              <a:t>travellers</a:t>
            </a:r>
            <a:r>
              <a:rPr lang="en-US" sz="1050" dirty="0"/>
              <a:t>, specifically millennials and Generation Z, who appreciate distinctive experiences, authenticity, and a buzzing social scene, have been drawn to the Le Méridien Hotel brand with success (</a:t>
            </a:r>
            <a:r>
              <a:rPr lang="en-US" sz="1050" dirty="0" err="1"/>
              <a:t>Echtner</a:t>
            </a:r>
            <a:r>
              <a:rPr lang="en-US" sz="1050" dirty="0"/>
              <a:t> &amp; Prasad, 2019). These younger </a:t>
            </a:r>
            <a:r>
              <a:rPr lang="en-US" sz="1050" dirty="0" err="1"/>
              <a:t>travellers</a:t>
            </a:r>
            <a:r>
              <a:rPr lang="en-US" sz="1050" dirty="0"/>
              <a:t>, who seek a balance of adventure, cultural inquiry, and a sense of community, are drawn to Le Méridien's contemporary design aesthetics, art-focused approach, and tailored local experiences (Harper, 2017).</a:t>
            </a:r>
          </a:p>
          <a:p>
            <a:pPr>
              <a:lnSpc>
                <a:spcPct val="90000"/>
              </a:lnSpc>
            </a:pPr>
            <a:endParaRPr lang="en-US" sz="1050" dirty="0"/>
          </a:p>
          <a:p>
            <a:pPr>
              <a:lnSpc>
                <a:spcPct val="90000"/>
              </a:lnSpc>
            </a:pPr>
            <a:endParaRPr lang="en-US" sz="1050" dirty="0"/>
          </a:p>
          <a:p>
            <a:pPr>
              <a:lnSpc>
                <a:spcPct val="90000"/>
              </a:lnSpc>
            </a:pPr>
            <a:endParaRPr lang="en-US" sz="1050" dirty="0"/>
          </a:p>
          <a:p>
            <a:pPr>
              <a:lnSpc>
                <a:spcPct val="90000"/>
              </a:lnSpc>
            </a:pPr>
            <a:endParaRPr lang="en-US" sz="1050" dirty="0"/>
          </a:p>
        </p:txBody>
      </p:sp>
      <p:cxnSp>
        <p:nvCxnSpPr>
          <p:cNvPr id="14"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05239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E5159-DCD5-5C42-8829-997B6D330F07}"/>
              </a:ext>
            </a:extLst>
          </p:cNvPr>
          <p:cNvSpPr>
            <a:spLocks noGrp="1"/>
          </p:cNvSpPr>
          <p:nvPr>
            <p:ph type="title"/>
          </p:nvPr>
        </p:nvSpPr>
        <p:spPr>
          <a:xfrm>
            <a:off x="1507066" y="999460"/>
            <a:ext cx="5698067" cy="4479852"/>
          </a:xfrm>
        </p:spPr>
        <p:txBody>
          <a:bodyPr vert="horz" lIns="91440" tIns="45720" rIns="91440" bIns="45720" rtlCol="0" anchor="ctr">
            <a:normAutofit fontScale="90000"/>
          </a:bodyPr>
          <a:lstStyle/>
          <a:p>
            <a:pPr algn="r">
              <a:lnSpc>
                <a:spcPct val="90000"/>
              </a:lnSpc>
            </a:pPr>
            <a:r>
              <a:rPr lang="en-US" sz="4200" dirty="0"/>
              <a:t>Nature, Scope, and Role of Guest Services and Facilities Provided by Le Méridien Hotel Brand and why it is important in hospitality </a:t>
            </a:r>
            <a:br>
              <a:rPr lang="en-US" sz="4200" dirty="0"/>
            </a:br>
            <a:br>
              <a:rPr lang="en-US" sz="4200" dirty="0"/>
            </a:br>
            <a:endParaRPr lang="en-US" sz="4200" dirty="0"/>
          </a:p>
        </p:txBody>
      </p:sp>
      <p:sp>
        <p:nvSpPr>
          <p:cNvPr id="21" name="Isosceles Triangle 20">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3" name="Straight Connector 22">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5" name="Isosceles Triangle 24">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19517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ray of takeaway coffees">
            <a:extLst>
              <a:ext uri="{FF2B5EF4-FFF2-40B4-BE49-F238E27FC236}">
                <a16:creationId xmlns:a16="http://schemas.microsoft.com/office/drawing/2014/main" id="{0F1697BB-E08B-78A0-E4FA-EF65A05F76BC}"/>
              </a:ext>
            </a:extLst>
          </p:cNvPr>
          <p:cNvPicPr>
            <a:picLocks noChangeAspect="1"/>
          </p:cNvPicPr>
          <p:nvPr/>
        </p:nvPicPr>
        <p:blipFill rotWithShape="1">
          <a:blip r:embed="rId2"/>
          <a:srcRect l="9102" r="13789"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1" name="Content Placeholder 2">
            <a:extLst>
              <a:ext uri="{FF2B5EF4-FFF2-40B4-BE49-F238E27FC236}">
                <a16:creationId xmlns:a16="http://schemas.microsoft.com/office/drawing/2014/main" id="{A3A1B3DA-21BB-BAA5-3C69-7EB900609A0C}"/>
              </a:ext>
            </a:extLst>
          </p:cNvPr>
          <p:cNvSpPr>
            <a:spLocks noGrp="1"/>
          </p:cNvSpPr>
          <p:nvPr>
            <p:ph idx="1"/>
          </p:nvPr>
        </p:nvSpPr>
        <p:spPr>
          <a:xfrm>
            <a:off x="353047" y="79022"/>
            <a:ext cx="4763558" cy="6733823"/>
          </a:xfrm>
        </p:spPr>
        <p:txBody>
          <a:bodyPr>
            <a:normAutofit fontScale="92500" lnSpcReduction="10000"/>
          </a:bodyPr>
          <a:lstStyle/>
          <a:p>
            <a:pPr>
              <a:lnSpc>
                <a:spcPct val="90000"/>
              </a:lnSpc>
            </a:pPr>
            <a:r>
              <a:rPr lang="en-US" sz="1000" b="1" i="1" u="sng" dirty="0" err="1">
                <a:highlight>
                  <a:srgbClr val="FFFF00"/>
                </a:highlight>
              </a:rPr>
              <a:t>I.Introductio</a:t>
            </a:r>
            <a:r>
              <a:rPr lang="en-US" sz="1000" b="1" i="1" u="sng" dirty="0" err="1"/>
              <a:t>n</a:t>
            </a:r>
            <a:endParaRPr lang="en-US" sz="1000" b="1" i="1" u="sng" dirty="0"/>
          </a:p>
          <a:p>
            <a:pPr marL="0" indent="0">
              <a:lnSpc>
                <a:spcPct val="90000"/>
              </a:lnSpc>
              <a:buNone/>
            </a:pPr>
            <a:r>
              <a:rPr lang="en-US" sz="1000" b="1" i="1" u="sng" dirty="0"/>
              <a:t>A. summary of the dedication of the Le Méridien Hotel brand to guest services and amenities</a:t>
            </a:r>
          </a:p>
          <a:p>
            <a:pPr marL="0" indent="0">
              <a:lnSpc>
                <a:spcPct val="90000"/>
              </a:lnSpc>
              <a:buNone/>
            </a:pPr>
            <a:r>
              <a:rPr lang="en-US" sz="1000" b="1" i="1" u="sng" dirty="0"/>
              <a:t>B. The significance of outstanding visitor experiences in the hospitality sector</a:t>
            </a:r>
          </a:p>
          <a:p>
            <a:pPr>
              <a:lnSpc>
                <a:spcPct val="90000"/>
              </a:lnSpc>
            </a:pPr>
            <a:endParaRPr lang="en-US" sz="1000" dirty="0"/>
          </a:p>
          <a:p>
            <a:pPr>
              <a:lnSpc>
                <a:spcPct val="90000"/>
              </a:lnSpc>
            </a:pPr>
            <a:r>
              <a:rPr lang="en-US" sz="1000" dirty="0">
                <a:highlight>
                  <a:srgbClr val="FFFF00"/>
                </a:highlight>
              </a:rPr>
              <a:t>II. Types of Guest Facilities and Services</a:t>
            </a:r>
          </a:p>
          <a:p>
            <a:pPr>
              <a:lnSpc>
                <a:spcPct val="90000"/>
              </a:lnSpc>
            </a:pPr>
            <a:r>
              <a:rPr lang="en-US" sz="1000" b="1" dirty="0"/>
              <a:t>A. Luxurious lodgings</a:t>
            </a:r>
          </a:p>
          <a:p>
            <a:pPr marL="0" indent="0">
              <a:lnSpc>
                <a:spcPct val="90000"/>
              </a:lnSpc>
              <a:buNone/>
            </a:pPr>
            <a:r>
              <a:rPr lang="en-US" sz="1000" dirty="0"/>
              <a:t>1. Elegant guest rooms and suites created for convenience and enjoyment (Chen et al., 2020)</a:t>
            </a:r>
          </a:p>
          <a:p>
            <a:pPr marL="0" indent="0">
              <a:lnSpc>
                <a:spcPct val="90000"/>
              </a:lnSpc>
              <a:buNone/>
            </a:pPr>
            <a:r>
              <a:rPr lang="en-US" sz="1000" dirty="0"/>
              <a:t>2. Luxurious linens, amenities, and </a:t>
            </a:r>
            <a:r>
              <a:rPr lang="en-US" sz="1000" dirty="0" err="1"/>
              <a:t>individualised</a:t>
            </a:r>
            <a:r>
              <a:rPr lang="en-US" sz="1000" dirty="0"/>
              <a:t> services 2018 (O'Neill &amp; Mattila)</a:t>
            </a:r>
          </a:p>
          <a:p>
            <a:pPr>
              <a:lnSpc>
                <a:spcPct val="90000"/>
              </a:lnSpc>
            </a:pPr>
            <a:endParaRPr lang="en-US" sz="1000" dirty="0"/>
          </a:p>
          <a:p>
            <a:pPr>
              <a:lnSpc>
                <a:spcPct val="90000"/>
              </a:lnSpc>
            </a:pPr>
            <a:r>
              <a:rPr lang="en-US" sz="1000" b="1" dirty="0"/>
              <a:t>B. Dining Occasions</a:t>
            </a:r>
          </a:p>
          <a:p>
            <a:pPr marL="0" indent="0">
              <a:lnSpc>
                <a:spcPct val="90000"/>
              </a:lnSpc>
              <a:buNone/>
            </a:pPr>
            <a:r>
              <a:rPr lang="en-US" sz="1000" dirty="0"/>
              <a:t>1. Fine dining establishments with a range of culinary options (Boniface &amp; Cooper, 2019)</a:t>
            </a:r>
          </a:p>
          <a:p>
            <a:pPr marL="0" indent="0">
              <a:lnSpc>
                <a:spcPct val="90000"/>
              </a:lnSpc>
              <a:buNone/>
            </a:pPr>
            <a:r>
              <a:rPr lang="en-US" sz="1000" dirty="0"/>
              <a:t>2. Creative dishes displaying both regional </a:t>
            </a:r>
            <a:r>
              <a:rPr lang="en-US" sz="1000" dirty="0" err="1"/>
              <a:t>flavours</a:t>
            </a:r>
            <a:r>
              <a:rPr lang="en-US" sz="1000" dirty="0"/>
              <a:t> and cuisine from around the world (Lee &amp; Back, 2020)</a:t>
            </a:r>
          </a:p>
          <a:p>
            <a:pPr>
              <a:lnSpc>
                <a:spcPct val="90000"/>
              </a:lnSpc>
            </a:pPr>
            <a:r>
              <a:rPr lang="en-US" sz="1000" b="1" dirty="0" err="1"/>
              <a:t>c.Meeting</a:t>
            </a:r>
            <a:r>
              <a:rPr lang="en-US" sz="1000" b="1" dirty="0"/>
              <a:t> rooms and event venues</a:t>
            </a:r>
          </a:p>
          <a:p>
            <a:pPr marL="0" indent="0">
              <a:lnSpc>
                <a:spcPct val="90000"/>
              </a:lnSpc>
              <a:buNone/>
            </a:pPr>
            <a:r>
              <a:rPr lang="en-US" sz="1000" dirty="0"/>
              <a:t>1. Modern spaces for gatherings, seminars, and social occasions (</a:t>
            </a:r>
            <a:r>
              <a:rPr lang="en-US" sz="1000" dirty="0" err="1"/>
              <a:t>Kasavana</a:t>
            </a:r>
            <a:r>
              <a:rPr lang="en-US" sz="1000" dirty="0"/>
              <a:t> &amp; Shams, 2019)</a:t>
            </a:r>
          </a:p>
          <a:p>
            <a:pPr marL="0" indent="0">
              <a:lnSpc>
                <a:spcPct val="90000"/>
              </a:lnSpc>
              <a:buNone/>
            </a:pPr>
            <a:r>
              <a:rPr lang="en-US" sz="1000" dirty="0"/>
              <a:t>2. The use of technology to enable streamlined communication and teamwork (Zhang et al., 2021)</a:t>
            </a:r>
          </a:p>
          <a:p>
            <a:pPr>
              <a:lnSpc>
                <a:spcPct val="90000"/>
              </a:lnSpc>
            </a:pPr>
            <a:endParaRPr lang="en-US" sz="1000" dirty="0"/>
          </a:p>
          <a:p>
            <a:pPr>
              <a:lnSpc>
                <a:spcPct val="90000"/>
              </a:lnSpc>
            </a:pPr>
            <a:r>
              <a:rPr lang="en-US" sz="1000" b="1" dirty="0"/>
              <a:t>D. Recreation and Wellness</a:t>
            </a:r>
          </a:p>
          <a:p>
            <a:pPr marL="0" indent="0">
              <a:lnSpc>
                <a:spcPct val="90000"/>
              </a:lnSpc>
              <a:buNone/>
            </a:pPr>
            <a:r>
              <a:rPr lang="en-US" sz="1000" dirty="0"/>
              <a:t>1. Recreational and wellness facilities including spas and fitness </a:t>
            </a:r>
            <a:r>
              <a:rPr lang="en-US" sz="1000" dirty="0" err="1"/>
              <a:t>centres</a:t>
            </a:r>
            <a:r>
              <a:rPr lang="en-US" sz="1000" dirty="0"/>
              <a:t> (Yuan et al., 2018)</a:t>
            </a:r>
          </a:p>
          <a:p>
            <a:pPr marL="0" indent="0">
              <a:lnSpc>
                <a:spcPct val="90000"/>
              </a:lnSpc>
              <a:buNone/>
            </a:pPr>
            <a:r>
              <a:rPr lang="en-US" sz="1000" dirty="0"/>
              <a:t>2. Outdoor areas, swimming pools, and leisure pursuits for relaxation and rejuvenation (</a:t>
            </a:r>
            <a:r>
              <a:rPr lang="en-US" sz="1000" dirty="0" err="1"/>
              <a:t>Buhalis</a:t>
            </a:r>
            <a:r>
              <a:rPr lang="en-US" sz="1000" dirty="0"/>
              <a:t> &amp; Andreu, 2020)</a:t>
            </a:r>
          </a:p>
          <a:p>
            <a:pPr>
              <a:lnSpc>
                <a:spcPct val="90000"/>
              </a:lnSpc>
            </a:pPr>
            <a:endParaRPr lang="en-US" sz="1000" dirty="0"/>
          </a:p>
          <a:p>
            <a:pPr>
              <a:lnSpc>
                <a:spcPct val="90000"/>
              </a:lnSpc>
            </a:pPr>
            <a:r>
              <a:rPr lang="en-US" sz="1000" dirty="0">
                <a:highlight>
                  <a:srgbClr val="FFFF00"/>
                </a:highlight>
              </a:rPr>
              <a:t>III. The extent of guest services and amenities</a:t>
            </a:r>
          </a:p>
          <a:p>
            <a:pPr>
              <a:lnSpc>
                <a:spcPct val="90000"/>
              </a:lnSpc>
            </a:pPr>
            <a:r>
              <a:rPr lang="en-US" sz="1000" b="1" dirty="0"/>
              <a:t>A. </a:t>
            </a:r>
            <a:r>
              <a:rPr lang="en-US" sz="1000" b="1" dirty="0" err="1"/>
              <a:t>Individualised</a:t>
            </a:r>
            <a:r>
              <a:rPr lang="en-US" sz="1000" b="1" dirty="0"/>
              <a:t> Services</a:t>
            </a:r>
          </a:p>
          <a:p>
            <a:pPr marL="0" indent="0">
              <a:lnSpc>
                <a:spcPct val="90000"/>
              </a:lnSpc>
              <a:buNone/>
            </a:pPr>
            <a:r>
              <a:rPr lang="en-US" sz="1000" dirty="0"/>
              <a:t>1. Personal advice and help are available 24/7 from a concierge (Lee &amp; Back, 2020)</a:t>
            </a:r>
          </a:p>
          <a:p>
            <a:pPr marL="0" indent="0">
              <a:lnSpc>
                <a:spcPct val="90000"/>
              </a:lnSpc>
              <a:buNone/>
            </a:pPr>
            <a:r>
              <a:rPr lang="en-US" sz="1000" dirty="0"/>
              <a:t>2. </a:t>
            </a:r>
            <a:r>
              <a:rPr lang="en-US" sz="1000" dirty="0" err="1"/>
              <a:t>Personalised</a:t>
            </a:r>
            <a:r>
              <a:rPr lang="en-US" sz="1000" dirty="0"/>
              <a:t> encounters based on visitors' tastes and requirements (Chen et al., 2020)</a:t>
            </a:r>
          </a:p>
          <a:p>
            <a:pPr>
              <a:lnSpc>
                <a:spcPct val="90000"/>
              </a:lnSpc>
            </a:pPr>
            <a:endParaRPr lang="en-US" sz="500" dirty="0"/>
          </a:p>
          <a:p>
            <a:pPr>
              <a:lnSpc>
                <a:spcPct val="90000"/>
              </a:lnSpc>
            </a:pPr>
            <a:endParaRPr lang="en-US" sz="500" dirty="0"/>
          </a:p>
        </p:txBody>
      </p:sp>
      <p:cxnSp>
        <p:nvCxnSpPr>
          <p:cNvPr id="30" name="Straight Connector 2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83296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685A79-1EAB-07CC-BB51-D968AB4A2968}"/>
              </a:ext>
            </a:extLst>
          </p:cNvPr>
          <p:cNvSpPr>
            <a:spLocks noGrp="1"/>
          </p:cNvSpPr>
          <p:nvPr>
            <p:ph idx="1"/>
          </p:nvPr>
        </p:nvSpPr>
        <p:spPr>
          <a:xfrm>
            <a:off x="1174045" y="169334"/>
            <a:ext cx="8596668" cy="5996208"/>
          </a:xfrm>
        </p:spPr>
        <p:txBody>
          <a:bodyPr>
            <a:normAutofit fontScale="62500" lnSpcReduction="20000"/>
          </a:bodyPr>
          <a:lstStyle/>
          <a:p>
            <a:r>
              <a:rPr lang="en-US" dirty="0"/>
              <a:t>B. Cultural Involvement</a:t>
            </a:r>
          </a:p>
          <a:p>
            <a:pPr marL="0" indent="0">
              <a:buNone/>
            </a:pPr>
            <a:r>
              <a:rPr lang="en-US" dirty="0"/>
              <a:t>1. Selected local encounters and pursuits that study the heritage and culture of the travel destination (Smith, 2020)</a:t>
            </a:r>
          </a:p>
          <a:p>
            <a:pPr marL="0" indent="0">
              <a:buNone/>
            </a:pPr>
            <a:r>
              <a:rPr lang="en-US" dirty="0"/>
              <a:t>2. Hotel-wide art displays and installations to promote cultural interaction (</a:t>
            </a:r>
            <a:r>
              <a:rPr lang="en-US" dirty="0" err="1"/>
              <a:t>Güttel</a:t>
            </a:r>
            <a:r>
              <a:rPr lang="en-US" dirty="0"/>
              <a:t>, 2019)</a:t>
            </a:r>
          </a:p>
          <a:p>
            <a:endParaRPr lang="en-US" dirty="0"/>
          </a:p>
          <a:p>
            <a:r>
              <a:rPr lang="en-US" dirty="0"/>
              <a:t>C. Connectivity and Technology</a:t>
            </a:r>
          </a:p>
          <a:p>
            <a:pPr marL="0" indent="0">
              <a:buNone/>
            </a:pPr>
            <a:r>
              <a:rPr lang="en-US" dirty="0"/>
              <a:t>1. Cutting-edge technology and high-speed internet for work and play demands (</a:t>
            </a:r>
            <a:r>
              <a:rPr lang="en-US" dirty="0" err="1"/>
              <a:t>Kasavana</a:t>
            </a:r>
            <a:r>
              <a:rPr lang="en-US" dirty="0"/>
              <a:t> &amp; Shams, 2019)</a:t>
            </a:r>
          </a:p>
          <a:p>
            <a:pPr marL="0" indent="0">
              <a:buNone/>
            </a:pPr>
            <a:r>
              <a:rPr lang="en-US" dirty="0"/>
              <a:t>Online resources enable smooth communication, bookings, and </a:t>
            </a:r>
            <a:r>
              <a:rPr lang="en-US" dirty="0" err="1"/>
              <a:t>individualised</a:t>
            </a:r>
            <a:r>
              <a:rPr lang="en-US" dirty="0"/>
              <a:t> experiences (Chen et al., 2020)</a:t>
            </a:r>
          </a:p>
          <a:p>
            <a:endParaRPr lang="en-US" dirty="0"/>
          </a:p>
          <a:p>
            <a:r>
              <a:rPr lang="en-US" dirty="0"/>
              <a:t>4. The function of guest services and amenities</a:t>
            </a:r>
          </a:p>
          <a:p>
            <a:r>
              <a:rPr lang="en-US" dirty="0"/>
              <a:t>A. Improving Customer Loyalty and Satisfaction</a:t>
            </a:r>
          </a:p>
          <a:p>
            <a:r>
              <a:rPr lang="en-US" dirty="0"/>
              <a:t>1. Outstanding facilities and services help guests feel satisfied and leave </a:t>
            </a:r>
            <a:r>
              <a:rPr lang="en-US" dirty="0" err="1"/>
              <a:t>favourable</a:t>
            </a:r>
            <a:r>
              <a:rPr lang="en-US" dirty="0"/>
              <a:t> recommendations (</a:t>
            </a:r>
            <a:r>
              <a:rPr lang="en-US" dirty="0" err="1"/>
              <a:t>Kasavana</a:t>
            </a:r>
            <a:r>
              <a:rPr lang="en-US" dirty="0"/>
              <a:t> &amp; Shams, 2019)</a:t>
            </a:r>
          </a:p>
          <a:p>
            <a:r>
              <a:rPr lang="en-US" dirty="0"/>
              <a:t>2. Recurring reservations are fueled by memorable experiences that increase guest loyalty (O'Neill &amp; Mattila, 2018).</a:t>
            </a:r>
          </a:p>
          <a:p>
            <a:r>
              <a:rPr lang="en-US" dirty="0">
                <a:highlight>
                  <a:srgbClr val="FFFF00"/>
                </a:highlight>
              </a:rPr>
              <a:t>B. Setting the Brand Apart</a:t>
            </a:r>
          </a:p>
          <a:p>
            <a:r>
              <a:rPr lang="en-US" dirty="0"/>
              <a:t>1.Le Méridien distinguishes itself from other hotels by special guest services and amenities (</a:t>
            </a:r>
            <a:r>
              <a:rPr lang="en-US" dirty="0" err="1"/>
              <a:t>Buhalis</a:t>
            </a:r>
            <a:r>
              <a:rPr lang="en-US" dirty="0"/>
              <a:t> &amp; Andreu, 2020).</a:t>
            </a:r>
          </a:p>
          <a:p>
            <a:r>
              <a:rPr lang="en-US" dirty="0"/>
              <a:t>2. Cultural immersion and tailored experiences help brands develop their own identities (</a:t>
            </a:r>
            <a:r>
              <a:rPr lang="en-US" dirty="0" err="1"/>
              <a:t>Güttel</a:t>
            </a:r>
            <a:r>
              <a:rPr lang="en-US" dirty="0"/>
              <a:t>, 2019)</a:t>
            </a:r>
          </a:p>
          <a:p>
            <a:endParaRPr lang="en-US" dirty="0"/>
          </a:p>
          <a:p>
            <a:r>
              <a:rPr lang="en-US" dirty="0"/>
              <a:t>C. Increasing Sales and Competition</a:t>
            </a:r>
          </a:p>
          <a:p>
            <a:r>
              <a:rPr lang="en-US" dirty="0"/>
              <a:t>1. Premium services and amenities bring in more money by commanding higher accommodation prices (Lee &amp; Back, 2020)</a:t>
            </a:r>
          </a:p>
          <a:p>
            <a:r>
              <a:rPr lang="en-US" dirty="0"/>
              <a:t>2. Corporate and event reservations are increased when meeting spaces are well-equipped, increasing revenue streams (Zhang et al., 2021)</a:t>
            </a:r>
          </a:p>
          <a:p>
            <a:endParaRPr lang="en-US" dirty="0"/>
          </a:p>
          <a:p>
            <a:r>
              <a:rPr lang="en-US" dirty="0"/>
              <a:t>To fulfil the needs and tastes of its visitors, the Le Méridien Hotel brand offers upmarket lodging, a variety of dining options, contemporary conference spaces, and wellness amenities. Le Méridien seeks to improve guest pleasure, set itself apart in the market, and </a:t>
            </a:r>
            <a:r>
              <a:rPr lang="en-US" dirty="0" err="1"/>
              <a:t>maximise</a:t>
            </a:r>
            <a:r>
              <a:rPr lang="en-US" dirty="0"/>
              <a:t> revenue through </a:t>
            </a:r>
            <a:r>
              <a:rPr lang="en-US" dirty="0" err="1"/>
              <a:t>personalised</a:t>
            </a:r>
            <a:r>
              <a:rPr lang="en-US" dirty="0"/>
              <a:t> services, cultural immersion, and technical developments. </a:t>
            </a:r>
          </a:p>
        </p:txBody>
      </p:sp>
    </p:spTree>
    <p:extLst>
      <p:ext uri="{BB962C8B-B14F-4D97-AF65-F5344CB8AC3E}">
        <p14:creationId xmlns:p14="http://schemas.microsoft.com/office/powerpoint/2010/main" val="1995205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FF8B-7203-A552-7FD0-F377DDB8F172}"/>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dirty="0"/>
              <a:t>Conclusion </a:t>
            </a:r>
          </a:p>
        </p:txBody>
      </p:sp>
      <p:pic>
        <p:nvPicPr>
          <p:cNvPr id="28" name="Picture 27" descr="Conference room table">
            <a:extLst>
              <a:ext uri="{FF2B5EF4-FFF2-40B4-BE49-F238E27FC236}">
                <a16:creationId xmlns:a16="http://schemas.microsoft.com/office/drawing/2014/main" id="{63D74977-0250-7AF8-8C4C-61461F96C73E}"/>
              </a:ext>
            </a:extLst>
          </p:cNvPr>
          <p:cNvPicPr>
            <a:picLocks noChangeAspect="1"/>
          </p:cNvPicPr>
          <p:nvPr/>
        </p:nvPicPr>
        <p:blipFill rotWithShape="1">
          <a:blip r:embed="rId2"/>
          <a:srcRect l="64471" r="-2"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32" name="Isosceles Triangle 31">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B3E88A5-CF7C-5DA8-F342-8564CBD1279F}"/>
              </a:ext>
            </a:extLst>
          </p:cNvPr>
          <p:cNvSpPr txBox="1"/>
          <p:nvPr/>
        </p:nvSpPr>
        <p:spPr>
          <a:xfrm>
            <a:off x="3018895" y="2072814"/>
            <a:ext cx="6424440"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In conclusion, Le Méridien Hotel brand stands out in the hospitality industry for its commitment to providing exceptional guest experiences through a combination of upscale accommodations, diverse dining options, modern meeting spaces, and wellness amenities. The brand's focus on personalized services, cultural immersion, and technological advancements caters to the needs and preferences of its discerning guests.</a:t>
            </a:r>
          </a:p>
          <a:p>
            <a:pPr>
              <a:spcBef>
                <a:spcPts val="1000"/>
              </a:spcBef>
              <a:buClr>
                <a:schemeClr val="accent1"/>
              </a:buClr>
              <a:buSzPct val="80000"/>
              <a:buFont typeface="Wingdings 3" charset="2"/>
              <a:buChar char=""/>
            </a:pPr>
            <a:r>
              <a:rPr lang="en-US" dirty="0">
                <a:solidFill>
                  <a:schemeClr val="tx1">
                    <a:lumMod val="75000"/>
                    <a:lumOff val="25000"/>
                  </a:schemeClr>
                </a:solidFill>
              </a:rPr>
              <a:t>The Le Méridien Hotel brand is an excellent option for </a:t>
            </a:r>
            <a:r>
              <a:rPr lang="en-US" dirty="0" err="1">
                <a:solidFill>
                  <a:schemeClr val="tx1">
                    <a:lumMod val="75000"/>
                    <a:lumOff val="25000"/>
                  </a:schemeClr>
                </a:solidFill>
              </a:rPr>
              <a:t>travellers</a:t>
            </a:r>
            <a:r>
              <a:rPr lang="en-US" dirty="0">
                <a:solidFill>
                  <a:schemeClr val="tx1">
                    <a:lumMod val="75000"/>
                    <a:lumOff val="25000"/>
                  </a:schemeClr>
                </a:solidFill>
              </a:rPr>
              <a:t> looking for a chic and immersive stay because of its unwavering commitment to guest services and amenities as well as its capacity to create unforgettable experiences.</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707421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A50E0-E2B4-F551-9373-4D84D07BE2A9}"/>
              </a:ext>
            </a:extLst>
          </p:cNvPr>
          <p:cNvSpPr>
            <a:spLocks noGrp="1"/>
          </p:cNvSpPr>
          <p:nvPr>
            <p:ph type="title"/>
          </p:nvPr>
        </p:nvSpPr>
        <p:spPr>
          <a:xfrm>
            <a:off x="2734056" y="395111"/>
            <a:ext cx="6424440" cy="1320800"/>
          </a:xfrm>
        </p:spPr>
        <p:txBody>
          <a:bodyPr>
            <a:normAutofit/>
          </a:bodyPr>
          <a:lstStyle/>
          <a:p>
            <a:r>
              <a:rPr lang="en-US" dirty="0"/>
              <a:t>References: </a:t>
            </a:r>
          </a:p>
        </p:txBody>
      </p:sp>
      <p:pic>
        <p:nvPicPr>
          <p:cNvPr id="5" name="Picture 4">
            <a:extLst>
              <a:ext uri="{FF2B5EF4-FFF2-40B4-BE49-F238E27FC236}">
                <a16:creationId xmlns:a16="http://schemas.microsoft.com/office/drawing/2014/main" id="{3E3E7CC0-408C-264E-E1EE-881F638A4F65}"/>
              </a:ext>
            </a:extLst>
          </p:cNvPr>
          <p:cNvPicPr>
            <a:picLocks noChangeAspect="1"/>
          </p:cNvPicPr>
          <p:nvPr/>
        </p:nvPicPr>
        <p:blipFill rotWithShape="1">
          <a:blip r:embed="rId2"/>
          <a:srcRect l="35660" r="41947"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810E080-7AE7-AAF6-147D-CC83354B0862}"/>
              </a:ext>
            </a:extLst>
          </p:cNvPr>
          <p:cNvSpPr>
            <a:spLocks noGrp="1"/>
          </p:cNvSpPr>
          <p:nvPr>
            <p:ph idx="1"/>
          </p:nvPr>
        </p:nvSpPr>
        <p:spPr>
          <a:xfrm>
            <a:off x="2849562" y="1501423"/>
            <a:ext cx="6424440" cy="4539940"/>
          </a:xfrm>
        </p:spPr>
        <p:txBody>
          <a:bodyPr>
            <a:normAutofit fontScale="47500" lnSpcReduction="20000"/>
          </a:bodyPr>
          <a:lstStyle/>
          <a:p>
            <a:pPr>
              <a:lnSpc>
                <a:spcPct val="90000"/>
              </a:lnSpc>
            </a:pPr>
            <a:r>
              <a:rPr lang="en-US" dirty="0" err="1"/>
              <a:t>Brouder</a:t>
            </a:r>
            <a:r>
              <a:rPr lang="en-US" dirty="0"/>
              <a:t>, P., &amp; Teixeira, R. (2018). The role of hotels in destination image formation. In Destination Branding for Small Cities (pp. 95-117). Springer.</a:t>
            </a:r>
          </a:p>
          <a:p>
            <a:pPr>
              <a:lnSpc>
                <a:spcPct val="90000"/>
              </a:lnSpc>
            </a:pPr>
            <a:r>
              <a:rPr lang="en-US" dirty="0"/>
              <a:t>Boniface, B., &amp; Cooper, C. (2019). Worldwide Destinations: The Geography of Travel and Tourism. Routledge.</a:t>
            </a:r>
          </a:p>
          <a:p>
            <a:pPr>
              <a:lnSpc>
                <a:spcPct val="90000"/>
              </a:lnSpc>
            </a:pPr>
            <a:r>
              <a:rPr lang="en-US" dirty="0" err="1"/>
              <a:t>Buhalis</a:t>
            </a:r>
            <a:r>
              <a:rPr lang="en-US" dirty="0"/>
              <a:t>, D., &amp; Andreu, L. (2020). The Future of Tourism: Innovation and Sustainability. Routledge.</a:t>
            </a:r>
          </a:p>
          <a:p>
            <a:endParaRPr lang="en-US" dirty="0"/>
          </a:p>
          <a:p>
            <a:r>
              <a:rPr lang="en-US" dirty="0" err="1"/>
              <a:t>Baloglu</a:t>
            </a:r>
            <a:r>
              <a:rPr lang="en-US" dirty="0"/>
              <a:t>, S., &amp; </a:t>
            </a:r>
            <a:r>
              <a:rPr lang="en-US" dirty="0" err="1"/>
              <a:t>Pekcan</a:t>
            </a:r>
            <a:r>
              <a:rPr lang="en-US" dirty="0"/>
              <a:t>, Y. A. (2018). The relationship between destination images and memory: A causal model. Journal of Travel Research, 57(4), 509-524.</a:t>
            </a:r>
          </a:p>
          <a:p>
            <a:pPr marL="0" indent="0">
              <a:lnSpc>
                <a:spcPct val="90000"/>
              </a:lnSpc>
              <a:buNone/>
            </a:pPr>
            <a:endParaRPr lang="en-US" dirty="0"/>
          </a:p>
          <a:p>
            <a:pPr marL="0" indent="0">
              <a:lnSpc>
                <a:spcPct val="90000"/>
              </a:lnSpc>
              <a:buNone/>
            </a:pPr>
            <a:r>
              <a:rPr lang="en-US" dirty="0"/>
              <a:t>     Chen, H., Wu, L., &amp; Law, R. (2020). Effect of brand experience on satisfaction and loyalty of hotel customers. Journal of Hospitality Marketing &amp; Management, 29(3), 247-266.</a:t>
            </a:r>
          </a:p>
          <a:p>
            <a:pPr>
              <a:lnSpc>
                <a:spcPct val="90000"/>
              </a:lnSpc>
            </a:pPr>
            <a:r>
              <a:rPr lang="en-US" dirty="0" err="1"/>
              <a:t>Echtner</a:t>
            </a:r>
            <a:r>
              <a:rPr lang="en-US" dirty="0"/>
              <a:t>, C., &amp; Prasad, A. (2019). Contemporary Developments in Tourism and Hospitality Marketing: A Tribute to Late Prof. CJ Charles R </a:t>
            </a:r>
            <a:r>
              <a:rPr lang="en-US" dirty="0" err="1"/>
              <a:t>Goeldner</a:t>
            </a:r>
            <a:r>
              <a:rPr lang="en-US" dirty="0"/>
              <a:t>. Emerald Publishing Limited.</a:t>
            </a:r>
          </a:p>
          <a:p>
            <a:pPr>
              <a:lnSpc>
                <a:spcPct val="90000"/>
              </a:lnSpc>
            </a:pPr>
            <a:r>
              <a:rPr lang="en-US" dirty="0" err="1"/>
              <a:t>Güttel</a:t>
            </a:r>
            <a:r>
              <a:rPr lang="en-US" dirty="0"/>
              <a:t>, W. (2019). Luxury hotels and the arts. In Luxury Strategy in Action (pp. 251-274). Springer.</a:t>
            </a:r>
          </a:p>
          <a:p>
            <a:pPr>
              <a:lnSpc>
                <a:spcPct val="90000"/>
              </a:lnSpc>
            </a:pPr>
            <a:endParaRPr lang="en-US" dirty="0"/>
          </a:p>
          <a:p>
            <a:pPr>
              <a:lnSpc>
                <a:spcPct val="90000"/>
              </a:lnSpc>
            </a:pPr>
            <a:r>
              <a:rPr lang="en-US" dirty="0"/>
              <a:t>Harper, L. (2017). The Millennial Mindset: Exploring the Trip Planning and Destination Selection Process. Journal of Hospitality Marketing &amp; Management, 26(2), 117-131.</a:t>
            </a:r>
          </a:p>
          <a:p>
            <a:pPr>
              <a:lnSpc>
                <a:spcPct val="90000"/>
              </a:lnSpc>
            </a:pPr>
            <a:r>
              <a:rPr lang="en-US" dirty="0" err="1"/>
              <a:t>Kasavana</a:t>
            </a:r>
            <a:r>
              <a:rPr lang="en-US" dirty="0"/>
              <a:t>, M. L., &amp; Shams, S. (2019). Technology and the guest experience in hotels: Exploring the effects of market position, brand affiliation, and size. International Journal of Contemporary Hospitality Management, 31(2), 1000-1019.</a:t>
            </a:r>
          </a:p>
          <a:p>
            <a:r>
              <a:rPr lang="en-US" dirty="0"/>
              <a:t>Jiang, Y., Ma, L., Lin, L., &amp; Zhou, M. (2019). Analyzing hotel guests' reviews on social media: A latent class approach. Journal of Travel Research, 58(7), 1115-1131.</a:t>
            </a:r>
          </a:p>
          <a:p>
            <a:endParaRPr lang="en-US" dirty="0"/>
          </a:p>
          <a:p>
            <a:r>
              <a:rPr lang="en-US" dirty="0"/>
              <a:t>Jang, S. S., &amp; Mattila, A. S. (2021). The role of food tourism in destination image formation. Journal of Destination Marketing &amp; Management, 19, 100570.</a:t>
            </a:r>
          </a:p>
          <a:p>
            <a:pPr>
              <a:lnSpc>
                <a:spcPct val="90000"/>
              </a:lnSpc>
            </a:pPr>
            <a:endParaRPr lang="en-US" dirty="0"/>
          </a:p>
          <a:p>
            <a:pPr marL="0" indent="0">
              <a:lnSpc>
                <a:spcPct val="90000"/>
              </a:lnSpc>
              <a:buNone/>
            </a:pPr>
            <a:endParaRPr lang="en-US" dirty="0"/>
          </a:p>
          <a:p>
            <a:pPr>
              <a:lnSpc>
                <a:spcPct val="90000"/>
              </a:lnSpc>
            </a:pPr>
            <a:endParaRPr lang="en-US" dirty="0"/>
          </a:p>
          <a:p>
            <a:pPr>
              <a:lnSpc>
                <a:spcPct val="90000"/>
              </a:lnSpc>
            </a:pPr>
            <a:endParaRPr lang="en-US" dirty="0"/>
          </a:p>
          <a:p>
            <a:pPr>
              <a:lnSpc>
                <a:spcPct val="90000"/>
              </a:lnSpc>
            </a:pPr>
            <a:endParaRPr lang="en-US" dirty="0"/>
          </a:p>
          <a:p>
            <a:pPr>
              <a:lnSpc>
                <a:spcPct val="90000"/>
              </a:lnSpc>
            </a:pPr>
            <a:endParaRPr lang="en-US" dirty="0"/>
          </a:p>
          <a:p>
            <a:pPr>
              <a:lnSpc>
                <a:spcPct val="90000"/>
              </a:lnSpc>
            </a:pPr>
            <a:endParaRPr lang="en-US" dirty="0"/>
          </a:p>
          <a:p>
            <a:pPr>
              <a:lnSpc>
                <a:spcPct val="90000"/>
              </a:lnSpc>
            </a:pPr>
            <a:endParaRPr lang="en-US" dirty="0"/>
          </a:p>
        </p:txBody>
      </p:sp>
    </p:spTree>
    <p:extLst>
      <p:ext uri="{BB962C8B-B14F-4D97-AF65-F5344CB8AC3E}">
        <p14:creationId xmlns:p14="http://schemas.microsoft.com/office/powerpoint/2010/main" val="2661647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3BEEF0-4A55-42C6-97FC-D8274975F551}"/>
              </a:ext>
            </a:extLst>
          </p:cNvPr>
          <p:cNvSpPr>
            <a:spLocks noGrp="1"/>
          </p:cNvSpPr>
          <p:nvPr>
            <p:ph idx="1"/>
          </p:nvPr>
        </p:nvSpPr>
        <p:spPr>
          <a:xfrm>
            <a:off x="677334" y="406401"/>
            <a:ext cx="8596668" cy="5634962"/>
          </a:xfrm>
        </p:spPr>
        <p:txBody>
          <a:bodyPr>
            <a:normAutofit fontScale="85000" lnSpcReduction="10000"/>
          </a:bodyPr>
          <a:lstStyle/>
          <a:p>
            <a:pPr>
              <a:lnSpc>
                <a:spcPct val="90000"/>
              </a:lnSpc>
            </a:pPr>
            <a:r>
              <a:rPr lang="en-US" dirty="0"/>
              <a:t>Kim, Y., &amp; Kim, S. S. (2020). A destination image model: Effects of destination brand personality, emotions, and involvement on tourist intentions to visit. Journal of Travel Research, 59(5), 922-937.</a:t>
            </a:r>
          </a:p>
          <a:p>
            <a:pPr>
              <a:lnSpc>
                <a:spcPct val="90000"/>
              </a:lnSpc>
            </a:pPr>
            <a:endParaRPr lang="en-US" dirty="0"/>
          </a:p>
          <a:p>
            <a:pPr>
              <a:lnSpc>
                <a:spcPct val="90000"/>
              </a:lnSpc>
            </a:pPr>
            <a:r>
              <a:rPr lang="en-US" dirty="0"/>
              <a:t>Khan, M. S. (2020). Business </a:t>
            </a:r>
            <a:r>
              <a:rPr lang="en-US" dirty="0" err="1"/>
              <a:t>travellers'</a:t>
            </a:r>
            <a:r>
              <a:rPr lang="en-US" dirty="0"/>
              <a:t> perceived value of hotel services: A comparative study. International Journal of Hospitality and Event Management, 4(1), 44-61.</a:t>
            </a:r>
          </a:p>
          <a:p>
            <a:r>
              <a:rPr lang="en-US" dirty="0"/>
              <a:t>Lee, S. H., &amp; Back, K. J. (2020). Consumer value co-creation in upscale hotels: Antecedents and consequences. Journal of Travel Research, 0047287520919777.</a:t>
            </a:r>
          </a:p>
          <a:p>
            <a:r>
              <a:rPr lang="en-US" dirty="0"/>
              <a:t>O'Neill, J. W., &amp; Mattila, A. S. (2018). The role of luxury in the accommodation experience: Antecedents and outcomes. Journal of Travel Research, 57(5), 641-657.</a:t>
            </a:r>
          </a:p>
          <a:p>
            <a:pPr marL="0" indent="0">
              <a:buNone/>
            </a:pPr>
            <a:endParaRPr lang="en-US" dirty="0"/>
          </a:p>
          <a:p>
            <a:r>
              <a:rPr lang="en-US" dirty="0"/>
              <a:t>Smith, S. L. (2020). Investigating Corporate Hotel Customers' Experiences: The Effect of Business Travel on Satisfaction. Journal of Travel Research, 0047287520939124.</a:t>
            </a:r>
          </a:p>
          <a:p>
            <a:pPr marL="0" indent="0">
              <a:buNone/>
            </a:pPr>
            <a:endParaRPr lang="en-US" dirty="0"/>
          </a:p>
          <a:p>
            <a:r>
              <a:rPr lang="en-US" dirty="0"/>
              <a:t>Yuan, S., Cheung, C., Wong, C. W. Y., &amp; Chen, H. (2018). Hotel wellness culture and customer wellness experience: Examining their impacts on customer satisfaction. International Journal of Contemporary Hospitality Management, 30(6), 2412-2430.</a:t>
            </a:r>
          </a:p>
          <a:p>
            <a:r>
              <a:rPr lang="en-US" dirty="0"/>
              <a:t>Zhang, H., Li, X., Zhang, J., &amp; </a:t>
            </a:r>
            <a:r>
              <a:rPr lang="en-US" dirty="0" err="1"/>
              <a:t>Buhalis</a:t>
            </a:r>
            <a:r>
              <a:rPr lang="en-US" dirty="0"/>
              <a:t>, D. (2021). A model of co-creation value co-creation: The effects of co-creation value and consumption emotions on satisfaction in the hotel industry. Journal of Hospitality Marketing &amp; Management, 30(6), 601-623.</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5017706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060F60B-0718-CF40-A47B-FF7887BC34C3}">
  <we:reference id="4567b711-9f2d-454d-b0d0-74708a29b461" version="1.0.0.0" store="EXCatalog" storeType="EXCatalog"/>
  <we:alternateReferences>
    <we:reference id="WA200001313" version="1.0.0.0"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Facet</Template>
  <TotalTime>0</TotalTime>
  <Words>2221</Words>
  <Application>Microsoft Office PowerPoint</Application>
  <PresentationFormat>Widescreen</PresentationFormat>
  <Paragraphs>119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Google Sans</vt:lpstr>
      <vt:lpstr>Trebuchet MS</vt:lpstr>
      <vt:lpstr>Wingdings 3</vt:lpstr>
      <vt:lpstr>Facet</vt:lpstr>
      <vt:lpstr>LE MERIDIEN   </vt:lpstr>
      <vt:lpstr>PowerPoint Presentation</vt:lpstr>
      <vt:lpstr>Table of content </vt:lpstr>
      <vt:lpstr>Le Méridien: A Captivating Journey of Sophistication and Cultural Exploration within Marriott International</vt:lpstr>
      <vt:lpstr>PowerPoint Presentation</vt:lpstr>
      <vt:lpstr>THE MAJOR CONSUMERS OF THE BRAND</vt:lpstr>
      <vt:lpstr>PowerPoint Presentation</vt:lpstr>
      <vt:lpstr>Nature, Scope, and Role of Guest Services and Facilities Provided by Le Méridien Hotel Brand and why it is important in hospitality   </vt:lpstr>
      <vt:lpstr>PowerPoint Presentation</vt:lpstr>
      <vt:lpstr>PowerPoint Presentation</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 MERIDIEN</dc:title>
  <dc:creator>Meenakshi Jeeja Pillai</dc:creator>
  <cp:lastModifiedBy>Mihai Iulian Draghici (2235443)</cp:lastModifiedBy>
  <cp:revision>10</cp:revision>
  <dcterms:created xsi:type="dcterms:W3CDTF">2023-05-23T22:18:49Z</dcterms:created>
  <dcterms:modified xsi:type="dcterms:W3CDTF">2023-05-25T20:01:19Z</dcterms:modified>
</cp:coreProperties>
</file>