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65" r:id="rId2"/>
    <p:sldId id="264" r:id="rId3"/>
    <p:sldId id="257" r:id="rId4"/>
    <p:sldId id="26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B5EE5A-D4E9-2681-2DB1-BAEB26F0DCD7}" v="1318" dt="2019-12-03T19:29:52.571"/>
    <p1510:client id="{37209C2A-1D29-E23E-1EB3-8C4498A2120B}" v="318" dt="2019-12-04T09:40:13.105"/>
    <p1510:client id="{386B5037-4848-D70F-7E69-0E118A5C0BBA}" v="107" dt="2019-12-03T18:17:52.049"/>
    <p1510:client id="{92661251-7DA7-476A-9366-502E1CA6E6CD}" v="18" dt="2019-12-03T19:31:59.930"/>
    <p1510:client id="{F4517DA0-32E5-4E55-8A7E-F8F8E5CC6CA5}" v="2" dt="2019-12-04T16:49:21.090"/>
    <p1510:client id="{FBAE38C7-7EBD-78A7-FDF8-7038E7E7DAD5}" v="1658" dt="2019-12-03T21:00:59.7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0" d="100"/>
          <a:sy n="40" d="100"/>
        </p:scale>
        <p:origin x="26" y="478"/>
      </p:cViewPr>
      <p:guideLst/>
    </p:cSldViewPr>
  </p:slideViewPr>
  <p:notesTextViewPr>
    <p:cViewPr>
      <p:scale>
        <a:sx n="1" d="1"/>
        <a:sy n="1" d="1"/>
      </p:scale>
      <p:origin x="0" y="-1426"/>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Jones11ybgict@gmail.com" userId="a4dbd09c85f4ae75" providerId="LiveId" clId="{F4517DA0-32E5-4E55-8A7E-F8F8E5CC6CA5}"/>
    <pc:docChg chg="custSel delSld modSld">
      <pc:chgData name="LJones11ybgict@gmail.com" userId="a4dbd09c85f4ae75" providerId="LiveId" clId="{F4517DA0-32E5-4E55-8A7E-F8F8E5CC6CA5}" dt="2019-12-04T16:50:07.149" v="642" actId="20577"/>
      <pc:docMkLst>
        <pc:docMk/>
      </pc:docMkLst>
      <pc:sldChg chg="del">
        <pc:chgData name="LJones11ybgict@gmail.com" userId="a4dbd09c85f4ae75" providerId="LiveId" clId="{F4517DA0-32E5-4E55-8A7E-F8F8E5CC6CA5}" dt="2019-12-04T16:45:27.556" v="4" actId="2696"/>
        <pc:sldMkLst>
          <pc:docMk/>
          <pc:sldMk cId="1251568637" sldId="256"/>
        </pc:sldMkLst>
      </pc:sldChg>
      <pc:sldChg chg="modNotesTx">
        <pc:chgData name="LJones11ybgict@gmail.com" userId="a4dbd09c85f4ae75" providerId="LiveId" clId="{F4517DA0-32E5-4E55-8A7E-F8F8E5CC6CA5}" dt="2019-12-04T16:50:07.149" v="642" actId="20577"/>
        <pc:sldMkLst>
          <pc:docMk/>
          <pc:sldMk cId="1403762370" sldId="257"/>
        </pc:sldMkLst>
      </pc:sldChg>
      <pc:sldChg chg="del">
        <pc:chgData name="LJones11ybgict@gmail.com" userId="a4dbd09c85f4ae75" providerId="LiveId" clId="{F4517DA0-32E5-4E55-8A7E-F8F8E5CC6CA5}" dt="2019-12-04T16:45:40.632" v="15" actId="2696"/>
        <pc:sldMkLst>
          <pc:docMk/>
          <pc:sldMk cId="2839026573" sldId="260"/>
        </pc:sldMkLst>
      </pc:sldChg>
      <pc:sldChg chg="del">
        <pc:chgData name="LJones11ybgict@gmail.com" userId="a4dbd09c85f4ae75" providerId="LiveId" clId="{F4517DA0-32E5-4E55-8A7E-F8F8E5CC6CA5}" dt="2019-12-04T16:45:40.851" v="16" actId="2696"/>
        <pc:sldMkLst>
          <pc:docMk/>
          <pc:sldMk cId="257294525" sldId="261"/>
        </pc:sldMkLst>
      </pc:sldChg>
      <pc:sldChg chg="del">
        <pc:chgData name="LJones11ybgict@gmail.com" userId="a4dbd09c85f4ae75" providerId="LiveId" clId="{F4517DA0-32E5-4E55-8A7E-F8F8E5CC6CA5}" dt="2019-12-04T16:45:42.222" v="17" actId="2696"/>
        <pc:sldMkLst>
          <pc:docMk/>
          <pc:sldMk cId="722416912" sldId="262"/>
        </pc:sldMkLst>
      </pc:sldChg>
      <pc:sldChg chg="del">
        <pc:chgData name="LJones11ybgict@gmail.com" userId="a4dbd09c85f4ae75" providerId="LiveId" clId="{F4517DA0-32E5-4E55-8A7E-F8F8E5CC6CA5}" dt="2019-12-04T16:45:42.640" v="18" actId="2696"/>
        <pc:sldMkLst>
          <pc:docMk/>
          <pc:sldMk cId="3984231445" sldId="263"/>
        </pc:sldMkLst>
      </pc:sldChg>
      <pc:sldChg chg="modNotesTx">
        <pc:chgData name="LJones11ybgict@gmail.com" userId="a4dbd09c85f4ae75" providerId="LiveId" clId="{F4517DA0-32E5-4E55-8A7E-F8F8E5CC6CA5}" dt="2019-12-04T16:47:58.907" v="477" actId="20577"/>
        <pc:sldMkLst>
          <pc:docMk/>
          <pc:sldMk cId="3103778000" sldId="264"/>
        </pc:sldMkLst>
      </pc:sldChg>
      <pc:sldChg chg="modSp modNotesTx">
        <pc:chgData name="LJones11ybgict@gmail.com" userId="a4dbd09c85f4ae75" providerId="LiveId" clId="{F4517DA0-32E5-4E55-8A7E-F8F8E5CC6CA5}" dt="2019-12-04T16:47:46.744" v="449" actId="20577"/>
        <pc:sldMkLst>
          <pc:docMk/>
          <pc:sldMk cId="1714589804" sldId="265"/>
        </pc:sldMkLst>
        <pc:spChg chg="mod">
          <ac:chgData name="LJones11ybgict@gmail.com" userId="a4dbd09c85f4ae75" providerId="LiveId" clId="{F4517DA0-32E5-4E55-8A7E-F8F8E5CC6CA5}" dt="2019-12-04T16:44:42.327" v="1" actId="20577"/>
          <ac:spMkLst>
            <pc:docMk/>
            <pc:sldMk cId="1714589804" sldId="265"/>
            <ac:spMk id="3" creationId="{D18B3CED-1EF4-49E1-A39E-68310C3D1418}"/>
          </ac:spMkLst>
        </pc:spChg>
      </pc:sldChg>
      <pc:sldChg chg="del">
        <pc:chgData name="LJones11ybgict@gmail.com" userId="a4dbd09c85f4ae75" providerId="LiveId" clId="{F4517DA0-32E5-4E55-8A7E-F8F8E5CC6CA5}" dt="2019-12-04T16:45:33.993" v="8" actId="2696"/>
        <pc:sldMkLst>
          <pc:docMk/>
          <pc:sldMk cId="1822977134" sldId="266"/>
        </pc:sldMkLst>
      </pc:sldChg>
      <pc:sldChg chg="del">
        <pc:chgData name="LJones11ybgict@gmail.com" userId="a4dbd09c85f4ae75" providerId="LiveId" clId="{F4517DA0-32E5-4E55-8A7E-F8F8E5CC6CA5}" dt="2019-12-04T16:45:43.135" v="19" actId="2696"/>
        <pc:sldMkLst>
          <pc:docMk/>
          <pc:sldMk cId="3854507642" sldId="267"/>
        </pc:sldMkLst>
      </pc:sldChg>
      <pc:sldChg chg="del">
        <pc:chgData name="LJones11ybgict@gmail.com" userId="a4dbd09c85f4ae75" providerId="LiveId" clId="{F4517DA0-32E5-4E55-8A7E-F8F8E5CC6CA5}" dt="2019-12-04T16:45:44.043" v="20" actId="2696"/>
        <pc:sldMkLst>
          <pc:docMk/>
          <pc:sldMk cId="1229371820" sldId="268"/>
        </pc:sldMkLst>
      </pc:sldChg>
      <pc:sldChg chg="modSp">
        <pc:chgData name="LJones11ybgict@gmail.com" userId="a4dbd09c85f4ae75" providerId="LiveId" clId="{F4517DA0-32E5-4E55-8A7E-F8F8E5CC6CA5}" dt="2019-12-04T16:45:50.729" v="22" actId="20577"/>
        <pc:sldMkLst>
          <pc:docMk/>
          <pc:sldMk cId="4196337481" sldId="269"/>
        </pc:sldMkLst>
        <pc:spChg chg="mod">
          <ac:chgData name="LJones11ybgict@gmail.com" userId="a4dbd09c85f4ae75" providerId="LiveId" clId="{F4517DA0-32E5-4E55-8A7E-F8F8E5CC6CA5}" dt="2019-12-04T16:45:50.729" v="22" actId="20577"/>
          <ac:spMkLst>
            <pc:docMk/>
            <pc:sldMk cId="4196337481" sldId="269"/>
            <ac:spMk id="3" creationId="{831E24C8-5FDE-4489-AFF4-83D440115859}"/>
          </ac:spMkLst>
        </pc:spChg>
      </pc:sldChg>
      <pc:sldChg chg="del">
        <pc:chgData name="LJones11ybgict@gmail.com" userId="a4dbd09c85f4ae75" providerId="LiveId" clId="{F4517DA0-32E5-4E55-8A7E-F8F8E5CC6CA5}" dt="2019-12-04T16:45:44.792" v="21" actId="2696"/>
        <pc:sldMkLst>
          <pc:docMk/>
          <pc:sldMk cId="1984932194" sldId="270"/>
        </pc:sldMkLst>
      </pc:sldChg>
      <pc:sldChg chg="del">
        <pc:chgData name="LJones11ybgict@gmail.com" userId="a4dbd09c85f4ae75" providerId="LiveId" clId="{F4517DA0-32E5-4E55-8A7E-F8F8E5CC6CA5}" dt="2019-12-04T16:45:36.396" v="11" actId="2696"/>
        <pc:sldMkLst>
          <pc:docMk/>
          <pc:sldMk cId="111517512" sldId="272"/>
        </pc:sldMkLst>
      </pc:sldChg>
      <pc:sldChg chg="del">
        <pc:chgData name="LJones11ybgict@gmail.com" userId="a4dbd09c85f4ae75" providerId="LiveId" clId="{F4517DA0-32E5-4E55-8A7E-F8F8E5CC6CA5}" dt="2019-12-04T16:45:34.669" v="9" actId="2696"/>
        <pc:sldMkLst>
          <pc:docMk/>
          <pc:sldMk cId="27771139" sldId="273"/>
        </pc:sldMkLst>
      </pc:sldChg>
      <pc:sldChg chg="del">
        <pc:chgData name="LJones11ybgict@gmail.com" userId="a4dbd09c85f4ae75" providerId="LiveId" clId="{F4517DA0-32E5-4E55-8A7E-F8F8E5CC6CA5}" dt="2019-12-04T16:45:35.277" v="10" actId="2696"/>
        <pc:sldMkLst>
          <pc:docMk/>
          <pc:sldMk cId="4222780399" sldId="274"/>
        </pc:sldMkLst>
      </pc:sldChg>
      <pc:sldChg chg="del">
        <pc:chgData name="LJones11ybgict@gmail.com" userId="a4dbd09c85f4ae75" providerId="LiveId" clId="{F4517DA0-32E5-4E55-8A7E-F8F8E5CC6CA5}" dt="2019-12-04T16:45:37.817" v="13" actId="2696"/>
        <pc:sldMkLst>
          <pc:docMk/>
          <pc:sldMk cId="1218614337" sldId="275"/>
        </pc:sldMkLst>
      </pc:sldChg>
      <pc:sldChg chg="del">
        <pc:chgData name="LJones11ybgict@gmail.com" userId="a4dbd09c85f4ae75" providerId="LiveId" clId="{F4517DA0-32E5-4E55-8A7E-F8F8E5CC6CA5}" dt="2019-12-04T16:45:37.104" v="12" actId="2696"/>
        <pc:sldMkLst>
          <pc:docMk/>
          <pc:sldMk cId="55783931" sldId="276"/>
        </pc:sldMkLst>
      </pc:sldChg>
      <pc:sldChg chg="del">
        <pc:chgData name="LJones11ybgict@gmail.com" userId="a4dbd09c85f4ae75" providerId="LiveId" clId="{F4517DA0-32E5-4E55-8A7E-F8F8E5CC6CA5}" dt="2019-12-04T16:45:38.729" v="14" actId="2696"/>
        <pc:sldMkLst>
          <pc:docMk/>
          <pc:sldMk cId="698974317" sldId="277"/>
        </pc:sldMkLst>
      </pc:sldChg>
      <pc:sldChg chg="del">
        <pc:chgData name="LJones11ybgict@gmail.com" userId="a4dbd09c85f4ae75" providerId="LiveId" clId="{F4517DA0-32E5-4E55-8A7E-F8F8E5CC6CA5}" dt="2019-12-04T16:45:28.214" v="5" actId="2696"/>
        <pc:sldMkLst>
          <pc:docMk/>
          <pc:sldMk cId="423810195" sldId="278"/>
        </pc:sldMkLst>
      </pc:sldChg>
      <pc:sldChg chg="del">
        <pc:chgData name="LJones11ybgict@gmail.com" userId="a4dbd09c85f4ae75" providerId="LiveId" clId="{F4517DA0-32E5-4E55-8A7E-F8F8E5CC6CA5}" dt="2019-12-04T16:45:22.757" v="3" actId="2696"/>
        <pc:sldMkLst>
          <pc:docMk/>
          <pc:sldMk cId="964298875" sldId="280"/>
        </pc:sldMkLst>
      </pc:sldChg>
      <pc:sldChg chg="del">
        <pc:chgData name="LJones11ybgict@gmail.com" userId="a4dbd09c85f4ae75" providerId="LiveId" clId="{F4517DA0-32E5-4E55-8A7E-F8F8E5CC6CA5}" dt="2019-12-04T16:45:28.932" v="6" actId="2696"/>
        <pc:sldMkLst>
          <pc:docMk/>
          <pc:sldMk cId="3021699905" sldId="281"/>
        </pc:sldMkLst>
      </pc:sldChg>
      <pc:sldChg chg="del">
        <pc:chgData name="LJones11ybgict@gmail.com" userId="a4dbd09c85f4ae75" providerId="LiveId" clId="{F4517DA0-32E5-4E55-8A7E-F8F8E5CC6CA5}" dt="2019-12-04T16:45:29.817" v="7" actId="2696"/>
        <pc:sldMkLst>
          <pc:docMk/>
          <pc:sldMk cId="2606268415" sldId="282"/>
        </pc:sldMkLst>
      </pc:sldChg>
      <pc:sldChg chg="del">
        <pc:chgData name="LJones11ybgict@gmail.com" userId="a4dbd09c85f4ae75" providerId="LiveId" clId="{F4517DA0-32E5-4E55-8A7E-F8F8E5CC6CA5}" dt="2019-12-04T16:45:21.180" v="2" actId="2696"/>
        <pc:sldMkLst>
          <pc:docMk/>
          <pc:sldMk cId="266839009" sldId="28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E88515-089F-49CD-A742-8311BD8AFF2D}" type="datetimeFigureOut">
              <a:rPr lang="en-GB" smtClean="0"/>
              <a:t>04/12/2019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8BC8C4-CC2A-4C76-AF20-76C4081D27EF}" type="slidenum">
              <a:rPr lang="en-GB" smtClean="0"/>
              <a:t>‹#›</a:t>
            </a:fld>
            <a:endParaRPr lang="en-GB"/>
          </a:p>
        </p:txBody>
      </p:sp>
    </p:spTree>
    <p:extLst>
      <p:ext uri="{BB962C8B-B14F-4D97-AF65-F5344CB8AC3E}">
        <p14:creationId xmlns:p14="http://schemas.microsoft.com/office/powerpoint/2010/main" val="2310763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so my name is </a:t>
            </a:r>
            <a:r>
              <a:rPr lang="en-GB" dirty="0" err="1"/>
              <a:t>Lowri</a:t>
            </a:r>
            <a:r>
              <a:rPr lang="en-GB" dirty="0"/>
              <a:t> Jones and I am studying on the Computing course. During the planning and preparing for this group presentation, I have been in charge of looking at all aspects of our project idea and </a:t>
            </a:r>
            <a:r>
              <a:rPr lang="en-GB" dirty="0" err="1"/>
              <a:t>compairing</a:t>
            </a:r>
            <a:r>
              <a:rPr lang="en-GB" dirty="0"/>
              <a:t> it with other apps that exist looking for our Unique Selling Proposition. These two points are what I am going to cover throughout my section of our presentation.</a:t>
            </a:r>
          </a:p>
        </p:txBody>
      </p:sp>
      <p:sp>
        <p:nvSpPr>
          <p:cNvPr id="4" name="Slide Number Placeholder 3"/>
          <p:cNvSpPr>
            <a:spLocks noGrp="1"/>
          </p:cNvSpPr>
          <p:nvPr>
            <p:ph type="sldNum" sz="quarter" idx="5"/>
          </p:nvPr>
        </p:nvSpPr>
        <p:spPr/>
        <p:txBody>
          <a:bodyPr/>
          <a:lstStyle/>
          <a:p>
            <a:fld id="{308BC8C4-CC2A-4C76-AF20-76C4081D27EF}" type="slidenum">
              <a:rPr lang="en-GB" smtClean="0"/>
              <a:t>1</a:t>
            </a:fld>
            <a:endParaRPr lang="en-GB"/>
          </a:p>
        </p:txBody>
      </p:sp>
    </p:spTree>
    <p:extLst>
      <p:ext uri="{BB962C8B-B14F-4D97-AF65-F5344CB8AC3E}">
        <p14:creationId xmlns:p14="http://schemas.microsoft.com/office/powerpoint/2010/main" val="3760075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So as you can see from the slide, our project idea is a fitness app we have called “J&amp;J Fitness”. The main goal we have set for “J&amp;J Fitness” is to encourage those who lack motivation, to keep fit. We have discussed as a group many other goals we would like to achieve which includes challenging users of the app by setting personal goals and inspiring users to try new workouts by including our videos.</a:t>
            </a:r>
          </a:p>
          <a:p>
            <a:pPr lvl="0"/>
            <a:r>
              <a:rPr lang="en-GB" sz="1200" kern="1200" dirty="0">
                <a:solidFill>
                  <a:schemeClr val="tx1"/>
                </a:solidFill>
                <a:effectLst/>
                <a:latin typeface="+mn-lt"/>
                <a:ea typeface="+mn-ea"/>
                <a:cs typeface="+mn-cs"/>
              </a:rPr>
              <a:t> Our fitness app will be set up to have many different and very unique features such as rewards for completing set goals, setting reminders for the users to ensure they stay on track to finish their set workouts, and videos showing the users how to complete certain things, creating the feeling of having a ‘Personal Trainer’ on your phone. </a:t>
            </a:r>
          </a:p>
          <a:p>
            <a:pPr lvl="0"/>
            <a:r>
              <a:rPr lang="en-GB" sz="1200" kern="1200" dirty="0">
                <a:solidFill>
                  <a:schemeClr val="tx1"/>
                </a:solidFill>
                <a:effectLst/>
                <a:latin typeface="+mn-lt"/>
                <a:ea typeface="+mn-ea"/>
                <a:cs typeface="+mn-cs"/>
              </a:rPr>
              <a:t>Another important feature that we have decided to include on our app is a section that users will be able to post their personal workouts, routines and training schedules where other users will be able to look at and use for inspiration. </a:t>
            </a:r>
          </a:p>
          <a:p>
            <a:pPr lvl="0"/>
            <a:r>
              <a:rPr lang="en-GB" sz="1200" kern="1200" dirty="0">
                <a:solidFill>
                  <a:schemeClr val="tx1"/>
                </a:solidFill>
                <a:effectLst/>
                <a:latin typeface="+mn-lt"/>
                <a:ea typeface="+mn-ea"/>
                <a:cs typeface="+mn-cs"/>
              </a:rPr>
              <a:t>Our app will also include a section where we will share YouTube videos from bodybuilders, talking about their workouts and eating plans to inspire users to try new things.</a:t>
            </a:r>
          </a:p>
          <a:p>
            <a:endParaRPr lang="en-GB" dirty="0"/>
          </a:p>
        </p:txBody>
      </p:sp>
      <p:sp>
        <p:nvSpPr>
          <p:cNvPr id="4" name="Slide Number Placeholder 3"/>
          <p:cNvSpPr>
            <a:spLocks noGrp="1"/>
          </p:cNvSpPr>
          <p:nvPr>
            <p:ph type="sldNum" sz="quarter" idx="5"/>
          </p:nvPr>
        </p:nvSpPr>
        <p:spPr/>
        <p:txBody>
          <a:bodyPr/>
          <a:lstStyle/>
          <a:p>
            <a:fld id="{308BC8C4-CC2A-4C76-AF20-76C4081D27EF}" type="slidenum">
              <a:rPr lang="en-GB" smtClean="0"/>
              <a:t>2</a:t>
            </a:fld>
            <a:endParaRPr lang="en-GB"/>
          </a:p>
        </p:txBody>
      </p:sp>
    </p:spTree>
    <p:extLst>
      <p:ext uri="{BB962C8B-B14F-4D97-AF65-F5344CB8AC3E}">
        <p14:creationId xmlns:p14="http://schemas.microsoft.com/office/powerpoint/2010/main" val="660572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The Unique Selling Proposition of ‘J&amp;J Fitness’ is the apps main feature. On our app we will be including a section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that allows users to win points by completing certain tasks to compete against other users of the app. The way this will work is that weekly or daily  goals (Which option is chosen by the users) can be set for them by the app, points will be awarded to those who manage to achieve their set goal. The amount of points that can be won will be awarded depending on the difficulty of the goal and the time taken to complete the goal. This whole concept will help to motivate all users as they will constantly have something to work for. Right now there are no fitness apps that have a compelling competitive feature included.</a:t>
            </a:r>
          </a:p>
          <a:p>
            <a:pPr lvl="0"/>
            <a:r>
              <a:rPr lang="en-GB" sz="1200" kern="1200" dirty="0">
                <a:solidFill>
                  <a:schemeClr val="tx1"/>
                </a:solidFill>
                <a:effectLst/>
                <a:latin typeface="+mn-lt"/>
                <a:ea typeface="+mn-ea"/>
                <a:cs typeface="+mn-cs"/>
              </a:rPr>
              <a:t>Another aspect of our friendly competition part of the app is that users will actually be able to input their statistics from their routines and training, including distance, speed and calories burned, all while comparing them with your friends results. Thank you all for listening, to conclude our plan is to create a fitness app with an interesting and unique </a:t>
            </a:r>
            <a:r>
              <a:rPr lang="en-GB" sz="1200" kern="1200">
                <a:solidFill>
                  <a:schemeClr val="tx1"/>
                </a:solidFill>
                <a:effectLst/>
                <a:latin typeface="+mn-lt"/>
                <a:ea typeface="+mn-ea"/>
                <a:cs typeface="+mn-cs"/>
              </a:rPr>
              <a:t>competitive feature.</a:t>
            </a:r>
          </a:p>
          <a:p>
            <a:endParaRPr lang="en-GB" dirty="0"/>
          </a:p>
        </p:txBody>
      </p:sp>
      <p:sp>
        <p:nvSpPr>
          <p:cNvPr id="4" name="Slide Number Placeholder 3"/>
          <p:cNvSpPr>
            <a:spLocks noGrp="1"/>
          </p:cNvSpPr>
          <p:nvPr>
            <p:ph type="sldNum" sz="quarter" idx="5"/>
          </p:nvPr>
        </p:nvSpPr>
        <p:spPr/>
        <p:txBody>
          <a:bodyPr/>
          <a:lstStyle/>
          <a:p>
            <a:fld id="{308BC8C4-CC2A-4C76-AF20-76C4081D27EF}" type="slidenum">
              <a:rPr lang="en-GB" smtClean="0"/>
              <a:t>3</a:t>
            </a:fld>
            <a:endParaRPr lang="en-GB"/>
          </a:p>
        </p:txBody>
      </p:sp>
    </p:spTree>
    <p:extLst>
      <p:ext uri="{BB962C8B-B14F-4D97-AF65-F5344CB8AC3E}">
        <p14:creationId xmlns:p14="http://schemas.microsoft.com/office/powerpoint/2010/main" val="2364079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331B02A-31A7-4C2A-B81E-CA4C8E0E8E32}" type="datetimeFigureOut">
              <a:rPr lang="en-GB" smtClean="0"/>
              <a:t>04/12/2019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605871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484311" y="2676528"/>
            <a:ext cx="10018713" cy="3124201"/>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331B02A-31A7-4C2A-B81E-CA4C8E0E8E32}"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13643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31B02A-31A7-4C2A-B81E-CA4C8E0E8E32}"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38441977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331B02A-31A7-4C2A-B81E-CA4C8E0E8E32}"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30034469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331B02A-31A7-4C2A-B81E-CA4C8E0E8E32}" type="datetimeFigureOut">
              <a:rPr lang="en-GB" smtClean="0"/>
              <a:t>04/12/2019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80740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331B02A-31A7-4C2A-B81E-CA4C8E0E8E32}" type="datetimeFigureOut">
              <a:rPr lang="en-GB" smtClean="0"/>
              <a:t>04/12/2019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1308446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31B02A-31A7-4C2A-B81E-CA4C8E0E8E32}" type="datetimeFigureOut">
              <a:rPr lang="en-GB" smtClean="0"/>
              <a:t>04/12/2019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3743319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31B02A-31A7-4C2A-B81E-CA4C8E0E8E32}"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521197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31B02A-31A7-4C2A-B81E-CA4C8E0E8E32}"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3271817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331B02A-31A7-4C2A-B81E-CA4C8E0E8E32}"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953998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31B02A-31A7-4C2A-B81E-CA4C8E0E8E32}"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4204768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31B02A-31A7-4C2A-B81E-CA4C8E0E8E32}"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1134282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31B02A-31A7-4C2A-B81E-CA4C8E0E8E32}"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3324535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31B02A-31A7-4C2A-B81E-CA4C8E0E8E32}"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28552301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31B02A-31A7-4C2A-B81E-CA4C8E0E8E32}"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38972004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331B02A-31A7-4C2A-B81E-CA4C8E0E8E32}"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8804525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331B02A-31A7-4C2A-B81E-CA4C8E0E8E32}"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2E0ED2-8303-4432-A25B-FA88BF76C7E1}" type="slidenum">
              <a:rPr lang="en-GB" smtClean="0"/>
              <a:t>‹#›</a:t>
            </a:fld>
            <a:endParaRPr lang="en-GB"/>
          </a:p>
        </p:txBody>
      </p:sp>
    </p:spTree>
    <p:extLst>
      <p:ext uri="{BB962C8B-B14F-4D97-AF65-F5344CB8AC3E}">
        <p14:creationId xmlns:p14="http://schemas.microsoft.com/office/powerpoint/2010/main" val="2760996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331B02A-31A7-4C2A-B81E-CA4C8E0E8E32}" type="datetimeFigureOut">
              <a:rPr lang="en-GB" smtClean="0"/>
              <a:t>04/12/2019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72E0ED2-8303-4432-A25B-FA88BF76C7E1}" type="slidenum">
              <a:rPr lang="en-GB" smtClean="0"/>
              <a:t>‹#›</a:t>
            </a:fld>
            <a:endParaRPr lang="en-GB"/>
          </a:p>
        </p:txBody>
      </p:sp>
      <p:pic>
        <p:nvPicPr>
          <p:cNvPr id="14" name="Picture 13"/>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10590031" y="5721531"/>
            <a:ext cx="1601969" cy="1601969"/>
          </a:xfrm>
          <a:prstGeom prst="rect">
            <a:avLst/>
          </a:prstGeom>
        </p:spPr>
      </p:pic>
    </p:spTree>
    <p:extLst>
      <p:ext uri="{BB962C8B-B14F-4D97-AF65-F5344CB8AC3E}">
        <p14:creationId xmlns:p14="http://schemas.microsoft.com/office/powerpoint/2010/main" val="13929858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EB4FF-A87F-470E-A843-A4D7FDF613EF}"/>
              </a:ext>
            </a:extLst>
          </p:cNvPr>
          <p:cNvSpPr>
            <a:spLocks noGrp="1"/>
          </p:cNvSpPr>
          <p:nvPr>
            <p:ph type="title"/>
          </p:nvPr>
        </p:nvSpPr>
        <p:spPr/>
        <p:txBody>
          <a:bodyPr/>
          <a:lstStyle/>
          <a:p>
            <a:r>
              <a:rPr lang="en-GB">
                <a:solidFill>
                  <a:schemeClr val="tx2">
                    <a:lumMod val="75000"/>
                    <a:lumOff val="25000"/>
                  </a:schemeClr>
                </a:solidFill>
              </a:rPr>
              <a:t>Lowri</a:t>
            </a:r>
            <a:r>
              <a:rPr lang="en-GB"/>
              <a:t> </a:t>
            </a:r>
            <a:r>
              <a:rPr lang="en-GB">
                <a:solidFill>
                  <a:schemeClr val="accent1"/>
                </a:solidFill>
              </a:rPr>
              <a:t>Jones </a:t>
            </a:r>
            <a:r>
              <a:rPr lang="en-GB" i="1">
                <a:solidFill>
                  <a:schemeClr val="tx2">
                    <a:lumMod val="75000"/>
                    <a:lumOff val="25000"/>
                  </a:schemeClr>
                </a:solidFill>
              </a:rPr>
              <a:t>–</a:t>
            </a:r>
            <a:r>
              <a:rPr lang="en-GB" i="1">
                <a:solidFill>
                  <a:schemeClr val="accent1"/>
                </a:solidFill>
              </a:rPr>
              <a:t> </a:t>
            </a:r>
            <a:r>
              <a:rPr lang="en-GB" i="1">
                <a:solidFill>
                  <a:schemeClr val="tx2">
                    <a:lumMod val="75000"/>
                    <a:lumOff val="25000"/>
                  </a:schemeClr>
                </a:solidFill>
              </a:rPr>
              <a:t>Mobile Developer</a:t>
            </a:r>
            <a:endParaRPr lang="en-US" i="1">
              <a:solidFill>
                <a:schemeClr val="tx2">
                  <a:lumMod val="75000"/>
                  <a:lumOff val="25000"/>
                </a:schemeClr>
              </a:solidFill>
            </a:endParaRPr>
          </a:p>
        </p:txBody>
      </p:sp>
      <p:sp>
        <p:nvSpPr>
          <p:cNvPr id="3" name="Content Placeholder 2">
            <a:extLst>
              <a:ext uri="{FF2B5EF4-FFF2-40B4-BE49-F238E27FC236}">
                <a16:creationId xmlns:a16="http://schemas.microsoft.com/office/drawing/2014/main" id="{D18B3CED-1EF4-49E1-A39E-68310C3D1418}"/>
              </a:ext>
            </a:extLst>
          </p:cNvPr>
          <p:cNvSpPr>
            <a:spLocks noGrp="1"/>
          </p:cNvSpPr>
          <p:nvPr>
            <p:ph idx="1"/>
          </p:nvPr>
        </p:nvSpPr>
        <p:spPr>
          <a:xfrm>
            <a:off x="1484311" y="2109261"/>
            <a:ext cx="10018713" cy="3124201"/>
          </a:xfrm>
        </p:spPr>
        <p:txBody>
          <a:bodyPr/>
          <a:lstStyle/>
          <a:p>
            <a:pPr marL="0" indent="0" algn="r">
              <a:buNone/>
            </a:pPr>
            <a:r>
              <a:rPr lang="en-GB" dirty="0">
                <a:solidFill>
                  <a:schemeClr val="tx2">
                    <a:lumMod val="75000"/>
                    <a:lumOff val="25000"/>
                  </a:schemeClr>
                </a:solidFill>
              </a:rPr>
              <a:t> "The act </a:t>
            </a:r>
            <a:r>
              <a:rPr lang="en-GB" i="1" dirty="0">
                <a:solidFill>
                  <a:schemeClr val="tx2">
                    <a:lumMod val="75000"/>
                    <a:lumOff val="25000"/>
                  </a:schemeClr>
                </a:solidFill>
              </a:rPr>
              <a:t>or</a:t>
            </a:r>
            <a:r>
              <a:rPr lang="en-GB" dirty="0">
                <a:solidFill>
                  <a:schemeClr val="tx2">
                    <a:lumMod val="75000"/>
                    <a:lumOff val="25000"/>
                  </a:schemeClr>
                </a:solidFill>
              </a:rPr>
              <a:t> process by which a mobile </a:t>
            </a:r>
            <a:r>
              <a:rPr lang="en-GB" b="1" dirty="0">
                <a:solidFill>
                  <a:schemeClr val="tx2">
                    <a:lumMod val="75000"/>
                    <a:lumOff val="25000"/>
                  </a:schemeClr>
                </a:solidFill>
              </a:rPr>
              <a:t>app</a:t>
            </a:r>
            <a:r>
              <a:rPr lang="en-GB" dirty="0">
                <a:solidFill>
                  <a:schemeClr val="tx2">
                    <a:lumMod val="75000"/>
                    <a:lumOff val="25000"/>
                  </a:schemeClr>
                </a:solidFill>
              </a:rPr>
              <a:t> is </a:t>
            </a:r>
            <a:r>
              <a:rPr lang="en-GB" dirty="0">
                <a:solidFill>
                  <a:schemeClr val="accent1"/>
                </a:solidFill>
              </a:rPr>
              <a:t>developed</a:t>
            </a:r>
            <a:r>
              <a:rPr lang="en-GB" dirty="0">
                <a:solidFill>
                  <a:schemeClr val="tx2">
                    <a:lumMod val="75000"/>
                    <a:lumOff val="25000"/>
                  </a:schemeClr>
                </a:solidFill>
              </a:rPr>
              <a:t> for mobile devices,  such as </a:t>
            </a:r>
            <a:r>
              <a:rPr lang="en-GB" dirty="0">
                <a:solidFill>
                  <a:schemeClr val="accent1"/>
                </a:solidFill>
              </a:rPr>
              <a:t>personal</a:t>
            </a:r>
            <a:r>
              <a:rPr lang="en-GB" dirty="0">
                <a:solidFill>
                  <a:schemeClr val="tx2">
                    <a:lumMod val="75000"/>
                    <a:lumOff val="25000"/>
                  </a:schemeClr>
                </a:solidFill>
              </a:rPr>
              <a:t> digital assistants, </a:t>
            </a:r>
            <a:r>
              <a:rPr lang="en-GB" dirty="0">
                <a:solidFill>
                  <a:schemeClr val="accent1"/>
                </a:solidFill>
              </a:rPr>
              <a:t>enterprise</a:t>
            </a:r>
            <a:r>
              <a:rPr lang="en-GB" dirty="0">
                <a:solidFill>
                  <a:schemeClr val="tx2">
                    <a:lumMod val="75000"/>
                    <a:lumOff val="25000"/>
                  </a:schemeClr>
                </a:solidFill>
              </a:rPr>
              <a:t> digital assistants and </a:t>
            </a:r>
            <a:r>
              <a:rPr lang="en-GB" b="1" dirty="0">
                <a:solidFill>
                  <a:schemeClr val="tx2">
                    <a:lumMod val="75000"/>
                    <a:lumOff val="25000"/>
                  </a:schemeClr>
                </a:solidFill>
              </a:rPr>
              <a:t>mobile</a:t>
            </a:r>
            <a:r>
              <a:rPr lang="en-GB" sz="2000" b="1" dirty="0">
                <a:solidFill>
                  <a:schemeClr val="tx2">
                    <a:lumMod val="75000"/>
                    <a:lumOff val="25000"/>
                  </a:schemeClr>
                </a:solidFill>
              </a:rPr>
              <a:t> </a:t>
            </a:r>
            <a:r>
              <a:rPr lang="en-GB" b="1" dirty="0">
                <a:solidFill>
                  <a:schemeClr val="tx2">
                    <a:lumMod val="75000"/>
                    <a:lumOff val="25000"/>
                  </a:schemeClr>
                </a:solidFill>
              </a:rPr>
              <a:t>phones</a:t>
            </a:r>
            <a:r>
              <a:rPr lang="en-GB" sz="2000" dirty="0">
                <a:solidFill>
                  <a:schemeClr val="tx2">
                    <a:lumMod val="75000"/>
                    <a:lumOff val="25000"/>
                  </a:schemeClr>
                </a:solidFill>
              </a:rPr>
              <a:t>“[1]</a:t>
            </a:r>
            <a:endParaRPr lang="en-US" sz="2000" dirty="0">
              <a:solidFill>
                <a:schemeClr val="tx2">
                  <a:lumMod val="75000"/>
                  <a:lumOff val="25000"/>
                </a:schemeClr>
              </a:solidFill>
              <a:ea typeface="+mn-lt"/>
              <a:cs typeface="+mn-lt"/>
            </a:endParaRPr>
          </a:p>
          <a:p>
            <a:pPr marL="0" indent="0" algn="r">
              <a:buNone/>
            </a:pPr>
            <a:r>
              <a:rPr lang="en-GB" sz="2000" dirty="0">
                <a:solidFill>
                  <a:schemeClr val="tx2">
                    <a:lumMod val="75000"/>
                    <a:lumOff val="25000"/>
                  </a:schemeClr>
                </a:solidFill>
                <a:ea typeface="+mn-lt"/>
                <a:cs typeface="+mn-lt"/>
              </a:rPr>
              <a:t>The more </a:t>
            </a:r>
            <a:r>
              <a:rPr lang="en-GB" sz="2000" b="1" dirty="0">
                <a:solidFill>
                  <a:schemeClr val="tx2">
                    <a:lumMod val="75000"/>
                    <a:lumOff val="25000"/>
                  </a:schemeClr>
                </a:solidFill>
                <a:ea typeface="+mn-lt"/>
                <a:cs typeface="+mn-lt"/>
              </a:rPr>
              <a:t>technology</a:t>
            </a:r>
            <a:r>
              <a:rPr lang="en-GB" sz="2000" dirty="0">
                <a:solidFill>
                  <a:schemeClr val="tx2">
                    <a:lumMod val="75000"/>
                    <a:lumOff val="25000"/>
                  </a:schemeClr>
                </a:solidFill>
                <a:ea typeface="+mn-lt"/>
                <a:cs typeface="+mn-lt"/>
              </a:rPr>
              <a:t> increases, the </a:t>
            </a:r>
            <a:r>
              <a:rPr lang="en-GB" sz="2000" i="1" dirty="0">
                <a:solidFill>
                  <a:schemeClr val="tx2">
                    <a:lumMod val="75000"/>
                    <a:lumOff val="25000"/>
                  </a:schemeClr>
                </a:solidFill>
                <a:ea typeface="+mn-lt"/>
                <a:cs typeface="+mn-lt"/>
              </a:rPr>
              <a:t>more</a:t>
            </a:r>
            <a:r>
              <a:rPr lang="en-GB" sz="2000" dirty="0">
                <a:solidFill>
                  <a:schemeClr val="tx2">
                    <a:lumMod val="75000"/>
                    <a:lumOff val="25000"/>
                  </a:schemeClr>
                </a:solidFill>
                <a:ea typeface="+mn-lt"/>
                <a:cs typeface="+mn-lt"/>
              </a:rPr>
              <a:t> people are </a:t>
            </a:r>
            <a:r>
              <a:rPr lang="en-GB" sz="2000" dirty="0">
                <a:solidFill>
                  <a:schemeClr val="accent1"/>
                </a:solidFill>
                <a:ea typeface="+mn-lt"/>
                <a:cs typeface="+mn-lt"/>
              </a:rPr>
              <a:t>reliant</a:t>
            </a:r>
            <a:r>
              <a:rPr lang="en-GB" sz="2000" dirty="0">
                <a:solidFill>
                  <a:schemeClr val="tx2">
                    <a:lumMod val="75000"/>
                    <a:lumOff val="25000"/>
                  </a:schemeClr>
                </a:solidFill>
                <a:ea typeface="+mn-lt"/>
                <a:cs typeface="+mn-lt"/>
              </a:rPr>
              <a:t> on their </a:t>
            </a:r>
            <a:r>
              <a:rPr lang="en-GB" sz="2000" b="1" dirty="0">
                <a:solidFill>
                  <a:schemeClr val="tx2">
                    <a:lumMod val="75000"/>
                    <a:lumOff val="25000"/>
                  </a:schemeClr>
                </a:solidFill>
                <a:ea typeface="+mn-lt"/>
                <a:cs typeface="+mn-lt"/>
              </a:rPr>
              <a:t>devices</a:t>
            </a:r>
            <a:r>
              <a:rPr lang="en-GB" sz="2000" dirty="0">
                <a:solidFill>
                  <a:schemeClr val="tx2">
                    <a:lumMod val="75000"/>
                    <a:lumOff val="25000"/>
                  </a:schemeClr>
                </a:solidFill>
                <a:ea typeface="+mn-lt"/>
                <a:cs typeface="+mn-lt"/>
              </a:rPr>
              <a:t>. Applications are proving </a:t>
            </a:r>
            <a:r>
              <a:rPr lang="en-GB" sz="2000" i="1" dirty="0">
                <a:solidFill>
                  <a:schemeClr val="tx2">
                    <a:lumMod val="75000"/>
                    <a:lumOff val="25000"/>
                  </a:schemeClr>
                </a:solidFill>
                <a:ea typeface="+mn-lt"/>
                <a:cs typeface="+mn-lt"/>
              </a:rPr>
              <a:t>more</a:t>
            </a:r>
            <a:r>
              <a:rPr lang="en-GB" sz="2000" dirty="0">
                <a:solidFill>
                  <a:schemeClr val="tx2">
                    <a:lumMod val="75000"/>
                    <a:lumOff val="25000"/>
                  </a:schemeClr>
                </a:solidFill>
                <a:ea typeface="+mn-lt"/>
                <a:cs typeface="+mn-lt"/>
              </a:rPr>
              <a:t> </a:t>
            </a:r>
            <a:r>
              <a:rPr lang="en-GB" sz="2000" b="1" dirty="0">
                <a:solidFill>
                  <a:schemeClr val="tx2">
                    <a:lumMod val="75000"/>
                    <a:lumOff val="25000"/>
                  </a:schemeClr>
                </a:solidFill>
                <a:ea typeface="+mn-lt"/>
                <a:cs typeface="+mn-lt"/>
              </a:rPr>
              <a:t>useful</a:t>
            </a:r>
            <a:r>
              <a:rPr lang="en-GB" sz="2000" dirty="0">
                <a:solidFill>
                  <a:schemeClr val="tx2">
                    <a:lumMod val="75000"/>
                    <a:lumOff val="25000"/>
                  </a:schemeClr>
                </a:solidFill>
                <a:ea typeface="+mn-lt"/>
                <a:cs typeface="+mn-lt"/>
              </a:rPr>
              <a:t> to individuals looking to </a:t>
            </a:r>
            <a:r>
              <a:rPr lang="en-GB" sz="2000" dirty="0">
                <a:solidFill>
                  <a:schemeClr val="accent1"/>
                </a:solidFill>
                <a:ea typeface="+mn-lt"/>
                <a:cs typeface="+mn-lt"/>
              </a:rPr>
              <a:t>help themselves//</a:t>
            </a:r>
            <a:r>
              <a:rPr lang="en-GB" sz="2000" dirty="0">
                <a:solidFill>
                  <a:schemeClr val="tx2">
                    <a:lumMod val="75000"/>
                    <a:lumOff val="25000"/>
                  </a:schemeClr>
                </a:solidFill>
                <a:ea typeface="+mn-lt"/>
                <a:cs typeface="+mn-lt"/>
              </a:rPr>
              <a:t>.</a:t>
            </a:r>
          </a:p>
          <a:p>
            <a:pPr marL="0" indent="0" algn="r">
              <a:buNone/>
            </a:pPr>
            <a:endParaRPr lang="en-GB" dirty="0">
              <a:solidFill>
                <a:schemeClr val="tx2">
                  <a:lumMod val="75000"/>
                  <a:lumOff val="25000"/>
                </a:schemeClr>
              </a:solidFill>
            </a:endParaRPr>
          </a:p>
          <a:p>
            <a:pPr marL="0" indent="0" algn="r">
              <a:buNone/>
            </a:pPr>
            <a:endParaRPr lang="en-GB" dirty="0">
              <a:solidFill>
                <a:schemeClr val="tx2">
                  <a:lumMod val="75000"/>
                  <a:lumOff val="25000"/>
                </a:schemeClr>
              </a:solidFill>
            </a:endParaRPr>
          </a:p>
        </p:txBody>
      </p:sp>
      <p:sp>
        <p:nvSpPr>
          <p:cNvPr id="4" name="TextBox 3">
            <a:extLst>
              <a:ext uri="{FF2B5EF4-FFF2-40B4-BE49-F238E27FC236}">
                <a16:creationId xmlns:a16="http://schemas.microsoft.com/office/drawing/2014/main" id="{423A8FD2-E05C-47D1-986B-10F1044229AA}"/>
              </a:ext>
            </a:extLst>
          </p:cNvPr>
          <p:cNvSpPr txBox="1"/>
          <p:nvPr/>
        </p:nvSpPr>
        <p:spPr>
          <a:xfrm>
            <a:off x="2604052" y="6414052"/>
            <a:ext cx="31407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tx2">
                    <a:lumMod val="75000"/>
                    <a:lumOff val="25000"/>
                  </a:schemeClr>
                </a:solidFill>
              </a:rPr>
              <a:t>Course: Applied </a:t>
            </a:r>
            <a:r>
              <a:rPr lang="en-US">
                <a:solidFill>
                  <a:schemeClr val="accent1"/>
                </a:solidFill>
              </a:rPr>
              <a:t>Computing</a:t>
            </a:r>
          </a:p>
        </p:txBody>
      </p:sp>
    </p:spTree>
    <p:extLst>
      <p:ext uri="{BB962C8B-B14F-4D97-AF65-F5344CB8AC3E}">
        <p14:creationId xmlns:p14="http://schemas.microsoft.com/office/powerpoint/2010/main" val="1714589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a:solidFill>
                  <a:schemeClr val="tx2">
                    <a:lumMod val="75000"/>
                    <a:lumOff val="25000"/>
                  </a:schemeClr>
                </a:solidFill>
              </a:rPr>
              <a:t>What is our</a:t>
            </a:r>
            <a:r>
              <a:rPr lang="en-GB"/>
              <a:t> </a:t>
            </a:r>
            <a:r>
              <a:rPr lang="en-GB">
                <a:solidFill>
                  <a:schemeClr val="accent1"/>
                </a:solidFill>
              </a:rPr>
              <a:t>Product</a:t>
            </a:r>
            <a:r>
              <a:rPr lang="en-GB"/>
              <a:t> </a:t>
            </a:r>
            <a:r>
              <a:rPr lang="en-GB">
                <a:solidFill>
                  <a:schemeClr val="tx2">
                    <a:lumMod val="75000"/>
                    <a:lumOff val="25000"/>
                  </a:schemeClr>
                </a:solidFill>
              </a:rPr>
              <a:t>Idea?</a:t>
            </a:r>
            <a:endParaRPr lang="en-US">
              <a:solidFill>
                <a:schemeClr val="tx2">
                  <a:lumMod val="75000"/>
                  <a:lumOff val="25000"/>
                </a:schemeClr>
              </a:solidFill>
            </a:endParaRPr>
          </a:p>
        </p:txBody>
      </p:sp>
      <p:sp>
        <p:nvSpPr>
          <p:cNvPr id="3" name="Content Placeholder 2"/>
          <p:cNvSpPr>
            <a:spLocks noGrp="1"/>
          </p:cNvSpPr>
          <p:nvPr>
            <p:ph idx="1"/>
          </p:nvPr>
        </p:nvSpPr>
        <p:spPr>
          <a:xfrm>
            <a:off x="1567137" y="2196137"/>
            <a:ext cx="10018713" cy="3124201"/>
          </a:xfrm>
        </p:spPr>
        <p:txBody>
          <a:bodyPr vert="horz" lIns="91440" tIns="45720" rIns="91440" bIns="45720" rtlCol="0" anchor="ctr">
            <a:noAutofit/>
          </a:bodyPr>
          <a:lstStyle/>
          <a:p>
            <a:pPr marL="0" indent="0">
              <a:buNone/>
            </a:pPr>
            <a:endParaRPr lang="en-GB">
              <a:ea typeface="+mn-lt"/>
              <a:cs typeface="+mn-lt"/>
            </a:endParaRPr>
          </a:p>
          <a:p>
            <a:pPr marL="0" indent="0">
              <a:buNone/>
            </a:pPr>
            <a:endParaRPr lang="en-GB">
              <a:ea typeface="+mn-lt"/>
              <a:cs typeface="+mn-lt"/>
            </a:endParaRPr>
          </a:p>
          <a:p>
            <a:pPr marL="0" indent="0" algn="r">
              <a:buNone/>
            </a:pPr>
            <a:endParaRPr lang="en-GB">
              <a:solidFill>
                <a:schemeClr val="tx2">
                  <a:lumMod val="75000"/>
                  <a:lumOff val="25000"/>
                </a:schemeClr>
              </a:solidFill>
              <a:ea typeface="+mn-lt"/>
              <a:cs typeface="+mn-lt"/>
            </a:endParaRPr>
          </a:p>
          <a:p>
            <a:pPr marL="0" indent="0">
              <a:buNone/>
            </a:pPr>
            <a:endParaRPr lang="en-GB">
              <a:solidFill>
                <a:schemeClr val="tx2">
                  <a:lumMod val="75000"/>
                  <a:lumOff val="25000"/>
                </a:schemeClr>
              </a:solidFill>
              <a:ea typeface="+mn-lt"/>
              <a:cs typeface="+mn-lt"/>
            </a:endParaRPr>
          </a:p>
          <a:p>
            <a:pPr marL="0" indent="0" algn="r">
              <a:buNone/>
            </a:pPr>
            <a:r>
              <a:rPr lang="en-GB">
                <a:solidFill>
                  <a:schemeClr val="tx2">
                    <a:lumMod val="75000"/>
                    <a:lumOff val="25000"/>
                  </a:schemeClr>
                </a:solidFill>
                <a:ea typeface="+mn-lt"/>
                <a:cs typeface="+mn-lt"/>
              </a:rPr>
              <a:t>Our Fitness Application – </a:t>
            </a:r>
            <a:r>
              <a:rPr lang="en-GB">
                <a:solidFill>
                  <a:schemeClr val="accent1"/>
                </a:solidFill>
                <a:ea typeface="+mn-lt"/>
                <a:cs typeface="+mn-lt"/>
              </a:rPr>
              <a:t>J&amp;J Fitness</a:t>
            </a:r>
            <a:endParaRPr lang="en-GB">
              <a:solidFill>
                <a:schemeClr val="accent1"/>
              </a:solidFill>
            </a:endParaRPr>
          </a:p>
          <a:p>
            <a:pPr marL="0" indent="0" algn="r">
              <a:lnSpc>
                <a:spcPct val="120000"/>
              </a:lnSpc>
              <a:buNone/>
            </a:pPr>
            <a:r>
              <a:rPr lang="en-GB">
                <a:solidFill>
                  <a:schemeClr val="tx2">
                    <a:lumMod val="75000"/>
                    <a:lumOff val="25000"/>
                  </a:schemeClr>
                </a:solidFill>
                <a:ea typeface="+mn-lt"/>
                <a:cs typeface="+mn-lt"/>
              </a:rPr>
              <a:t>Our </a:t>
            </a:r>
            <a:r>
              <a:rPr lang="en-GB" b="1">
                <a:solidFill>
                  <a:schemeClr val="tx2">
                    <a:lumMod val="75000"/>
                    <a:lumOff val="25000"/>
                  </a:schemeClr>
                </a:solidFill>
                <a:ea typeface="+mn-lt"/>
                <a:cs typeface="+mn-lt"/>
              </a:rPr>
              <a:t>main goal</a:t>
            </a:r>
            <a:r>
              <a:rPr lang="en-GB">
                <a:solidFill>
                  <a:schemeClr val="tx2">
                    <a:lumMod val="75000"/>
                    <a:lumOff val="25000"/>
                  </a:schemeClr>
                </a:solidFill>
                <a:ea typeface="+mn-lt"/>
                <a:cs typeface="+mn-lt"/>
              </a:rPr>
              <a:t> to achieve will be to </a:t>
            </a:r>
            <a:r>
              <a:rPr lang="en-GB">
                <a:solidFill>
                  <a:schemeClr val="accent1"/>
                </a:solidFill>
                <a:ea typeface="+mn-lt"/>
                <a:cs typeface="+mn-lt"/>
              </a:rPr>
              <a:t>motivate</a:t>
            </a:r>
            <a:r>
              <a:rPr lang="en-GB">
                <a:solidFill>
                  <a:schemeClr val="tx2">
                    <a:lumMod val="75000"/>
                    <a:lumOff val="25000"/>
                  </a:schemeClr>
                </a:solidFill>
                <a:ea typeface="+mn-lt"/>
                <a:cs typeface="+mn-lt"/>
              </a:rPr>
              <a:t> as many people as possible to use our app to stay </a:t>
            </a:r>
            <a:r>
              <a:rPr lang="en-GB" b="1">
                <a:solidFill>
                  <a:schemeClr val="tx2">
                    <a:lumMod val="75000"/>
                    <a:lumOff val="25000"/>
                  </a:schemeClr>
                </a:solidFill>
                <a:ea typeface="+mn-lt"/>
                <a:cs typeface="+mn-lt"/>
              </a:rPr>
              <a:t>motivated</a:t>
            </a:r>
            <a:r>
              <a:rPr lang="en-GB">
                <a:solidFill>
                  <a:schemeClr val="tx2">
                    <a:lumMod val="75000"/>
                    <a:lumOff val="25000"/>
                  </a:schemeClr>
                </a:solidFill>
                <a:ea typeface="+mn-lt"/>
                <a:cs typeface="+mn-lt"/>
              </a:rPr>
              <a:t> to keep fit. The </a:t>
            </a:r>
            <a:r>
              <a:rPr lang="en-GB">
                <a:solidFill>
                  <a:schemeClr val="accent1"/>
                </a:solidFill>
                <a:ea typeface="+mn-lt"/>
                <a:cs typeface="+mn-lt"/>
              </a:rPr>
              <a:t>competition feature</a:t>
            </a:r>
            <a:r>
              <a:rPr lang="en-GB">
                <a:solidFill>
                  <a:schemeClr val="tx2">
                    <a:lumMod val="75000"/>
                    <a:lumOff val="25000"/>
                  </a:schemeClr>
                </a:solidFill>
                <a:ea typeface="+mn-lt"/>
                <a:cs typeface="+mn-lt"/>
              </a:rPr>
              <a:t> will give the users something to </a:t>
            </a:r>
            <a:r>
              <a:rPr lang="en-GB">
                <a:solidFill>
                  <a:schemeClr val="accent1"/>
                </a:solidFill>
                <a:ea typeface="+mn-lt"/>
                <a:cs typeface="+mn-lt"/>
              </a:rPr>
              <a:t>work towards</a:t>
            </a:r>
            <a:r>
              <a:rPr lang="en-GB">
                <a:solidFill>
                  <a:schemeClr val="tx2">
                    <a:lumMod val="75000"/>
                    <a:lumOff val="25000"/>
                  </a:schemeClr>
                </a:solidFill>
                <a:ea typeface="+mn-lt"/>
                <a:cs typeface="+mn-lt"/>
              </a:rPr>
              <a:t> and something to achieve by </a:t>
            </a:r>
            <a:r>
              <a:rPr lang="en-GB">
                <a:solidFill>
                  <a:schemeClr val="accent1"/>
                </a:solidFill>
                <a:ea typeface="+mn-lt"/>
                <a:cs typeface="+mn-lt"/>
              </a:rPr>
              <a:t>sticking</a:t>
            </a:r>
            <a:r>
              <a:rPr lang="en-GB">
                <a:solidFill>
                  <a:schemeClr val="tx2">
                    <a:lumMod val="75000"/>
                    <a:lumOff val="25000"/>
                  </a:schemeClr>
                </a:solidFill>
                <a:ea typeface="+mn-lt"/>
                <a:cs typeface="+mn-lt"/>
              </a:rPr>
              <a:t> to their </a:t>
            </a:r>
            <a:r>
              <a:rPr lang="en-GB" b="1">
                <a:solidFill>
                  <a:schemeClr val="tx2">
                    <a:lumMod val="75000"/>
                    <a:lumOff val="25000"/>
                  </a:schemeClr>
                </a:solidFill>
                <a:ea typeface="+mn-lt"/>
                <a:cs typeface="+mn-lt"/>
              </a:rPr>
              <a:t>plans</a:t>
            </a:r>
            <a:r>
              <a:rPr lang="en-GB">
                <a:solidFill>
                  <a:schemeClr val="tx2">
                    <a:lumMod val="75000"/>
                    <a:lumOff val="25000"/>
                  </a:schemeClr>
                </a:solidFill>
                <a:ea typeface="+mn-lt"/>
                <a:cs typeface="+mn-lt"/>
              </a:rPr>
              <a:t>.</a:t>
            </a:r>
          </a:p>
          <a:p>
            <a:pPr marL="0" indent="0" algn="r">
              <a:lnSpc>
                <a:spcPct val="120000"/>
              </a:lnSpc>
              <a:buNone/>
            </a:pPr>
            <a:endParaRPr lang="en-GB">
              <a:solidFill>
                <a:schemeClr val="tx2">
                  <a:lumMod val="75000"/>
                  <a:lumOff val="25000"/>
                </a:schemeClr>
              </a:solidFill>
              <a:ea typeface="+mn-lt"/>
              <a:cs typeface="+mn-lt"/>
            </a:endParaRPr>
          </a:p>
          <a:p>
            <a:pPr marL="0" indent="0" algn="r">
              <a:lnSpc>
                <a:spcPct val="120000"/>
              </a:lnSpc>
              <a:buNone/>
            </a:pPr>
            <a:endParaRPr lang="en-GB">
              <a:solidFill>
                <a:schemeClr val="tx2">
                  <a:lumMod val="75000"/>
                  <a:lumOff val="25000"/>
                </a:schemeClr>
              </a:solidFill>
            </a:endParaRPr>
          </a:p>
          <a:p>
            <a:pPr marL="0" indent="0">
              <a:buNone/>
            </a:pPr>
            <a:endParaRPr lang="en-GB"/>
          </a:p>
          <a:p>
            <a:pPr marL="0" indent="0">
              <a:buNone/>
            </a:pPr>
            <a:endParaRPr lang="en-GB"/>
          </a:p>
          <a:p>
            <a:endParaRPr lang="en-GB"/>
          </a:p>
        </p:txBody>
      </p:sp>
    </p:spTree>
    <p:extLst>
      <p:ext uri="{BB962C8B-B14F-4D97-AF65-F5344CB8AC3E}">
        <p14:creationId xmlns:p14="http://schemas.microsoft.com/office/powerpoint/2010/main" val="310377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a:solidFill>
                  <a:schemeClr val="tx2">
                    <a:lumMod val="75000"/>
                    <a:lumOff val="25000"/>
                  </a:schemeClr>
                </a:solidFill>
              </a:rPr>
              <a:t>So </a:t>
            </a:r>
            <a:r>
              <a:rPr lang="en-GB" i="1">
                <a:solidFill>
                  <a:schemeClr val="tx2">
                    <a:lumMod val="75000"/>
                    <a:lumOff val="25000"/>
                  </a:schemeClr>
                </a:solidFill>
              </a:rPr>
              <a:t>What</a:t>
            </a:r>
            <a:r>
              <a:rPr lang="en-GB">
                <a:solidFill>
                  <a:schemeClr val="tx2">
                    <a:lumMod val="75000"/>
                    <a:lumOff val="25000"/>
                  </a:schemeClr>
                </a:solidFill>
              </a:rPr>
              <a:t> Makes our </a:t>
            </a:r>
            <a:r>
              <a:rPr lang="en-GB">
                <a:solidFill>
                  <a:schemeClr val="accent1"/>
                </a:solidFill>
              </a:rPr>
              <a:t>Idea</a:t>
            </a:r>
            <a:r>
              <a:rPr lang="en-GB">
                <a:solidFill>
                  <a:schemeClr val="tx2">
                    <a:lumMod val="75000"/>
                    <a:lumOff val="25000"/>
                  </a:schemeClr>
                </a:solidFill>
              </a:rPr>
              <a:t> Unique?</a:t>
            </a:r>
            <a:endParaRPr lang="en-US"/>
          </a:p>
        </p:txBody>
      </p:sp>
      <p:sp>
        <p:nvSpPr>
          <p:cNvPr id="5" name="Content Placeholder 4"/>
          <p:cNvSpPr>
            <a:spLocks noGrp="1"/>
          </p:cNvSpPr>
          <p:nvPr>
            <p:ph idx="1"/>
          </p:nvPr>
        </p:nvSpPr>
        <p:spPr/>
        <p:txBody>
          <a:bodyPr>
            <a:normAutofit lnSpcReduction="10000"/>
          </a:bodyPr>
          <a:lstStyle/>
          <a:p>
            <a:pPr marL="0" indent="0" algn="r">
              <a:buNone/>
            </a:pPr>
            <a:r>
              <a:rPr lang="en-GB">
                <a:solidFill>
                  <a:srgbClr val="585858"/>
                </a:solidFill>
                <a:ea typeface="+mn-lt"/>
                <a:cs typeface="+mn-lt"/>
              </a:rPr>
              <a:t>The USP of J&amp;J Fitness is the apps </a:t>
            </a:r>
            <a:r>
              <a:rPr lang="en-GB">
                <a:solidFill>
                  <a:schemeClr val="accent1"/>
                </a:solidFill>
                <a:ea typeface="+mn-lt"/>
                <a:cs typeface="+mn-lt"/>
              </a:rPr>
              <a:t>main feature</a:t>
            </a:r>
            <a:r>
              <a:rPr lang="en-GB">
                <a:solidFill>
                  <a:srgbClr val="585858"/>
                </a:solidFill>
                <a:ea typeface="+mn-lt"/>
                <a:cs typeface="+mn-lt"/>
              </a:rPr>
              <a:t> that allow users to win points to </a:t>
            </a:r>
            <a:r>
              <a:rPr lang="en-GB" b="1">
                <a:solidFill>
                  <a:srgbClr val="585858"/>
                </a:solidFill>
                <a:ea typeface="+mn-lt"/>
                <a:cs typeface="+mn-lt"/>
              </a:rPr>
              <a:t>compete</a:t>
            </a:r>
            <a:r>
              <a:rPr lang="en-GB">
                <a:solidFill>
                  <a:srgbClr val="585858"/>
                </a:solidFill>
                <a:ea typeface="+mn-lt"/>
                <a:cs typeface="+mn-lt"/>
              </a:rPr>
              <a:t> </a:t>
            </a:r>
            <a:r>
              <a:rPr lang="en-GB">
                <a:solidFill>
                  <a:schemeClr val="accent1"/>
                </a:solidFill>
                <a:ea typeface="+mn-lt"/>
                <a:cs typeface="+mn-lt"/>
              </a:rPr>
              <a:t>against other users</a:t>
            </a:r>
            <a:r>
              <a:rPr lang="en-GB">
                <a:solidFill>
                  <a:srgbClr val="585858"/>
                </a:solidFill>
                <a:ea typeface="+mn-lt"/>
                <a:cs typeface="+mn-lt"/>
              </a:rPr>
              <a:t> of the app in </a:t>
            </a:r>
            <a:r>
              <a:rPr lang="en-GB" b="1">
                <a:solidFill>
                  <a:srgbClr val="585858"/>
                </a:solidFill>
                <a:ea typeface="+mn-lt"/>
                <a:cs typeface="+mn-lt"/>
              </a:rPr>
              <a:t>real time</a:t>
            </a:r>
            <a:r>
              <a:rPr lang="en-GB">
                <a:solidFill>
                  <a:srgbClr val="585858"/>
                </a:solidFill>
                <a:ea typeface="+mn-lt"/>
                <a:cs typeface="+mn-lt"/>
              </a:rPr>
              <a:t>. As of right now, there are </a:t>
            </a:r>
            <a:r>
              <a:rPr lang="en-GB" b="1">
                <a:solidFill>
                  <a:srgbClr val="585858"/>
                </a:solidFill>
                <a:ea typeface="+mn-lt"/>
                <a:cs typeface="+mn-lt"/>
              </a:rPr>
              <a:t>no</a:t>
            </a:r>
            <a:r>
              <a:rPr lang="en-GB">
                <a:solidFill>
                  <a:srgbClr val="585858"/>
                </a:solidFill>
                <a:ea typeface="+mn-lt"/>
                <a:cs typeface="+mn-lt"/>
              </a:rPr>
              <a:t> fitness applications that have a </a:t>
            </a:r>
            <a:r>
              <a:rPr lang="en-GB">
                <a:solidFill>
                  <a:schemeClr val="accent1"/>
                </a:solidFill>
                <a:ea typeface="+mn-lt"/>
                <a:cs typeface="+mn-lt"/>
              </a:rPr>
              <a:t>compelling</a:t>
            </a:r>
            <a:r>
              <a:rPr lang="en-GB">
                <a:solidFill>
                  <a:srgbClr val="585858"/>
                </a:solidFill>
                <a:ea typeface="+mn-lt"/>
                <a:cs typeface="+mn-lt"/>
              </a:rPr>
              <a:t> competing feature.</a:t>
            </a:r>
            <a:endParaRPr lang="en-GB">
              <a:solidFill>
                <a:srgbClr val="585858"/>
              </a:solidFill>
            </a:endParaRPr>
          </a:p>
          <a:p>
            <a:pPr marL="0" indent="0" algn="r">
              <a:buNone/>
            </a:pPr>
            <a:r>
              <a:rPr lang="en-GB">
                <a:solidFill>
                  <a:srgbClr val="585858"/>
                </a:solidFill>
              </a:rPr>
              <a:t>The user will be able to </a:t>
            </a:r>
            <a:r>
              <a:rPr lang="en-GB" b="1">
                <a:solidFill>
                  <a:srgbClr val="585858"/>
                </a:solidFill>
              </a:rPr>
              <a:t>start</a:t>
            </a:r>
            <a:r>
              <a:rPr lang="en-GB">
                <a:solidFill>
                  <a:srgbClr val="585858"/>
                </a:solidFill>
              </a:rPr>
              <a:t> a </a:t>
            </a:r>
            <a:r>
              <a:rPr lang="en-GB">
                <a:solidFill>
                  <a:schemeClr val="accent1"/>
                </a:solidFill>
              </a:rPr>
              <a:t>competition</a:t>
            </a:r>
            <a:r>
              <a:rPr lang="en-GB">
                <a:solidFill>
                  <a:srgbClr val="585858"/>
                </a:solidFill>
              </a:rPr>
              <a:t> with a friend in a </a:t>
            </a:r>
            <a:r>
              <a:rPr lang="en-GB" b="1">
                <a:solidFill>
                  <a:srgbClr val="585858"/>
                </a:solidFill>
              </a:rPr>
              <a:t>real time</a:t>
            </a:r>
            <a:r>
              <a:rPr lang="en-GB">
                <a:solidFill>
                  <a:srgbClr val="585858"/>
                </a:solidFill>
              </a:rPr>
              <a:t>. The user will be able to </a:t>
            </a:r>
            <a:r>
              <a:rPr lang="en-GB">
                <a:solidFill>
                  <a:schemeClr val="accent1"/>
                </a:solidFill>
              </a:rPr>
              <a:t>set the duration</a:t>
            </a:r>
            <a:r>
              <a:rPr lang="en-GB">
                <a:solidFill>
                  <a:srgbClr val="585858"/>
                </a:solidFill>
              </a:rPr>
              <a:t> of the contest. Whether it be an </a:t>
            </a:r>
            <a:r>
              <a:rPr lang="en-GB" b="1">
                <a:solidFill>
                  <a:srgbClr val="585858"/>
                </a:solidFill>
              </a:rPr>
              <a:t>hour</a:t>
            </a:r>
            <a:r>
              <a:rPr lang="en-GB">
                <a:solidFill>
                  <a:srgbClr val="585858"/>
                </a:solidFill>
              </a:rPr>
              <a:t> or a </a:t>
            </a:r>
            <a:r>
              <a:rPr lang="en-GB" b="1">
                <a:solidFill>
                  <a:srgbClr val="585858"/>
                </a:solidFill>
              </a:rPr>
              <a:t>day</a:t>
            </a:r>
            <a:r>
              <a:rPr lang="en-GB">
                <a:solidFill>
                  <a:srgbClr val="585858"/>
                </a:solidFill>
              </a:rPr>
              <a:t>.</a:t>
            </a:r>
          </a:p>
          <a:p>
            <a:pPr marL="0" indent="0" algn="r">
              <a:buNone/>
            </a:pPr>
            <a:r>
              <a:rPr lang="en-GB">
                <a:solidFill>
                  <a:srgbClr val="585858"/>
                </a:solidFill>
              </a:rPr>
              <a:t>Points will be</a:t>
            </a:r>
            <a:r>
              <a:rPr lang="en-GB" b="1">
                <a:solidFill>
                  <a:srgbClr val="585858"/>
                </a:solidFill>
              </a:rPr>
              <a:t> gained</a:t>
            </a:r>
            <a:r>
              <a:rPr lang="en-GB">
                <a:solidFill>
                  <a:srgbClr val="585858"/>
                </a:solidFill>
              </a:rPr>
              <a:t> via </a:t>
            </a:r>
            <a:r>
              <a:rPr lang="en-GB">
                <a:solidFill>
                  <a:schemeClr val="accent1"/>
                </a:solidFill>
              </a:rPr>
              <a:t>exercise</a:t>
            </a:r>
            <a:r>
              <a:rPr lang="en-GB">
                <a:solidFill>
                  <a:srgbClr val="585858"/>
                </a:solidFill>
              </a:rPr>
              <a:t> and </a:t>
            </a:r>
            <a:r>
              <a:rPr lang="en-GB">
                <a:solidFill>
                  <a:schemeClr val="accent1"/>
                </a:solidFill>
              </a:rPr>
              <a:t>diet</a:t>
            </a:r>
            <a:r>
              <a:rPr lang="en-GB">
                <a:solidFill>
                  <a:srgbClr val="585858"/>
                </a:solidFill>
              </a:rPr>
              <a:t> etcetera. The </a:t>
            </a:r>
            <a:r>
              <a:rPr lang="en-GB" b="1">
                <a:solidFill>
                  <a:srgbClr val="585858"/>
                </a:solidFill>
              </a:rPr>
              <a:t>winner</a:t>
            </a:r>
            <a:r>
              <a:rPr lang="en-GB">
                <a:solidFill>
                  <a:srgbClr val="585858"/>
                </a:solidFill>
              </a:rPr>
              <a:t> will have some sort of </a:t>
            </a:r>
            <a:r>
              <a:rPr lang="en-GB">
                <a:solidFill>
                  <a:schemeClr val="accent1"/>
                </a:solidFill>
              </a:rPr>
              <a:t>prize</a:t>
            </a:r>
            <a:r>
              <a:rPr lang="en-GB">
                <a:solidFill>
                  <a:srgbClr val="585858"/>
                </a:solidFill>
              </a:rPr>
              <a:t>. </a:t>
            </a:r>
          </a:p>
          <a:p>
            <a:pPr marL="0" indent="0" algn="r">
              <a:buNone/>
            </a:pPr>
            <a:endParaRPr lang="en-GB">
              <a:solidFill>
                <a:srgbClr val="585858"/>
              </a:solidFill>
            </a:endParaRPr>
          </a:p>
          <a:p>
            <a:endParaRPr lang="en-GB">
              <a:solidFill>
                <a:srgbClr val="585858"/>
              </a:solidFill>
            </a:endParaRPr>
          </a:p>
        </p:txBody>
      </p:sp>
    </p:spTree>
    <p:extLst>
      <p:ext uri="{BB962C8B-B14F-4D97-AF65-F5344CB8AC3E}">
        <p14:creationId xmlns:p14="http://schemas.microsoft.com/office/powerpoint/2010/main" val="1403762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7C230-96AF-4C93-8120-EA0D54B1DECF}"/>
              </a:ext>
            </a:extLst>
          </p:cNvPr>
          <p:cNvSpPr>
            <a:spLocks noGrp="1"/>
          </p:cNvSpPr>
          <p:nvPr>
            <p:ph type="title"/>
          </p:nvPr>
        </p:nvSpPr>
        <p:spPr/>
        <p:txBody>
          <a:bodyPr/>
          <a:lstStyle/>
          <a:p>
            <a:pPr algn="r"/>
            <a:r>
              <a:rPr lang="en-GB">
                <a:solidFill>
                  <a:schemeClr val="tx2">
                    <a:lumMod val="75000"/>
                    <a:lumOff val="25000"/>
                  </a:schemeClr>
                </a:solidFill>
              </a:rPr>
              <a:t>References</a:t>
            </a:r>
            <a:endParaRPr lang="en-US"/>
          </a:p>
        </p:txBody>
      </p:sp>
      <p:sp>
        <p:nvSpPr>
          <p:cNvPr id="13" name="TextBox 12">
            <a:extLst>
              <a:ext uri="{FF2B5EF4-FFF2-40B4-BE49-F238E27FC236}">
                <a16:creationId xmlns:a16="http://schemas.microsoft.com/office/drawing/2014/main" id="{165C0871-77A8-4EB8-AAAA-65020BE41C25}"/>
              </a:ext>
            </a:extLst>
          </p:cNvPr>
          <p:cNvSpPr txBox="1"/>
          <p:nvPr/>
        </p:nvSpPr>
        <p:spPr>
          <a:xfrm>
            <a:off x="4815509" y="32418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831E24C8-5FDE-4489-AFF4-83D440115859}"/>
              </a:ext>
            </a:extLst>
          </p:cNvPr>
          <p:cNvSpPr txBox="1"/>
          <p:nvPr/>
        </p:nvSpPr>
        <p:spPr>
          <a:xfrm>
            <a:off x="1484311" y="1778000"/>
            <a:ext cx="9556222" cy="584775"/>
          </a:xfrm>
          <a:prstGeom prst="rect">
            <a:avLst/>
          </a:prstGeom>
          <a:noFill/>
        </p:spPr>
        <p:txBody>
          <a:bodyPr wrap="square" rtlCol="0" anchor="t">
            <a:spAutoFit/>
          </a:bodyPr>
          <a:lstStyle/>
          <a:p>
            <a:r>
              <a:rPr lang="en-GB" sz="1400" dirty="0">
                <a:solidFill>
                  <a:schemeClr val="tx2">
                    <a:lumMod val="75000"/>
                    <a:lumOff val="25000"/>
                  </a:schemeClr>
                </a:solidFill>
                <a:ea typeface="+mn-lt"/>
                <a:cs typeface="+mn-lt"/>
              </a:rPr>
              <a:t>[1] </a:t>
            </a:r>
            <a:r>
              <a:rPr lang="en-GB" sz="1400" dirty="0" err="1">
                <a:solidFill>
                  <a:schemeClr val="tx2">
                    <a:lumMod val="75000"/>
                    <a:lumOff val="25000"/>
                  </a:schemeClr>
                </a:solidFill>
                <a:ea typeface="+mn-lt"/>
                <a:cs typeface="+mn-lt"/>
              </a:rPr>
              <a:t>VisionMobile</a:t>
            </a:r>
            <a:r>
              <a:rPr lang="en-GB" sz="1400" dirty="0">
                <a:solidFill>
                  <a:schemeClr val="tx2">
                    <a:lumMod val="75000"/>
                    <a:lumOff val="25000"/>
                  </a:schemeClr>
                </a:solidFill>
                <a:ea typeface="+mn-lt"/>
                <a:cs typeface="+mn-lt"/>
              </a:rPr>
              <a:t>, Plum Consulting, "European App Economy", September 2013</a:t>
            </a:r>
          </a:p>
          <a:p>
            <a:endParaRPr lang="en-GB" dirty="0">
              <a:solidFill>
                <a:schemeClr val="tx2">
                  <a:lumMod val="75000"/>
                  <a:lumOff val="25000"/>
                </a:schemeClr>
              </a:solidFill>
              <a:ea typeface="+mn-lt"/>
              <a:cs typeface="+mn-lt"/>
            </a:endParaRPr>
          </a:p>
        </p:txBody>
      </p:sp>
    </p:spTree>
    <p:extLst>
      <p:ext uri="{BB962C8B-B14F-4D97-AF65-F5344CB8AC3E}">
        <p14:creationId xmlns:p14="http://schemas.microsoft.com/office/powerpoint/2010/main" val="41963374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5</TotalTime>
  <Words>707</Words>
  <Application>Microsoft Office PowerPoint</Application>
  <PresentationFormat>Widescreen</PresentationFormat>
  <Paragraphs>30</Paragraphs>
  <Slides>4</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Corbel</vt:lpstr>
      <vt:lpstr>Parallax</vt:lpstr>
      <vt:lpstr>Lowri Jones – Mobile Developer</vt:lpstr>
      <vt:lpstr>What is our Product Idea?</vt:lpstr>
      <vt:lpstr>So What Makes our Idea Unique?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J&amp;J Fitness</dc:title>
  <dc:creator>UWTSD</dc:creator>
  <cp:lastModifiedBy>LJones11ybgict@gmail.com</cp:lastModifiedBy>
  <cp:revision>85</cp:revision>
  <dcterms:created xsi:type="dcterms:W3CDTF">2019-11-27T10:08:42Z</dcterms:created>
  <dcterms:modified xsi:type="dcterms:W3CDTF">2019-12-04T16:50:07Z</dcterms:modified>
</cp:coreProperties>
</file>