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303" r:id="rId2"/>
    <p:sldId id="257" r:id="rId3"/>
    <p:sldId id="310" r:id="rId4"/>
    <p:sldId id="304" r:id="rId5"/>
    <p:sldId id="305" r:id="rId6"/>
    <p:sldId id="306" r:id="rId7"/>
    <p:sldId id="350" r:id="rId8"/>
    <p:sldId id="355" r:id="rId9"/>
    <p:sldId id="385" r:id="rId10"/>
    <p:sldId id="262" r:id="rId11"/>
    <p:sldId id="307" r:id="rId12"/>
    <p:sldId id="308" r:id="rId13"/>
    <p:sldId id="309" r:id="rId14"/>
    <p:sldId id="271" r:id="rId15"/>
    <p:sldId id="272" r:id="rId16"/>
    <p:sldId id="274" r:id="rId17"/>
    <p:sldId id="38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9BFFAB-A8E0-4EDF-9222-E98C917E2962}" type="datetimeFigureOut">
              <a:rPr lang="en-GB" smtClean="0"/>
              <a:t>14/01/2020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00D2BA-B111-4CC0-9AC8-4C8BE8A36B6D}" type="slidenum">
              <a:rPr lang="en-GB" smtClean="0"/>
              <a:t>‹#›</a:t>
            </a:fld>
            <a:endParaRPr lang="en-GB"/>
          </a:p>
        </p:txBody>
      </p:sp>
    </p:spTree>
    <p:extLst>
      <p:ext uri="{BB962C8B-B14F-4D97-AF65-F5344CB8AC3E}">
        <p14:creationId xmlns:p14="http://schemas.microsoft.com/office/powerpoint/2010/main" val="358226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About this Module:</a:t>
            </a:r>
          </a:p>
          <a:p>
            <a:r>
              <a:rPr lang="en-GB" dirty="0"/>
              <a:t>Coaching &amp; Mentoring can be threaded through most areas of your life, the way you interact with your children or life partner, the way you interact with colleagues at work, the way you conduct your ‘self talk’.</a:t>
            </a:r>
          </a:p>
          <a:p>
            <a:endParaRPr lang="en-GB" dirty="0"/>
          </a:p>
          <a:p>
            <a:r>
              <a:rPr lang="en-GB" dirty="0"/>
              <a:t>For this Module, I don’t want you to be students, I want you to be students AND teachers.  Choose a family member or friend and ‘teach’ them everything you can about coaching and mentoring, it will allow you to view the information from a different light, you will retain the information better and it will bring the Module to life.</a:t>
            </a:r>
          </a:p>
          <a:p>
            <a:endParaRPr lang="en-GB" dirty="0"/>
          </a:p>
          <a:p>
            <a:r>
              <a:rPr lang="en-GB" dirty="0"/>
              <a:t>Be curious, look out for and observe coaching situations in life ..</a:t>
            </a:r>
          </a:p>
          <a:p>
            <a:endParaRPr lang="en-GB" dirty="0"/>
          </a:p>
          <a:p>
            <a:r>
              <a:rPr lang="en-GB" dirty="0"/>
              <a:t>In recent years we have been coached as a society.  Who has been on holiday abroad in recent years?  What is different about Airport Checking in now?  The Airlines have ‘coached’ us to select our seats, decide on a meal, decide on the type of baggage, weigh our baggage etc to save costs.  The NHS has also ‘coached’ us to use internet information, online support in the form of NHS Direct before going to the G.P to reduce their through put volume of patients.</a:t>
            </a:r>
          </a:p>
          <a:p>
            <a:endParaRPr lang="en-GB" dirty="0"/>
          </a:p>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EA33363-46AA-42F8-AD8E-CACA073DDC34}" type="datetimeFigureOut">
              <a:rPr lang="en-GB" smtClean="0"/>
              <a:pPr/>
              <a:t>14/01/2020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509348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14/01/2020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139879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A33363-46AA-42F8-AD8E-CACA073DDC34}" type="datetimeFigureOut">
              <a:rPr lang="en-GB" smtClean="0"/>
              <a:pPr/>
              <a:t>14/01/2020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901045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A33363-46AA-42F8-AD8E-CACA073DDC34}" type="datetimeFigureOut">
              <a:rPr lang="en-GB" smtClean="0"/>
              <a:pPr/>
              <a:t>14/01/2020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47694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A33363-46AA-42F8-AD8E-CACA073DDC34}" type="datetimeFigureOut">
              <a:rPr lang="en-GB" smtClean="0"/>
              <a:pPr/>
              <a:t>14/01/2020</a:t>
            </a:fld>
            <a:endParaRPr lang="en-GB"/>
          </a:p>
        </p:txBody>
      </p:sp>
      <p:sp>
        <p:nvSpPr>
          <p:cNvPr id="9" name="Slide Number Placeholder 8"/>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268125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A33363-46AA-42F8-AD8E-CACA073DDC34}" type="datetimeFigureOut">
              <a:rPr lang="en-GB" smtClean="0"/>
              <a:pPr/>
              <a:t>14/01/2020</a:t>
            </a:fld>
            <a:endParaRPr lang="en-GB"/>
          </a:p>
        </p:txBody>
      </p:sp>
      <p:sp>
        <p:nvSpPr>
          <p:cNvPr id="5" name="Slide Number Placeholder 4"/>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404073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A33363-46AA-42F8-AD8E-CACA073DDC34}" type="datetimeFigureOut">
              <a:rPr lang="en-GB" smtClean="0"/>
              <a:pPr/>
              <a:t>14/01/2020</a:t>
            </a:fld>
            <a:endParaRPr lang="en-GB"/>
          </a:p>
        </p:txBody>
      </p:sp>
      <p:sp>
        <p:nvSpPr>
          <p:cNvPr id="4" name="Slide Number Placeholder 3"/>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197905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A33363-46AA-42F8-AD8E-CACA073DDC34}" type="datetimeFigureOut">
              <a:rPr lang="en-GB" smtClean="0"/>
              <a:pPr/>
              <a:t>14/01/2020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31575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A33363-46AA-42F8-AD8E-CACA073DDC34}" type="datetimeFigureOut">
              <a:rPr lang="en-GB" smtClean="0"/>
              <a:pPr/>
              <a:t>14/01/2020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538223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14/01/2020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56020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14/01/2020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778612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EA33363-46AA-42F8-AD8E-CACA073DDC34}" type="datetimeFigureOut">
              <a:rPr lang="en-GB" smtClean="0"/>
              <a:pPr/>
              <a:t>14/01/2020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E161B37-612F-49D7-812D-AE0F2CC989D8}" type="slidenum">
              <a:rPr lang="en-GB" smtClean="0"/>
              <a:pPr/>
              <a:t>‹#›</a:t>
            </a:fld>
            <a:endParaRPr lang="en-GB"/>
          </a:p>
        </p:txBody>
      </p:sp>
    </p:spTree>
    <p:extLst>
      <p:ext uri="{BB962C8B-B14F-4D97-AF65-F5344CB8AC3E}">
        <p14:creationId xmlns:p14="http://schemas.microsoft.com/office/powerpoint/2010/main" val="29360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rmdraco84.deviantart.com/art/Handcuff-Question-Mark-300652850"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solidFill>
              </a:rPr>
              <a:t>    Skills for the Workplace</a:t>
            </a:r>
            <a:br>
              <a:rPr lang="en-GB" dirty="0">
                <a:solidFill>
                  <a:schemeClr val="bg1"/>
                </a:solidFill>
              </a:rPr>
            </a:br>
            <a:r>
              <a:rPr lang="en-GB" dirty="0">
                <a:solidFill>
                  <a:schemeClr val="bg1"/>
                </a:solidFill>
              </a:rPr>
              <a:t>Assignment Guidance</a:t>
            </a:r>
          </a:p>
        </p:txBody>
      </p:sp>
      <p:sp>
        <p:nvSpPr>
          <p:cNvPr id="5" name="Subtitle 4"/>
          <p:cNvSpPr>
            <a:spLocks noGrp="1"/>
          </p:cNvSpPr>
          <p:nvPr>
            <p:ph type="subTitle" idx="1"/>
          </p:nvPr>
        </p:nvSpPr>
        <p:spPr>
          <a:xfrm>
            <a:off x="3068419" y="1340768"/>
            <a:ext cx="6400800" cy="1752600"/>
          </a:xfrm>
        </p:spPr>
        <p:txBody>
          <a:bodyPr>
            <a:normAutofit/>
          </a:bodyPr>
          <a:lstStyle/>
          <a:p>
            <a:r>
              <a:rPr lang="en-GB" sz="4000" i="1" dirty="0">
                <a:solidFill>
                  <a:schemeClr val="accent6"/>
                </a:solidFill>
              </a:rPr>
              <a:t>Coaching &amp;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70000" lnSpcReduction="20000"/>
          </a:bodyPr>
          <a:lstStyle/>
          <a:p>
            <a:r>
              <a:rPr lang="en-GB" b="1" u="sng" dirty="0">
                <a:solidFill>
                  <a:srgbClr val="0033CC"/>
                </a:solidFill>
              </a:rPr>
              <a:t>Section A </a:t>
            </a:r>
            <a:r>
              <a:rPr lang="en-GB" dirty="0"/>
              <a:t>– Peer coaching exercise worth 25% of overall mark</a:t>
            </a:r>
          </a:p>
          <a:p>
            <a:pPr lvl="0"/>
            <a:r>
              <a:rPr lang="en-GB" dirty="0"/>
              <a:t>You are required to form effective groups of three.</a:t>
            </a:r>
          </a:p>
          <a:p>
            <a:pPr lvl="0"/>
            <a:r>
              <a:rPr lang="en-GB" dirty="0"/>
              <a:t>Each team member will perform the role of coach for 15 minutes and </a:t>
            </a:r>
            <a:r>
              <a:rPr lang="en-GB" dirty="0" err="1"/>
              <a:t>coachee</a:t>
            </a:r>
            <a:r>
              <a:rPr lang="en-GB" dirty="0"/>
              <a:t> for 15 minutes in a triad (A will coach B, B will coach C and C will coach A). </a:t>
            </a:r>
          </a:p>
          <a:p>
            <a:pPr lvl="0"/>
            <a:r>
              <a:rPr lang="en-GB" dirty="0"/>
              <a:t>Each </a:t>
            </a:r>
            <a:r>
              <a:rPr lang="en-GB" dirty="0" err="1"/>
              <a:t>coachee</a:t>
            </a:r>
            <a:r>
              <a:rPr lang="en-GB" dirty="0"/>
              <a:t> should select a genuine ‘live’ issue that really means something to them in order for the mini-coaching session to be of substance.</a:t>
            </a:r>
          </a:p>
          <a:p>
            <a:pPr lvl="0"/>
            <a:r>
              <a:rPr lang="en-GB" dirty="0"/>
              <a:t>Coaches are required to use the ‘instant payoff coaching’ (Landsberg, 2015) technique during the coaching session which will take place on 3</a:t>
            </a:r>
            <a:r>
              <a:rPr lang="en-GB" baseline="30000" dirty="0"/>
              <a:t>rd</a:t>
            </a:r>
            <a:r>
              <a:rPr lang="en-GB" dirty="0"/>
              <a:t> March 2020. </a:t>
            </a:r>
          </a:p>
          <a:p>
            <a:pPr marL="0" indent="0">
              <a:buNone/>
            </a:pPr>
            <a:endParaRPr lang="en-GB" dirty="0"/>
          </a:p>
          <a:p>
            <a:r>
              <a:rPr lang="en-GB" dirty="0">
                <a:solidFill>
                  <a:srgbClr val="0033CC"/>
                </a:solidFill>
              </a:rPr>
              <a:t>Landsberg, M. (2015) </a:t>
            </a:r>
            <a:r>
              <a:rPr lang="en-GB" i="1" dirty="0">
                <a:solidFill>
                  <a:srgbClr val="0033CC"/>
                </a:solidFill>
              </a:rPr>
              <a:t>The Tao of Coaching: Boost your effectiveness at work by inspiring and developing those around you</a:t>
            </a:r>
            <a:r>
              <a:rPr lang="en-GB" dirty="0">
                <a:solidFill>
                  <a:srgbClr val="0033CC"/>
                </a:solidFill>
              </a:rPr>
              <a:t>. London: Profile Books</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326036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a:bodyPr>
          <a:lstStyle/>
          <a:p>
            <a:r>
              <a:rPr lang="en-GB" b="1" u="sng" dirty="0">
                <a:solidFill>
                  <a:srgbClr val="0033CC"/>
                </a:solidFill>
              </a:rPr>
              <a:t>Section A </a:t>
            </a:r>
            <a:r>
              <a:rPr lang="en-GB" dirty="0"/>
              <a:t>– </a:t>
            </a:r>
          </a:p>
          <a:p>
            <a:r>
              <a:rPr lang="en-GB" dirty="0"/>
              <a:t>Refer to weeks 3 and 4</a:t>
            </a:r>
          </a:p>
          <a:p>
            <a:r>
              <a:rPr lang="en-GB" dirty="0">
                <a:solidFill>
                  <a:srgbClr val="0033CC"/>
                </a:solidFill>
              </a:rPr>
              <a:t>Landsberg, M. (2015) </a:t>
            </a:r>
            <a:r>
              <a:rPr lang="en-GB" i="1" dirty="0">
                <a:solidFill>
                  <a:srgbClr val="0033CC"/>
                </a:solidFill>
              </a:rPr>
              <a:t>The Tao of Coaching: Boost your effectiveness at work by inspiring and developing those around you</a:t>
            </a:r>
            <a:r>
              <a:rPr lang="en-GB" dirty="0">
                <a:solidFill>
                  <a:srgbClr val="0033CC"/>
                </a:solidFill>
              </a:rPr>
              <a:t>. London: Profile Books</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691604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181872"/>
            <a:ext cx="10972800" cy="1143000"/>
          </a:xfrm>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600" y="1237893"/>
            <a:ext cx="10972800" cy="3917032"/>
          </a:xfrm>
        </p:spPr>
        <p:txBody>
          <a:bodyPr>
            <a:normAutofit/>
          </a:bodyPr>
          <a:lstStyle/>
          <a:p>
            <a:r>
              <a:rPr lang="en-GB" sz="3500" b="1" u="sng" dirty="0">
                <a:solidFill>
                  <a:srgbClr val="0033CC"/>
                </a:solidFill>
              </a:rPr>
              <a:t>Section B </a:t>
            </a:r>
            <a:r>
              <a:rPr lang="en-GB" sz="3500" dirty="0"/>
              <a:t>– Written reflection 75% of overall mark</a:t>
            </a:r>
          </a:p>
          <a:p>
            <a:r>
              <a:rPr lang="en-GB" sz="3500" u="sng" dirty="0"/>
              <a:t>Fo</a:t>
            </a:r>
            <a:r>
              <a:rPr lang="en-GB" sz="3500" dirty="0"/>
              <a:t>llowing the practical exercise all students will be required to complete a 2500 word individual reflection, to be submitted to Turnitin by 15:00 on Friday 27</a:t>
            </a:r>
            <a:r>
              <a:rPr lang="en-GB" sz="3500" baseline="30000" dirty="0"/>
              <a:t>th</a:t>
            </a:r>
            <a:r>
              <a:rPr lang="en-GB" sz="3500" dirty="0"/>
              <a:t> March </a:t>
            </a:r>
          </a:p>
          <a:p>
            <a:pPr marL="0" indent="0">
              <a:buNone/>
            </a:pPr>
            <a:endParaRPr lang="en-GB" dirty="0"/>
          </a:p>
        </p:txBody>
      </p:sp>
    </p:spTree>
    <p:extLst>
      <p:ext uri="{BB962C8B-B14F-4D97-AF65-F5344CB8AC3E}">
        <p14:creationId xmlns:p14="http://schemas.microsoft.com/office/powerpoint/2010/main" val="3570278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181872"/>
            <a:ext cx="10972800" cy="1143000"/>
          </a:xfrm>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600" y="1116921"/>
            <a:ext cx="10972800" cy="3917032"/>
          </a:xfrm>
        </p:spPr>
        <p:txBody>
          <a:bodyPr>
            <a:normAutofit fontScale="70000" lnSpcReduction="20000"/>
          </a:bodyPr>
          <a:lstStyle/>
          <a:p>
            <a:pPr marL="0" lvl="0" indent="0">
              <a:buNone/>
            </a:pPr>
            <a:r>
              <a:rPr lang="en-GB" dirty="0"/>
              <a:t>Your reflection should contain:</a:t>
            </a:r>
          </a:p>
          <a:p>
            <a:pPr marL="0" lvl="0" indent="0">
              <a:buNone/>
            </a:pPr>
            <a:endParaRPr lang="en-GB" dirty="0"/>
          </a:p>
          <a:p>
            <a:pPr lvl="0"/>
            <a:r>
              <a:rPr lang="en-GB" dirty="0"/>
              <a:t>A critical analysis of the differences between coaching, mentoring and at least two other learning interventions within an organisational context.</a:t>
            </a:r>
          </a:p>
          <a:p>
            <a:pPr lvl="0"/>
            <a:r>
              <a:rPr lang="en-GB" dirty="0"/>
              <a:t>A critical evaluation of the line manager as a Coach/Mentor.  Include an assessment of the necessary skills and behaviours.</a:t>
            </a:r>
          </a:p>
          <a:p>
            <a:pPr lvl="0"/>
            <a:r>
              <a:rPr lang="en-GB" dirty="0"/>
              <a:t>Consider the contribution of coaching/mentoring within the 21</a:t>
            </a:r>
            <a:r>
              <a:rPr lang="en-GB" baseline="30000" dirty="0"/>
              <a:t>st</a:t>
            </a:r>
            <a:r>
              <a:rPr lang="en-GB" dirty="0"/>
              <a:t> century business landscape. What are the existing and emerging drivers and trends for coaching/mentoring within the workplace. </a:t>
            </a:r>
          </a:p>
          <a:p>
            <a:pPr lvl="0"/>
            <a:r>
              <a:rPr lang="en-GB" dirty="0"/>
              <a:t>A critical evaluation of your performance in-light of the above, with reference to theory, models and best practice. You should highlight your strengths and weaknesses and include a personal development plan. </a:t>
            </a:r>
          </a:p>
          <a:p>
            <a:endParaRPr lang="en-GB" sz="9600" dirty="0"/>
          </a:p>
          <a:p>
            <a:pPr marL="0" indent="0">
              <a:buNone/>
            </a:pPr>
            <a:endParaRPr lang="en-GB" dirty="0"/>
          </a:p>
          <a:p>
            <a:endParaRPr lang="en-GB" dirty="0"/>
          </a:p>
        </p:txBody>
      </p:sp>
    </p:spTree>
    <p:extLst>
      <p:ext uri="{BB962C8B-B14F-4D97-AF65-F5344CB8AC3E}">
        <p14:creationId xmlns:p14="http://schemas.microsoft.com/office/powerpoint/2010/main" val="4207248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181872"/>
            <a:ext cx="10972800" cy="1143000"/>
          </a:xfrm>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600" y="1070113"/>
            <a:ext cx="10972800" cy="3917032"/>
          </a:xfrm>
        </p:spPr>
        <p:txBody>
          <a:bodyPr>
            <a:normAutofit fontScale="25000" lnSpcReduction="20000"/>
          </a:bodyPr>
          <a:lstStyle/>
          <a:p>
            <a:pPr marL="0" indent="0">
              <a:buNone/>
            </a:pPr>
            <a:endParaRPr lang="en-GB" sz="9600" dirty="0"/>
          </a:p>
          <a:p>
            <a:r>
              <a:rPr lang="en-GB" sz="9600" b="1" dirty="0">
                <a:solidFill>
                  <a:srgbClr val="0033CC"/>
                </a:solidFill>
              </a:rPr>
              <a:t> </a:t>
            </a:r>
            <a:r>
              <a:rPr lang="en-GB" sz="9600" b="1" u="sng" dirty="0">
                <a:solidFill>
                  <a:srgbClr val="0033CC"/>
                </a:solidFill>
              </a:rPr>
              <a:t>Requirements for a Level 6 Personal Reflection:</a:t>
            </a:r>
          </a:p>
          <a:p>
            <a:r>
              <a:rPr lang="en-GB" sz="9600" dirty="0"/>
              <a:t>To follow a professional format (Introduction, main body, conclusions.  Additionally; headings and subheadings)</a:t>
            </a:r>
          </a:p>
          <a:p>
            <a:r>
              <a:rPr lang="en-GB" sz="9600" dirty="0"/>
              <a:t>Supported by appropriate research on published views on coaching and mentoring</a:t>
            </a:r>
          </a:p>
          <a:p>
            <a:r>
              <a:rPr lang="en-GB" sz="9600" dirty="0"/>
              <a:t>Some independent research – in other words do not just regurgitate material from the class</a:t>
            </a:r>
          </a:p>
          <a:p>
            <a:r>
              <a:rPr lang="en-GB" sz="9600" dirty="0"/>
              <a:t>All reference sources should be acknowledged correctly and a bibliography provided where appropriate (these should be excluded from the word count)</a:t>
            </a:r>
          </a:p>
          <a:p>
            <a:r>
              <a:rPr lang="en-GB" sz="9600" dirty="0"/>
              <a:t>A minimum of 25 references should be included</a:t>
            </a:r>
          </a:p>
          <a:p>
            <a:pPr marL="0" indent="0">
              <a:buNone/>
            </a:pPr>
            <a:endParaRPr lang="en-GB" dirty="0"/>
          </a:p>
          <a:p>
            <a:endParaRPr lang="en-GB" dirty="0"/>
          </a:p>
        </p:txBody>
      </p:sp>
    </p:spTree>
    <p:extLst>
      <p:ext uri="{BB962C8B-B14F-4D97-AF65-F5344CB8AC3E}">
        <p14:creationId xmlns:p14="http://schemas.microsoft.com/office/powerpoint/2010/main" val="1550772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188640"/>
            <a:ext cx="8229600" cy="1143000"/>
          </a:xfrm>
        </p:spPr>
        <p:txBody>
          <a:bodyPr/>
          <a:lstStyle/>
          <a:p>
            <a:pPr algn="l"/>
            <a:r>
              <a:rPr lang="en-GB" sz="3600" dirty="0"/>
              <a:t>Critical Thinking &amp; Writing</a:t>
            </a:r>
          </a:p>
        </p:txBody>
      </p:sp>
      <p:sp>
        <p:nvSpPr>
          <p:cNvPr id="3" name="Content Placeholder 2"/>
          <p:cNvSpPr>
            <a:spLocks noGrp="1"/>
          </p:cNvSpPr>
          <p:nvPr>
            <p:ph idx="1"/>
          </p:nvPr>
        </p:nvSpPr>
        <p:spPr>
          <a:xfrm>
            <a:off x="2012575" y="1124745"/>
            <a:ext cx="8229600" cy="4525963"/>
          </a:xfrm>
        </p:spPr>
        <p:txBody>
          <a:bodyPr/>
          <a:lstStyle/>
          <a:p>
            <a:pPr marL="0" indent="0">
              <a:buNone/>
            </a:pPr>
            <a:r>
              <a:rPr lang="en-GB" sz="1800" dirty="0"/>
              <a:t>The following are characteristics of work that may demonstrate effective critical thinking &amp; writing: </a:t>
            </a:r>
          </a:p>
          <a:p>
            <a:pPr marL="0" indent="0">
              <a:buNone/>
            </a:pPr>
            <a:endParaRPr lang="en-GB" sz="1800" dirty="0"/>
          </a:p>
          <a:p>
            <a:pPr lvl="0">
              <a:buFont typeface="Wingdings" panose="05000000000000000000" pitchFamily="2" charset="2"/>
              <a:buChar char="§"/>
            </a:pPr>
            <a:r>
              <a:rPr lang="en-GB" sz="1800" dirty="0"/>
              <a:t>Accurately and thoroughly interprets evidence, statements, graphics, questions, literary elements, etc. </a:t>
            </a:r>
          </a:p>
          <a:p>
            <a:pPr lvl="0">
              <a:buFont typeface="Wingdings" panose="05000000000000000000" pitchFamily="2" charset="2"/>
              <a:buChar char="§"/>
            </a:pPr>
            <a:r>
              <a:rPr lang="en-GB" sz="1800" dirty="0"/>
              <a:t>Asks relevant questions.</a:t>
            </a:r>
          </a:p>
          <a:p>
            <a:pPr lvl="0">
              <a:buFont typeface="Wingdings" panose="05000000000000000000" pitchFamily="2" charset="2"/>
              <a:buChar char="§"/>
            </a:pPr>
            <a:r>
              <a:rPr lang="en-GB" sz="1800" dirty="0"/>
              <a:t>Analyses and evaluates key information, and alternative points of view clearly and precisely. </a:t>
            </a:r>
          </a:p>
          <a:p>
            <a:pPr lvl="0">
              <a:buFont typeface="Wingdings" panose="05000000000000000000" pitchFamily="2" charset="2"/>
              <a:buChar char="§"/>
            </a:pPr>
            <a:r>
              <a:rPr lang="en-GB" sz="1800" dirty="0"/>
              <a:t>Fair-mindedly examines beliefs, assumptions, and opinions and weighs them against facts. </a:t>
            </a:r>
          </a:p>
          <a:p>
            <a:pPr lvl="0">
              <a:buFont typeface="Wingdings" panose="05000000000000000000" pitchFamily="2" charset="2"/>
              <a:buChar char="§"/>
            </a:pPr>
            <a:r>
              <a:rPr lang="en-GB" sz="1800" dirty="0"/>
              <a:t>Draws insightful, reasonable conclusions. </a:t>
            </a:r>
          </a:p>
          <a:p>
            <a:pPr lvl="0">
              <a:buFont typeface="Wingdings" panose="05000000000000000000" pitchFamily="2" charset="2"/>
              <a:buChar char="§"/>
            </a:pPr>
            <a:r>
              <a:rPr lang="en-GB" sz="1800" dirty="0"/>
              <a:t>Justifies inferences and opinions. </a:t>
            </a:r>
          </a:p>
          <a:p>
            <a:pPr lvl="0">
              <a:buFont typeface="Wingdings" panose="05000000000000000000" pitchFamily="2" charset="2"/>
              <a:buChar char="§"/>
            </a:pPr>
            <a:r>
              <a:rPr lang="en-GB" sz="1800" dirty="0"/>
              <a:t>Thoughtfully addresses and evaluates major alternative points of view. </a:t>
            </a:r>
          </a:p>
          <a:p>
            <a:pPr lvl="0">
              <a:buFont typeface="Wingdings" panose="05000000000000000000" pitchFamily="2" charset="2"/>
              <a:buChar char="§"/>
            </a:pPr>
            <a:r>
              <a:rPr lang="en-GB" sz="1800" dirty="0"/>
              <a:t>Thoroughly explains assumptions and reasons.</a:t>
            </a:r>
          </a:p>
          <a:p>
            <a:endParaRPr lang="en-GB" dirty="0"/>
          </a:p>
        </p:txBody>
      </p:sp>
    </p:spTree>
    <p:extLst>
      <p:ext uri="{BB962C8B-B14F-4D97-AF65-F5344CB8AC3E}">
        <p14:creationId xmlns:p14="http://schemas.microsoft.com/office/powerpoint/2010/main" val="2070495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75520" y="68222"/>
            <a:ext cx="5483696" cy="6789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4676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897" y="120494"/>
            <a:ext cx="8229600" cy="545663"/>
          </a:xfrm>
        </p:spPr>
        <p:txBody>
          <a:bodyPr>
            <a:normAutofit fontScale="90000"/>
          </a:bodyPr>
          <a:lstStyle/>
          <a:p>
            <a:pPr algn="l"/>
            <a:r>
              <a:rPr lang="en-US" dirty="0"/>
              <a:t>Writing critically means…</a:t>
            </a:r>
          </a:p>
        </p:txBody>
      </p:sp>
      <p:sp>
        <p:nvSpPr>
          <p:cNvPr id="3" name="Content Placeholder 2"/>
          <p:cNvSpPr>
            <a:spLocks noGrp="1"/>
          </p:cNvSpPr>
          <p:nvPr>
            <p:ph idx="1"/>
          </p:nvPr>
        </p:nvSpPr>
        <p:spPr>
          <a:xfrm>
            <a:off x="838899" y="772115"/>
            <a:ext cx="10511405" cy="5313769"/>
          </a:xfrm>
        </p:spPr>
        <p:txBody>
          <a:bodyPr>
            <a:normAutofit fontScale="62500" lnSpcReduction="20000"/>
          </a:bodyPr>
          <a:lstStyle/>
          <a:p>
            <a:pPr>
              <a:buFont typeface="Wingdings" panose="05000000000000000000" pitchFamily="2" charset="2"/>
              <a:buChar char="§"/>
            </a:pPr>
            <a:r>
              <a:rPr lang="en-US" dirty="0"/>
              <a:t>Comparing and contrasting different theories, concepts and terminology from the literature and indicating where you stand in relation to your research</a:t>
            </a:r>
            <a:br>
              <a:rPr lang="en-US" dirty="0"/>
            </a:br>
            <a:endParaRPr lang="en-US" dirty="0"/>
          </a:p>
          <a:p>
            <a:pPr>
              <a:buFont typeface="Wingdings" panose="05000000000000000000" pitchFamily="2" charset="2"/>
              <a:buChar char="§"/>
            </a:pPr>
            <a:r>
              <a:rPr lang="en-US" dirty="0"/>
              <a:t>Strategic and selective referencing to support the underpinning arguments which form the basis of your research</a:t>
            </a:r>
            <a:br>
              <a:rPr lang="en-US" dirty="0"/>
            </a:br>
            <a:endParaRPr lang="en-US" dirty="0"/>
          </a:p>
          <a:p>
            <a:pPr>
              <a:buFont typeface="Wingdings" panose="05000000000000000000" pitchFamily="2" charset="2"/>
              <a:buChar char="§"/>
            </a:pPr>
            <a:r>
              <a:rPr lang="en-US" dirty="0"/>
              <a:t>Synthesizing and reformulating arguments from two or more sources to create a new or more developed point of view</a:t>
            </a:r>
            <a:br>
              <a:rPr lang="en-US" dirty="0"/>
            </a:br>
            <a:endParaRPr lang="en-US" dirty="0"/>
          </a:p>
          <a:p>
            <a:pPr>
              <a:buFont typeface="Wingdings" panose="05000000000000000000" pitchFamily="2" charset="2"/>
              <a:buChar char="§"/>
            </a:pPr>
            <a:r>
              <a:rPr lang="en-US" dirty="0"/>
              <a:t>Agreeing with, confirming or defending a finding or point of view through an analysis of its merits and limitations</a:t>
            </a:r>
            <a:br>
              <a:rPr lang="en-US" dirty="0"/>
            </a:br>
            <a:endParaRPr lang="en-US" dirty="0"/>
          </a:p>
          <a:p>
            <a:pPr>
              <a:buFont typeface="Wingdings" panose="05000000000000000000" pitchFamily="2" charset="2"/>
              <a:buChar char="§"/>
            </a:pPr>
            <a:r>
              <a:rPr lang="en-US" dirty="0"/>
              <a:t>Conceding that an existing point of view has some strengths but qualifying your support of the position by highlighting certain weaknesses</a:t>
            </a:r>
            <a:br>
              <a:rPr lang="en-US" dirty="0"/>
            </a:br>
            <a:endParaRPr lang="en-US" dirty="0"/>
          </a:p>
          <a:p>
            <a:pPr>
              <a:buFont typeface="Wingdings" panose="05000000000000000000" pitchFamily="2" charset="2"/>
              <a:buChar char="§"/>
            </a:pPr>
            <a:r>
              <a:rPr lang="en-US" dirty="0"/>
              <a:t>Rejecting a point of view and giving reasons for the rejection</a:t>
            </a:r>
          </a:p>
          <a:p>
            <a:pPr marL="0" indent="0">
              <a:buNone/>
            </a:pPr>
            <a:endParaRPr lang="en-US" dirty="0"/>
          </a:p>
          <a:p>
            <a:pPr>
              <a:buFont typeface="Wingdings" panose="05000000000000000000" pitchFamily="2" charset="2"/>
              <a:buChar char="§"/>
            </a:pPr>
            <a:r>
              <a:rPr lang="en-US" dirty="0"/>
              <a:t>Being critical doesn’t mean being only negative</a:t>
            </a:r>
          </a:p>
        </p:txBody>
      </p:sp>
    </p:spTree>
    <p:extLst>
      <p:ext uri="{BB962C8B-B14F-4D97-AF65-F5344CB8AC3E}">
        <p14:creationId xmlns:p14="http://schemas.microsoft.com/office/powerpoint/2010/main" val="94519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714102" y="674793"/>
            <a:ext cx="10972800" cy="815931"/>
          </a:xfrm>
        </p:spPr>
        <p:txBody>
          <a:bodyPr>
            <a:normAutofit/>
          </a:bodyPr>
          <a:lstStyle/>
          <a:p>
            <a:r>
              <a:rPr lang="en-GB" b="1" dirty="0"/>
              <a:t>Definitions of Coaching and Mentoring</a:t>
            </a: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1216403"/>
            <a:ext cx="10972800" cy="4446166"/>
          </a:xfrm>
        </p:spPr>
        <p:txBody>
          <a:bodyPr>
            <a:normAutofit lnSpcReduction="10000"/>
          </a:bodyPr>
          <a:lstStyle/>
          <a:p>
            <a:pPr marL="0" indent="0">
              <a:buNone/>
            </a:pPr>
            <a:endParaRPr lang="en-GB" dirty="0"/>
          </a:p>
          <a:p>
            <a:pPr marL="0" indent="0">
              <a:buNone/>
            </a:pPr>
            <a:r>
              <a:rPr lang="en-GB" u="sng" dirty="0"/>
              <a:t>Refer to Week One notes</a:t>
            </a:r>
          </a:p>
          <a:p>
            <a:r>
              <a:rPr lang="en-GB" dirty="0"/>
              <a:t>Define coaching – provide academic definitions and examples of coaching in practice.  </a:t>
            </a:r>
          </a:p>
          <a:p>
            <a:r>
              <a:rPr lang="en-GB" dirty="0"/>
              <a:t>Define mentoring - provide academic definitions and examples of mentoring in practice. </a:t>
            </a:r>
          </a:p>
          <a:p>
            <a:r>
              <a:rPr lang="en-GB" dirty="0"/>
              <a:t>Recognise the similarities and differences</a:t>
            </a:r>
          </a:p>
          <a:p>
            <a:pPr marL="0" indent="0">
              <a:buNone/>
            </a:pPr>
            <a:r>
              <a:rPr lang="en-GB" dirty="0"/>
              <a:t>* Demonstrate critical thinking and reference correctly</a:t>
            </a:r>
          </a:p>
        </p:txBody>
      </p:sp>
    </p:spTree>
    <p:extLst>
      <p:ext uri="{BB962C8B-B14F-4D97-AF65-F5344CB8AC3E}">
        <p14:creationId xmlns:p14="http://schemas.microsoft.com/office/powerpoint/2010/main" val="2993947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714102" y="674793"/>
            <a:ext cx="10972800" cy="815931"/>
          </a:xfrm>
        </p:spPr>
        <p:txBody>
          <a:bodyPr>
            <a:normAutofit fontScale="90000"/>
          </a:bodyPr>
          <a:lstStyle/>
          <a:p>
            <a:r>
              <a:rPr lang="en-GB" b="1" dirty="0"/>
              <a:t>Purpose and Benefits of Coaching &amp; Mentoring</a:t>
            </a: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1216403"/>
            <a:ext cx="10972800" cy="4446166"/>
          </a:xfrm>
        </p:spPr>
        <p:txBody>
          <a:bodyPr>
            <a:normAutofit/>
          </a:bodyPr>
          <a:lstStyle/>
          <a:p>
            <a:pPr marL="0" indent="0">
              <a:buNone/>
            </a:pPr>
            <a:endParaRPr lang="en-GB" dirty="0"/>
          </a:p>
          <a:p>
            <a:r>
              <a:rPr lang="en-GB" dirty="0"/>
              <a:t>A critical evaluation of the purpose </a:t>
            </a:r>
            <a:r>
              <a:rPr lang="en-GB" u="sng" dirty="0"/>
              <a:t>and</a:t>
            </a:r>
            <a:r>
              <a:rPr lang="en-GB" dirty="0"/>
              <a:t> benefits of coaching and mentoring in an organisational context.</a:t>
            </a:r>
          </a:p>
          <a:p>
            <a:r>
              <a:rPr lang="en-GB" dirty="0"/>
              <a:t>(Consider the benefits to various stakeholders and the challenges of evaluating the benefits of coaching and mentoring, is there evidence to support an increased need for coaching and mentoring in the future of business?) </a:t>
            </a:r>
          </a:p>
        </p:txBody>
      </p:sp>
    </p:spTree>
    <p:extLst>
      <p:ext uri="{BB962C8B-B14F-4D97-AF65-F5344CB8AC3E}">
        <p14:creationId xmlns:p14="http://schemas.microsoft.com/office/powerpoint/2010/main" val="397211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714102" y="674793"/>
            <a:ext cx="10972800" cy="815931"/>
          </a:xfrm>
        </p:spPr>
        <p:txBody>
          <a:bodyPr>
            <a:normAutofit fontScale="90000"/>
          </a:bodyPr>
          <a:lstStyle/>
          <a:p>
            <a:r>
              <a:rPr lang="en-GB" b="1" dirty="0"/>
              <a:t>Skills, Behaviours, Attitudes, Beliefs &amp; Values</a:t>
            </a: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1216403"/>
            <a:ext cx="10972800" cy="4446166"/>
          </a:xfrm>
        </p:spPr>
        <p:txBody>
          <a:bodyPr>
            <a:normAutofit/>
          </a:bodyPr>
          <a:lstStyle/>
          <a:p>
            <a:pPr marL="0" indent="0">
              <a:buNone/>
            </a:pPr>
            <a:endParaRPr lang="en-GB" dirty="0"/>
          </a:p>
          <a:p>
            <a:r>
              <a:rPr lang="en-GB" dirty="0"/>
              <a:t>A critical analysis of the skills, behaviours, attitudes, beliefs and values of an effective coach or mentor.</a:t>
            </a:r>
          </a:p>
          <a:p>
            <a:r>
              <a:rPr lang="en-GB" dirty="0"/>
              <a:t>(Select SOME of the skills, behaviours, attitudes, beliefs and values that we discussed as being important to coaches/mentors.  Find academic viewpoints on the same and critically evaluate – remember you are aiming to fill about 600 words per section).</a:t>
            </a:r>
          </a:p>
          <a:p>
            <a:pPr marL="0" indent="0">
              <a:buNone/>
            </a:pPr>
            <a:endParaRPr lang="en-GB" dirty="0"/>
          </a:p>
        </p:txBody>
      </p:sp>
    </p:spTree>
    <p:extLst>
      <p:ext uri="{BB962C8B-B14F-4D97-AF65-F5344CB8AC3E}">
        <p14:creationId xmlns:p14="http://schemas.microsoft.com/office/powerpoint/2010/main" val="37440509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705713" y="213399"/>
            <a:ext cx="10972800" cy="815931"/>
          </a:xfrm>
        </p:spPr>
        <p:txBody>
          <a:bodyPr>
            <a:normAutofit/>
          </a:bodyPr>
          <a:lstStyle/>
          <a:p>
            <a:r>
              <a:rPr lang="en-GB" b="1" dirty="0"/>
              <a:t>Reflection</a:t>
            </a: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763397"/>
            <a:ext cx="10972800" cy="4446166"/>
          </a:xfrm>
        </p:spPr>
        <p:txBody>
          <a:bodyPr>
            <a:normAutofit lnSpcReduction="10000"/>
          </a:bodyPr>
          <a:lstStyle/>
          <a:p>
            <a:endParaRPr lang="en-GB" dirty="0"/>
          </a:p>
          <a:p>
            <a:pPr marL="0" indent="0">
              <a:buNone/>
            </a:pPr>
            <a:r>
              <a:rPr lang="en-GB" u="sng" dirty="0"/>
              <a:t>Refer to all notes – Reflection models in week 1 will assist with structure</a:t>
            </a:r>
          </a:p>
          <a:p>
            <a:r>
              <a:rPr lang="en-GB" dirty="0"/>
              <a:t>A critical evaluation of your performance in light of the above, with reference to theory, models and best practice. You should highlight your strengths and weaknesses and include a personal development plan with timescales.  What have you enjoyed? What has been most useful? How will you apply those skills in the future?</a:t>
            </a:r>
          </a:p>
          <a:p>
            <a:endParaRPr lang="en-GB" dirty="0"/>
          </a:p>
        </p:txBody>
      </p:sp>
    </p:spTree>
    <p:extLst>
      <p:ext uri="{BB962C8B-B14F-4D97-AF65-F5344CB8AC3E}">
        <p14:creationId xmlns:p14="http://schemas.microsoft.com/office/powerpoint/2010/main" val="2959626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609600" y="400473"/>
            <a:ext cx="10972800" cy="815931"/>
          </a:xfrm>
        </p:spPr>
        <p:txBody>
          <a:bodyPr>
            <a:normAutofit fontScale="90000"/>
          </a:bodyPr>
          <a:lstStyle/>
          <a:p>
            <a:r>
              <a:rPr lang="en-GB" b="1" dirty="0"/>
              <a:t>Professional Reflective Statement</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808438"/>
            <a:ext cx="10972800" cy="4446166"/>
          </a:xfrm>
        </p:spPr>
        <p:txBody>
          <a:bodyPr>
            <a:normAutofit fontScale="85000" lnSpcReduction="10000"/>
          </a:bodyPr>
          <a:lstStyle/>
          <a:p>
            <a:pPr marL="0" indent="0">
              <a:buNone/>
            </a:pPr>
            <a:endParaRPr lang="en-GB" dirty="0"/>
          </a:p>
          <a:p>
            <a:pPr lvl="0">
              <a:defRPr/>
            </a:pPr>
            <a:r>
              <a:rPr lang="en-GB" dirty="0"/>
              <a:t>Follow a professional format (introduction, main body, conclusion)</a:t>
            </a:r>
          </a:p>
          <a:p>
            <a:pPr lvl="0">
              <a:defRPr/>
            </a:pPr>
            <a:r>
              <a:rPr lang="en-GB" dirty="0"/>
              <a:t>Refer to an academic model of reflective practice – Gibbs, Kolb</a:t>
            </a:r>
          </a:p>
          <a:p>
            <a:pPr lvl="0">
              <a:defRPr/>
            </a:pPr>
            <a:r>
              <a:rPr lang="en-GB" dirty="0"/>
              <a:t>Present your work correctly (headings and subheadings)</a:t>
            </a:r>
          </a:p>
          <a:p>
            <a:pPr lvl="0">
              <a:defRPr/>
            </a:pPr>
            <a:r>
              <a:rPr lang="en-GB" dirty="0"/>
              <a:t>Evaluate, with reference to academic opinion and/or research, the significance of coaching and mentoring</a:t>
            </a:r>
          </a:p>
          <a:p>
            <a:pPr lvl="0">
              <a:defRPr/>
            </a:pPr>
            <a:r>
              <a:rPr lang="en-GB" dirty="0"/>
              <a:t>Discuss and give examples of explicit benefits associated with coaching and mentoring practice (various stakeholders)</a:t>
            </a:r>
          </a:p>
          <a:p>
            <a:pPr lvl="0">
              <a:defRPr/>
            </a:pPr>
            <a:r>
              <a:rPr lang="en-GB" dirty="0"/>
              <a:t>What do the sceptics say?</a:t>
            </a:r>
          </a:p>
          <a:p>
            <a:pPr lvl="0">
              <a:defRPr/>
            </a:pPr>
            <a:r>
              <a:rPr lang="en-GB" dirty="0"/>
              <a:t>What trends can you identify?</a:t>
            </a:r>
          </a:p>
          <a:p>
            <a:pPr marL="0" indent="0">
              <a:buNone/>
            </a:pPr>
            <a:endParaRPr lang="en-GB" dirty="0"/>
          </a:p>
        </p:txBody>
      </p:sp>
    </p:spTree>
    <p:extLst>
      <p:ext uri="{BB962C8B-B14F-4D97-AF65-F5344CB8AC3E}">
        <p14:creationId xmlns:p14="http://schemas.microsoft.com/office/powerpoint/2010/main" val="2993947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609600" y="400473"/>
            <a:ext cx="10972800" cy="815931"/>
          </a:xfrm>
        </p:spPr>
        <p:txBody>
          <a:bodyPr>
            <a:normAutofit fontScale="90000"/>
          </a:bodyPr>
          <a:lstStyle/>
          <a:p>
            <a:r>
              <a:rPr lang="en-GB" b="1" dirty="0"/>
              <a:t>Important Points to Note</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22663" y="1046586"/>
            <a:ext cx="10972800" cy="4446166"/>
          </a:xfrm>
        </p:spPr>
        <p:txBody>
          <a:bodyPr>
            <a:normAutofit fontScale="70000" lnSpcReduction="20000"/>
          </a:bodyPr>
          <a:lstStyle/>
          <a:p>
            <a:pPr marL="0" indent="0">
              <a:buNone/>
            </a:pPr>
            <a:endParaRPr lang="en-GB" dirty="0"/>
          </a:p>
          <a:p>
            <a:pPr lvl="0">
              <a:defRPr/>
            </a:pPr>
            <a:r>
              <a:rPr lang="en-GB" dirty="0"/>
              <a:t>Have an introduction to set the context</a:t>
            </a:r>
          </a:p>
          <a:p>
            <a:pPr lvl="0">
              <a:defRPr/>
            </a:pPr>
            <a:r>
              <a:rPr lang="en-GB" dirty="0"/>
              <a:t>Set out each section of your reflective statement </a:t>
            </a:r>
            <a:r>
              <a:rPr lang="en-GB" b="1" dirty="0"/>
              <a:t>as per the assessment activity headings</a:t>
            </a:r>
          </a:p>
          <a:p>
            <a:pPr lvl="0">
              <a:defRPr/>
            </a:pPr>
            <a:r>
              <a:rPr lang="en-GB" dirty="0"/>
              <a:t>Answer each point in full, </a:t>
            </a:r>
            <a:r>
              <a:rPr lang="en-GB" b="1" dirty="0"/>
              <a:t>citing academic </a:t>
            </a:r>
            <a:r>
              <a:rPr lang="en-GB" dirty="0"/>
              <a:t>authority and or case study examples</a:t>
            </a:r>
          </a:p>
          <a:p>
            <a:pPr lvl="0">
              <a:defRPr/>
            </a:pPr>
            <a:r>
              <a:rPr lang="en-GB" dirty="0"/>
              <a:t>Reference all cited sources correctly</a:t>
            </a:r>
          </a:p>
          <a:p>
            <a:pPr lvl="0">
              <a:defRPr/>
            </a:pPr>
            <a:r>
              <a:rPr lang="en-GB" b="1" dirty="0"/>
              <a:t>Do not use the same reference source repeatedly </a:t>
            </a:r>
            <a:r>
              <a:rPr lang="en-GB" dirty="0"/>
              <a:t>– demonstrate your breadth of knowledge</a:t>
            </a:r>
          </a:p>
          <a:p>
            <a:pPr lvl="0">
              <a:defRPr/>
            </a:pPr>
            <a:r>
              <a:rPr lang="en-GB" dirty="0"/>
              <a:t>Your work should contain a minimum </a:t>
            </a:r>
            <a:r>
              <a:rPr lang="en-GB"/>
              <a:t>of </a:t>
            </a:r>
            <a:r>
              <a:rPr lang="en-GB" b="1"/>
              <a:t>25 </a:t>
            </a:r>
            <a:r>
              <a:rPr lang="en-GB" b="1" dirty="0"/>
              <a:t>references</a:t>
            </a:r>
          </a:p>
          <a:p>
            <a:pPr lvl="0">
              <a:defRPr/>
            </a:pPr>
            <a:r>
              <a:rPr lang="en-GB" b="1" dirty="0">
                <a:solidFill>
                  <a:srgbClr val="FF0000"/>
                </a:solidFill>
              </a:rPr>
              <a:t>Proof read </a:t>
            </a:r>
            <a:r>
              <a:rPr lang="en-GB" dirty="0"/>
              <a:t>with ‘fresh eyes’ to eradicate typos, misplaced words and grammatical errors – I see these often and it detracts from all your hard work.</a:t>
            </a:r>
          </a:p>
          <a:p>
            <a:pPr lvl="0">
              <a:defRPr/>
            </a:pPr>
            <a:r>
              <a:rPr lang="en-GB" dirty="0"/>
              <a:t>Support each other </a:t>
            </a:r>
            <a:r>
              <a:rPr lang="en-GB" dirty="0">
                <a:sym typeface="Wingdings" pitchFamily="2" charset="2"/>
              </a:rPr>
              <a:t></a:t>
            </a:r>
          </a:p>
          <a:p>
            <a:pPr lvl="0" algn="ctr">
              <a:buNone/>
              <a:defRPr/>
            </a:pPr>
            <a:r>
              <a:rPr lang="en-GB" b="1" dirty="0">
                <a:sym typeface="Wingdings" pitchFamily="2" charset="2"/>
              </a:rPr>
              <a:t>Submission date: Friday 27</a:t>
            </a:r>
            <a:r>
              <a:rPr lang="en-GB" b="1" baseline="30000" dirty="0">
                <a:sym typeface="Wingdings" pitchFamily="2" charset="2"/>
              </a:rPr>
              <a:t>th</a:t>
            </a:r>
            <a:r>
              <a:rPr lang="en-GB" b="1" dirty="0">
                <a:sym typeface="Wingdings" pitchFamily="2" charset="2"/>
              </a:rPr>
              <a:t> March 2020, 15:00</a:t>
            </a:r>
            <a:endParaRPr lang="en-GB" b="1" dirty="0"/>
          </a:p>
        </p:txBody>
      </p:sp>
    </p:spTree>
    <p:extLst>
      <p:ext uri="{BB962C8B-B14F-4D97-AF65-F5344CB8AC3E}">
        <p14:creationId xmlns:p14="http://schemas.microsoft.com/office/powerpoint/2010/main" val="2993947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834" y="197767"/>
            <a:ext cx="10972800" cy="1143000"/>
          </a:xfrm>
        </p:spPr>
        <p:txBody>
          <a:bodyPr/>
          <a:lstStyle/>
          <a:p>
            <a:r>
              <a:rPr lang="en-GB" dirty="0"/>
              <a:t>Further Resources</a:t>
            </a:r>
          </a:p>
        </p:txBody>
      </p:sp>
      <p:sp>
        <p:nvSpPr>
          <p:cNvPr id="3" name="Content Placeholder 2"/>
          <p:cNvSpPr>
            <a:spLocks noGrp="1"/>
          </p:cNvSpPr>
          <p:nvPr>
            <p:ph idx="1"/>
          </p:nvPr>
        </p:nvSpPr>
        <p:spPr/>
        <p:txBody>
          <a:bodyPr>
            <a:normAutofit fontScale="85000" lnSpcReduction="20000"/>
          </a:bodyPr>
          <a:lstStyle/>
          <a:p>
            <a:r>
              <a:rPr lang="en-GB" dirty="0"/>
              <a:t>CIPD Factsheet on “Coaching and Mentoring” on Moodle</a:t>
            </a:r>
          </a:p>
          <a:p>
            <a:r>
              <a:rPr lang="en-GB" dirty="0"/>
              <a:t>CIPD Factsheet on “Costing and Benchmarking Learning and Development” on Moodle.</a:t>
            </a:r>
          </a:p>
          <a:p>
            <a:r>
              <a:rPr lang="en-GB" dirty="0"/>
              <a:t>CIPD Factsheet on “Learning” on Moodle</a:t>
            </a:r>
          </a:p>
          <a:p>
            <a:r>
              <a:rPr lang="en-GB" dirty="0"/>
              <a:t>Module Handbook Reading List</a:t>
            </a:r>
          </a:p>
          <a:p>
            <a:r>
              <a:rPr lang="en-GB" dirty="0"/>
              <a:t> </a:t>
            </a:r>
            <a:r>
              <a:rPr lang="en-GB" dirty="0" err="1"/>
              <a:t>Youtube</a:t>
            </a:r>
            <a:r>
              <a:rPr lang="en-GB" dirty="0"/>
              <a:t> clips as contained within the </a:t>
            </a:r>
            <a:r>
              <a:rPr lang="en-GB" dirty="0" err="1"/>
              <a:t>Powerpoints</a:t>
            </a:r>
            <a:endParaRPr lang="en-GB" dirty="0"/>
          </a:p>
          <a:p>
            <a:r>
              <a:rPr lang="en-GB" dirty="0"/>
              <a:t>Articles on Moodle – </a:t>
            </a:r>
            <a:r>
              <a:rPr lang="en-GB" dirty="0" err="1"/>
              <a:t>Clutteruck</a:t>
            </a:r>
            <a:r>
              <a:rPr lang="en-GB" dirty="0"/>
              <a:t> AI article, Coaching for Change article, Jeremy Snape CIPD Article etc.</a:t>
            </a:r>
          </a:p>
          <a:p>
            <a:r>
              <a:rPr lang="en-GB" dirty="0"/>
              <a:t>Forbes article on Moodle</a:t>
            </a:r>
          </a:p>
          <a:p>
            <a:endParaRPr lang="en-GB" dirty="0">
              <a:solidFill>
                <a:srgbClr val="0070C0"/>
              </a:solidFill>
            </a:endParaRPr>
          </a:p>
          <a:p>
            <a:endParaRPr lang="en-GB" dirty="0"/>
          </a:p>
        </p:txBody>
      </p:sp>
    </p:spTree>
    <p:extLst>
      <p:ext uri="{BB962C8B-B14F-4D97-AF65-F5344CB8AC3E}">
        <p14:creationId xmlns:p14="http://schemas.microsoft.com/office/powerpoint/2010/main" val="15654778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834" y="197767"/>
            <a:ext cx="10972800" cy="1143000"/>
          </a:xfrm>
        </p:spPr>
        <p:txBody>
          <a:bodyPr/>
          <a:lstStyle/>
          <a:p>
            <a:r>
              <a:rPr lang="en-GB" dirty="0"/>
              <a:t>Questions</a:t>
            </a:r>
          </a:p>
        </p:txBody>
      </p:sp>
      <p:sp>
        <p:nvSpPr>
          <p:cNvPr id="3" name="Content Placeholder 2"/>
          <p:cNvSpPr>
            <a:spLocks noGrp="1"/>
          </p:cNvSpPr>
          <p:nvPr>
            <p:ph idx="1"/>
          </p:nvPr>
        </p:nvSpPr>
        <p:spPr/>
        <p:txBody>
          <a:bodyPr>
            <a:normAutofit/>
          </a:bodyPr>
          <a:lstStyle/>
          <a:p>
            <a:endParaRPr lang="en-GB" dirty="0">
              <a:solidFill>
                <a:srgbClr val="0070C0"/>
              </a:solidFill>
            </a:endParaRPr>
          </a:p>
          <a:p>
            <a:endParaRPr lang="en-GB" dirty="0"/>
          </a:p>
        </p:txBody>
      </p:sp>
      <p:pic>
        <p:nvPicPr>
          <p:cNvPr id="5" name="Picture 4">
            <a:extLst>
              <a:ext uri="{FF2B5EF4-FFF2-40B4-BE49-F238E27FC236}">
                <a16:creationId xmlns:a16="http://schemas.microsoft.com/office/drawing/2014/main" id="{B0D24C14-2541-48C9-AFA7-D72B0D80A6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64835" y="1933826"/>
            <a:ext cx="4651512" cy="2990347"/>
          </a:xfrm>
          <a:prstGeom prst="rect">
            <a:avLst/>
          </a:prstGeom>
        </p:spPr>
      </p:pic>
    </p:spTree>
    <p:extLst>
      <p:ext uri="{BB962C8B-B14F-4D97-AF65-F5344CB8AC3E}">
        <p14:creationId xmlns:p14="http://schemas.microsoft.com/office/powerpoint/2010/main" val="2566395399"/>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816</TotalTime>
  <Words>1232</Words>
  <Application>Microsoft Office PowerPoint</Application>
  <PresentationFormat>Widescreen</PresentationFormat>
  <Paragraphs>113</Paragraphs>
  <Slides>17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Myriad Pro</vt:lpstr>
      <vt:lpstr>Wingdings</vt:lpstr>
      <vt:lpstr>ThemeUWTSD</vt:lpstr>
      <vt:lpstr>    Skills for the Workplace Assignment Guidance</vt:lpstr>
      <vt:lpstr>Assessment Activity Requirements</vt:lpstr>
      <vt:lpstr>Assessment Activity Requirements</vt:lpstr>
      <vt:lpstr>Assessment Activity Requirements</vt:lpstr>
      <vt:lpstr>Assessment Activity Requirements</vt:lpstr>
      <vt:lpstr>Assessment Activity Requirements</vt:lpstr>
      <vt:lpstr>Critical Thinking &amp; Writing</vt:lpstr>
      <vt:lpstr>PowerPoint Presentation</vt:lpstr>
      <vt:lpstr>Writing critically means…</vt:lpstr>
      <vt:lpstr>Definitions of Coaching and Mentoring</vt:lpstr>
      <vt:lpstr>Purpose and Benefits of Coaching &amp; Mentoring</vt:lpstr>
      <vt:lpstr>Skills, Behaviours, Attitudes, Beliefs &amp; Values</vt:lpstr>
      <vt:lpstr>Reflection</vt:lpstr>
      <vt:lpstr>Professional Reflective Statement </vt:lpstr>
      <vt:lpstr>Important Points to Note </vt:lpstr>
      <vt:lpstr>Further Resources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Rachel Cook</cp:lastModifiedBy>
  <cp:revision>46</cp:revision>
  <dcterms:created xsi:type="dcterms:W3CDTF">2019-03-27T12:14:43Z</dcterms:created>
  <dcterms:modified xsi:type="dcterms:W3CDTF">2020-01-14T14:24:00Z</dcterms:modified>
</cp:coreProperties>
</file>