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58" r:id="rId6"/>
    <p:sldMasterId id="2147483663" r:id="rId7"/>
    <p:sldMasterId id="2147483664" r:id="rId8"/>
  </p:sldMasterIdLst>
  <p:notesMasterIdLst>
    <p:notesMasterId r:id="rId90"/>
  </p:notesMasterIdLst>
  <p:sldIdLst>
    <p:sldId id="260" r:id="rId9"/>
    <p:sldId id="265" r:id="rId10"/>
    <p:sldId id="271" r:id="rId11"/>
    <p:sldId id="1042" r:id="rId12"/>
    <p:sldId id="282" r:id="rId13"/>
    <p:sldId id="927" r:id="rId14"/>
    <p:sldId id="923" r:id="rId15"/>
    <p:sldId id="924" r:id="rId16"/>
    <p:sldId id="925" r:id="rId17"/>
    <p:sldId id="917" r:id="rId18"/>
    <p:sldId id="1043" r:id="rId19"/>
    <p:sldId id="921" r:id="rId20"/>
    <p:sldId id="1037" r:id="rId21"/>
    <p:sldId id="264" r:id="rId22"/>
    <p:sldId id="1045" r:id="rId23"/>
    <p:sldId id="977" r:id="rId24"/>
    <p:sldId id="907" r:id="rId25"/>
    <p:sldId id="955" r:id="rId26"/>
    <p:sldId id="960" r:id="rId27"/>
    <p:sldId id="996" r:id="rId28"/>
    <p:sldId id="994" r:id="rId29"/>
    <p:sldId id="962" r:id="rId30"/>
    <p:sldId id="964" r:id="rId31"/>
    <p:sldId id="1002" r:id="rId32"/>
    <p:sldId id="1046" r:id="rId33"/>
    <p:sldId id="990" r:id="rId34"/>
    <p:sldId id="1010" r:id="rId35"/>
    <p:sldId id="940" r:id="rId36"/>
    <p:sldId id="1016" r:id="rId37"/>
    <p:sldId id="906" r:id="rId38"/>
    <p:sldId id="1021" r:id="rId39"/>
    <p:sldId id="1048" r:id="rId40"/>
    <p:sldId id="1047" r:id="rId41"/>
    <p:sldId id="1022" r:id="rId42"/>
    <p:sldId id="1074" r:id="rId43"/>
    <p:sldId id="1027" r:id="rId44"/>
    <p:sldId id="980" r:id="rId45"/>
    <p:sldId id="976" r:id="rId46"/>
    <p:sldId id="1031" r:id="rId47"/>
    <p:sldId id="941" r:id="rId48"/>
    <p:sldId id="942" r:id="rId49"/>
    <p:sldId id="1028" r:id="rId50"/>
    <p:sldId id="1024" r:id="rId51"/>
    <p:sldId id="946" r:id="rId52"/>
    <p:sldId id="945" r:id="rId53"/>
    <p:sldId id="1026" r:id="rId54"/>
    <p:sldId id="1051" r:id="rId55"/>
    <p:sldId id="1055" r:id="rId56"/>
    <p:sldId id="1029" r:id="rId57"/>
    <p:sldId id="950" r:id="rId58"/>
    <p:sldId id="951" r:id="rId59"/>
    <p:sldId id="1058" r:id="rId60"/>
    <p:sldId id="908" r:id="rId61"/>
    <p:sldId id="1068" r:id="rId62"/>
    <p:sldId id="1069" r:id="rId63"/>
    <p:sldId id="928" r:id="rId64"/>
    <p:sldId id="983" r:id="rId65"/>
    <p:sldId id="1034" r:id="rId66"/>
    <p:sldId id="1062" r:id="rId67"/>
    <p:sldId id="1057" r:id="rId68"/>
    <p:sldId id="959" r:id="rId69"/>
    <p:sldId id="1061" r:id="rId70"/>
    <p:sldId id="966" r:id="rId71"/>
    <p:sldId id="967" r:id="rId72"/>
    <p:sldId id="1063" r:id="rId73"/>
    <p:sldId id="1070" r:id="rId74"/>
    <p:sldId id="1071" r:id="rId75"/>
    <p:sldId id="965" r:id="rId76"/>
    <p:sldId id="968" r:id="rId77"/>
    <p:sldId id="1073" r:id="rId78"/>
    <p:sldId id="1050" r:id="rId79"/>
    <p:sldId id="880" r:id="rId80"/>
    <p:sldId id="1072" r:id="rId81"/>
    <p:sldId id="915" r:id="rId82"/>
    <p:sldId id="913" r:id="rId83"/>
    <p:sldId id="769" r:id="rId84"/>
    <p:sldId id="886" r:id="rId85"/>
    <p:sldId id="689" r:id="rId86"/>
    <p:sldId id="916" r:id="rId87"/>
    <p:sldId id="1008" r:id="rId88"/>
    <p:sldId id="1013" r:id="rId89"/>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B59"/>
    <a:srgbClr val="F01889"/>
    <a:srgbClr val="E85C30"/>
    <a:srgbClr val="960504"/>
    <a:srgbClr val="F4B8B5"/>
    <a:srgbClr val="D4FDC3"/>
    <a:srgbClr val="FFFFCC"/>
    <a:srgbClr val="CCFFFF"/>
    <a:srgbClr val="FFE0C1"/>
    <a:srgbClr val="5EA3A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0B2B26-DD8A-AADA-BC29-098AD7A04B08}" v="26" dt="2025-02-14T14:00:37.8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8.xml"/><Relationship Id="rId21" Type="http://schemas.openxmlformats.org/officeDocument/2006/relationships/slide" Target="slides/slide13.xml"/><Relationship Id="rId42" Type="http://schemas.openxmlformats.org/officeDocument/2006/relationships/slide" Target="slides/slide34.xml"/><Relationship Id="rId47" Type="http://schemas.openxmlformats.org/officeDocument/2006/relationships/slide" Target="slides/slide39.xml"/><Relationship Id="rId63" Type="http://schemas.openxmlformats.org/officeDocument/2006/relationships/slide" Target="slides/slide55.xml"/><Relationship Id="rId68" Type="http://schemas.openxmlformats.org/officeDocument/2006/relationships/slide" Target="slides/slide60.xml"/><Relationship Id="rId84" Type="http://schemas.openxmlformats.org/officeDocument/2006/relationships/slide" Target="slides/slide76.xml"/><Relationship Id="rId89" Type="http://schemas.openxmlformats.org/officeDocument/2006/relationships/slide" Target="slides/slide81.xml"/><Relationship Id="rId16" Type="http://schemas.openxmlformats.org/officeDocument/2006/relationships/slide" Target="slides/slide8.xml"/><Relationship Id="rId11" Type="http://schemas.openxmlformats.org/officeDocument/2006/relationships/slide" Target="slides/slide3.xml"/><Relationship Id="rId32" Type="http://schemas.openxmlformats.org/officeDocument/2006/relationships/slide" Target="slides/slide24.xml"/><Relationship Id="rId37" Type="http://schemas.openxmlformats.org/officeDocument/2006/relationships/slide" Target="slides/slide29.xml"/><Relationship Id="rId53" Type="http://schemas.openxmlformats.org/officeDocument/2006/relationships/slide" Target="slides/slide45.xml"/><Relationship Id="rId58" Type="http://schemas.openxmlformats.org/officeDocument/2006/relationships/slide" Target="slides/slide50.xml"/><Relationship Id="rId74" Type="http://schemas.openxmlformats.org/officeDocument/2006/relationships/slide" Target="slides/slide66.xml"/><Relationship Id="rId79" Type="http://schemas.openxmlformats.org/officeDocument/2006/relationships/slide" Target="slides/slide71.xml"/><Relationship Id="rId5" Type="http://schemas.openxmlformats.org/officeDocument/2006/relationships/slideMaster" Target="slideMasters/slideMaster2.xml"/><Relationship Id="rId90" Type="http://schemas.openxmlformats.org/officeDocument/2006/relationships/notesMaster" Target="notesMasters/notesMaster1.xml"/><Relationship Id="rId95" Type="http://schemas.microsoft.com/office/2015/10/relationships/revisionInfo" Target="revisionInfo.xml"/><Relationship Id="rId22" Type="http://schemas.openxmlformats.org/officeDocument/2006/relationships/slide" Target="slides/slide14.xml"/><Relationship Id="rId27" Type="http://schemas.openxmlformats.org/officeDocument/2006/relationships/slide" Target="slides/slide19.xml"/><Relationship Id="rId43" Type="http://schemas.openxmlformats.org/officeDocument/2006/relationships/slide" Target="slides/slide35.xml"/><Relationship Id="rId48" Type="http://schemas.openxmlformats.org/officeDocument/2006/relationships/slide" Target="slides/slide40.xml"/><Relationship Id="rId64" Type="http://schemas.openxmlformats.org/officeDocument/2006/relationships/slide" Target="slides/slide56.xml"/><Relationship Id="rId69" Type="http://schemas.openxmlformats.org/officeDocument/2006/relationships/slide" Target="slides/slide61.xml"/><Relationship Id="rId8" Type="http://schemas.openxmlformats.org/officeDocument/2006/relationships/slideMaster" Target="slideMasters/slideMaster5.xml"/><Relationship Id="rId51" Type="http://schemas.openxmlformats.org/officeDocument/2006/relationships/slide" Target="slides/slide43.xml"/><Relationship Id="rId72" Type="http://schemas.openxmlformats.org/officeDocument/2006/relationships/slide" Target="slides/slide64.xml"/><Relationship Id="rId80" Type="http://schemas.openxmlformats.org/officeDocument/2006/relationships/slide" Target="slides/slide72.xml"/><Relationship Id="rId85" Type="http://schemas.openxmlformats.org/officeDocument/2006/relationships/slide" Target="slides/slide77.xml"/><Relationship Id="rId93"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slide" Target="slides/slide51.xml"/><Relationship Id="rId67" Type="http://schemas.openxmlformats.org/officeDocument/2006/relationships/slide" Target="slides/slide59.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slide" Target="slides/slide54.xml"/><Relationship Id="rId70" Type="http://schemas.openxmlformats.org/officeDocument/2006/relationships/slide" Target="slides/slide62.xml"/><Relationship Id="rId75" Type="http://schemas.openxmlformats.org/officeDocument/2006/relationships/slide" Target="slides/slide67.xml"/><Relationship Id="rId83" Type="http://schemas.openxmlformats.org/officeDocument/2006/relationships/slide" Target="slides/slide75.xml"/><Relationship Id="rId88" Type="http://schemas.openxmlformats.org/officeDocument/2006/relationships/slide" Target="slides/slide80.xml"/><Relationship Id="rId9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slide" Target="slides/slide52.xml"/><Relationship Id="rId65" Type="http://schemas.openxmlformats.org/officeDocument/2006/relationships/slide" Target="slides/slide57.xml"/><Relationship Id="rId73" Type="http://schemas.openxmlformats.org/officeDocument/2006/relationships/slide" Target="slides/slide65.xml"/><Relationship Id="rId78" Type="http://schemas.openxmlformats.org/officeDocument/2006/relationships/slide" Target="slides/slide70.xml"/><Relationship Id="rId81" Type="http://schemas.openxmlformats.org/officeDocument/2006/relationships/slide" Target="slides/slide73.xml"/><Relationship Id="rId86" Type="http://schemas.openxmlformats.org/officeDocument/2006/relationships/slide" Target="slides/slide78.xml"/><Relationship Id="rId9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3" Type="http://schemas.openxmlformats.org/officeDocument/2006/relationships/slide" Target="slides/slide5.xml"/><Relationship Id="rId18" Type="http://schemas.openxmlformats.org/officeDocument/2006/relationships/slide" Target="slides/slide10.xml"/><Relationship Id="rId39" Type="http://schemas.openxmlformats.org/officeDocument/2006/relationships/slide" Target="slides/slide31.xml"/><Relationship Id="rId34" Type="http://schemas.openxmlformats.org/officeDocument/2006/relationships/slide" Target="slides/slide26.xml"/><Relationship Id="rId50" Type="http://schemas.openxmlformats.org/officeDocument/2006/relationships/slide" Target="slides/slide42.xml"/><Relationship Id="rId55" Type="http://schemas.openxmlformats.org/officeDocument/2006/relationships/slide" Target="slides/slide47.xml"/><Relationship Id="rId76" Type="http://schemas.openxmlformats.org/officeDocument/2006/relationships/slide" Target="slides/slide68.xml"/><Relationship Id="rId7" Type="http://schemas.openxmlformats.org/officeDocument/2006/relationships/slideMaster" Target="slideMasters/slideMaster4.xml"/><Relationship Id="rId71" Type="http://schemas.openxmlformats.org/officeDocument/2006/relationships/slide" Target="slides/slide63.xml"/><Relationship Id="rId92" Type="http://schemas.openxmlformats.org/officeDocument/2006/relationships/viewProps" Target="viewProps.xml"/><Relationship Id="rId2" Type="http://schemas.openxmlformats.org/officeDocument/2006/relationships/customXml" Target="../customXml/item2.xml"/><Relationship Id="rId29" Type="http://schemas.openxmlformats.org/officeDocument/2006/relationships/slide" Target="slides/slide21.xml"/><Relationship Id="rId24" Type="http://schemas.openxmlformats.org/officeDocument/2006/relationships/slide" Target="slides/slide16.xml"/><Relationship Id="rId40" Type="http://schemas.openxmlformats.org/officeDocument/2006/relationships/slide" Target="slides/slide32.xml"/><Relationship Id="rId45" Type="http://schemas.openxmlformats.org/officeDocument/2006/relationships/slide" Target="slides/slide37.xml"/><Relationship Id="rId66" Type="http://schemas.openxmlformats.org/officeDocument/2006/relationships/slide" Target="slides/slide58.xml"/><Relationship Id="rId87" Type="http://schemas.openxmlformats.org/officeDocument/2006/relationships/slide" Target="slides/slide79.xml"/><Relationship Id="rId61" Type="http://schemas.openxmlformats.org/officeDocument/2006/relationships/slide" Target="slides/slide53.xml"/><Relationship Id="rId82" Type="http://schemas.openxmlformats.org/officeDocument/2006/relationships/slide" Target="slides/slide74.xml"/><Relationship Id="rId19" Type="http://schemas.openxmlformats.org/officeDocument/2006/relationships/slide" Target="slides/slide11.xml"/><Relationship Id="rId14" Type="http://schemas.openxmlformats.org/officeDocument/2006/relationships/slide" Target="slides/slide6.xml"/><Relationship Id="rId30" Type="http://schemas.openxmlformats.org/officeDocument/2006/relationships/slide" Target="slides/slide22.xml"/><Relationship Id="rId35" Type="http://schemas.openxmlformats.org/officeDocument/2006/relationships/slide" Target="slides/slide27.xml"/><Relationship Id="rId56" Type="http://schemas.openxmlformats.org/officeDocument/2006/relationships/slide" Target="slides/slide48.xml"/><Relationship Id="rId77" Type="http://schemas.openxmlformats.org/officeDocument/2006/relationships/slide" Target="slides/slide69.xml"/></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08D0A1-5BD9-4F63-AC7A-73814D3EE238}" type="doc">
      <dgm:prSet loTypeId="urn:microsoft.com/office/officeart/2005/8/layout/hProcess10" loCatId="process" qsTypeId="urn:microsoft.com/office/officeart/2005/8/quickstyle/simple1" qsCatId="simple" csTypeId="urn:microsoft.com/office/officeart/2005/8/colors/colorful5" csCatId="colorful" phldr="1"/>
      <dgm:spPr/>
      <dgm:t>
        <a:bodyPr/>
        <a:lstStyle/>
        <a:p>
          <a:endParaRPr lang="en-GB"/>
        </a:p>
      </dgm:t>
    </dgm:pt>
    <dgm:pt modelId="{5D93AF7E-8C4C-4648-BCD9-AA07EB91434E}">
      <dgm:prSet phldrT="[Text]"/>
      <dgm:spPr/>
      <dgm:t>
        <a:bodyPr/>
        <a:lstStyle/>
        <a:p>
          <a:r>
            <a:rPr lang="en-GB"/>
            <a:t>Foundation learning</a:t>
          </a:r>
        </a:p>
      </dgm:t>
    </dgm:pt>
    <dgm:pt modelId="{20A3CA22-37E7-4D73-9FA1-411283FB38ED}" type="parTrans" cxnId="{375DF6BF-9043-4061-B3DD-4A356EAC6FB0}">
      <dgm:prSet/>
      <dgm:spPr/>
      <dgm:t>
        <a:bodyPr/>
        <a:lstStyle/>
        <a:p>
          <a:endParaRPr lang="en-GB"/>
        </a:p>
      </dgm:t>
    </dgm:pt>
    <dgm:pt modelId="{201CF57E-0A60-487B-96E0-D19A6028B81F}" type="sibTrans" cxnId="{375DF6BF-9043-4061-B3DD-4A356EAC6FB0}">
      <dgm:prSet/>
      <dgm:spPr/>
      <dgm:t>
        <a:bodyPr/>
        <a:lstStyle/>
        <a:p>
          <a:endParaRPr lang="en-GB"/>
        </a:p>
      </dgm:t>
    </dgm:pt>
    <dgm:pt modelId="{3A3FFD6C-57FA-44FF-A454-1833FF21FA57}">
      <dgm:prSet phldrT="[Text]"/>
      <dgm:spPr/>
      <dgm:t>
        <a:bodyPr/>
        <a:lstStyle/>
        <a:p>
          <a:r>
            <a:rPr lang="en-GB"/>
            <a:t>Early  FP</a:t>
          </a:r>
        </a:p>
      </dgm:t>
    </dgm:pt>
    <dgm:pt modelId="{E822AB22-B6C4-4952-ABCA-F97948FD50B3}" type="parTrans" cxnId="{9FDA855A-9F16-4CB5-AC21-61308A2AD6BC}">
      <dgm:prSet/>
      <dgm:spPr/>
      <dgm:t>
        <a:bodyPr/>
        <a:lstStyle/>
        <a:p>
          <a:endParaRPr lang="en-GB"/>
        </a:p>
      </dgm:t>
    </dgm:pt>
    <dgm:pt modelId="{22632D69-7D22-4C5A-9A18-E27D185977B4}" type="sibTrans" cxnId="{9FDA855A-9F16-4CB5-AC21-61308A2AD6BC}">
      <dgm:prSet/>
      <dgm:spPr/>
      <dgm:t>
        <a:bodyPr/>
        <a:lstStyle/>
        <a:p>
          <a:endParaRPr lang="en-GB"/>
        </a:p>
      </dgm:t>
    </dgm:pt>
    <dgm:pt modelId="{A7F8EDEA-8DC1-421F-A50A-9274EF34D11B}">
      <dgm:prSet phldrT="[Text]"/>
      <dgm:spPr/>
      <dgm:t>
        <a:bodyPr/>
        <a:lstStyle/>
        <a:p>
          <a:r>
            <a:rPr lang="en-GB"/>
            <a:t>Late FP</a:t>
          </a:r>
        </a:p>
      </dgm:t>
    </dgm:pt>
    <dgm:pt modelId="{831320E4-A959-4592-8622-75E40C825F1A}" type="parTrans" cxnId="{039C8A1D-5181-4BA2-A6ED-AC0E711F9409}">
      <dgm:prSet/>
      <dgm:spPr/>
      <dgm:t>
        <a:bodyPr/>
        <a:lstStyle/>
        <a:p>
          <a:endParaRPr lang="en-GB"/>
        </a:p>
      </dgm:t>
    </dgm:pt>
    <dgm:pt modelId="{F438FAD0-6AA4-49F9-BFA2-9CF98AC8C989}" type="sibTrans" cxnId="{039C8A1D-5181-4BA2-A6ED-AC0E711F9409}">
      <dgm:prSet/>
      <dgm:spPr/>
      <dgm:t>
        <a:bodyPr/>
        <a:lstStyle/>
        <a:p>
          <a:endParaRPr lang="en-GB"/>
        </a:p>
      </dgm:t>
    </dgm:pt>
    <dgm:pt modelId="{F10FCEFC-83EB-4E0A-8E74-F67C18452829}">
      <dgm:prSet phldrT="[Text]"/>
      <dgm:spPr/>
      <dgm:t>
        <a:bodyPr/>
        <a:lstStyle/>
        <a:p>
          <a:r>
            <a:rPr lang="en-GB"/>
            <a:t>Key Stage 2</a:t>
          </a:r>
        </a:p>
      </dgm:t>
    </dgm:pt>
    <dgm:pt modelId="{ABCA4454-2C6C-41E9-9B45-CB4D74319A58}" type="parTrans" cxnId="{53AD9D04-C198-45B0-9B03-C28F737BE4DB}">
      <dgm:prSet/>
      <dgm:spPr/>
      <dgm:t>
        <a:bodyPr/>
        <a:lstStyle/>
        <a:p>
          <a:endParaRPr lang="en-GB"/>
        </a:p>
      </dgm:t>
    </dgm:pt>
    <dgm:pt modelId="{E4B12928-6F3E-417F-AB2B-F4157DDAF26A}" type="sibTrans" cxnId="{53AD9D04-C198-45B0-9B03-C28F737BE4DB}">
      <dgm:prSet/>
      <dgm:spPr/>
      <dgm:t>
        <a:bodyPr/>
        <a:lstStyle/>
        <a:p>
          <a:endParaRPr lang="en-GB"/>
        </a:p>
      </dgm:t>
    </dgm:pt>
    <dgm:pt modelId="{644C6656-5299-479F-B10A-7448AC0B8B07}">
      <dgm:prSet phldrT="[Text]"/>
      <dgm:spPr/>
      <dgm:t>
        <a:bodyPr/>
        <a:lstStyle/>
        <a:p>
          <a:r>
            <a:rPr lang="en-GB"/>
            <a:t>Year 3-4</a:t>
          </a:r>
        </a:p>
      </dgm:t>
    </dgm:pt>
    <dgm:pt modelId="{0CE4545C-B8D8-48E9-942B-8CFCF64D900D}" type="parTrans" cxnId="{A1548F0D-DA49-46DB-AFB8-BAA04ABE1414}">
      <dgm:prSet/>
      <dgm:spPr/>
      <dgm:t>
        <a:bodyPr/>
        <a:lstStyle/>
        <a:p>
          <a:endParaRPr lang="en-GB"/>
        </a:p>
      </dgm:t>
    </dgm:pt>
    <dgm:pt modelId="{33ED3D23-03BC-411A-BC3F-687EDDC067DC}" type="sibTrans" cxnId="{A1548F0D-DA49-46DB-AFB8-BAA04ABE1414}">
      <dgm:prSet/>
      <dgm:spPr/>
      <dgm:t>
        <a:bodyPr/>
        <a:lstStyle/>
        <a:p>
          <a:endParaRPr lang="en-GB"/>
        </a:p>
      </dgm:t>
    </dgm:pt>
    <dgm:pt modelId="{04BFDED7-6B56-452D-9365-8B2AC6F976A5}">
      <dgm:prSet phldrT="[Text]"/>
      <dgm:spPr/>
      <dgm:t>
        <a:bodyPr/>
        <a:lstStyle/>
        <a:p>
          <a:r>
            <a:rPr lang="en-GB"/>
            <a:t>Year 5-6</a:t>
          </a:r>
        </a:p>
      </dgm:t>
    </dgm:pt>
    <dgm:pt modelId="{B3446663-2339-42BA-94C6-85F40C46354A}" type="parTrans" cxnId="{176D182D-309F-43C6-A92D-3F58EA423946}">
      <dgm:prSet/>
      <dgm:spPr/>
      <dgm:t>
        <a:bodyPr/>
        <a:lstStyle/>
        <a:p>
          <a:endParaRPr lang="en-GB"/>
        </a:p>
      </dgm:t>
    </dgm:pt>
    <dgm:pt modelId="{C0C97421-EBDC-404E-9255-53FB3E5CA5E7}" type="sibTrans" cxnId="{176D182D-309F-43C6-A92D-3F58EA423946}">
      <dgm:prSet/>
      <dgm:spPr/>
      <dgm:t>
        <a:bodyPr/>
        <a:lstStyle/>
        <a:p>
          <a:endParaRPr lang="en-GB"/>
        </a:p>
      </dgm:t>
    </dgm:pt>
    <dgm:pt modelId="{0AAEE61F-4D7B-4D51-8A55-7D697D3F3CE2}">
      <dgm:prSet phldrT="[Text]"/>
      <dgm:spPr/>
      <dgm:t>
        <a:bodyPr/>
        <a:lstStyle/>
        <a:p>
          <a:r>
            <a:rPr lang="en-GB"/>
            <a:t>Key Stage 3</a:t>
          </a:r>
        </a:p>
      </dgm:t>
    </dgm:pt>
    <dgm:pt modelId="{88DFB948-F3E8-46C5-9679-62FDB65203C8}" type="parTrans" cxnId="{1008B2C5-CD85-4CE9-9408-B424CEAF69A9}">
      <dgm:prSet/>
      <dgm:spPr/>
      <dgm:t>
        <a:bodyPr/>
        <a:lstStyle/>
        <a:p>
          <a:endParaRPr lang="en-GB"/>
        </a:p>
      </dgm:t>
    </dgm:pt>
    <dgm:pt modelId="{A9565C24-D6F8-473D-8014-05147FE12DD6}" type="sibTrans" cxnId="{1008B2C5-CD85-4CE9-9408-B424CEAF69A9}">
      <dgm:prSet/>
      <dgm:spPr/>
      <dgm:t>
        <a:bodyPr/>
        <a:lstStyle/>
        <a:p>
          <a:endParaRPr lang="en-GB"/>
        </a:p>
      </dgm:t>
    </dgm:pt>
    <dgm:pt modelId="{A54E67B8-FA55-4704-9B6C-6A14520C7F9F}">
      <dgm:prSet phldrT="[Text]"/>
      <dgm:spPr/>
      <dgm:t>
        <a:bodyPr/>
        <a:lstStyle/>
        <a:p>
          <a:r>
            <a:rPr lang="en-GB"/>
            <a:t>Year 7</a:t>
          </a:r>
        </a:p>
      </dgm:t>
    </dgm:pt>
    <dgm:pt modelId="{7ADC420D-BF2E-42CC-9A36-E74A3B001B61}" type="parTrans" cxnId="{5C99E604-E39F-4036-A689-B7AA8E505966}">
      <dgm:prSet/>
      <dgm:spPr/>
      <dgm:t>
        <a:bodyPr/>
        <a:lstStyle/>
        <a:p>
          <a:endParaRPr lang="en-GB"/>
        </a:p>
      </dgm:t>
    </dgm:pt>
    <dgm:pt modelId="{C80FC4FE-AAA9-41B8-A774-89F876219F6A}" type="sibTrans" cxnId="{5C99E604-E39F-4036-A689-B7AA8E505966}">
      <dgm:prSet/>
      <dgm:spPr/>
      <dgm:t>
        <a:bodyPr/>
        <a:lstStyle/>
        <a:p>
          <a:endParaRPr lang="en-GB"/>
        </a:p>
      </dgm:t>
    </dgm:pt>
    <dgm:pt modelId="{90BF62B9-30D6-4DC9-808F-BCB619B8DCBC}">
      <dgm:prSet phldrT="[Text]"/>
      <dgm:spPr/>
      <dgm:t>
        <a:bodyPr/>
        <a:lstStyle/>
        <a:p>
          <a:r>
            <a:rPr lang="en-GB"/>
            <a:t>Year 8</a:t>
          </a:r>
        </a:p>
      </dgm:t>
    </dgm:pt>
    <dgm:pt modelId="{C15C85BC-433E-454E-B0C3-FEF960B8EF3C}" type="parTrans" cxnId="{A66C7B9A-D56A-486D-A51F-2844EA7F3C91}">
      <dgm:prSet/>
      <dgm:spPr/>
      <dgm:t>
        <a:bodyPr/>
        <a:lstStyle/>
        <a:p>
          <a:endParaRPr lang="en-GB"/>
        </a:p>
      </dgm:t>
    </dgm:pt>
    <dgm:pt modelId="{C5B19470-9822-4AAE-A6C9-382AA093635E}" type="sibTrans" cxnId="{A66C7B9A-D56A-486D-A51F-2844EA7F3C91}">
      <dgm:prSet/>
      <dgm:spPr/>
      <dgm:t>
        <a:bodyPr/>
        <a:lstStyle/>
        <a:p>
          <a:endParaRPr lang="en-GB"/>
        </a:p>
      </dgm:t>
    </dgm:pt>
    <dgm:pt modelId="{08FB4F1A-0FC9-4028-8640-93340DB5EE86}">
      <dgm:prSet phldrT="[Text]"/>
      <dgm:spPr/>
      <dgm:t>
        <a:bodyPr/>
        <a:lstStyle/>
        <a:p>
          <a:r>
            <a:rPr lang="en-GB"/>
            <a:t>Year 9</a:t>
          </a:r>
        </a:p>
      </dgm:t>
    </dgm:pt>
    <dgm:pt modelId="{8ED261BB-160D-4071-8DF5-5B5E6E562A79}" type="parTrans" cxnId="{E7D824C0-9655-45A2-90A4-422F94CE7DBA}">
      <dgm:prSet/>
      <dgm:spPr/>
      <dgm:t>
        <a:bodyPr/>
        <a:lstStyle/>
        <a:p>
          <a:endParaRPr lang="en-GB"/>
        </a:p>
      </dgm:t>
    </dgm:pt>
    <dgm:pt modelId="{846E745C-34CE-4426-B88C-82CF39F1C9AE}" type="sibTrans" cxnId="{E7D824C0-9655-45A2-90A4-422F94CE7DBA}">
      <dgm:prSet/>
      <dgm:spPr/>
      <dgm:t>
        <a:bodyPr/>
        <a:lstStyle/>
        <a:p>
          <a:endParaRPr lang="en-GB"/>
        </a:p>
      </dgm:t>
    </dgm:pt>
    <dgm:pt modelId="{61999758-C859-4D5A-9ECA-D3D6F9405871}" type="pres">
      <dgm:prSet presAssocID="{9C08D0A1-5BD9-4F63-AC7A-73814D3EE238}" presName="Name0" presStyleCnt="0">
        <dgm:presLayoutVars>
          <dgm:dir/>
          <dgm:resizeHandles val="exact"/>
        </dgm:presLayoutVars>
      </dgm:prSet>
      <dgm:spPr/>
    </dgm:pt>
    <dgm:pt modelId="{C4ADE356-32C0-43B7-83C7-FDBF6ABA9F1B}" type="pres">
      <dgm:prSet presAssocID="{5D93AF7E-8C4C-4648-BCD9-AA07EB91434E}" presName="composite" presStyleCnt="0"/>
      <dgm:spPr/>
    </dgm:pt>
    <dgm:pt modelId="{B3212E30-1DEE-49C4-8DED-F48B51816866}" type="pres">
      <dgm:prSet presAssocID="{5D93AF7E-8C4C-4648-BCD9-AA07EB91434E}" presName="imagSh" presStyleLbl="bgImgPlace1" presStyleIdx="0" presStyleCnt="3"/>
      <dgm:spPr/>
    </dgm:pt>
    <dgm:pt modelId="{CF89632F-82A0-4B9F-9A1D-8AE570540EA6}" type="pres">
      <dgm:prSet presAssocID="{5D93AF7E-8C4C-4648-BCD9-AA07EB91434E}" presName="txNode" presStyleLbl="node1" presStyleIdx="0" presStyleCnt="3">
        <dgm:presLayoutVars>
          <dgm:bulletEnabled val="1"/>
        </dgm:presLayoutVars>
      </dgm:prSet>
      <dgm:spPr/>
    </dgm:pt>
    <dgm:pt modelId="{EA1228B7-A9AD-4170-8D1F-2EDAC44EC582}" type="pres">
      <dgm:prSet presAssocID="{201CF57E-0A60-487B-96E0-D19A6028B81F}" presName="sibTrans" presStyleLbl="sibTrans2D1" presStyleIdx="0" presStyleCnt="2"/>
      <dgm:spPr/>
    </dgm:pt>
    <dgm:pt modelId="{37DDA2B1-BBF9-4483-9199-970C5D9E0DB8}" type="pres">
      <dgm:prSet presAssocID="{201CF57E-0A60-487B-96E0-D19A6028B81F}" presName="connTx" presStyleLbl="sibTrans2D1" presStyleIdx="0" presStyleCnt="2"/>
      <dgm:spPr/>
    </dgm:pt>
    <dgm:pt modelId="{98F27263-932E-4FD5-8286-39956F680473}" type="pres">
      <dgm:prSet presAssocID="{F10FCEFC-83EB-4E0A-8E74-F67C18452829}" presName="composite" presStyleCnt="0"/>
      <dgm:spPr/>
    </dgm:pt>
    <dgm:pt modelId="{D90285B8-821F-425D-8635-F49F2D0CB552}" type="pres">
      <dgm:prSet presAssocID="{F10FCEFC-83EB-4E0A-8E74-F67C18452829}" presName="imagSh" presStyleLbl="bgImgPlace1" presStyleIdx="1" presStyleCnt="3"/>
      <dgm:spPr/>
    </dgm:pt>
    <dgm:pt modelId="{CC2ADD82-97A4-4D53-AFEC-EDF41331276C}" type="pres">
      <dgm:prSet presAssocID="{F10FCEFC-83EB-4E0A-8E74-F67C18452829}" presName="txNode" presStyleLbl="node1" presStyleIdx="1" presStyleCnt="3">
        <dgm:presLayoutVars>
          <dgm:bulletEnabled val="1"/>
        </dgm:presLayoutVars>
      </dgm:prSet>
      <dgm:spPr/>
    </dgm:pt>
    <dgm:pt modelId="{D1AD06B9-3E44-465D-B7AF-058799123D92}" type="pres">
      <dgm:prSet presAssocID="{E4B12928-6F3E-417F-AB2B-F4157DDAF26A}" presName="sibTrans" presStyleLbl="sibTrans2D1" presStyleIdx="1" presStyleCnt="2"/>
      <dgm:spPr/>
    </dgm:pt>
    <dgm:pt modelId="{28BC1065-01B3-42D5-9B88-68F2A897AA13}" type="pres">
      <dgm:prSet presAssocID="{E4B12928-6F3E-417F-AB2B-F4157DDAF26A}" presName="connTx" presStyleLbl="sibTrans2D1" presStyleIdx="1" presStyleCnt="2"/>
      <dgm:spPr/>
    </dgm:pt>
    <dgm:pt modelId="{8452D82F-63E4-4D8E-9F24-9106224BAE8E}" type="pres">
      <dgm:prSet presAssocID="{0AAEE61F-4D7B-4D51-8A55-7D697D3F3CE2}" presName="composite" presStyleCnt="0"/>
      <dgm:spPr/>
    </dgm:pt>
    <dgm:pt modelId="{274D2DDC-A182-4003-A59D-3B9603DAFF96}" type="pres">
      <dgm:prSet presAssocID="{0AAEE61F-4D7B-4D51-8A55-7D697D3F3CE2}" presName="imagSh" presStyleLbl="bgImgPlace1" presStyleIdx="2" presStyleCnt="3"/>
      <dgm:spPr/>
    </dgm:pt>
    <dgm:pt modelId="{5377AC34-BD7B-49BC-B266-DD069684749F}" type="pres">
      <dgm:prSet presAssocID="{0AAEE61F-4D7B-4D51-8A55-7D697D3F3CE2}" presName="txNode" presStyleLbl="node1" presStyleIdx="2" presStyleCnt="3">
        <dgm:presLayoutVars>
          <dgm:bulletEnabled val="1"/>
        </dgm:presLayoutVars>
      </dgm:prSet>
      <dgm:spPr/>
    </dgm:pt>
  </dgm:ptLst>
  <dgm:cxnLst>
    <dgm:cxn modelId="{CA007800-45E2-4C07-AB04-0BF0F9DEE4C1}" type="presOf" srcId="{0AAEE61F-4D7B-4D51-8A55-7D697D3F3CE2}" destId="{5377AC34-BD7B-49BC-B266-DD069684749F}" srcOrd="0" destOrd="0" presId="urn:microsoft.com/office/officeart/2005/8/layout/hProcess10"/>
    <dgm:cxn modelId="{53AD9D04-C198-45B0-9B03-C28F737BE4DB}" srcId="{9C08D0A1-5BD9-4F63-AC7A-73814D3EE238}" destId="{F10FCEFC-83EB-4E0A-8E74-F67C18452829}" srcOrd="1" destOrd="0" parTransId="{ABCA4454-2C6C-41E9-9B45-CB4D74319A58}" sibTransId="{E4B12928-6F3E-417F-AB2B-F4157DDAF26A}"/>
    <dgm:cxn modelId="{5C99E604-E39F-4036-A689-B7AA8E505966}" srcId="{0AAEE61F-4D7B-4D51-8A55-7D697D3F3CE2}" destId="{A54E67B8-FA55-4704-9B6C-6A14520C7F9F}" srcOrd="0" destOrd="0" parTransId="{7ADC420D-BF2E-42CC-9A36-E74A3B001B61}" sibTransId="{C80FC4FE-AAA9-41B8-A774-89F876219F6A}"/>
    <dgm:cxn modelId="{A1548F0D-DA49-46DB-AFB8-BAA04ABE1414}" srcId="{F10FCEFC-83EB-4E0A-8E74-F67C18452829}" destId="{644C6656-5299-479F-B10A-7448AC0B8B07}" srcOrd="0" destOrd="0" parTransId="{0CE4545C-B8D8-48E9-942B-8CFCF64D900D}" sibTransId="{33ED3D23-03BC-411A-BC3F-687EDDC067DC}"/>
    <dgm:cxn modelId="{20376B10-3BB3-40BE-BC83-52E502C091CD}" type="presOf" srcId="{08FB4F1A-0FC9-4028-8640-93340DB5EE86}" destId="{5377AC34-BD7B-49BC-B266-DD069684749F}" srcOrd="0" destOrd="3" presId="urn:microsoft.com/office/officeart/2005/8/layout/hProcess10"/>
    <dgm:cxn modelId="{CABB9412-19B9-49DF-BBD7-E9EFAB5C4F0B}" type="presOf" srcId="{3A3FFD6C-57FA-44FF-A454-1833FF21FA57}" destId="{CF89632F-82A0-4B9F-9A1D-8AE570540EA6}" srcOrd="0" destOrd="1" presId="urn:microsoft.com/office/officeart/2005/8/layout/hProcess10"/>
    <dgm:cxn modelId="{694D2318-A07D-4EC0-96D5-027F4CD70F3E}" type="presOf" srcId="{E4B12928-6F3E-417F-AB2B-F4157DDAF26A}" destId="{28BC1065-01B3-42D5-9B88-68F2A897AA13}" srcOrd="1" destOrd="0" presId="urn:microsoft.com/office/officeart/2005/8/layout/hProcess10"/>
    <dgm:cxn modelId="{67CF8A1B-FD42-4275-9176-8EF56719B1A8}" type="presOf" srcId="{A54E67B8-FA55-4704-9B6C-6A14520C7F9F}" destId="{5377AC34-BD7B-49BC-B266-DD069684749F}" srcOrd="0" destOrd="1" presId="urn:microsoft.com/office/officeart/2005/8/layout/hProcess10"/>
    <dgm:cxn modelId="{039C8A1D-5181-4BA2-A6ED-AC0E711F9409}" srcId="{5D93AF7E-8C4C-4648-BCD9-AA07EB91434E}" destId="{A7F8EDEA-8DC1-421F-A50A-9274EF34D11B}" srcOrd="1" destOrd="0" parTransId="{831320E4-A959-4592-8622-75E40C825F1A}" sibTransId="{F438FAD0-6AA4-49F9-BFA2-9CF98AC8C989}"/>
    <dgm:cxn modelId="{176D182D-309F-43C6-A92D-3F58EA423946}" srcId="{F10FCEFC-83EB-4E0A-8E74-F67C18452829}" destId="{04BFDED7-6B56-452D-9365-8B2AC6F976A5}" srcOrd="1" destOrd="0" parTransId="{B3446663-2339-42BA-94C6-85F40C46354A}" sibTransId="{C0C97421-EBDC-404E-9255-53FB3E5CA5E7}"/>
    <dgm:cxn modelId="{D699DA37-91AF-4CA9-A984-71ADBE9F0D21}" type="presOf" srcId="{04BFDED7-6B56-452D-9365-8B2AC6F976A5}" destId="{CC2ADD82-97A4-4D53-AFEC-EDF41331276C}" srcOrd="0" destOrd="2" presId="urn:microsoft.com/office/officeart/2005/8/layout/hProcess10"/>
    <dgm:cxn modelId="{D234EC65-F74D-4287-8A68-AE6094CCE61B}" type="presOf" srcId="{201CF57E-0A60-487B-96E0-D19A6028B81F}" destId="{37DDA2B1-BBF9-4483-9199-970C5D9E0DB8}" srcOrd="1" destOrd="0" presId="urn:microsoft.com/office/officeart/2005/8/layout/hProcess10"/>
    <dgm:cxn modelId="{1DC36546-CCAC-4F2E-978B-88221A1FDD96}" type="presOf" srcId="{F10FCEFC-83EB-4E0A-8E74-F67C18452829}" destId="{CC2ADD82-97A4-4D53-AFEC-EDF41331276C}" srcOrd="0" destOrd="0" presId="urn:microsoft.com/office/officeart/2005/8/layout/hProcess10"/>
    <dgm:cxn modelId="{47A9B874-C021-4065-8CEA-303D289995FB}" type="presOf" srcId="{644C6656-5299-479F-B10A-7448AC0B8B07}" destId="{CC2ADD82-97A4-4D53-AFEC-EDF41331276C}" srcOrd="0" destOrd="1" presId="urn:microsoft.com/office/officeart/2005/8/layout/hProcess10"/>
    <dgm:cxn modelId="{9FDA855A-9F16-4CB5-AC21-61308A2AD6BC}" srcId="{5D93AF7E-8C4C-4648-BCD9-AA07EB91434E}" destId="{3A3FFD6C-57FA-44FF-A454-1833FF21FA57}" srcOrd="0" destOrd="0" parTransId="{E822AB22-B6C4-4952-ABCA-F97948FD50B3}" sibTransId="{22632D69-7D22-4C5A-9A18-E27D185977B4}"/>
    <dgm:cxn modelId="{661CA291-9CE8-4C55-83D4-1E905EA9FF6E}" type="presOf" srcId="{5D93AF7E-8C4C-4648-BCD9-AA07EB91434E}" destId="{CF89632F-82A0-4B9F-9A1D-8AE570540EA6}" srcOrd="0" destOrd="0" presId="urn:microsoft.com/office/officeart/2005/8/layout/hProcess10"/>
    <dgm:cxn modelId="{A66C7B9A-D56A-486D-A51F-2844EA7F3C91}" srcId="{0AAEE61F-4D7B-4D51-8A55-7D697D3F3CE2}" destId="{90BF62B9-30D6-4DC9-808F-BCB619B8DCBC}" srcOrd="1" destOrd="0" parTransId="{C15C85BC-433E-454E-B0C3-FEF960B8EF3C}" sibTransId="{C5B19470-9822-4AAE-A6C9-382AA093635E}"/>
    <dgm:cxn modelId="{060A689F-1588-4C8D-8E1E-55C7CCF832E4}" type="presOf" srcId="{201CF57E-0A60-487B-96E0-D19A6028B81F}" destId="{EA1228B7-A9AD-4170-8D1F-2EDAC44EC582}" srcOrd="0" destOrd="0" presId="urn:microsoft.com/office/officeart/2005/8/layout/hProcess10"/>
    <dgm:cxn modelId="{F3DF0FA7-CCD7-46E5-B44F-402DB33FA604}" type="presOf" srcId="{A7F8EDEA-8DC1-421F-A50A-9274EF34D11B}" destId="{CF89632F-82A0-4B9F-9A1D-8AE570540EA6}" srcOrd="0" destOrd="2" presId="urn:microsoft.com/office/officeart/2005/8/layout/hProcess10"/>
    <dgm:cxn modelId="{86171FA9-51DD-4B72-ABD6-BFBD21FBF093}" type="presOf" srcId="{90BF62B9-30D6-4DC9-808F-BCB619B8DCBC}" destId="{5377AC34-BD7B-49BC-B266-DD069684749F}" srcOrd="0" destOrd="2" presId="urn:microsoft.com/office/officeart/2005/8/layout/hProcess10"/>
    <dgm:cxn modelId="{375DF6BF-9043-4061-B3DD-4A356EAC6FB0}" srcId="{9C08D0A1-5BD9-4F63-AC7A-73814D3EE238}" destId="{5D93AF7E-8C4C-4648-BCD9-AA07EB91434E}" srcOrd="0" destOrd="0" parTransId="{20A3CA22-37E7-4D73-9FA1-411283FB38ED}" sibTransId="{201CF57E-0A60-487B-96E0-D19A6028B81F}"/>
    <dgm:cxn modelId="{E7D824C0-9655-45A2-90A4-422F94CE7DBA}" srcId="{0AAEE61F-4D7B-4D51-8A55-7D697D3F3CE2}" destId="{08FB4F1A-0FC9-4028-8640-93340DB5EE86}" srcOrd="2" destOrd="0" parTransId="{8ED261BB-160D-4071-8DF5-5B5E6E562A79}" sibTransId="{846E745C-34CE-4426-B88C-82CF39F1C9AE}"/>
    <dgm:cxn modelId="{1008B2C5-CD85-4CE9-9408-B424CEAF69A9}" srcId="{9C08D0A1-5BD9-4F63-AC7A-73814D3EE238}" destId="{0AAEE61F-4D7B-4D51-8A55-7D697D3F3CE2}" srcOrd="2" destOrd="0" parTransId="{88DFB948-F3E8-46C5-9679-62FDB65203C8}" sibTransId="{A9565C24-D6F8-473D-8014-05147FE12DD6}"/>
    <dgm:cxn modelId="{64BAA7CE-085A-4DE4-9340-F100D6DFCF16}" type="presOf" srcId="{E4B12928-6F3E-417F-AB2B-F4157DDAF26A}" destId="{D1AD06B9-3E44-465D-B7AF-058799123D92}" srcOrd="0" destOrd="0" presId="urn:microsoft.com/office/officeart/2005/8/layout/hProcess10"/>
    <dgm:cxn modelId="{307233F1-03B2-4CB1-B069-E4C85947BE47}" type="presOf" srcId="{9C08D0A1-5BD9-4F63-AC7A-73814D3EE238}" destId="{61999758-C859-4D5A-9ECA-D3D6F9405871}" srcOrd="0" destOrd="0" presId="urn:microsoft.com/office/officeart/2005/8/layout/hProcess10"/>
    <dgm:cxn modelId="{53D2E73D-15ED-4F6C-8A21-87DEA331F576}" type="presParOf" srcId="{61999758-C859-4D5A-9ECA-D3D6F9405871}" destId="{C4ADE356-32C0-43B7-83C7-FDBF6ABA9F1B}" srcOrd="0" destOrd="0" presId="urn:microsoft.com/office/officeart/2005/8/layout/hProcess10"/>
    <dgm:cxn modelId="{F1FEDE01-A2F5-4246-89BD-DD596F0CF919}" type="presParOf" srcId="{C4ADE356-32C0-43B7-83C7-FDBF6ABA9F1B}" destId="{B3212E30-1DEE-49C4-8DED-F48B51816866}" srcOrd="0" destOrd="0" presId="urn:microsoft.com/office/officeart/2005/8/layout/hProcess10"/>
    <dgm:cxn modelId="{9F872CB0-3306-4A2F-AD8B-79BFADBFB6A7}" type="presParOf" srcId="{C4ADE356-32C0-43B7-83C7-FDBF6ABA9F1B}" destId="{CF89632F-82A0-4B9F-9A1D-8AE570540EA6}" srcOrd="1" destOrd="0" presId="urn:microsoft.com/office/officeart/2005/8/layout/hProcess10"/>
    <dgm:cxn modelId="{251D73B6-6AA2-4725-A6FD-43333E23F38D}" type="presParOf" srcId="{61999758-C859-4D5A-9ECA-D3D6F9405871}" destId="{EA1228B7-A9AD-4170-8D1F-2EDAC44EC582}" srcOrd="1" destOrd="0" presId="urn:microsoft.com/office/officeart/2005/8/layout/hProcess10"/>
    <dgm:cxn modelId="{67E0B1B8-56B9-497F-A275-3436CE5C0066}" type="presParOf" srcId="{EA1228B7-A9AD-4170-8D1F-2EDAC44EC582}" destId="{37DDA2B1-BBF9-4483-9199-970C5D9E0DB8}" srcOrd="0" destOrd="0" presId="urn:microsoft.com/office/officeart/2005/8/layout/hProcess10"/>
    <dgm:cxn modelId="{53E062E3-D768-4BF2-BEA8-1D6435F466C0}" type="presParOf" srcId="{61999758-C859-4D5A-9ECA-D3D6F9405871}" destId="{98F27263-932E-4FD5-8286-39956F680473}" srcOrd="2" destOrd="0" presId="urn:microsoft.com/office/officeart/2005/8/layout/hProcess10"/>
    <dgm:cxn modelId="{BB6344F4-7680-48DC-850D-82A28B5374CF}" type="presParOf" srcId="{98F27263-932E-4FD5-8286-39956F680473}" destId="{D90285B8-821F-425D-8635-F49F2D0CB552}" srcOrd="0" destOrd="0" presId="urn:microsoft.com/office/officeart/2005/8/layout/hProcess10"/>
    <dgm:cxn modelId="{4AFFA8D5-FDA8-4696-9282-9FE1698802A0}" type="presParOf" srcId="{98F27263-932E-4FD5-8286-39956F680473}" destId="{CC2ADD82-97A4-4D53-AFEC-EDF41331276C}" srcOrd="1" destOrd="0" presId="urn:microsoft.com/office/officeart/2005/8/layout/hProcess10"/>
    <dgm:cxn modelId="{FDA9B6C3-1D6B-4230-A3DC-237EE378DBCF}" type="presParOf" srcId="{61999758-C859-4D5A-9ECA-D3D6F9405871}" destId="{D1AD06B9-3E44-465D-B7AF-058799123D92}" srcOrd="3" destOrd="0" presId="urn:microsoft.com/office/officeart/2005/8/layout/hProcess10"/>
    <dgm:cxn modelId="{97CA945B-52DE-41F6-BF93-C6FFA53C69EE}" type="presParOf" srcId="{D1AD06B9-3E44-465D-B7AF-058799123D92}" destId="{28BC1065-01B3-42D5-9B88-68F2A897AA13}" srcOrd="0" destOrd="0" presId="urn:microsoft.com/office/officeart/2005/8/layout/hProcess10"/>
    <dgm:cxn modelId="{BB5D3DDC-0D65-4FED-8F1E-490DA0632306}" type="presParOf" srcId="{61999758-C859-4D5A-9ECA-D3D6F9405871}" destId="{8452D82F-63E4-4D8E-9F24-9106224BAE8E}" srcOrd="4" destOrd="0" presId="urn:microsoft.com/office/officeart/2005/8/layout/hProcess10"/>
    <dgm:cxn modelId="{E931E104-F02A-4C83-BD19-1AF09B205566}" type="presParOf" srcId="{8452D82F-63E4-4D8E-9F24-9106224BAE8E}" destId="{274D2DDC-A182-4003-A59D-3B9603DAFF96}" srcOrd="0" destOrd="0" presId="urn:microsoft.com/office/officeart/2005/8/layout/hProcess10"/>
    <dgm:cxn modelId="{4D283801-DE1D-4B41-9A83-DB31CDCB4D45}" type="presParOf" srcId="{8452D82F-63E4-4D8E-9F24-9106224BAE8E}" destId="{5377AC34-BD7B-49BC-B266-DD069684749F}" srcOrd="1" destOrd="0" presId="urn:microsoft.com/office/officeart/2005/8/layout/hProcess10"/>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E5F0EE-0218-40F8-8D9B-8FCFE21B6A6F}" type="doc">
      <dgm:prSet loTypeId="urn:microsoft.com/office/officeart/2018/2/layout/IconLabelList" loCatId="icon" qsTypeId="urn:microsoft.com/office/officeart/2005/8/quickstyle/simple1" qsCatId="simple" csTypeId="urn:microsoft.com/office/officeart/2005/8/colors/colorful5" csCatId="colorful" phldr="1"/>
      <dgm:spPr/>
      <dgm:t>
        <a:bodyPr/>
        <a:lstStyle/>
        <a:p>
          <a:endParaRPr lang="en-US"/>
        </a:p>
      </dgm:t>
    </dgm:pt>
    <dgm:pt modelId="{3F554107-B8D0-421D-9D5F-D46A9CDABC87}">
      <dgm:prSet custT="1"/>
      <dgm:spPr/>
      <dgm:t>
        <a:bodyPr/>
        <a:lstStyle/>
        <a:p>
          <a:pPr>
            <a:lnSpc>
              <a:spcPct val="100000"/>
            </a:lnSpc>
          </a:pPr>
          <a:r>
            <a:rPr lang="en-US" sz="2000"/>
            <a:t>Knowledge is constructed</a:t>
          </a:r>
        </a:p>
      </dgm:t>
    </dgm:pt>
    <dgm:pt modelId="{5CCAEC2B-BBA2-4256-9CF5-74CCD05D4035}" type="parTrans" cxnId="{1DA1CC96-5283-4D26-BC48-3EA5032C7E28}">
      <dgm:prSet/>
      <dgm:spPr/>
      <dgm:t>
        <a:bodyPr/>
        <a:lstStyle/>
        <a:p>
          <a:endParaRPr lang="en-US"/>
        </a:p>
      </dgm:t>
    </dgm:pt>
    <dgm:pt modelId="{7CE101C2-9367-4061-9A22-4C29873E377C}" type="sibTrans" cxnId="{1DA1CC96-5283-4D26-BC48-3EA5032C7E28}">
      <dgm:prSet/>
      <dgm:spPr/>
      <dgm:t>
        <a:bodyPr/>
        <a:lstStyle/>
        <a:p>
          <a:endParaRPr lang="en-US"/>
        </a:p>
      </dgm:t>
    </dgm:pt>
    <dgm:pt modelId="{A098A0DA-1290-468F-9449-6083EDD0A98C}">
      <dgm:prSet/>
      <dgm:spPr/>
      <dgm:t>
        <a:bodyPr/>
        <a:lstStyle/>
        <a:p>
          <a:pPr>
            <a:lnSpc>
              <a:spcPct val="100000"/>
            </a:lnSpc>
          </a:pPr>
          <a:r>
            <a:rPr lang="en-US"/>
            <a:t>Learners use previous knowledge as foundations and build on it</a:t>
          </a:r>
        </a:p>
      </dgm:t>
    </dgm:pt>
    <dgm:pt modelId="{ABCBD1B6-D697-4218-A4F7-22CCDB48AFFB}" type="parTrans" cxnId="{2469A1D8-CC61-4C2C-932D-B30FF3701027}">
      <dgm:prSet/>
      <dgm:spPr/>
      <dgm:t>
        <a:bodyPr/>
        <a:lstStyle/>
        <a:p>
          <a:endParaRPr lang="en-US"/>
        </a:p>
      </dgm:t>
    </dgm:pt>
    <dgm:pt modelId="{EACFD220-E5FA-47C5-8837-BE6825D2F4BB}" type="sibTrans" cxnId="{2469A1D8-CC61-4C2C-932D-B30FF3701027}">
      <dgm:prSet/>
      <dgm:spPr/>
      <dgm:t>
        <a:bodyPr/>
        <a:lstStyle/>
        <a:p>
          <a:endParaRPr lang="en-US"/>
        </a:p>
      </dgm:t>
    </dgm:pt>
    <dgm:pt modelId="{1247AFE2-35EA-4AA4-888F-64ACC22467B3}">
      <dgm:prSet/>
      <dgm:spPr/>
      <dgm:t>
        <a:bodyPr/>
        <a:lstStyle/>
        <a:p>
          <a:pPr>
            <a:lnSpc>
              <a:spcPct val="100000"/>
            </a:lnSpc>
          </a:pPr>
          <a:r>
            <a:rPr lang="en-US"/>
            <a:t>Everyone’s individual experiences means learning is unique to them</a:t>
          </a:r>
        </a:p>
      </dgm:t>
    </dgm:pt>
    <dgm:pt modelId="{8AAD95BE-143D-4A7E-BF6B-FFC20F789B5C}" type="parTrans" cxnId="{5F462997-668B-4FAA-99F7-1BB19F56BA63}">
      <dgm:prSet/>
      <dgm:spPr/>
      <dgm:t>
        <a:bodyPr/>
        <a:lstStyle/>
        <a:p>
          <a:endParaRPr lang="en-US"/>
        </a:p>
      </dgm:t>
    </dgm:pt>
    <dgm:pt modelId="{935B3D6D-CB30-4FBE-BDC0-D0BE0AF477C4}" type="sibTrans" cxnId="{5F462997-668B-4FAA-99F7-1BB19F56BA63}">
      <dgm:prSet/>
      <dgm:spPr/>
      <dgm:t>
        <a:bodyPr/>
        <a:lstStyle/>
        <a:p>
          <a:endParaRPr lang="en-US"/>
        </a:p>
      </dgm:t>
    </dgm:pt>
    <dgm:pt modelId="{DA68B21A-6427-4EAA-B146-D0FB369E45F1}" type="pres">
      <dgm:prSet presAssocID="{C6E5F0EE-0218-40F8-8D9B-8FCFE21B6A6F}" presName="root" presStyleCnt="0">
        <dgm:presLayoutVars>
          <dgm:dir/>
          <dgm:resizeHandles val="exact"/>
        </dgm:presLayoutVars>
      </dgm:prSet>
      <dgm:spPr/>
    </dgm:pt>
    <dgm:pt modelId="{DF91E5B7-EE2B-4BF7-8C52-2C56BBA267FA}" type="pres">
      <dgm:prSet presAssocID="{3F554107-B8D0-421D-9D5F-D46A9CDABC87}" presName="compNode" presStyleCnt="0"/>
      <dgm:spPr/>
    </dgm:pt>
    <dgm:pt modelId="{550ED89F-3630-4BD2-B2A3-4715237B43DC}" type="pres">
      <dgm:prSet presAssocID="{3F554107-B8D0-421D-9D5F-D46A9CDABC8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46003B24-4A69-44AC-8317-459BBDB5664C}" type="pres">
      <dgm:prSet presAssocID="{3F554107-B8D0-421D-9D5F-D46A9CDABC87}" presName="spaceRect" presStyleCnt="0"/>
      <dgm:spPr/>
    </dgm:pt>
    <dgm:pt modelId="{0C70F576-BD56-4A69-830E-191DC6FC05B0}" type="pres">
      <dgm:prSet presAssocID="{3F554107-B8D0-421D-9D5F-D46A9CDABC87}" presName="textRect" presStyleLbl="revTx" presStyleIdx="0" presStyleCnt="3">
        <dgm:presLayoutVars>
          <dgm:chMax val="1"/>
          <dgm:chPref val="1"/>
        </dgm:presLayoutVars>
      </dgm:prSet>
      <dgm:spPr/>
    </dgm:pt>
    <dgm:pt modelId="{49139293-C6FD-4067-9D80-5979C76246FC}" type="pres">
      <dgm:prSet presAssocID="{7CE101C2-9367-4061-9A22-4C29873E377C}" presName="sibTrans" presStyleCnt="0"/>
      <dgm:spPr/>
    </dgm:pt>
    <dgm:pt modelId="{5EB660A4-FBDD-4B56-A1CB-A979384480D8}" type="pres">
      <dgm:prSet presAssocID="{A098A0DA-1290-468F-9449-6083EDD0A98C}" presName="compNode" presStyleCnt="0"/>
      <dgm:spPr/>
    </dgm:pt>
    <dgm:pt modelId="{A1EBA3D2-8E3E-4AD8-A1BB-6856A3BBC74E}" type="pres">
      <dgm:prSet presAssocID="{A098A0DA-1290-468F-9449-6083EDD0A98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00E28265-70BC-4E5A-B062-A1FB4DEB40A7}" type="pres">
      <dgm:prSet presAssocID="{A098A0DA-1290-468F-9449-6083EDD0A98C}" presName="spaceRect" presStyleCnt="0"/>
      <dgm:spPr/>
    </dgm:pt>
    <dgm:pt modelId="{5ACB0178-2BB8-4DBE-8B8F-0F1D365BCD42}" type="pres">
      <dgm:prSet presAssocID="{A098A0DA-1290-468F-9449-6083EDD0A98C}" presName="textRect" presStyleLbl="revTx" presStyleIdx="1" presStyleCnt="3">
        <dgm:presLayoutVars>
          <dgm:chMax val="1"/>
          <dgm:chPref val="1"/>
        </dgm:presLayoutVars>
      </dgm:prSet>
      <dgm:spPr/>
    </dgm:pt>
    <dgm:pt modelId="{5CC12F9E-410C-4167-9845-53965BF45B85}" type="pres">
      <dgm:prSet presAssocID="{EACFD220-E5FA-47C5-8837-BE6825D2F4BB}" presName="sibTrans" presStyleCnt="0"/>
      <dgm:spPr/>
    </dgm:pt>
    <dgm:pt modelId="{E96CCFF3-A48C-4974-BEE0-79957B25E088}" type="pres">
      <dgm:prSet presAssocID="{1247AFE2-35EA-4AA4-888F-64ACC22467B3}" presName="compNode" presStyleCnt="0"/>
      <dgm:spPr/>
    </dgm:pt>
    <dgm:pt modelId="{4FB5F1FC-A1CE-437B-B52D-D337F104AE2B}" type="pres">
      <dgm:prSet presAssocID="{1247AFE2-35EA-4AA4-888F-64ACC22467B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2283FDF6-A72A-4D0D-B1F7-3A4F4CE4E3CD}" type="pres">
      <dgm:prSet presAssocID="{1247AFE2-35EA-4AA4-888F-64ACC22467B3}" presName="spaceRect" presStyleCnt="0"/>
      <dgm:spPr/>
    </dgm:pt>
    <dgm:pt modelId="{3218D13F-68F4-407A-AD07-67F8F6CE989D}" type="pres">
      <dgm:prSet presAssocID="{1247AFE2-35EA-4AA4-888F-64ACC22467B3}" presName="textRect" presStyleLbl="revTx" presStyleIdx="2" presStyleCnt="3">
        <dgm:presLayoutVars>
          <dgm:chMax val="1"/>
          <dgm:chPref val="1"/>
        </dgm:presLayoutVars>
      </dgm:prSet>
      <dgm:spPr/>
    </dgm:pt>
  </dgm:ptLst>
  <dgm:cxnLst>
    <dgm:cxn modelId="{5FD1EB36-C794-44F4-96DB-3A774BE60CBA}" type="presOf" srcId="{A098A0DA-1290-468F-9449-6083EDD0A98C}" destId="{5ACB0178-2BB8-4DBE-8B8F-0F1D365BCD42}" srcOrd="0" destOrd="0" presId="urn:microsoft.com/office/officeart/2018/2/layout/IconLabelList"/>
    <dgm:cxn modelId="{445E8C8D-71CF-4102-801A-554BC527897D}" type="presOf" srcId="{3F554107-B8D0-421D-9D5F-D46A9CDABC87}" destId="{0C70F576-BD56-4A69-830E-191DC6FC05B0}" srcOrd="0" destOrd="0" presId="urn:microsoft.com/office/officeart/2018/2/layout/IconLabelList"/>
    <dgm:cxn modelId="{1DA1CC96-5283-4D26-BC48-3EA5032C7E28}" srcId="{C6E5F0EE-0218-40F8-8D9B-8FCFE21B6A6F}" destId="{3F554107-B8D0-421D-9D5F-D46A9CDABC87}" srcOrd="0" destOrd="0" parTransId="{5CCAEC2B-BBA2-4256-9CF5-74CCD05D4035}" sibTransId="{7CE101C2-9367-4061-9A22-4C29873E377C}"/>
    <dgm:cxn modelId="{5F462997-668B-4FAA-99F7-1BB19F56BA63}" srcId="{C6E5F0EE-0218-40F8-8D9B-8FCFE21B6A6F}" destId="{1247AFE2-35EA-4AA4-888F-64ACC22467B3}" srcOrd="2" destOrd="0" parTransId="{8AAD95BE-143D-4A7E-BF6B-FFC20F789B5C}" sibTransId="{935B3D6D-CB30-4FBE-BDC0-D0BE0AF477C4}"/>
    <dgm:cxn modelId="{9D434CC8-EF8A-4075-866C-EF4AE564E82C}" type="presOf" srcId="{C6E5F0EE-0218-40F8-8D9B-8FCFE21B6A6F}" destId="{DA68B21A-6427-4EAA-B146-D0FB369E45F1}" srcOrd="0" destOrd="0" presId="urn:microsoft.com/office/officeart/2018/2/layout/IconLabelList"/>
    <dgm:cxn modelId="{2469A1D8-CC61-4C2C-932D-B30FF3701027}" srcId="{C6E5F0EE-0218-40F8-8D9B-8FCFE21B6A6F}" destId="{A098A0DA-1290-468F-9449-6083EDD0A98C}" srcOrd="1" destOrd="0" parTransId="{ABCBD1B6-D697-4218-A4F7-22CCDB48AFFB}" sibTransId="{EACFD220-E5FA-47C5-8837-BE6825D2F4BB}"/>
    <dgm:cxn modelId="{4C66B3EF-F149-41CC-8CC2-CF2D1D13E694}" type="presOf" srcId="{1247AFE2-35EA-4AA4-888F-64ACC22467B3}" destId="{3218D13F-68F4-407A-AD07-67F8F6CE989D}" srcOrd="0" destOrd="0" presId="urn:microsoft.com/office/officeart/2018/2/layout/IconLabelList"/>
    <dgm:cxn modelId="{B34C648F-D88C-4E8D-8BA5-7FF3267977A2}" type="presParOf" srcId="{DA68B21A-6427-4EAA-B146-D0FB369E45F1}" destId="{DF91E5B7-EE2B-4BF7-8C52-2C56BBA267FA}" srcOrd="0" destOrd="0" presId="urn:microsoft.com/office/officeart/2018/2/layout/IconLabelList"/>
    <dgm:cxn modelId="{E2B4AAD7-5ACA-4576-A6F6-E57D1CAD6079}" type="presParOf" srcId="{DF91E5B7-EE2B-4BF7-8C52-2C56BBA267FA}" destId="{550ED89F-3630-4BD2-B2A3-4715237B43DC}" srcOrd="0" destOrd="0" presId="urn:microsoft.com/office/officeart/2018/2/layout/IconLabelList"/>
    <dgm:cxn modelId="{68BCE1FF-E020-4849-A6F9-C0ABD73B8D48}" type="presParOf" srcId="{DF91E5B7-EE2B-4BF7-8C52-2C56BBA267FA}" destId="{46003B24-4A69-44AC-8317-459BBDB5664C}" srcOrd="1" destOrd="0" presId="urn:microsoft.com/office/officeart/2018/2/layout/IconLabelList"/>
    <dgm:cxn modelId="{5D470676-B8ED-4156-953A-FE1BF7DB6233}" type="presParOf" srcId="{DF91E5B7-EE2B-4BF7-8C52-2C56BBA267FA}" destId="{0C70F576-BD56-4A69-830E-191DC6FC05B0}" srcOrd="2" destOrd="0" presId="urn:microsoft.com/office/officeart/2018/2/layout/IconLabelList"/>
    <dgm:cxn modelId="{49BDD109-B674-4044-9129-DFC7A3EF6C73}" type="presParOf" srcId="{DA68B21A-6427-4EAA-B146-D0FB369E45F1}" destId="{49139293-C6FD-4067-9D80-5979C76246FC}" srcOrd="1" destOrd="0" presId="urn:microsoft.com/office/officeart/2018/2/layout/IconLabelList"/>
    <dgm:cxn modelId="{70D0EE15-9DDF-46BB-BC0C-67A4C1117D71}" type="presParOf" srcId="{DA68B21A-6427-4EAA-B146-D0FB369E45F1}" destId="{5EB660A4-FBDD-4B56-A1CB-A979384480D8}" srcOrd="2" destOrd="0" presId="urn:microsoft.com/office/officeart/2018/2/layout/IconLabelList"/>
    <dgm:cxn modelId="{1AB1DC6A-4F39-4BDE-8C48-47B6CE632CB5}" type="presParOf" srcId="{5EB660A4-FBDD-4B56-A1CB-A979384480D8}" destId="{A1EBA3D2-8E3E-4AD8-A1BB-6856A3BBC74E}" srcOrd="0" destOrd="0" presId="urn:microsoft.com/office/officeart/2018/2/layout/IconLabelList"/>
    <dgm:cxn modelId="{F3C0D284-704E-4B92-BBAC-50E558556B6B}" type="presParOf" srcId="{5EB660A4-FBDD-4B56-A1CB-A979384480D8}" destId="{00E28265-70BC-4E5A-B062-A1FB4DEB40A7}" srcOrd="1" destOrd="0" presId="urn:microsoft.com/office/officeart/2018/2/layout/IconLabelList"/>
    <dgm:cxn modelId="{F2CABB64-ECB3-423D-8D91-02FCD22598F9}" type="presParOf" srcId="{5EB660A4-FBDD-4B56-A1CB-A979384480D8}" destId="{5ACB0178-2BB8-4DBE-8B8F-0F1D365BCD42}" srcOrd="2" destOrd="0" presId="urn:microsoft.com/office/officeart/2018/2/layout/IconLabelList"/>
    <dgm:cxn modelId="{EEDBDDBD-895E-4BD2-9EEA-48F315250EC1}" type="presParOf" srcId="{DA68B21A-6427-4EAA-B146-D0FB369E45F1}" destId="{5CC12F9E-410C-4167-9845-53965BF45B85}" srcOrd="3" destOrd="0" presId="urn:microsoft.com/office/officeart/2018/2/layout/IconLabelList"/>
    <dgm:cxn modelId="{559A0EF1-B7D2-4A51-B58E-0385F67CD663}" type="presParOf" srcId="{DA68B21A-6427-4EAA-B146-D0FB369E45F1}" destId="{E96CCFF3-A48C-4974-BEE0-79957B25E088}" srcOrd="4" destOrd="0" presId="urn:microsoft.com/office/officeart/2018/2/layout/IconLabelList"/>
    <dgm:cxn modelId="{2210856D-8588-454B-BDA3-378AA6707108}" type="presParOf" srcId="{E96CCFF3-A48C-4974-BEE0-79957B25E088}" destId="{4FB5F1FC-A1CE-437B-B52D-D337F104AE2B}" srcOrd="0" destOrd="0" presId="urn:microsoft.com/office/officeart/2018/2/layout/IconLabelList"/>
    <dgm:cxn modelId="{DE7C627A-E0C9-429C-ACC0-1D6E51282828}" type="presParOf" srcId="{E96CCFF3-A48C-4974-BEE0-79957B25E088}" destId="{2283FDF6-A72A-4D0D-B1F7-3A4F4CE4E3CD}" srcOrd="1" destOrd="0" presId="urn:microsoft.com/office/officeart/2018/2/layout/IconLabelList"/>
    <dgm:cxn modelId="{ED4C4B6C-2F9A-472A-BF8A-4224B06971B5}" type="presParOf" srcId="{E96CCFF3-A48C-4974-BEE0-79957B25E088}" destId="{3218D13F-68F4-407A-AD07-67F8F6CE989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0EFA238-3F0D-45AA-84B7-C59C0D94444A}"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C745E492-8A08-41DE-957E-A92D69B1EC0B}">
      <dgm:prSet custT="1"/>
      <dgm:spPr/>
      <dgm:t>
        <a:bodyPr/>
        <a:lstStyle/>
        <a:p>
          <a:pPr rtl="0"/>
          <a:r>
            <a:rPr lang="en-US" sz="2400"/>
            <a:t>Learning is an </a:t>
          </a:r>
          <a:r>
            <a:rPr lang="en-US" sz="2400" b="1"/>
            <a:t>active process - </a:t>
          </a:r>
          <a:r>
            <a:rPr lang="en-US" sz="2400"/>
            <a:t>- </a:t>
          </a:r>
          <a:r>
            <a:rPr lang="en-US" sz="2400" b="1"/>
            <a:t>Students need to engage in discussions, activities</a:t>
          </a:r>
          <a:r>
            <a:rPr lang="en-US" sz="2400" b="1">
              <a:latin typeface="Calibri Light" panose="020F0302020204030204"/>
            </a:rPr>
            <a:t> </a:t>
          </a:r>
          <a:endParaRPr lang="en-US" sz="2400"/>
        </a:p>
      </dgm:t>
    </dgm:pt>
    <dgm:pt modelId="{7105AA63-7967-4C50-B10B-48CD523D4C48}" type="parTrans" cxnId="{20D47096-50FA-4451-A7CB-DE302656C105}">
      <dgm:prSet/>
      <dgm:spPr/>
      <dgm:t>
        <a:bodyPr/>
        <a:lstStyle/>
        <a:p>
          <a:endParaRPr lang="en-US" sz="2000"/>
        </a:p>
      </dgm:t>
    </dgm:pt>
    <dgm:pt modelId="{636816BF-56C0-44B8-A18A-4C4EAD132137}" type="sibTrans" cxnId="{20D47096-50FA-4451-A7CB-DE302656C105}">
      <dgm:prSet custT="1"/>
      <dgm:spPr/>
      <dgm:t>
        <a:bodyPr/>
        <a:lstStyle/>
        <a:p>
          <a:endParaRPr lang="en-US" sz="3200"/>
        </a:p>
      </dgm:t>
    </dgm:pt>
    <dgm:pt modelId="{9E8D4E3E-55A5-4426-942E-CC92F8DF2BF4}">
      <dgm:prSet custT="1"/>
      <dgm:spPr/>
      <dgm:t>
        <a:bodyPr/>
        <a:lstStyle/>
        <a:p>
          <a:pPr rtl="0"/>
          <a:r>
            <a:rPr lang="en-US" sz="2000" b="1"/>
            <a:t>Be a facilitator</a:t>
          </a:r>
          <a:r>
            <a:rPr lang="en-US" sz="2000"/>
            <a:t> - create </a:t>
          </a:r>
          <a:r>
            <a:rPr lang="en-US" sz="2000">
              <a:latin typeface="Calibri Light" panose="020F0302020204030204"/>
            </a:rPr>
            <a:t>environments where</a:t>
          </a:r>
          <a:r>
            <a:rPr lang="en-US" sz="2000"/>
            <a:t> students can challenge their understandings</a:t>
          </a:r>
        </a:p>
      </dgm:t>
    </dgm:pt>
    <dgm:pt modelId="{A011A3AA-B17E-4667-A499-EA8EC4683357}" type="parTrans" cxnId="{49E68745-72DD-4382-BB4D-46E80234DA47}">
      <dgm:prSet/>
      <dgm:spPr/>
      <dgm:t>
        <a:bodyPr/>
        <a:lstStyle/>
        <a:p>
          <a:endParaRPr lang="en-US" sz="2000"/>
        </a:p>
      </dgm:t>
    </dgm:pt>
    <dgm:pt modelId="{9D1CF4D3-12FF-44C4-811D-2E99EEDD965F}" type="sibTrans" cxnId="{49E68745-72DD-4382-BB4D-46E80234DA47}">
      <dgm:prSet custT="1"/>
      <dgm:spPr/>
      <dgm:t>
        <a:bodyPr/>
        <a:lstStyle/>
        <a:p>
          <a:endParaRPr lang="en-US" sz="3200"/>
        </a:p>
      </dgm:t>
    </dgm:pt>
    <dgm:pt modelId="{1090BAE4-5B71-43FE-928F-3078C9E30946}">
      <dgm:prSet custT="1"/>
      <dgm:spPr/>
      <dgm:t>
        <a:bodyPr/>
        <a:lstStyle/>
        <a:p>
          <a:pPr rtl="0"/>
          <a:r>
            <a:rPr lang="en-US" sz="2000" b="1">
              <a:latin typeface="Calibri Light" panose="020F0302020204030204"/>
            </a:rPr>
            <a:t>Small group work -</a:t>
          </a:r>
          <a:r>
            <a:rPr lang="en-US" sz="2000"/>
            <a:t> Collaborative, </a:t>
          </a:r>
          <a:r>
            <a:rPr lang="en-US" sz="2000">
              <a:latin typeface="Calibri Light" panose="020F0302020204030204"/>
            </a:rPr>
            <a:t>interactive, dialogue</a:t>
          </a:r>
          <a:r>
            <a:rPr lang="en-US" sz="2000"/>
            <a:t> about what students need for success</a:t>
          </a:r>
        </a:p>
      </dgm:t>
    </dgm:pt>
    <dgm:pt modelId="{B7E8CD5D-17F0-4D3E-871E-017CDF4D055B}" type="parTrans" cxnId="{B859041B-FFDE-4ED9-A5A3-0A0D28903721}">
      <dgm:prSet/>
      <dgm:spPr/>
      <dgm:t>
        <a:bodyPr/>
        <a:lstStyle/>
        <a:p>
          <a:endParaRPr lang="en-US" sz="2000"/>
        </a:p>
      </dgm:t>
    </dgm:pt>
    <dgm:pt modelId="{4C808D36-591E-46BA-A0E0-C7AF382F41F8}" type="sibTrans" cxnId="{B859041B-FFDE-4ED9-A5A3-0A0D28903721}">
      <dgm:prSet custT="1"/>
      <dgm:spPr/>
      <dgm:t>
        <a:bodyPr/>
        <a:lstStyle/>
        <a:p>
          <a:endParaRPr lang="en-US" sz="3200"/>
        </a:p>
      </dgm:t>
    </dgm:pt>
    <dgm:pt modelId="{D6CA0D8B-164D-4383-96AB-2B01534D1384}">
      <dgm:prSet custT="1"/>
      <dgm:spPr/>
      <dgm:t>
        <a:bodyPr/>
        <a:lstStyle/>
        <a:p>
          <a:pPr rtl="0"/>
          <a:r>
            <a:rPr lang="en-US" sz="2400" b="1"/>
            <a:t>Student centered - </a:t>
          </a:r>
          <a:r>
            <a:rPr lang="en-US" sz="2400" b="0"/>
            <a:t>Builds on what students already know - Focus on </a:t>
          </a:r>
          <a:r>
            <a:rPr lang="en-US" sz="2400" b="1"/>
            <a:t>students' questions and interest</a:t>
          </a:r>
          <a:r>
            <a:rPr lang="en-US" sz="2400" b="1">
              <a:latin typeface="Calibri Light" panose="020F0302020204030204"/>
            </a:rPr>
            <a:t> </a:t>
          </a:r>
          <a:endParaRPr lang="en-US" sz="2400" b="1"/>
        </a:p>
      </dgm:t>
    </dgm:pt>
    <dgm:pt modelId="{7EDEF51B-B1FD-4140-A3C3-FCF03ED9F597}" type="parTrans" cxnId="{D6A5B0A8-B41B-45E7-B842-6E33C22013F5}">
      <dgm:prSet/>
      <dgm:spPr/>
      <dgm:t>
        <a:bodyPr/>
        <a:lstStyle/>
        <a:p>
          <a:endParaRPr lang="en-US" sz="2000"/>
        </a:p>
      </dgm:t>
    </dgm:pt>
    <dgm:pt modelId="{12DCBC05-7F82-4E84-8698-C7F151B7C19A}" type="sibTrans" cxnId="{D6A5B0A8-B41B-45E7-B842-6E33C22013F5}">
      <dgm:prSet/>
      <dgm:spPr/>
      <dgm:t>
        <a:bodyPr/>
        <a:lstStyle/>
        <a:p>
          <a:endParaRPr lang="en-US" sz="2000"/>
        </a:p>
      </dgm:t>
    </dgm:pt>
    <dgm:pt modelId="{3AB13A12-9CFF-4B49-96B7-85F739EC0577}">
      <dgm:prSet/>
      <dgm:spPr/>
      <dgm:t>
        <a:bodyPr/>
        <a:lstStyle/>
        <a:p>
          <a:pPr rtl="0"/>
          <a:r>
            <a:rPr lang="en-US" b="1">
              <a:latin typeface="Calibri Light" panose="020F0302020204030204"/>
            </a:rPr>
            <a:t>Motivation is key – </a:t>
          </a:r>
          <a:r>
            <a:rPr lang="en-US" b="0">
              <a:latin typeface="Calibri Light" panose="020F0302020204030204"/>
            </a:rPr>
            <a:t>We need ways to engage</a:t>
          </a:r>
          <a:r>
            <a:rPr lang="en-US">
              <a:latin typeface="Calibri Light" panose="020F0302020204030204"/>
            </a:rPr>
            <a:t> </a:t>
          </a:r>
          <a:r>
            <a:rPr lang="en-US"/>
            <a:t>and motivate learners to help them become excited about what we’re teaching</a:t>
          </a:r>
          <a:r>
            <a:rPr lang="en-US" b="1">
              <a:latin typeface="Calibri Light" panose="020F0302020204030204"/>
            </a:rPr>
            <a:t> </a:t>
          </a:r>
          <a:endParaRPr lang="en-US" b="1"/>
        </a:p>
      </dgm:t>
    </dgm:pt>
    <dgm:pt modelId="{DE0D15C7-B3D9-A24A-AB99-9DB1190990CF}" type="parTrans" cxnId="{325F826E-E128-574C-9645-F0CC54180957}">
      <dgm:prSet/>
      <dgm:spPr/>
      <dgm:t>
        <a:bodyPr/>
        <a:lstStyle/>
        <a:p>
          <a:endParaRPr lang="en-GB"/>
        </a:p>
      </dgm:t>
    </dgm:pt>
    <dgm:pt modelId="{E38B65E2-AAFF-D843-A6D4-A9ECE15AC92D}" type="sibTrans" cxnId="{325F826E-E128-574C-9645-F0CC54180957}">
      <dgm:prSet/>
      <dgm:spPr/>
      <dgm:t>
        <a:bodyPr/>
        <a:lstStyle/>
        <a:p>
          <a:endParaRPr lang="en-GB"/>
        </a:p>
      </dgm:t>
    </dgm:pt>
    <dgm:pt modelId="{C66B9480-2693-9A4C-BF29-96E27A96237E}" type="pres">
      <dgm:prSet presAssocID="{10EFA238-3F0D-45AA-84B7-C59C0D94444A}" presName="outerComposite" presStyleCnt="0">
        <dgm:presLayoutVars>
          <dgm:chMax val="5"/>
          <dgm:dir/>
          <dgm:resizeHandles val="exact"/>
        </dgm:presLayoutVars>
      </dgm:prSet>
      <dgm:spPr/>
    </dgm:pt>
    <dgm:pt modelId="{6BD645A4-541C-9D4E-A5A0-22BCC8C329A6}" type="pres">
      <dgm:prSet presAssocID="{10EFA238-3F0D-45AA-84B7-C59C0D94444A}" presName="dummyMaxCanvas" presStyleCnt="0">
        <dgm:presLayoutVars/>
      </dgm:prSet>
      <dgm:spPr/>
    </dgm:pt>
    <dgm:pt modelId="{EC9CF1A6-4D70-794C-A10E-43A6D8D239CD}" type="pres">
      <dgm:prSet presAssocID="{10EFA238-3F0D-45AA-84B7-C59C0D94444A}" presName="FiveNodes_1" presStyleLbl="node1" presStyleIdx="0" presStyleCnt="5">
        <dgm:presLayoutVars>
          <dgm:bulletEnabled val="1"/>
        </dgm:presLayoutVars>
      </dgm:prSet>
      <dgm:spPr/>
    </dgm:pt>
    <dgm:pt modelId="{838DCD63-84A1-6645-AE92-EF067939C518}" type="pres">
      <dgm:prSet presAssocID="{10EFA238-3F0D-45AA-84B7-C59C0D94444A}" presName="FiveNodes_2" presStyleLbl="node1" presStyleIdx="1" presStyleCnt="5">
        <dgm:presLayoutVars>
          <dgm:bulletEnabled val="1"/>
        </dgm:presLayoutVars>
      </dgm:prSet>
      <dgm:spPr/>
    </dgm:pt>
    <dgm:pt modelId="{C584724D-E256-B447-8420-F4CA153DB01A}" type="pres">
      <dgm:prSet presAssocID="{10EFA238-3F0D-45AA-84B7-C59C0D94444A}" presName="FiveNodes_3" presStyleLbl="node1" presStyleIdx="2" presStyleCnt="5">
        <dgm:presLayoutVars>
          <dgm:bulletEnabled val="1"/>
        </dgm:presLayoutVars>
      </dgm:prSet>
      <dgm:spPr/>
    </dgm:pt>
    <dgm:pt modelId="{1EC85A98-FA59-F94C-A1B9-8989AE468B07}" type="pres">
      <dgm:prSet presAssocID="{10EFA238-3F0D-45AA-84B7-C59C0D94444A}" presName="FiveNodes_4" presStyleLbl="node1" presStyleIdx="3" presStyleCnt="5">
        <dgm:presLayoutVars>
          <dgm:bulletEnabled val="1"/>
        </dgm:presLayoutVars>
      </dgm:prSet>
      <dgm:spPr/>
    </dgm:pt>
    <dgm:pt modelId="{BFA31BFF-D4EB-CC4F-B64B-FF6CAE2A1D43}" type="pres">
      <dgm:prSet presAssocID="{10EFA238-3F0D-45AA-84B7-C59C0D94444A}" presName="FiveNodes_5" presStyleLbl="node1" presStyleIdx="4" presStyleCnt="5">
        <dgm:presLayoutVars>
          <dgm:bulletEnabled val="1"/>
        </dgm:presLayoutVars>
      </dgm:prSet>
      <dgm:spPr/>
    </dgm:pt>
    <dgm:pt modelId="{3CB7912C-C262-E144-A2FD-850235A7A177}" type="pres">
      <dgm:prSet presAssocID="{10EFA238-3F0D-45AA-84B7-C59C0D94444A}" presName="FiveConn_1-2" presStyleLbl="fgAccFollowNode1" presStyleIdx="0" presStyleCnt="4">
        <dgm:presLayoutVars>
          <dgm:bulletEnabled val="1"/>
        </dgm:presLayoutVars>
      </dgm:prSet>
      <dgm:spPr/>
    </dgm:pt>
    <dgm:pt modelId="{185977FE-CF9D-7945-AE62-1A176873A6D6}" type="pres">
      <dgm:prSet presAssocID="{10EFA238-3F0D-45AA-84B7-C59C0D94444A}" presName="FiveConn_2-3" presStyleLbl="fgAccFollowNode1" presStyleIdx="1" presStyleCnt="4">
        <dgm:presLayoutVars>
          <dgm:bulletEnabled val="1"/>
        </dgm:presLayoutVars>
      </dgm:prSet>
      <dgm:spPr/>
    </dgm:pt>
    <dgm:pt modelId="{6D1539F7-A056-8E4E-B2BB-7598851769FB}" type="pres">
      <dgm:prSet presAssocID="{10EFA238-3F0D-45AA-84B7-C59C0D94444A}" presName="FiveConn_3-4" presStyleLbl="fgAccFollowNode1" presStyleIdx="2" presStyleCnt="4">
        <dgm:presLayoutVars>
          <dgm:bulletEnabled val="1"/>
        </dgm:presLayoutVars>
      </dgm:prSet>
      <dgm:spPr/>
    </dgm:pt>
    <dgm:pt modelId="{4022982F-949B-ED46-8BD0-AF80573A970E}" type="pres">
      <dgm:prSet presAssocID="{10EFA238-3F0D-45AA-84B7-C59C0D94444A}" presName="FiveConn_4-5" presStyleLbl="fgAccFollowNode1" presStyleIdx="3" presStyleCnt="4">
        <dgm:presLayoutVars>
          <dgm:bulletEnabled val="1"/>
        </dgm:presLayoutVars>
      </dgm:prSet>
      <dgm:spPr/>
    </dgm:pt>
    <dgm:pt modelId="{CDE07459-2143-9248-AF8E-67BC7D1256D6}" type="pres">
      <dgm:prSet presAssocID="{10EFA238-3F0D-45AA-84B7-C59C0D94444A}" presName="FiveNodes_1_text" presStyleLbl="node1" presStyleIdx="4" presStyleCnt="5">
        <dgm:presLayoutVars>
          <dgm:bulletEnabled val="1"/>
        </dgm:presLayoutVars>
      </dgm:prSet>
      <dgm:spPr/>
    </dgm:pt>
    <dgm:pt modelId="{10CAC8CD-03A0-004B-920B-761A1F754CA9}" type="pres">
      <dgm:prSet presAssocID="{10EFA238-3F0D-45AA-84B7-C59C0D94444A}" presName="FiveNodes_2_text" presStyleLbl="node1" presStyleIdx="4" presStyleCnt="5">
        <dgm:presLayoutVars>
          <dgm:bulletEnabled val="1"/>
        </dgm:presLayoutVars>
      </dgm:prSet>
      <dgm:spPr/>
    </dgm:pt>
    <dgm:pt modelId="{92345B56-675F-194A-BFAF-127DC9C743E3}" type="pres">
      <dgm:prSet presAssocID="{10EFA238-3F0D-45AA-84B7-C59C0D94444A}" presName="FiveNodes_3_text" presStyleLbl="node1" presStyleIdx="4" presStyleCnt="5">
        <dgm:presLayoutVars>
          <dgm:bulletEnabled val="1"/>
        </dgm:presLayoutVars>
      </dgm:prSet>
      <dgm:spPr/>
    </dgm:pt>
    <dgm:pt modelId="{33DC3783-1BFD-1548-97FE-1E693C8095DA}" type="pres">
      <dgm:prSet presAssocID="{10EFA238-3F0D-45AA-84B7-C59C0D94444A}" presName="FiveNodes_4_text" presStyleLbl="node1" presStyleIdx="4" presStyleCnt="5">
        <dgm:presLayoutVars>
          <dgm:bulletEnabled val="1"/>
        </dgm:presLayoutVars>
      </dgm:prSet>
      <dgm:spPr/>
    </dgm:pt>
    <dgm:pt modelId="{4352EF14-2786-C644-B753-60DAA087E68E}" type="pres">
      <dgm:prSet presAssocID="{10EFA238-3F0D-45AA-84B7-C59C0D94444A}" presName="FiveNodes_5_text" presStyleLbl="node1" presStyleIdx="4" presStyleCnt="5">
        <dgm:presLayoutVars>
          <dgm:bulletEnabled val="1"/>
        </dgm:presLayoutVars>
      </dgm:prSet>
      <dgm:spPr/>
    </dgm:pt>
  </dgm:ptLst>
  <dgm:cxnLst>
    <dgm:cxn modelId="{B859041B-FFDE-4ED9-A5A3-0A0D28903721}" srcId="{10EFA238-3F0D-45AA-84B7-C59C0D94444A}" destId="{1090BAE4-5B71-43FE-928F-3078C9E30946}" srcOrd="2" destOrd="0" parTransId="{B7E8CD5D-17F0-4D3E-871E-017CDF4D055B}" sibTransId="{4C808D36-591E-46BA-A0E0-C7AF382F41F8}"/>
    <dgm:cxn modelId="{2D0A5423-308B-4349-89AB-0EB55B484570}" type="presOf" srcId="{D6CA0D8B-164D-4383-96AB-2B01534D1384}" destId="{1EC85A98-FA59-F94C-A1B9-8989AE468B07}" srcOrd="0" destOrd="0" presId="urn:microsoft.com/office/officeart/2005/8/layout/vProcess5"/>
    <dgm:cxn modelId="{956D9924-BAC1-1B46-B966-F0B9839866EF}" type="presOf" srcId="{D6CA0D8B-164D-4383-96AB-2B01534D1384}" destId="{33DC3783-1BFD-1548-97FE-1E693C8095DA}" srcOrd="1" destOrd="0" presId="urn:microsoft.com/office/officeart/2005/8/layout/vProcess5"/>
    <dgm:cxn modelId="{05A5F325-D731-AA4A-8E13-4CD98FAB1A4A}" type="presOf" srcId="{1090BAE4-5B71-43FE-928F-3078C9E30946}" destId="{92345B56-675F-194A-BFAF-127DC9C743E3}" srcOrd="1" destOrd="0" presId="urn:microsoft.com/office/officeart/2005/8/layout/vProcess5"/>
    <dgm:cxn modelId="{A7F45329-69B6-8049-8AF2-7AE2E3EBC0D8}" type="presOf" srcId="{12DCBC05-7F82-4E84-8698-C7F151B7C19A}" destId="{4022982F-949B-ED46-8BD0-AF80573A970E}" srcOrd="0" destOrd="0" presId="urn:microsoft.com/office/officeart/2005/8/layout/vProcess5"/>
    <dgm:cxn modelId="{C16A893A-3DC3-CF4A-A9DB-F481DC6EC07C}" type="presOf" srcId="{636816BF-56C0-44B8-A18A-4C4EAD132137}" destId="{3CB7912C-C262-E144-A2FD-850235A7A177}" srcOrd="0" destOrd="0" presId="urn:microsoft.com/office/officeart/2005/8/layout/vProcess5"/>
    <dgm:cxn modelId="{1F1FA73D-CC9E-084C-8C0D-AD9A976A116B}" type="presOf" srcId="{10EFA238-3F0D-45AA-84B7-C59C0D94444A}" destId="{C66B9480-2693-9A4C-BF29-96E27A96237E}" srcOrd="0" destOrd="0" presId="urn:microsoft.com/office/officeart/2005/8/layout/vProcess5"/>
    <dgm:cxn modelId="{19EB945C-9933-ED4D-842B-77844DEB2FC4}" type="presOf" srcId="{3AB13A12-9CFF-4B49-96B7-85F739EC0577}" destId="{4352EF14-2786-C644-B753-60DAA087E68E}" srcOrd="1" destOrd="0" presId="urn:microsoft.com/office/officeart/2005/8/layout/vProcess5"/>
    <dgm:cxn modelId="{49E68745-72DD-4382-BB4D-46E80234DA47}" srcId="{10EFA238-3F0D-45AA-84B7-C59C0D94444A}" destId="{9E8D4E3E-55A5-4426-942E-CC92F8DF2BF4}" srcOrd="1" destOrd="0" parTransId="{A011A3AA-B17E-4667-A499-EA8EC4683357}" sibTransId="{9D1CF4D3-12FF-44C4-811D-2E99EEDD965F}"/>
    <dgm:cxn modelId="{A3539A47-4CF8-794D-A3E2-C3B9B48EF57B}" type="presOf" srcId="{3AB13A12-9CFF-4B49-96B7-85F739EC0577}" destId="{BFA31BFF-D4EB-CC4F-B64B-FF6CAE2A1D43}" srcOrd="0" destOrd="0" presId="urn:microsoft.com/office/officeart/2005/8/layout/vProcess5"/>
    <dgm:cxn modelId="{325F826E-E128-574C-9645-F0CC54180957}" srcId="{10EFA238-3F0D-45AA-84B7-C59C0D94444A}" destId="{3AB13A12-9CFF-4B49-96B7-85F739EC0577}" srcOrd="4" destOrd="0" parTransId="{DE0D15C7-B3D9-A24A-AB99-9DB1190990CF}" sibTransId="{E38B65E2-AAFF-D843-A6D4-A9ECE15AC92D}"/>
    <dgm:cxn modelId="{90702B53-D6D9-1747-A724-810A7B38C6C9}" type="presOf" srcId="{9E8D4E3E-55A5-4426-942E-CC92F8DF2BF4}" destId="{838DCD63-84A1-6645-AE92-EF067939C518}" srcOrd="0" destOrd="0" presId="urn:microsoft.com/office/officeart/2005/8/layout/vProcess5"/>
    <dgm:cxn modelId="{64C23591-859C-3747-B18F-EF386074FEF6}" type="presOf" srcId="{4C808D36-591E-46BA-A0E0-C7AF382F41F8}" destId="{6D1539F7-A056-8E4E-B2BB-7598851769FB}" srcOrd="0" destOrd="0" presId="urn:microsoft.com/office/officeart/2005/8/layout/vProcess5"/>
    <dgm:cxn modelId="{20D47096-50FA-4451-A7CB-DE302656C105}" srcId="{10EFA238-3F0D-45AA-84B7-C59C0D94444A}" destId="{C745E492-8A08-41DE-957E-A92D69B1EC0B}" srcOrd="0" destOrd="0" parTransId="{7105AA63-7967-4C50-B10B-48CD523D4C48}" sibTransId="{636816BF-56C0-44B8-A18A-4C4EAD132137}"/>
    <dgm:cxn modelId="{D6A5B0A8-B41B-45E7-B842-6E33C22013F5}" srcId="{10EFA238-3F0D-45AA-84B7-C59C0D94444A}" destId="{D6CA0D8B-164D-4383-96AB-2B01534D1384}" srcOrd="3" destOrd="0" parTransId="{7EDEF51B-B1FD-4140-A3C3-FCF03ED9F597}" sibTransId="{12DCBC05-7F82-4E84-8698-C7F151B7C19A}"/>
    <dgm:cxn modelId="{E5D645A9-6B01-9647-9F8D-CBC10E7FA31A}" type="presOf" srcId="{1090BAE4-5B71-43FE-928F-3078C9E30946}" destId="{C584724D-E256-B447-8420-F4CA153DB01A}" srcOrd="0" destOrd="0" presId="urn:microsoft.com/office/officeart/2005/8/layout/vProcess5"/>
    <dgm:cxn modelId="{D492AABA-FE17-A249-B75D-8BA1DA4ACA91}" type="presOf" srcId="{9E8D4E3E-55A5-4426-942E-CC92F8DF2BF4}" destId="{10CAC8CD-03A0-004B-920B-761A1F754CA9}" srcOrd="1" destOrd="0" presId="urn:microsoft.com/office/officeart/2005/8/layout/vProcess5"/>
    <dgm:cxn modelId="{83DA7CD4-CE13-E44C-998A-8DCF48ED002A}" type="presOf" srcId="{C745E492-8A08-41DE-957E-A92D69B1EC0B}" destId="{CDE07459-2143-9248-AF8E-67BC7D1256D6}" srcOrd="1" destOrd="0" presId="urn:microsoft.com/office/officeart/2005/8/layout/vProcess5"/>
    <dgm:cxn modelId="{1E02D6D7-14C7-5D44-9D2E-09977177B54A}" type="presOf" srcId="{9D1CF4D3-12FF-44C4-811D-2E99EEDD965F}" destId="{185977FE-CF9D-7945-AE62-1A176873A6D6}" srcOrd="0" destOrd="0" presId="urn:microsoft.com/office/officeart/2005/8/layout/vProcess5"/>
    <dgm:cxn modelId="{9CFA6FFC-C6E4-9945-8127-F46A95EFE433}" type="presOf" srcId="{C745E492-8A08-41DE-957E-A92D69B1EC0B}" destId="{EC9CF1A6-4D70-794C-A10E-43A6D8D239CD}" srcOrd="0" destOrd="0" presId="urn:microsoft.com/office/officeart/2005/8/layout/vProcess5"/>
    <dgm:cxn modelId="{E9D85BE6-C672-044C-B21D-4BA28BD654AF}" type="presParOf" srcId="{C66B9480-2693-9A4C-BF29-96E27A96237E}" destId="{6BD645A4-541C-9D4E-A5A0-22BCC8C329A6}" srcOrd="0" destOrd="0" presId="urn:microsoft.com/office/officeart/2005/8/layout/vProcess5"/>
    <dgm:cxn modelId="{D9B06129-9B2C-1147-A9C9-D9889AF5463E}" type="presParOf" srcId="{C66B9480-2693-9A4C-BF29-96E27A96237E}" destId="{EC9CF1A6-4D70-794C-A10E-43A6D8D239CD}" srcOrd="1" destOrd="0" presId="urn:microsoft.com/office/officeart/2005/8/layout/vProcess5"/>
    <dgm:cxn modelId="{0CA780D8-DA4F-324A-9D7B-87C5C527AB2C}" type="presParOf" srcId="{C66B9480-2693-9A4C-BF29-96E27A96237E}" destId="{838DCD63-84A1-6645-AE92-EF067939C518}" srcOrd="2" destOrd="0" presId="urn:microsoft.com/office/officeart/2005/8/layout/vProcess5"/>
    <dgm:cxn modelId="{36EB2F81-95E9-4442-A2F0-EE248EE7E97F}" type="presParOf" srcId="{C66B9480-2693-9A4C-BF29-96E27A96237E}" destId="{C584724D-E256-B447-8420-F4CA153DB01A}" srcOrd="3" destOrd="0" presId="urn:microsoft.com/office/officeart/2005/8/layout/vProcess5"/>
    <dgm:cxn modelId="{A51B8B53-EB0E-574B-8D4C-6FF2328F9908}" type="presParOf" srcId="{C66B9480-2693-9A4C-BF29-96E27A96237E}" destId="{1EC85A98-FA59-F94C-A1B9-8989AE468B07}" srcOrd="4" destOrd="0" presId="urn:microsoft.com/office/officeart/2005/8/layout/vProcess5"/>
    <dgm:cxn modelId="{53FA64DF-BE92-BF4F-BF36-5A5D98C20CAC}" type="presParOf" srcId="{C66B9480-2693-9A4C-BF29-96E27A96237E}" destId="{BFA31BFF-D4EB-CC4F-B64B-FF6CAE2A1D43}" srcOrd="5" destOrd="0" presId="urn:microsoft.com/office/officeart/2005/8/layout/vProcess5"/>
    <dgm:cxn modelId="{73382881-F1BD-EA49-B025-EF004E7F3D9A}" type="presParOf" srcId="{C66B9480-2693-9A4C-BF29-96E27A96237E}" destId="{3CB7912C-C262-E144-A2FD-850235A7A177}" srcOrd="6" destOrd="0" presId="urn:microsoft.com/office/officeart/2005/8/layout/vProcess5"/>
    <dgm:cxn modelId="{8BC4CAC6-8AA8-B141-940C-2D59370B6A7A}" type="presParOf" srcId="{C66B9480-2693-9A4C-BF29-96E27A96237E}" destId="{185977FE-CF9D-7945-AE62-1A176873A6D6}" srcOrd="7" destOrd="0" presId="urn:microsoft.com/office/officeart/2005/8/layout/vProcess5"/>
    <dgm:cxn modelId="{BB9F0673-1D79-3A4C-8B8A-AF826AEE0025}" type="presParOf" srcId="{C66B9480-2693-9A4C-BF29-96E27A96237E}" destId="{6D1539F7-A056-8E4E-B2BB-7598851769FB}" srcOrd="8" destOrd="0" presId="urn:microsoft.com/office/officeart/2005/8/layout/vProcess5"/>
    <dgm:cxn modelId="{CE093FB1-6AE4-0B4E-82D2-0D0E8CD90668}" type="presParOf" srcId="{C66B9480-2693-9A4C-BF29-96E27A96237E}" destId="{4022982F-949B-ED46-8BD0-AF80573A970E}" srcOrd="9" destOrd="0" presId="urn:microsoft.com/office/officeart/2005/8/layout/vProcess5"/>
    <dgm:cxn modelId="{6CE72083-883F-614B-A0D9-89E838BD24E2}" type="presParOf" srcId="{C66B9480-2693-9A4C-BF29-96E27A96237E}" destId="{CDE07459-2143-9248-AF8E-67BC7D1256D6}" srcOrd="10" destOrd="0" presId="urn:microsoft.com/office/officeart/2005/8/layout/vProcess5"/>
    <dgm:cxn modelId="{B193F40A-458E-7F46-8E50-29FA95F99907}" type="presParOf" srcId="{C66B9480-2693-9A4C-BF29-96E27A96237E}" destId="{10CAC8CD-03A0-004B-920B-761A1F754CA9}" srcOrd="11" destOrd="0" presId="urn:microsoft.com/office/officeart/2005/8/layout/vProcess5"/>
    <dgm:cxn modelId="{7942B261-8736-9341-9704-7D71E4B0A1C6}" type="presParOf" srcId="{C66B9480-2693-9A4C-BF29-96E27A96237E}" destId="{92345B56-675F-194A-BFAF-127DC9C743E3}" srcOrd="12" destOrd="0" presId="urn:microsoft.com/office/officeart/2005/8/layout/vProcess5"/>
    <dgm:cxn modelId="{6FCFAAEE-56AD-5C4A-A677-F86654185BE4}" type="presParOf" srcId="{C66B9480-2693-9A4C-BF29-96E27A96237E}" destId="{33DC3783-1BFD-1548-97FE-1E693C8095DA}" srcOrd="13" destOrd="0" presId="urn:microsoft.com/office/officeart/2005/8/layout/vProcess5"/>
    <dgm:cxn modelId="{B61529AF-B5EB-3C4B-9AA6-F43E07F6C586}" type="presParOf" srcId="{C66B9480-2693-9A4C-BF29-96E27A96237E}" destId="{4352EF14-2786-C644-B753-60DAA087E68E}"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EFA238-3F0D-45AA-84B7-C59C0D94444A}"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C745E492-8A08-41DE-957E-A92D69B1EC0B}">
      <dgm:prSet custT="1"/>
      <dgm:spPr/>
      <dgm:t>
        <a:bodyPr/>
        <a:lstStyle/>
        <a:p>
          <a:r>
            <a:rPr lang="en-US" sz="2400"/>
            <a:t>Question</a:t>
          </a:r>
        </a:p>
      </dgm:t>
    </dgm:pt>
    <dgm:pt modelId="{7105AA63-7967-4C50-B10B-48CD523D4C48}" type="parTrans" cxnId="{20D47096-50FA-4451-A7CB-DE302656C105}">
      <dgm:prSet/>
      <dgm:spPr/>
      <dgm:t>
        <a:bodyPr/>
        <a:lstStyle/>
        <a:p>
          <a:endParaRPr lang="en-US" sz="1100"/>
        </a:p>
      </dgm:t>
    </dgm:pt>
    <dgm:pt modelId="{636816BF-56C0-44B8-A18A-4C4EAD132137}" type="sibTrans" cxnId="{20D47096-50FA-4451-A7CB-DE302656C105}">
      <dgm:prSet custT="1"/>
      <dgm:spPr/>
      <dgm:t>
        <a:bodyPr/>
        <a:lstStyle/>
        <a:p>
          <a:endParaRPr lang="en-US" sz="1600"/>
        </a:p>
      </dgm:t>
    </dgm:pt>
    <dgm:pt modelId="{9E8D4E3E-55A5-4426-942E-CC92F8DF2BF4}">
      <dgm:prSet custT="1"/>
      <dgm:spPr/>
      <dgm:t>
        <a:bodyPr/>
        <a:lstStyle/>
        <a:p>
          <a:r>
            <a:rPr lang="en-US" sz="2400"/>
            <a:t>Student Thinking</a:t>
          </a:r>
        </a:p>
      </dgm:t>
    </dgm:pt>
    <dgm:pt modelId="{A011A3AA-B17E-4667-A499-EA8EC4683357}" type="parTrans" cxnId="{49E68745-72DD-4382-BB4D-46E80234DA47}">
      <dgm:prSet/>
      <dgm:spPr/>
      <dgm:t>
        <a:bodyPr/>
        <a:lstStyle/>
        <a:p>
          <a:endParaRPr lang="en-US" sz="1100"/>
        </a:p>
      </dgm:t>
    </dgm:pt>
    <dgm:pt modelId="{9D1CF4D3-12FF-44C4-811D-2E99EEDD965F}" type="sibTrans" cxnId="{49E68745-72DD-4382-BB4D-46E80234DA47}">
      <dgm:prSet custT="1"/>
      <dgm:spPr/>
      <dgm:t>
        <a:bodyPr/>
        <a:lstStyle/>
        <a:p>
          <a:endParaRPr lang="en-US" sz="1600"/>
        </a:p>
      </dgm:t>
    </dgm:pt>
    <dgm:pt modelId="{1090BAE4-5B71-43FE-928F-3078C9E30946}">
      <dgm:prSet custT="1"/>
      <dgm:spPr/>
      <dgm:t>
        <a:bodyPr/>
        <a:lstStyle/>
        <a:p>
          <a:r>
            <a:rPr lang="en-US" sz="2400" b="0"/>
            <a:t>Movement answer</a:t>
          </a:r>
        </a:p>
      </dgm:t>
    </dgm:pt>
    <dgm:pt modelId="{B7E8CD5D-17F0-4D3E-871E-017CDF4D055B}" type="parTrans" cxnId="{B859041B-FFDE-4ED9-A5A3-0A0D28903721}">
      <dgm:prSet/>
      <dgm:spPr/>
      <dgm:t>
        <a:bodyPr/>
        <a:lstStyle/>
        <a:p>
          <a:endParaRPr lang="en-US" sz="1100"/>
        </a:p>
      </dgm:t>
    </dgm:pt>
    <dgm:pt modelId="{4C808D36-591E-46BA-A0E0-C7AF382F41F8}" type="sibTrans" cxnId="{B859041B-FFDE-4ED9-A5A3-0A0D28903721}">
      <dgm:prSet/>
      <dgm:spPr/>
      <dgm:t>
        <a:bodyPr/>
        <a:lstStyle/>
        <a:p>
          <a:endParaRPr lang="en-US" sz="1050"/>
        </a:p>
      </dgm:t>
    </dgm:pt>
    <dgm:pt modelId="{903C0726-2072-E74A-91F3-6DEF34B26608}" type="pres">
      <dgm:prSet presAssocID="{10EFA238-3F0D-45AA-84B7-C59C0D94444A}" presName="diagram" presStyleCnt="0">
        <dgm:presLayoutVars>
          <dgm:dir/>
          <dgm:resizeHandles val="exact"/>
        </dgm:presLayoutVars>
      </dgm:prSet>
      <dgm:spPr/>
    </dgm:pt>
    <dgm:pt modelId="{B8CC50E6-7378-E342-B00D-0769C5A1F3F5}" type="pres">
      <dgm:prSet presAssocID="{C745E492-8A08-41DE-957E-A92D69B1EC0B}" presName="node" presStyleLbl="node1" presStyleIdx="0" presStyleCnt="3">
        <dgm:presLayoutVars>
          <dgm:bulletEnabled val="1"/>
        </dgm:presLayoutVars>
      </dgm:prSet>
      <dgm:spPr/>
    </dgm:pt>
    <dgm:pt modelId="{780E5299-5DE2-3641-9F82-B008A95909BC}" type="pres">
      <dgm:prSet presAssocID="{636816BF-56C0-44B8-A18A-4C4EAD132137}" presName="sibTrans" presStyleLbl="sibTrans2D1" presStyleIdx="0" presStyleCnt="2"/>
      <dgm:spPr/>
    </dgm:pt>
    <dgm:pt modelId="{8695068B-F2C4-774B-B547-CF63AED48FCF}" type="pres">
      <dgm:prSet presAssocID="{636816BF-56C0-44B8-A18A-4C4EAD132137}" presName="connectorText" presStyleLbl="sibTrans2D1" presStyleIdx="0" presStyleCnt="2"/>
      <dgm:spPr/>
    </dgm:pt>
    <dgm:pt modelId="{5A037022-33E3-5F4E-AC1D-0BF149BBB337}" type="pres">
      <dgm:prSet presAssocID="{9E8D4E3E-55A5-4426-942E-CC92F8DF2BF4}" presName="node" presStyleLbl="node1" presStyleIdx="1" presStyleCnt="3">
        <dgm:presLayoutVars>
          <dgm:bulletEnabled val="1"/>
        </dgm:presLayoutVars>
      </dgm:prSet>
      <dgm:spPr/>
    </dgm:pt>
    <dgm:pt modelId="{811294EA-6553-A240-8961-35C06A35FF74}" type="pres">
      <dgm:prSet presAssocID="{9D1CF4D3-12FF-44C4-811D-2E99EEDD965F}" presName="sibTrans" presStyleLbl="sibTrans2D1" presStyleIdx="1" presStyleCnt="2"/>
      <dgm:spPr/>
    </dgm:pt>
    <dgm:pt modelId="{2DAC691E-C9D2-C149-8DC6-9B192916D648}" type="pres">
      <dgm:prSet presAssocID="{9D1CF4D3-12FF-44C4-811D-2E99EEDD965F}" presName="connectorText" presStyleLbl="sibTrans2D1" presStyleIdx="1" presStyleCnt="2"/>
      <dgm:spPr/>
    </dgm:pt>
    <dgm:pt modelId="{4D572CD6-9200-3847-AA92-5B4C9A7045CF}" type="pres">
      <dgm:prSet presAssocID="{1090BAE4-5B71-43FE-928F-3078C9E30946}" presName="node" presStyleLbl="node1" presStyleIdx="2" presStyleCnt="3">
        <dgm:presLayoutVars>
          <dgm:bulletEnabled val="1"/>
        </dgm:presLayoutVars>
      </dgm:prSet>
      <dgm:spPr/>
    </dgm:pt>
  </dgm:ptLst>
  <dgm:cxnLst>
    <dgm:cxn modelId="{9A089709-F107-6844-9B60-1E4F23307AC6}" type="presOf" srcId="{636816BF-56C0-44B8-A18A-4C4EAD132137}" destId="{8695068B-F2C4-774B-B547-CF63AED48FCF}" srcOrd="1" destOrd="0" presId="urn:microsoft.com/office/officeart/2005/8/layout/process5"/>
    <dgm:cxn modelId="{B859041B-FFDE-4ED9-A5A3-0A0D28903721}" srcId="{10EFA238-3F0D-45AA-84B7-C59C0D94444A}" destId="{1090BAE4-5B71-43FE-928F-3078C9E30946}" srcOrd="2" destOrd="0" parTransId="{B7E8CD5D-17F0-4D3E-871E-017CDF4D055B}" sibTransId="{4C808D36-591E-46BA-A0E0-C7AF382F41F8}"/>
    <dgm:cxn modelId="{9F8BA963-4B80-4949-BF7C-98DB7CF6484D}" type="presOf" srcId="{1090BAE4-5B71-43FE-928F-3078C9E30946}" destId="{4D572CD6-9200-3847-AA92-5B4C9A7045CF}" srcOrd="0" destOrd="0" presId="urn:microsoft.com/office/officeart/2005/8/layout/process5"/>
    <dgm:cxn modelId="{49E68745-72DD-4382-BB4D-46E80234DA47}" srcId="{10EFA238-3F0D-45AA-84B7-C59C0D94444A}" destId="{9E8D4E3E-55A5-4426-942E-CC92F8DF2BF4}" srcOrd="1" destOrd="0" parTransId="{A011A3AA-B17E-4667-A499-EA8EC4683357}" sibTransId="{9D1CF4D3-12FF-44C4-811D-2E99EEDD965F}"/>
    <dgm:cxn modelId="{56836F7D-59E1-5E44-B280-BA3CB2D505FE}" type="presOf" srcId="{10EFA238-3F0D-45AA-84B7-C59C0D94444A}" destId="{903C0726-2072-E74A-91F3-6DEF34B26608}" srcOrd="0" destOrd="0" presId="urn:microsoft.com/office/officeart/2005/8/layout/process5"/>
    <dgm:cxn modelId="{2C567887-594A-C441-9BAB-5B8DCD03610F}" type="presOf" srcId="{9D1CF4D3-12FF-44C4-811D-2E99EEDD965F}" destId="{2DAC691E-C9D2-C149-8DC6-9B192916D648}" srcOrd="1" destOrd="0" presId="urn:microsoft.com/office/officeart/2005/8/layout/process5"/>
    <dgm:cxn modelId="{20D47096-50FA-4451-A7CB-DE302656C105}" srcId="{10EFA238-3F0D-45AA-84B7-C59C0D94444A}" destId="{C745E492-8A08-41DE-957E-A92D69B1EC0B}" srcOrd="0" destOrd="0" parTransId="{7105AA63-7967-4C50-B10B-48CD523D4C48}" sibTransId="{636816BF-56C0-44B8-A18A-4C4EAD132137}"/>
    <dgm:cxn modelId="{4030B3B9-F385-D849-9CD7-7A73273A2C2A}" type="presOf" srcId="{9E8D4E3E-55A5-4426-942E-CC92F8DF2BF4}" destId="{5A037022-33E3-5F4E-AC1D-0BF149BBB337}" srcOrd="0" destOrd="0" presId="urn:microsoft.com/office/officeart/2005/8/layout/process5"/>
    <dgm:cxn modelId="{7E544ACF-6FF4-B242-9A03-3F87393AD2EC}" type="presOf" srcId="{9D1CF4D3-12FF-44C4-811D-2E99EEDD965F}" destId="{811294EA-6553-A240-8961-35C06A35FF74}" srcOrd="0" destOrd="0" presId="urn:microsoft.com/office/officeart/2005/8/layout/process5"/>
    <dgm:cxn modelId="{7FF705D6-53AF-C944-AB79-E2899875F973}" type="presOf" srcId="{636816BF-56C0-44B8-A18A-4C4EAD132137}" destId="{780E5299-5DE2-3641-9F82-B008A95909BC}" srcOrd="0" destOrd="0" presId="urn:microsoft.com/office/officeart/2005/8/layout/process5"/>
    <dgm:cxn modelId="{3A78C7DF-1995-614E-822E-1B8321501E82}" type="presOf" srcId="{C745E492-8A08-41DE-957E-A92D69B1EC0B}" destId="{B8CC50E6-7378-E342-B00D-0769C5A1F3F5}" srcOrd="0" destOrd="0" presId="urn:microsoft.com/office/officeart/2005/8/layout/process5"/>
    <dgm:cxn modelId="{DAEBB5AF-87EA-C84C-8786-F820EED0782F}" type="presParOf" srcId="{903C0726-2072-E74A-91F3-6DEF34B26608}" destId="{B8CC50E6-7378-E342-B00D-0769C5A1F3F5}" srcOrd="0" destOrd="0" presId="urn:microsoft.com/office/officeart/2005/8/layout/process5"/>
    <dgm:cxn modelId="{24D73CE9-E731-3D48-B2DB-28F4747DD1C7}" type="presParOf" srcId="{903C0726-2072-E74A-91F3-6DEF34B26608}" destId="{780E5299-5DE2-3641-9F82-B008A95909BC}" srcOrd="1" destOrd="0" presId="urn:microsoft.com/office/officeart/2005/8/layout/process5"/>
    <dgm:cxn modelId="{538EB62D-8957-6342-BDA1-4E0F979439B2}" type="presParOf" srcId="{780E5299-5DE2-3641-9F82-B008A95909BC}" destId="{8695068B-F2C4-774B-B547-CF63AED48FCF}" srcOrd="0" destOrd="0" presId="urn:microsoft.com/office/officeart/2005/8/layout/process5"/>
    <dgm:cxn modelId="{AFE64334-A19B-7F4F-B1E6-12B380CBB51A}" type="presParOf" srcId="{903C0726-2072-E74A-91F3-6DEF34B26608}" destId="{5A037022-33E3-5F4E-AC1D-0BF149BBB337}" srcOrd="2" destOrd="0" presId="urn:microsoft.com/office/officeart/2005/8/layout/process5"/>
    <dgm:cxn modelId="{42B59A24-90E7-A84A-B69B-D533E6D03041}" type="presParOf" srcId="{903C0726-2072-E74A-91F3-6DEF34B26608}" destId="{811294EA-6553-A240-8961-35C06A35FF74}" srcOrd="3" destOrd="0" presId="urn:microsoft.com/office/officeart/2005/8/layout/process5"/>
    <dgm:cxn modelId="{60D06F78-EAE1-784E-889B-75AC984164F6}" type="presParOf" srcId="{811294EA-6553-A240-8961-35C06A35FF74}" destId="{2DAC691E-C9D2-C149-8DC6-9B192916D648}" srcOrd="0" destOrd="0" presId="urn:microsoft.com/office/officeart/2005/8/layout/process5"/>
    <dgm:cxn modelId="{616201F8-08EB-5846-B5A0-9670C15A996C}" type="presParOf" srcId="{903C0726-2072-E74A-91F3-6DEF34B26608}" destId="{4D572CD6-9200-3847-AA92-5B4C9A7045CF}"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0EFA238-3F0D-45AA-84B7-C59C0D94444A}"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9E8D4E3E-55A5-4426-942E-CC92F8DF2BF4}">
      <dgm:prSet custT="1"/>
      <dgm:spPr/>
      <dgm:t>
        <a:bodyPr/>
        <a:lstStyle/>
        <a:p>
          <a:r>
            <a:rPr lang="en-US" sz="1800" b="0"/>
            <a:t>Be a </a:t>
          </a:r>
          <a:r>
            <a:rPr lang="en-US" sz="1800" b="1"/>
            <a:t>facilitator </a:t>
          </a:r>
          <a:r>
            <a:rPr lang="en-US" sz="1800" b="0"/>
            <a:t>with well thought out questions  </a:t>
          </a:r>
        </a:p>
      </dgm:t>
    </dgm:pt>
    <dgm:pt modelId="{A011A3AA-B17E-4667-A499-EA8EC4683357}" type="parTrans" cxnId="{49E68745-72DD-4382-BB4D-46E80234DA47}">
      <dgm:prSet/>
      <dgm:spPr/>
      <dgm:t>
        <a:bodyPr/>
        <a:lstStyle/>
        <a:p>
          <a:endParaRPr lang="en-US" sz="2000"/>
        </a:p>
      </dgm:t>
    </dgm:pt>
    <dgm:pt modelId="{9D1CF4D3-12FF-44C4-811D-2E99EEDD965F}" type="sibTrans" cxnId="{49E68745-72DD-4382-BB4D-46E80234DA47}">
      <dgm:prSet custT="1"/>
      <dgm:spPr/>
      <dgm:t>
        <a:bodyPr/>
        <a:lstStyle/>
        <a:p>
          <a:endParaRPr lang="en-US" sz="2000"/>
        </a:p>
      </dgm:t>
    </dgm:pt>
    <dgm:pt modelId="{1090BAE4-5B71-43FE-928F-3078C9E30946}">
      <dgm:prSet custT="1"/>
      <dgm:spPr/>
      <dgm:t>
        <a:bodyPr/>
        <a:lstStyle/>
        <a:p>
          <a:r>
            <a:rPr lang="en-US" sz="2000" b="0"/>
            <a:t>Learning in groups to c</a:t>
          </a:r>
          <a:r>
            <a:rPr lang="en-US" sz="2000" b="1"/>
            <a:t>ollaborate</a:t>
          </a:r>
        </a:p>
      </dgm:t>
    </dgm:pt>
    <dgm:pt modelId="{B7E8CD5D-17F0-4D3E-871E-017CDF4D055B}" type="parTrans" cxnId="{B859041B-FFDE-4ED9-A5A3-0A0D28903721}">
      <dgm:prSet/>
      <dgm:spPr/>
      <dgm:t>
        <a:bodyPr/>
        <a:lstStyle/>
        <a:p>
          <a:endParaRPr lang="en-US" sz="2000"/>
        </a:p>
      </dgm:t>
    </dgm:pt>
    <dgm:pt modelId="{4C808D36-591E-46BA-A0E0-C7AF382F41F8}" type="sibTrans" cxnId="{B859041B-FFDE-4ED9-A5A3-0A0D28903721}">
      <dgm:prSet custT="1"/>
      <dgm:spPr/>
      <dgm:t>
        <a:bodyPr/>
        <a:lstStyle/>
        <a:p>
          <a:endParaRPr lang="en-US" sz="2000"/>
        </a:p>
      </dgm:t>
    </dgm:pt>
    <dgm:pt modelId="{D6CA0D8B-164D-4383-96AB-2B01534D1384}">
      <dgm:prSet custT="1"/>
      <dgm:spPr/>
      <dgm:t>
        <a:bodyPr/>
        <a:lstStyle/>
        <a:p>
          <a:r>
            <a:rPr lang="en-US" sz="1800" b="1"/>
            <a:t>Student centered - </a:t>
          </a:r>
          <a:r>
            <a:rPr lang="en-US" sz="1800" b="0"/>
            <a:t>Builds on what students already know</a:t>
          </a:r>
          <a:endParaRPr lang="en-US" sz="1800" b="1"/>
        </a:p>
      </dgm:t>
    </dgm:pt>
    <dgm:pt modelId="{7EDEF51B-B1FD-4140-A3C3-FCF03ED9F597}" type="parTrans" cxnId="{D6A5B0A8-B41B-45E7-B842-6E33C22013F5}">
      <dgm:prSet/>
      <dgm:spPr/>
      <dgm:t>
        <a:bodyPr/>
        <a:lstStyle/>
        <a:p>
          <a:endParaRPr lang="en-US" sz="2000"/>
        </a:p>
      </dgm:t>
    </dgm:pt>
    <dgm:pt modelId="{12DCBC05-7F82-4E84-8698-C7F151B7C19A}" type="sibTrans" cxnId="{D6A5B0A8-B41B-45E7-B842-6E33C22013F5}">
      <dgm:prSet custT="1"/>
      <dgm:spPr/>
      <dgm:t>
        <a:bodyPr/>
        <a:lstStyle/>
        <a:p>
          <a:endParaRPr lang="en-US" sz="2000"/>
        </a:p>
      </dgm:t>
    </dgm:pt>
    <dgm:pt modelId="{3AB13A12-9CFF-4B49-96B7-85F739EC0577}">
      <dgm:prSet custT="1"/>
      <dgm:spPr/>
      <dgm:t>
        <a:bodyPr/>
        <a:lstStyle/>
        <a:p>
          <a:r>
            <a:rPr lang="en-US" sz="1600" b="1"/>
            <a:t>Motivation is key – </a:t>
          </a:r>
          <a:r>
            <a:rPr lang="en-US" sz="1600" b="0"/>
            <a:t>Focus on </a:t>
          </a:r>
          <a:r>
            <a:rPr lang="en-US" sz="1600" b="1"/>
            <a:t>students' questions and interest </a:t>
          </a:r>
        </a:p>
      </dgm:t>
    </dgm:pt>
    <dgm:pt modelId="{DE0D15C7-B3D9-A24A-AB99-9DB1190990CF}" type="parTrans" cxnId="{325F826E-E128-574C-9645-F0CC54180957}">
      <dgm:prSet/>
      <dgm:spPr/>
      <dgm:t>
        <a:bodyPr/>
        <a:lstStyle/>
        <a:p>
          <a:endParaRPr lang="en-GB" sz="2000"/>
        </a:p>
      </dgm:t>
    </dgm:pt>
    <dgm:pt modelId="{E38B65E2-AAFF-D843-A6D4-A9ECE15AC92D}" type="sibTrans" cxnId="{325F826E-E128-574C-9645-F0CC54180957}">
      <dgm:prSet/>
      <dgm:spPr/>
      <dgm:t>
        <a:bodyPr/>
        <a:lstStyle/>
        <a:p>
          <a:endParaRPr lang="en-GB" sz="2000"/>
        </a:p>
      </dgm:t>
    </dgm:pt>
    <dgm:pt modelId="{C66B9480-2693-9A4C-BF29-96E27A96237E}" type="pres">
      <dgm:prSet presAssocID="{10EFA238-3F0D-45AA-84B7-C59C0D94444A}" presName="outerComposite" presStyleCnt="0">
        <dgm:presLayoutVars>
          <dgm:chMax val="5"/>
          <dgm:dir/>
          <dgm:resizeHandles val="exact"/>
        </dgm:presLayoutVars>
      </dgm:prSet>
      <dgm:spPr/>
    </dgm:pt>
    <dgm:pt modelId="{6BD645A4-541C-9D4E-A5A0-22BCC8C329A6}" type="pres">
      <dgm:prSet presAssocID="{10EFA238-3F0D-45AA-84B7-C59C0D94444A}" presName="dummyMaxCanvas" presStyleCnt="0">
        <dgm:presLayoutVars/>
      </dgm:prSet>
      <dgm:spPr/>
    </dgm:pt>
    <dgm:pt modelId="{1A8BD777-5A59-3F4D-8419-FA60A317550B}" type="pres">
      <dgm:prSet presAssocID="{10EFA238-3F0D-45AA-84B7-C59C0D94444A}" presName="FourNodes_1" presStyleLbl="node1" presStyleIdx="0" presStyleCnt="4">
        <dgm:presLayoutVars>
          <dgm:bulletEnabled val="1"/>
        </dgm:presLayoutVars>
      </dgm:prSet>
      <dgm:spPr/>
    </dgm:pt>
    <dgm:pt modelId="{031AEF88-57B4-B544-BD23-4EF7D1748180}" type="pres">
      <dgm:prSet presAssocID="{10EFA238-3F0D-45AA-84B7-C59C0D94444A}" presName="FourNodes_2" presStyleLbl="node1" presStyleIdx="1" presStyleCnt="4">
        <dgm:presLayoutVars>
          <dgm:bulletEnabled val="1"/>
        </dgm:presLayoutVars>
      </dgm:prSet>
      <dgm:spPr/>
    </dgm:pt>
    <dgm:pt modelId="{B9F7E5A6-D163-6B43-9B38-CAC7A3D05E0C}" type="pres">
      <dgm:prSet presAssocID="{10EFA238-3F0D-45AA-84B7-C59C0D94444A}" presName="FourNodes_3" presStyleLbl="node1" presStyleIdx="2" presStyleCnt="4">
        <dgm:presLayoutVars>
          <dgm:bulletEnabled val="1"/>
        </dgm:presLayoutVars>
      </dgm:prSet>
      <dgm:spPr/>
    </dgm:pt>
    <dgm:pt modelId="{440FABD8-280E-7544-925D-63D3CAADB983}" type="pres">
      <dgm:prSet presAssocID="{10EFA238-3F0D-45AA-84B7-C59C0D94444A}" presName="FourNodes_4" presStyleLbl="node1" presStyleIdx="3" presStyleCnt="4">
        <dgm:presLayoutVars>
          <dgm:bulletEnabled val="1"/>
        </dgm:presLayoutVars>
      </dgm:prSet>
      <dgm:spPr/>
    </dgm:pt>
    <dgm:pt modelId="{8F5F22DC-E256-764D-9411-B21FE572B410}" type="pres">
      <dgm:prSet presAssocID="{10EFA238-3F0D-45AA-84B7-C59C0D94444A}" presName="FourConn_1-2" presStyleLbl="fgAccFollowNode1" presStyleIdx="0" presStyleCnt="3">
        <dgm:presLayoutVars>
          <dgm:bulletEnabled val="1"/>
        </dgm:presLayoutVars>
      </dgm:prSet>
      <dgm:spPr/>
    </dgm:pt>
    <dgm:pt modelId="{2031BF69-251F-D445-88E5-A5D66445857B}" type="pres">
      <dgm:prSet presAssocID="{10EFA238-3F0D-45AA-84B7-C59C0D94444A}" presName="FourConn_2-3" presStyleLbl="fgAccFollowNode1" presStyleIdx="1" presStyleCnt="3">
        <dgm:presLayoutVars>
          <dgm:bulletEnabled val="1"/>
        </dgm:presLayoutVars>
      </dgm:prSet>
      <dgm:spPr/>
    </dgm:pt>
    <dgm:pt modelId="{2C403F8F-8329-4A47-8E0C-22AB8BD7DC02}" type="pres">
      <dgm:prSet presAssocID="{10EFA238-3F0D-45AA-84B7-C59C0D94444A}" presName="FourConn_3-4" presStyleLbl="fgAccFollowNode1" presStyleIdx="2" presStyleCnt="3">
        <dgm:presLayoutVars>
          <dgm:bulletEnabled val="1"/>
        </dgm:presLayoutVars>
      </dgm:prSet>
      <dgm:spPr/>
    </dgm:pt>
    <dgm:pt modelId="{A590DE58-9412-D54D-82E0-19F7BD351D55}" type="pres">
      <dgm:prSet presAssocID="{10EFA238-3F0D-45AA-84B7-C59C0D94444A}" presName="FourNodes_1_text" presStyleLbl="node1" presStyleIdx="3" presStyleCnt="4">
        <dgm:presLayoutVars>
          <dgm:bulletEnabled val="1"/>
        </dgm:presLayoutVars>
      </dgm:prSet>
      <dgm:spPr/>
    </dgm:pt>
    <dgm:pt modelId="{C72A5928-8EDF-0E4C-B4CE-5724BB3E0AA5}" type="pres">
      <dgm:prSet presAssocID="{10EFA238-3F0D-45AA-84B7-C59C0D94444A}" presName="FourNodes_2_text" presStyleLbl="node1" presStyleIdx="3" presStyleCnt="4">
        <dgm:presLayoutVars>
          <dgm:bulletEnabled val="1"/>
        </dgm:presLayoutVars>
      </dgm:prSet>
      <dgm:spPr/>
    </dgm:pt>
    <dgm:pt modelId="{CB7F303A-CDB8-AE4E-A629-69235BC01DAA}" type="pres">
      <dgm:prSet presAssocID="{10EFA238-3F0D-45AA-84B7-C59C0D94444A}" presName="FourNodes_3_text" presStyleLbl="node1" presStyleIdx="3" presStyleCnt="4">
        <dgm:presLayoutVars>
          <dgm:bulletEnabled val="1"/>
        </dgm:presLayoutVars>
      </dgm:prSet>
      <dgm:spPr/>
    </dgm:pt>
    <dgm:pt modelId="{43F4F340-CA17-5448-9083-DD741DAF5724}" type="pres">
      <dgm:prSet presAssocID="{10EFA238-3F0D-45AA-84B7-C59C0D94444A}" presName="FourNodes_4_text" presStyleLbl="node1" presStyleIdx="3" presStyleCnt="4">
        <dgm:presLayoutVars>
          <dgm:bulletEnabled val="1"/>
        </dgm:presLayoutVars>
      </dgm:prSet>
      <dgm:spPr/>
    </dgm:pt>
  </dgm:ptLst>
  <dgm:cxnLst>
    <dgm:cxn modelId="{36287C03-CEFF-334F-9DF7-0E6F657C1D8F}" type="presOf" srcId="{9D1CF4D3-12FF-44C4-811D-2E99EEDD965F}" destId="{8F5F22DC-E256-764D-9411-B21FE572B410}" srcOrd="0" destOrd="0" presId="urn:microsoft.com/office/officeart/2005/8/layout/vProcess5"/>
    <dgm:cxn modelId="{B859041B-FFDE-4ED9-A5A3-0A0D28903721}" srcId="{10EFA238-3F0D-45AA-84B7-C59C0D94444A}" destId="{1090BAE4-5B71-43FE-928F-3078C9E30946}" srcOrd="1" destOrd="0" parTransId="{B7E8CD5D-17F0-4D3E-871E-017CDF4D055B}" sibTransId="{4C808D36-591E-46BA-A0E0-C7AF382F41F8}"/>
    <dgm:cxn modelId="{65569A1E-A36E-1D44-A065-57E96D93A850}" type="presOf" srcId="{D6CA0D8B-164D-4383-96AB-2B01534D1384}" destId="{CB7F303A-CDB8-AE4E-A629-69235BC01DAA}" srcOrd="1" destOrd="0" presId="urn:microsoft.com/office/officeart/2005/8/layout/vProcess5"/>
    <dgm:cxn modelId="{D1D4933C-FBCE-434C-9B53-03E42764320A}" type="presOf" srcId="{3AB13A12-9CFF-4B49-96B7-85F739EC0577}" destId="{43F4F340-CA17-5448-9083-DD741DAF5724}" srcOrd="1" destOrd="0" presId="urn:microsoft.com/office/officeart/2005/8/layout/vProcess5"/>
    <dgm:cxn modelId="{1F1FA73D-CC9E-084C-8C0D-AD9A976A116B}" type="presOf" srcId="{10EFA238-3F0D-45AA-84B7-C59C0D94444A}" destId="{C66B9480-2693-9A4C-BF29-96E27A96237E}" srcOrd="0" destOrd="0" presId="urn:microsoft.com/office/officeart/2005/8/layout/vProcess5"/>
    <dgm:cxn modelId="{49E68745-72DD-4382-BB4D-46E80234DA47}" srcId="{10EFA238-3F0D-45AA-84B7-C59C0D94444A}" destId="{9E8D4E3E-55A5-4426-942E-CC92F8DF2BF4}" srcOrd="0" destOrd="0" parTransId="{A011A3AA-B17E-4667-A499-EA8EC4683357}" sibTransId="{9D1CF4D3-12FF-44C4-811D-2E99EEDD965F}"/>
    <dgm:cxn modelId="{325F826E-E128-574C-9645-F0CC54180957}" srcId="{10EFA238-3F0D-45AA-84B7-C59C0D94444A}" destId="{3AB13A12-9CFF-4B49-96B7-85F739EC0577}" srcOrd="3" destOrd="0" parTransId="{DE0D15C7-B3D9-A24A-AB99-9DB1190990CF}" sibTransId="{E38B65E2-AAFF-D843-A6D4-A9ECE15AC92D}"/>
    <dgm:cxn modelId="{AB3BBD4E-6E70-6449-86A2-3EFE708A468E}" type="presOf" srcId="{9E8D4E3E-55A5-4426-942E-CC92F8DF2BF4}" destId="{1A8BD777-5A59-3F4D-8419-FA60A317550B}" srcOrd="0" destOrd="0" presId="urn:microsoft.com/office/officeart/2005/8/layout/vProcess5"/>
    <dgm:cxn modelId="{69A43952-0CEF-B443-B7B6-3B925F57E95E}" type="presOf" srcId="{3AB13A12-9CFF-4B49-96B7-85F739EC0577}" destId="{440FABD8-280E-7544-925D-63D3CAADB983}" srcOrd="0" destOrd="0" presId="urn:microsoft.com/office/officeart/2005/8/layout/vProcess5"/>
    <dgm:cxn modelId="{D17EC079-812C-DE40-BD26-AA60627B7B31}" type="presOf" srcId="{1090BAE4-5B71-43FE-928F-3078C9E30946}" destId="{031AEF88-57B4-B544-BD23-4EF7D1748180}" srcOrd="0" destOrd="0" presId="urn:microsoft.com/office/officeart/2005/8/layout/vProcess5"/>
    <dgm:cxn modelId="{FBBE8490-536A-4E4D-A180-2064F9241A0F}" type="presOf" srcId="{4C808D36-591E-46BA-A0E0-C7AF382F41F8}" destId="{2031BF69-251F-D445-88E5-A5D66445857B}" srcOrd="0" destOrd="0" presId="urn:microsoft.com/office/officeart/2005/8/layout/vProcess5"/>
    <dgm:cxn modelId="{022A4F92-5C27-E244-99C0-D873DE93445C}" type="presOf" srcId="{12DCBC05-7F82-4E84-8698-C7F151B7C19A}" destId="{2C403F8F-8329-4A47-8E0C-22AB8BD7DC02}" srcOrd="0" destOrd="0" presId="urn:microsoft.com/office/officeart/2005/8/layout/vProcess5"/>
    <dgm:cxn modelId="{18F37B9B-7AA5-7F40-AEC1-55FA503BC70D}" type="presOf" srcId="{9E8D4E3E-55A5-4426-942E-CC92F8DF2BF4}" destId="{A590DE58-9412-D54D-82E0-19F7BD351D55}" srcOrd="1" destOrd="0" presId="urn:microsoft.com/office/officeart/2005/8/layout/vProcess5"/>
    <dgm:cxn modelId="{D6A5B0A8-B41B-45E7-B842-6E33C22013F5}" srcId="{10EFA238-3F0D-45AA-84B7-C59C0D94444A}" destId="{D6CA0D8B-164D-4383-96AB-2B01534D1384}" srcOrd="2" destOrd="0" parTransId="{7EDEF51B-B1FD-4140-A3C3-FCF03ED9F597}" sibTransId="{12DCBC05-7F82-4E84-8698-C7F151B7C19A}"/>
    <dgm:cxn modelId="{A98393C2-E277-294F-81E9-340A05D2B09E}" type="presOf" srcId="{1090BAE4-5B71-43FE-928F-3078C9E30946}" destId="{C72A5928-8EDF-0E4C-B4CE-5724BB3E0AA5}" srcOrd="1" destOrd="0" presId="urn:microsoft.com/office/officeart/2005/8/layout/vProcess5"/>
    <dgm:cxn modelId="{C9E0A8CF-C723-5242-B4E3-FDF50D384955}" type="presOf" srcId="{D6CA0D8B-164D-4383-96AB-2B01534D1384}" destId="{B9F7E5A6-D163-6B43-9B38-CAC7A3D05E0C}" srcOrd="0" destOrd="0" presId="urn:microsoft.com/office/officeart/2005/8/layout/vProcess5"/>
    <dgm:cxn modelId="{E9D85BE6-C672-044C-B21D-4BA28BD654AF}" type="presParOf" srcId="{C66B9480-2693-9A4C-BF29-96E27A96237E}" destId="{6BD645A4-541C-9D4E-A5A0-22BCC8C329A6}" srcOrd="0" destOrd="0" presId="urn:microsoft.com/office/officeart/2005/8/layout/vProcess5"/>
    <dgm:cxn modelId="{3AA94C93-C97E-5A4C-834B-ED64A58CF7FF}" type="presParOf" srcId="{C66B9480-2693-9A4C-BF29-96E27A96237E}" destId="{1A8BD777-5A59-3F4D-8419-FA60A317550B}" srcOrd="1" destOrd="0" presId="urn:microsoft.com/office/officeart/2005/8/layout/vProcess5"/>
    <dgm:cxn modelId="{D07047D8-3315-504C-8A24-030071C7E1E5}" type="presParOf" srcId="{C66B9480-2693-9A4C-BF29-96E27A96237E}" destId="{031AEF88-57B4-B544-BD23-4EF7D1748180}" srcOrd="2" destOrd="0" presId="urn:microsoft.com/office/officeart/2005/8/layout/vProcess5"/>
    <dgm:cxn modelId="{17F5DBAA-D4BB-DC48-A447-30358C7BCB23}" type="presParOf" srcId="{C66B9480-2693-9A4C-BF29-96E27A96237E}" destId="{B9F7E5A6-D163-6B43-9B38-CAC7A3D05E0C}" srcOrd="3" destOrd="0" presId="urn:microsoft.com/office/officeart/2005/8/layout/vProcess5"/>
    <dgm:cxn modelId="{6BE13C0C-EA6C-A545-826C-D1A34BF5E14F}" type="presParOf" srcId="{C66B9480-2693-9A4C-BF29-96E27A96237E}" destId="{440FABD8-280E-7544-925D-63D3CAADB983}" srcOrd="4" destOrd="0" presId="urn:microsoft.com/office/officeart/2005/8/layout/vProcess5"/>
    <dgm:cxn modelId="{6C8E3839-BCA8-9442-A8D5-2963A08B02FF}" type="presParOf" srcId="{C66B9480-2693-9A4C-BF29-96E27A96237E}" destId="{8F5F22DC-E256-764D-9411-B21FE572B410}" srcOrd="5" destOrd="0" presId="urn:microsoft.com/office/officeart/2005/8/layout/vProcess5"/>
    <dgm:cxn modelId="{BF906035-95A6-FA47-B46B-F2A0F096DDFF}" type="presParOf" srcId="{C66B9480-2693-9A4C-BF29-96E27A96237E}" destId="{2031BF69-251F-D445-88E5-A5D66445857B}" srcOrd="6" destOrd="0" presId="urn:microsoft.com/office/officeart/2005/8/layout/vProcess5"/>
    <dgm:cxn modelId="{120F73A2-43FA-5E4A-98EF-534E5910207E}" type="presParOf" srcId="{C66B9480-2693-9A4C-BF29-96E27A96237E}" destId="{2C403F8F-8329-4A47-8E0C-22AB8BD7DC02}" srcOrd="7" destOrd="0" presId="urn:microsoft.com/office/officeart/2005/8/layout/vProcess5"/>
    <dgm:cxn modelId="{8B3131EE-A64F-7B4A-87DE-470088DA4E68}" type="presParOf" srcId="{C66B9480-2693-9A4C-BF29-96E27A96237E}" destId="{A590DE58-9412-D54D-82E0-19F7BD351D55}" srcOrd="8" destOrd="0" presId="urn:microsoft.com/office/officeart/2005/8/layout/vProcess5"/>
    <dgm:cxn modelId="{0C2A5526-96BF-5C44-BBD3-0BD373749C1C}" type="presParOf" srcId="{C66B9480-2693-9A4C-BF29-96E27A96237E}" destId="{C72A5928-8EDF-0E4C-B4CE-5724BB3E0AA5}" srcOrd="9" destOrd="0" presId="urn:microsoft.com/office/officeart/2005/8/layout/vProcess5"/>
    <dgm:cxn modelId="{BD72F2FF-DE30-AF4B-A810-8E604F4CB134}" type="presParOf" srcId="{C66B9480-2693-9A4C-BF29-96E27A96237E}" destId="{CB7F303A-CDB8-AE4E-A629-69235BC01DAA}" srcOrd="10" destOrd="0" presId="urn:microsoft.com/office/officeart/2005/8/layout/vProcess5"/>
    <dgm:cxn modelId="{CAAD0F73-B9EB-C04C-B333-76618865B5CE}" type="presParOf" srcId="{C66B9480-2693-9A4C-BF29-96E27A96237E}" destId="{43F4F340-CA17-5448-9083-DD741DAF572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0EFA238-3F0D-45AA-84B7-C59C0D94444A}"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C745E492-8A08-41DE-957E-A92D69B1EC0B}">
      <dgm:prSet custT="1"/>
      <dgm:spPr/>
      <dgm:t>
        <a:bodyPr/>
        <a:lstStyle/>
        <a:p>
          <a:r>
            <a:rPr lang="en-US" sz="2400"/>
            <a:t>Question</a:t>
          </a:r>
        </a:p>
      </dgm:t>
    </dgm:pt>
    <dgm:pt modelId="{7105AA63-7967-4C50-B10B-48CD523D4C48}" type="parTrans" cxnId="{20D47096-50FA-4451-A7CB-DE302656C105}">
      <dgm:prSet/>
      <dgm:spPr/>
      <dgm:t>
        <a:bodyPr/>
        <a:lstStyle/>
        <a:p>
          <a:endParaRPr lang="en-US" sz="1100"/>
        </a:p>
      </dgm:t>
    </dgm:pt>
    <dgm:pt modelId="{636816BF-56C0-44B8-A18A-4C4EAD132137}" type="sibTrans" cxnId="{20D47096-50FA-4451-A7CB-DE302656C105}">
      <dgm:prSet custT="1"/>
      <dgm:spPr/>
      <dgm:t>
        <a:bodyPr/>
        <a:lstStyle/>
        <a:p>
          <a:endParaRPr lang="en-US" sz="1600"/>
        </a:p>
      </dgm:t>
    </dgm:pt>
    <dgm:pt modelId="{9E8D4E3E-55A5-4426-942E-CC92F8DF2BF4}">
      <dgm:prSet custT="1"/>
      <dgm:spPr/>
      <dgm:t>
        <a:bodyPr/>
        <a:lstStyle/>
        <a:p>
          <a:r>
            <a:rPr lang="en-US" sz="2400"/>
            <a:t>Student Thinking</a:t>
          </a:r>
        </a:p>
      </dgm:t>
    </dgm:pt>
    <dgm:pt modelId="{A011A3AA-B17E-4667-A499-EA8EC4683357}" type="parTrans" cxnId="{49E68745-72DD-4382-BB4D-46E80234DA47}">
      <dgm:prSet/>
      <dgm:spPr/>
      <dgm:t>
        <a:bodyPr/>
        <a:lstStyle/>
        <a:p>
          <a:endParaRPr lang="en-US" sz="1100"/>
        </a:p>
      </dgm:t>
    </dgm:pt>
    <dgm:pt modelId="{9D1CF4D3-12FF-44C4-811D-2E99EEDD965F}" type="sibTrans" cxnId="{49E68745-72DD-4382-BB4D-46E80234DA47}">
      <dgm:prSet custT="1"/>
      <dgm:spPr/>
      <dgm:t>
        <a:bodyPr/>
        <a:lstStyle/>
        <a:p>
          <a:endParaRPr lang="en-US" sz="1600"/>
        </a:p>
      </dgm:t>
    </dgm:pt>
    <dgm:pt modelId="{1090BAE4-5B71-43FE-928F-3078C9E30946}">
      <dgm:prSet custT="1"/>
      <dgm:spPr/>
      <dgm:t>
        <a:bodyPr/>
        <a:lstStyle/>
        <a:p>
          <a:r>
            <a:rPr lang="en-US" sz="2400" b="0"/>
            <a:t>Movement answer</a:t>
          </a:r>
        </a:p>
      </dgm:t>
    </dgm:pt>
    <dgm:pt modelId="{B7E8CD5D-17F0-4D3E-871E-017CDF4D055B}" type="parTrans" cxnId="{B859041B-FFDE-4ED9-A5A3-0A0D28903721}">
      <dgm:prSet/>
      <dgm:spPr/>
      <dgm:t>
        <a:bodyPr/>
        <a:lstStyle/>
        <a:p>
          <a:endParaRPr lang="en-US" sz="1100"/>
        </a:p>
      </dgm:t>
    </dgm:pt>
    <dgm:pt modelId="{4C808D36-591E-46BA-A0E0-C7AF382F41F8}" type="sibTrans" cxnId="{B859041B-FFDE-4ED9-A5A3-0A0D28903721}">
      <dgm:prSet/>
      <dgm:spPr/>
      <dgm:t>
        <a:bodyPr/>
        <a:lstStyle/>
        <a:p>
          <a:endParaRPr lang="en-US" sz="1050"/>
        </a:p>
      </dgm:t>
    </dgm:pt>
    <dgm:pt modelId="{903C0726-2072-E74A-91F3-6DEF34B26608}" type="pres">
      <dgm:prSet presAssocID="{10EFA238-3F0D-45AA-84B7-C59C0D94444A}" presName="diagram" presStyleCnt="0">
        <dgm:presLayoutVars>
          <dgm:dir/>
          <dgm:resizeHandles val="exact"/>
        </dgm:presLayoutVars>
      </dgm:prSet>
      <dgm:spPr/>
    </dgm:pt>
    <dgm:pt modelId="{B8CC50E6-7378-E342-B00D-0769C5A1F3F5}" type="pres">
      <dgm:prSet presAssocID="{C745E492-8A08-41DE-957E-A92D69B1EC0B}" presName="node" presStyleLbl="node1" presStyleIdx="0" presStyleCnt="3">
        <dgm:presLayoutVars>
          <dgm:bulletEnabled val="1"/>
        </dgm:presLayoutVars>
      </dgm:prSet>
      <dgm:spPr/>
    </dgm:pt>
    <dgm:pt modelId="{780E5299-5DE2-3641-9F82-B008A95909BC}" type="pres">
      <dgm:prSet presAssocID="{636816BF-56C0-44B8-A18A-4C4EAD132137}" presName="sibTrans" presStyleLbl="sibTrans2D1" presStyleIdx="0" presStyleCnt="2"/>
      <dgm:spPr/>
    </dgm:pt>
    <dgm:pt modelId="{8695068B-F2C4-774B-B547-CF63AED48FCF}" type="pres">
      <dgm:prSet presAssocID="{636816BF-56C0-44B8-A18A-4C4EAD132137}" presName="connectorText" presStyleLbl="sibTrans2D1" presStyleIdx="0" presStyleCnt="2"/>
      <dgm:spPr/>
    </dgm:pt>
    <dgm:pt modelId="{5A037022-33E3-5F4E-AC1D-0BF149BBB337}" type="pres">
      <dgm:prSet presAssocID="{9E8D4E3E-55A5-4426-942E-CC92F8DF2BF4}" presName="node" presStyleLbl="node1" presStyleIdx="1" presStyleCnt="3">
        <dgm:presLayoutVars>
          <dgm:bulletEnabled val="1"/>
        </dgm:presLayoutVars>
      </dgm:prSet>
      <dgm:spPr/>
    </dgm:pt>
    <dgm:pt modelId="{811294EA-6553-A240-8961-35C06A35FF74}" type="pres">
      <dgm:prSet presAssocID="{9D1CF4D3-12FF-44C4-811D-2E99EEDD965F}" presName="sibTrans" presStyleLbl="sibTrans2D1" presStyleIdx="1" presStyleCnt="2"/>
      <dgm:spPr/>
    </dgm:pt>
    <dgm:pt modelId="{2DAC691E-C9D2-C149-8DC6-9B192916D648}" type="pres">
      <dgm:prSet presAssocID="{9D1CF4D3-12FF-44C4-811D-2E99EEDD965F}" presName="connectorText" presStyleLbl="sibTrans2D1" presStyleIdx="1" presStyleCnt="2"/>
      <dgm:spPr/>
    </dgm:pt>
    <dgm:pt modelId="{4D572CD6-9200-3847-AA92-5B4C9A7045CF}" type="pres">
      <dgm:prSet presAssocID="{1090BAE4-5B71-43FE-928F-3078C9E30946}" presName="node" presStyleLbl="node1" presStyleIdx="2" presStyleCnt="3">
        <dgm:presLayoutVars>
          <dgm:bulletEnabled val="1"/>
        </dgm:presLayoutVars>
      </dgm:prSet>
      <dgm:spPr/>
    </dgm:pt>
  </dgm:ptLst>
  <dgm:cxnLst>
    <dgm:cxn modelId="{9A089709-F107-6844-9B60-1E4F23307AC6}" type="presOf" srcId="{636816BF-56C0-44B8-A18A-4C4EAD132137}" destId="{8695068B-F2C4-774B-B547-CF63AED48FCF}" srcOrd="1" destOrd="0" presId="urn:microsoft.com/office/officeart/2005/8/layout/process5"/>
    <dgm:cxn modelId="{B859041B-FFDE-4ED9-A5A3-0A0D28903721}" srcId="{10EFA238-3F0D-45AA-84B7-C59C0D94444A}" destId="{1090BAE4-5B71-43FE-928F-3078C9E30946}" srcOrd="2" destOrd="0" parTransId="{B7E8CD5D-17F0-4D3E-871E-017CDF4D055B}" sibTransId="{4C808D36-591E-46BA-A0E0-C7AF382F41F8}"/>
    <dgm:cxn modelId="{9F8BA963-4B80-4949-BF7C-98DB7CF6484D}" type="presOf" srcId="{1090BAE4-5B71-43FE-928F-3078C9E30946}" destId="{4D572CD6-9200-3847-AA92-5B4C9A7045CF}" srcOrd="0" destOrd="0" presId="urn:microsoft.com/office/officeart/2005/8/layout/process5"/>
    <dgm:cxn modelId="{49E68745-72DD-4382-BB4D-46E80234DA47}" srcId="{10EFA238-3F0D-45AA-84B7-C59C0D94444A}" destId="{9E8D4E3E-55A5-4426-942E-CC92F8DF2BF4}" srcOrd="1" destOrd="0" parTransId="{A011A3AA-B17E-4667-A499-EA8EC4683357}" sibTransId="{9D1CF4D3-12FF-44C4-811D-2E99EEDD965F}"/>
    <dgm:cxn modelId="{56836F7D-59E1-5E44-B280-BA3CB2D505FE}" type="presOf" srcId="{10EFA238-3F0D-45AA-84B7-C59C0D94444A}" destId="{903C0726-2072-E74A-91F3-6DEF34B26608}" srcOrd="0" destOrd="0" presId="urn:microsoft.com/office/officeart/2005/8/layout/process5"/>
    <dgm:cxn modelId="{2C567887-594A-C441-9BAB-5B8DCD03610F}" type="presOf" srcId="{9D1CF4D3-12FF-44C4-811D-2E99EEDD965F}" destId="{2DAC691E-C9D2-C149-8DC6-9B192916D648}" srcOrd="1" destOrd="0" presId="urn:microsoft.com/office/officeart/2005/8/layout/process5"/>
    <dgm:cxn modelId="{20D47096-50FA-4451-A7CB-DE302656C105}" srcId="{10EFA238-3F0D-45AA-84B7-C59C0D94444A}" destId="{C745E492-8A08-41DE-957E-A92D69B1EC0B}" srcOrd="0" destOrd="0" parTransId="{7105AA63-7967-4C50-B10B-48CD523D4C48}" sibTransId="{636816BF-56C0-44B8-A18A-4C4EAD132137}"/>
    <dgm:cxn modelId="{4030B3B9-F385-D849-9CD7-7A73273A2C2A}" type="presOf" srcId="{9E8D4E3E-55A5-4426-942E-CC92F8DF2BF4}" destId="{5A037022-33E3-5F4E-AC1D-0BF149BBB337}" srcOrd="0" destOrd="0" presId="urn:microsoft.com/office/officeart/2005/8/layout/process5"/>
    <dgm:cxn modelId="{7E544ACF-6FF4-B242-9A03-3F87393AD2EC}" type="presOf" srcId="{9D1CF4D3-12FF-44C4-811D-2E99EEDD965F}" destId="{811294EA-6553-A240-8961-35C06A35FF74}" srcOrd="0" destOrd="0" presId="urn:microsoft.com/office/officeart/2005/8/layout/process5"/>
    <dgm:cxn modelId="{7FF705D6-53AF-C944-AB79-E2899875F973}" type="presOf" srcId="{636816BF-56C0-44B8-A18A-4C4EAD132137}" destId="{780E5299-5DE2-3641-9F82-B008A95909BC}" srcOrd="0" destOrd="0" presId="urn:microsoft.com/office/officeart/2005/8/layout/process5"/>
    <dgm:cxn modelId="{3A78C7DF-1995-614E-822E-1B8321501E82}" type="presOf" srcId="{C745E492-8A08-41DE-957E-A92D69B1EC0B}" destId="{B8CC50E6-7378-E342-B00D-0769C5A1F3F5}" srcOrd="0" destOrd="0" presId="urn:microsoft.com/office/officeart/2005/8/layout/process5"/>
    <dgm:cxn modelId="{DAEBB5AF-87EA-C84C-8786-F820EED0782F}" type="presParOf" srcId="{903C0726-2072-E74A-91F3-6DEF34B26608}" destId="{B8CC50E6-7378-E342-B00D-0769C5A1F3F5}" srcOrd="0" destOrd="0" presId="urn:microsoft.com/office/officeart/2005/8/layout/process5"/>
    <dgm:cxn modelId="{24D73CE9-E731-3D48-B2DB-28F4747DD1C7}" type="presParOf" srcId="{903C0726-2072-E74A-91F3-6DEF34B26608}" destId="{780E5299-5DE2-3641-9F82-B008A95909BC}" srcOrd="1" destOrd="0" presId="urn:microsoft.com/office/officeart/2005/8/layout/process5"/>
    <dgm:cxn modelId="{538EB62D-8957-6342-BDA1-4E0F979439B2}" type="presParOf" srcId="{780E5299-5DE2-3641-9F82-B008A95909BC}" destId="{8695068B-F2C4-774B-B547-CF63AED48FCF}" srcOrd="0" destOrd="0" presId="urn:microsoft.com/office/officeart/2005/8/layout/process5"/>
    <dgm:cxn modelId="{AFE64334-A19B-7F4F-B1E6-12B380CBB51A}" type="presParOf" srcId="{903C0726-2072-E74A-91F3-6DEF34B26608}" destId="{5A037022-33E3-5F4E-AC1D-0BF149BBB337}" srcOrd="2" destOrd="0" presId="urn:microsoft.com/office/officeart/2005/8/layout/process5"/>
    <dgm:cxn modelId="{42B59A24-90E7-A84A-B69B-D533E6D03041}" type="presParOf" srcId="{903C0726-2072-E74A-91F3-6DEF34B26608}" destId="{811294EA-6553-A240-8961-35C06A35FF74}" srcOrd="3" destOrd="0" presId="urn:microsoft.com/office/officeart/2005/8/layout/process5"/>
    <dgm:cxn modelId="{60D06F78-EAE1-784E-889B-75AC984164F6}" type="presParOf" srcId="{811294EA-6553-A240-8961-35C06A35FF74}" destId="{2DAC691E-C9D2-C149-8DC6-9B192916D648}" srcOrd="0" destOrd="0" presId="urn:microsoft.com/office/officeart/2005/8/layout/process5"/>
    <dgm:cxn modelId="{616201F8-08EB-5846-B5A0-9670C15A996C}" type="presParOf" srcId="{903C0726-2072-E74A-91F3-6DEF34B26608}" destId="{4D572CD6-9200-3847-AA92-5B4C9A7045CF}"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0EFA238-3F0D-45AA-84B7-C59C0D94444A}"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C745E492-8A08-41DE-957E-A92D69B1EC0B}">
      <dgm:prSet custT="1"/>
      <dgm:spPr/>
      <dgm:t>
        <a:bodyPr/>
        <a:lstStyle/>
        <a:p>
          <a:r>
            <a:rPr lang="en-US" sz="2400"/>
            <a:t>Question</a:t>
          </a:r>
        </a:p>
      </dgm:t>
    </dgm:pt>
    <dgm:pt modelId="{7105AA63-7967-4C50-B10B-48CD523D4C48}" type="parTrans" cxnId="{20D47096-50FA-4451-A7CB-DE302656C105}">
      <dgm:prSet/>
      <dgm:spPr/>
      <dgm:t>
        <a:bodyPr/>
        <a:lstStyle/>
        <a:p>
          <a:endParaRPr lang="en-US" sz="1100"/>
        </a:p>
      </dgm:t>
    </dgm:pt>
    <dgm:pt modelId="{636816BF-56C0-44B8-A18A-4C4EAD132137}" type="sibTrans" cxnId="{20D47096-50FA-4451-A7CB-DE302656C105}">
      <dgm:prSet custT="1"/>
      <dgm:spPr/>
      <dgm:t>
        <a:bodyPr/>
        <a:lstStyle/>
        <a:p>
          <a:endParaRPr lang="en-US" sz="1600"/>
        </a:p>
      </dgm:t>
    </dgm:pt>
    <dgm:pt modelId="{9E8D4E3E-55A5-4426-942E-CC92F8DF2BF4}">
      <dgm:prSet custT="1"/>
      <dgm:spPr/>
      <dgm:t>
        <a:bodyPr/>
        <a:lstStyle/>
        <a:p>
          <a:r>
            <a:rPr lang="en-US" sz="2400"/>
            <a:t>Student Thinking</a:t>
          </a:r>
        </a:p>
      </dgm:t>
    </dgm:pt>
    <dgm:pt modelId="{A011A3AA-B17E-4667-A499-EA8EC4683357}" type="parTrans" cxnId="{49E68745-72DD-4382-BB4D-46E80234DA47}">
      <dgm:prSet/>
      <dgm:spPr/>
      <dgm:t>
        <a:bodyPr/>
        <a:lstStyle/>
        <a:p>
          <a:endParaRPr lang="en-US" sz="1100"/>
        </a:p>
      </dgm:t>
    </dgm:pt>
    <dgm:pt modelId="{9D1CF4D3-12FF-44C4-811D-2E99EEDD965F}" type="sibTrans" cxnId="{49E68745-72DD-4382-BB4D-46E80234DA47}">
      <dgm:prSet custT="1"/>
      <dgm:spPr/>
      <dgm:t>
        <a:bodyPr/>
        <a:lstStyle/>
        <a:p>
          <a:endParaRPr lang="en-US" sz="1600"/>
        </a:p>
      </dgm:t>
    </dgm:pt>
    <dgm:pt modelId="{1090BAE4-5B71-43FE-928F-3078C9E30946}">
      <dgm:prSet custT="1"/>
      <dgm:spPr/>
      <dgm:t>
        <a:bodyPr/>
        <a:lstStyle/>
        <a:p>
          <a:r>
            <a:rPr lang="en-US" sz="2400" b="0"/>
            <a:t>Movement answer</a:t>
          </a:r>
        </a:p>
      </dgm:t>
    </dgm:pt>
    <dgm:pt modelId="{B7E8CD5D-17F0-4D3E-871E-017CDF4D055B}" type="parTrans" cxnId="{B859041B-FFDE-4ED9-A5A3-0A0D28903721}">
      <dgm:prSet/>
      <dgm:spPr/>
      <dgm:t>
        <a:bodyPr/>
        <a:lstStyle/>
        <a:p>
          <a:endParaRPr lang="en-US" sz="1100"/>
        </a:p>
      </dgm:t>
    </dgm:pt>
    <dgm:pt modelId="{4C808D36-591E-46BA-A0E0-C7AF382F41F8}" type="sibTrans" cxnId="{B859041B-FFDE-4ED9-A5A3-0A0D28903721}">
      <dgm:prSet/>
      <dgm:spPr/>
      <dgm:t>
        <a:bodyPr/>
        <a:lstStyle/>
        <a:p>
          <a:endParaRPr lang="en-US" sz="1050"/>
        </a:p>
      </dgm:t>
    </dgm:pt>
    <dgm:pt modelId="{903C0726-2072-E74A-91F3-6DEF34B26608}" type="pres">
      <dgm:prSet presAssocID="{10EFA238-3F0D-45AA-84B7-C59C0D94444A}" presName="diagram" presStyleCnt="0">
        <dgm:presLayoutVars>
          <dgm:dir/>
          <dgm:resizeHandles val="exact"/>
        </dgm:presLayoutVars>
      </dgm:prSet>
      <dgm:spPr/>
    </dgm:pt>
    <dgm:pt modelId="{B8CC50E6-7378-E342-B00D-0769C5A1F3F5}" type="pres">
      <dgm:prSet presAssocID="{C745E492-8A08-41DE-957E-A92D69B1EC0B}" presName="node" presStyleLbl="node1" presStyleIdx="0" presStyleCnt="3">
        <dgm:presLayoutVars>
          <dgm:bulletEnabled val="1"/>
        </dgm:presLayoutVars>
      </dgm:prSet>
      <dgm:spPr/>
    </dgm:pt>
    <dgm:pt modelId="{780E5299-5DE2-3641-9F82-B008A95909BC}" type="pres">
      <dgm:prSet presAssocID="{636816BF-56C0-44B8-A18A-4C4EAD132137}" presName="sibTrans" presStyleLbl="sibTrans2D1" presStyleIdx="0" presStyleCnt="2"/>
      <dgm:spPr/>
    </dgm:pt>
    <dgm:pt modelId="{8695068B-F2C4-774B-B547-CF63AED48FCF}" type="pres">
      <dgm:prSet presAssocID="{636816BF-56C0-44B8-A18A-4C4EAD132137}" presName="connectorText" presStyleLbl="sibTrans2D1" presStyleIdx="0" presStyleCnt="2"/>
      <dgm:spPr/>
    </dgm:pt>
    <dgm:pt modelId="{5A037022-33E3-5F4E-AC1D-0BF149BBB337}" type="pres">
      <dgm:prSet presAssocID="{9E8D4E3E-55A5-4426-942E-CC92F8DF2BF4}" presName="node" presStyleLbl="node1" presStyleIdx="1" presStyleCnt="3">
        <dgm:presLayoutVars>
          <dgm:bulletEnabled val="1"/>
        </dgm:presLayoutVars>
      </dgm:prSet>
      <dgm:spPr/>
    </dgm:pt>
    <dgm:pt modelId="{811294EA-6553-A240-8961-35C06A35FF74}" type="pres">
      <dgm:prSet presAssocID="{9D1CF4D3-12FF-44C4-811D-2E99EEDD965F}" presName="sibTrans" presStyleLbl="sibTrans2D1" presStyleIdx="1" presStyleCnt="2"/>
      <dgm:spPr/>
    </dgm:pt>
    <dgm:pt modelId="{2DAC691E-C9D2-C149-8DC6-9B192916D648}" type="pres">
      <dgm:prSet presAssocID="{9D1CF4D3-12FF-44C4-811D-2E99EEDD965F}" presName="connectorText" presStyleLbl="sibTrans2D1" presStyleIdx="1" presStyleCnt="2"/>
      <dgm:spPr/>
    </dgm:pt>
    <dgm:pt modelId="{4D572CD6-9200-3847-AA92-5B4C9A7045CF}" type="pres">
      <dgm:prSet presAssocID="{1090BAE4-5B71-43FE-928F-3078C9E30946}" presName="node" presStyleLbl="node1" presStyleIdx="2" presStyleCnt="3">
        <dgm:presLayoutVars>
          <dgm:bulletEnabled val="1"/>
        </dgm:presLayoutVars>
      </dgm:prSet>
      <dgm:spPr/>
    </dgm:pt>
  </dgm:ptLst>
  <dgm:cxnLst>
    <dgm:cxn modelId="{9A089709-F107-6844-9B60-1E4F23307AC6}" type="presOf" srcId="{636816BF-56C0-44B8-A18A-4C4EAD132137}" destId="{8695068B-F2C4-774B-B547-CF63AED48FCF}" srcOrd="1" destOrd="0" presId="urn:microsoft.com/office/officeart/2005/8/layout/process5"/>
    <dgm:cxn modelId="{B859041B-FFDE-4ED9-A5A3-0A0D28903721}" srcId="{10EFA238-3F0D-45AA-84B7-C59C0D94444A}" destId="{1090BAE4-5B71-43FE-928F-3078C9E30946}" srcOrd="2" destOrd="0" parTransId="{B7E8CD5D-17F0-4D3E-871E-017CDF4D055B}" sibTransId="{4C808D36-591E-46BA-A0E0-C7AF382F41F8}"/>
    <dgm:cxn modelId="{9F8BA963-4B80-4949-BF7C-98DB7CF6484D}" type="presOf" srcId="{1090BAE4-5B71-43FE-928F-3078C9E30946}" destId="{4D572CD6-9200-3847-AA92-5B4C9A7045CF}" srcOrd="0" destOrd="0" presId="urn:microsoft.com/office/officeart/2005/8/layout/process5"/>
    <dgm:cxn modelId="{49E68745-72DD-4382-BB4D-46E80234DA47}" srcId="{10EFA238-3F0D-45AA-84B7-C59C0D94444A}" destId="{9E8D4E3E-55A5-4426-942E-CC92F8DF2BF4}" srcOrd="1" destOrd="0" parTransId="{A011A3AA-B17E-4667-A499-EA8EC4683357}" sibTransId="{9D1CF4D3-12FF-44C4-811D-2E99EEDD965F}"/>
    <dgm:cxn modelId="{56836F7D-59E1-5E44-B280-BA3CB2D505FE}" type="presOf" srcId="{10EFA238-3F0D-45AA-84B7-C59C0D94444A}" destId="{903C0726-2072-E74A-91F3-6DEF34B26608}" srcOrd="0" destOrd="0" presId="urn:microsoft.com/office/officeart/2005/8/layout/process5"/>
    <dgm:cxn modelId="{2C567887-594A-C441-9BAB-5B8DCD03610F}" type="presOf" srcId="{9D1CF4D3-12FF-44C4-811D-2E99EEDD965F}" destId="{2DAC691E-C9D2-C149-8DC6-9B192916D648}" srcOrd="1" destOrd="0" presId="urn:microsoft.com/office/officeart/2005/8/layout/process5"/>
    <dgm:cxn modelId="{20D47096-50FA-4451-A7CB-DE302656C105}" srcId="{10EFA238-3F0D-45AA-84B7-C59C0D94444A}" destId="{C745E492-8A08-41DE-957E-A92D69B1EC0B}" srcOrd="0" destOrd="0" parTransId="{7105AA63-7967-4C50-B10B-48CD523D4C48}" sibTransId="{636816BF-56C0-44B8-A18A-4C4EAD132137}"/>
    <dgm:cxn modelId="{4030B3B9-F385-D849-9CD7-7A73273A2C2A}" type="presOf" srcId="{9E8D4E3E-55A5-4426-942E-CC92F8DF2BF4}" destId="{5A037022-33E3-5F4E-AC1D-0BF149BBB337}" srcOrd="0" destOrd="0" presId="urn:microsoft.com/office/officeart/2005/8/layout/process5"/>
    <dgm:cxn modelId="{7E544ACF-6FF4-B242-9A03-3F87393AD2EC}" type="presOf" srcId="{9D1CF4D3-12FF-44C4-811D-2E99EEDD965F}" destId="{811294EA-6553-A240-8961-35C06A35FF74}" srcOrd="0" destOrd="0" presId="urn:microsoft.com/office/officeart/2005/8/layout/process5"/>
    <dgm:cxn modelId="{7FF705D6-53AF-C944-AB79-E2899875F973}" type="presOf" srcId="{636816BF-56C0-44B8-A18A-4C4EAD132137}" destId="{780E5299-5DE2-3641-9F82-B008A95909BC}" srcOrd="0" destOrd="0" presId="urn:microsoft.com/office/officeart/2005/8/layout/process5"/>
    <dgm:cxn modelId="{3A78C7DF-1995-614E-822E-1B8321501E82}" type="presOf" srcId="{C745E492-8A08-41DE-957E-A92D69B1EC0B}" destId="{B8CC50E6-7378-E342-B00D-0769C5A1F3F5}" srcOrd="0" destOrd="0" presId="urn:microsoft.com/office/officeart/2005/8/layout/process5"/>
    <dgm:cxn modelId="{DAEBB5AF-87EA-C84C-8786-F820EED0782F}" type="presParOf" srcId="{903C0726-2072-E74A-91F3-6DEF34B26608}" destId="{B8CC50E6-7378-E342-B00D-0769C5A1F3F5}" srcOrd="0" destOrd="0" presId="urn:microsoft.com/office/officeart/2005/8/layout/process5"/>
    <dgm:cxn modelId="{24D73CE9-E731-3D48-B2DB-28F4747DD1C7}" type="presParOf" srcId="{903C0726-2072-E74A-91F3-6DEF34B26608}" destId="{780E5299-5DE2-3641-9F82-B008A95909BC}" srcOrd="1" destOrd="0" presId="urn:microsoft.com/office/officeart/2005/8/layout/process5"/>
    <dgm:cxn modelId="{538EB62D-8957-6342-BDA1-4E0F979439B2}" type="presParOf" srcId="{780E5299-5DE2-3641-9F82-B008A95909BC}" destId="{8695068B-F2C4-774B-B547-CF63AED48FCF}" srcOrd="0" destOrd="0" presId="urn:microsoft.com/office/officeart/2005/8/layout/process5"/>
    <dgm:cxn modelId="{AFE64334-A19B-7F4F-B1E6-12B380CBB51A}" type="presParOf" srcId="{903C0726-2072-E74A-91F3-6DEF34B26608}" destId="{5A037022-33E3-5F4E-AC1D-0BF149BBB337}" srcOrd="2" destOrd="0" presId="urn:microsoft.com/office/officeart/2005/8/layout/process5"/>
    <dgm:cxn modelId="{42B59A24-90E7-A84A-B69B-D533E6D03041}" type="presParOf" srcId="{903C0726-2072-E74A-91F3-6DEF34B26608}" destId="{811294EA-6553-A240-8961-35C06A35FF74}" srcOrd="3" destOrd="0" presId="urn:microsoft.com/office/officeart/2005/8/layout/process5"/>
    <dgm:cxn modelId="{60D06F78-EAE1-784E-889B-75AC984164F6}" type="presParOf" srcId="{811294EA-6553-A240-8961-35C06A35FF74}" destId="{2DAC691E-C9D2-C149-8DC6-9B192916D648}" srcOrd="0" destOrd="0" presId="urn:microsoft.com/office/officeart/2005/8/layout/process5"/>
    <dgm:cxn modelId="{616201F8-08EB-5846-B5A0-9670C15A996C}" type="presParOf" srcId="{903C0726-2072-E74A-91F3-6DEF34B26608}" destId="{4D572CD6-9200-3847-AA92-5B4C9A7045CF}"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212E30-1DEE-49C4-8DED-F48B51816866}">
      <dsp:nvSpPr>
        <dsp:cNvPr id="0" name=""/>
        <dsp:cNvSpPr/>
      </dsp:nvSpPr>
      <dsp:spPr>
        <a:xfrm>
          <a:off x="4042" y="1185714"/>
          <a:ext cx="1904523" cy="1904523"/>
        </a:xfrm>
        <a:prstGeom prst="roundRect">
          <a:avLst>
            <a:gd name="adj" fmla="val 10000"/>
          </a:avLst>
        </a:prstGeom>
        <a:solidFill>
          <a:schemeClr val="accent5">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89632F-82A0-4B9F-9A1D-8AE570540EA6}">
      <dsp:nvSpPr>
        <dsp:cNvPr id="0" name=""/>
        <dsp:cNvSpPr/>
      </dsp:nvSpPr>
      <dsp:spPr>
        <a:xfrm>
          <a:off x="314081" y="2328428"/>
          <a:ext cx="1904523" cy="190452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Foundation learning</a:t>
          </a:r>
        </a:p>
        <a:p>
          <a:pPr marL="228600" lvl="1" indent="-228600" algn="l" defTabSz="889000">
            <a:lnSpc>
              <a:spcPct val="90000"/>
            </a:lnSpc>
            <a:spcBef>
              <a:spcPct val="0"/>
            </a:spcBef>
            <a:spcAft>
              <a:spcPct val="15000"/>
            </a:spcAft>
            <a:buChar char="•"/>
          </a:pPr>
          <a:r>
            <a:rPr lang="en-GB" sz="2000" kern="1200"/>
            <a:t>Early  FP</a:t>
          </a:r>
        </a:p>
        <a:p>
          <a:pPr marL="228600" lvl="1" indent="-228600" algn="l" defTabSz="889000">
            <a:lnSpc>
              <a:spcPct val="90000"/>
            </a:lnSpc>
            <a:spcBef>
              <a:spcPct val="0"/>
            </a:spcBef>
            <a:spcAft>
              <a:spcPct val="15000"/>
            </a:spcAft>
            <a:buChar char="•"/>
          </a:pPr>
          <a:r>
            <a:rPr lang="en-GB" sz="2000" kern="1200"/>
            <a:t>Late FP</a:t>
          </a:r>
        </a:p>
      </dsp:txBody>
      <dsp:txXfrm>
        <a:off x="369863" y="2384210"/>
        <a:ext cx="1792959" cy="1792959"/>
      </dsp:txXfrm>
    </dsp:sp>
    <dsp:sp modelId="{EA1228B7-A9AD-4170-8D1F-2EDAC44EC582}">
      <dsp:nvSpPr>
        <dsp:cNvPr id="0" name=""/>
        <dsp:cNvSpPr/>
      </dsp:nvSpPr>
      <dsp:spPr>
        <a:xfrm>
          <a:off x="2275419" y="1909161"/>
          <a:ext cx="366853" cy="45763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2275419" y="2000687"/>
        <a:ext cx="256797" cy="274578"/>
      </dsp:txXfrm>
    </dsp:sp>
    <dsp:sp modelId="{D90285B8-821F-425D-8635-F49F2D0CB552}">
      <dsp:nvSpPr>
        <dsp:cNvPr id="0" name=""/>
        <dsp:cNvSpPr/>
      </dsp:nvSpPr>
      <dsp:spPr>
        <a:xfrm>
          <a:off x="2956718" y="1185714"/>
          <a:ext cx="1904523" cy="1904523"/>
        </a:xfrm>
        <a:prstGeom prst="roundRect">
          <a:avLst>
            <a:gd name="adj" fmla="val 10000"/>
          </a:avLst>
        </a:prstGeom>
        <a:solidFill>
          <a:schemeClr val="accent5">
            <a:tint val="50000"/>
            <a:hueOff val="-3342512"/>
            <a:satOff val="-12663"/>
            <a:lumOff val="42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C2ADD82-97A4-4D53-AFEC-EDF41331276C}">
      <dsp:nvSpPr>
        <dsp:cNvPr id="0" name=""/>
        <dsp:cNvSpPr/>
      </dsp:nvSpPr>
      <dsp:spPr>
        <a:xfrm>
          <a:off x="3266757" y="2328428"/>
          <a:ext cx="1904523" cy="1904523"/>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Key Stage 2</a:t>
          </a:r>
        </a:p>
        <a:p>
          <a:pPr marL="228600" lvl="1" indent="-228600" algn="l" defTabSz="889000">
            <a:lnSpc>
              <a:spcPct val="90000"/>
            </a:lnSpc>
            <a:spcBef>
              <a:spcPct val="0"/>
            </a:spcBef>
            <a:spcAft>
              <a:spcPct val="15000"/>
            </a:spcAft>
            <a:buChar char="•"/>
          </a:pPr>
          <a:r>
            <a:rPr lang="en-GB" sz="2000" kern="1200"/>
            <a:t>Year 3-4</a:t>
          </a:r>
        </a:p>
        <a:p>
          <a:pPr marL="228600" lvl="1" indent="-228600" algn="l" defTabSz="889000">
            <a:lnSpc>
              <a:spcPct val="90000"/>
            </a:lnSpc>
            <a:spcBef>
              <a:spcPct val="0"/>
            </a:spcBef>
            <a:spcAft>
              <a:spcPct val="15000"/>
            </a:spcAft>
            <a:buChar char="•"/>
          </a:pPr>
          <a:r>
            <a:rPr lang="en-GB" sz="2000" kern="1200"/>
            <a:t>Year 5-6</a:t>
          </a:r>
        </a:p>
      </dsp:txBody>
      <dsp:txXfrm>
        <a:off x="3322539" y="2384210"/>
        <a:ext cx="1792959" cy="1792959"/>
      </dsp:txXfrm>
    </dsp:sp>
    <dsp:sp modelId="{D1AD06B9-3E44-465D-B7AF-058799123D92}">
      <dsp:nvSpPr>
        <dsp:cNvPr id="0" name=""/>
        <dsp:cNvSpPr/>
      </dsp:nvSpPr>
      <dsp:spPr>
        <a:xfrm>
          <a:off x="5228095" y="1909161"/>
          <a:ext cx="366853" cy="457630"/>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5228095" y="2000687"/>
        <a:ext cx="256797" cy="274578"/>
      </dsp:txXfrm>
    </dsp:sp>
    <dsp:sp modelId="{274D2DDC-A182-4003-A59D-3B9603DAFF96}">
      <dsp:nvSpPr>
        <dsp:cNvPr id="0" name=""/>
        <dsp:cNvSpPr/>
      </dsp:nvSpPr>
      <dsp:spPr>
        <a:xfrm>
          <a:off x="5909394" y="1185714"/>
          <a:ext cx="1904523" cy="1904523"/>
        </a:xfrm>
        <a:prstGeom prst="roundRect">
          <a:avLst>
            <a:gd name="adj" fmla="val 10000"/>
          </a:avLst>
        </a:prstGeom>
        <a:solidFill>
          <a:schemeClr val="accent5">
            <a:tint val="50000"/>
            <a:hueOff val="-6685025"/>
            <a:satOff val="-25325"/>
            <a:lumOff val="84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377AC34-BD7B-49BC-B266-DD069684749F}">
      <dsp:nvSpPr>
        <dsp:cNvPr id="0" name=""/>
        <dsp:cNvSpPr/>
      </dsp:nvSpPr>
      <dsp:spPr>
        <a:xfrm>
          <a:off x="6219433" y="2328428"/>
          <a:ext cx="1904523" cy="1904523"/>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Key Stage 3</a:t>
          </a:r>
        </a:p>
        <a:p>
          <a:pPr marL="228600" lvl="1" indent="-228600" algn="l" defTabSz="889000">
            <a:lnSpc>
              <a:spcPct val="90000"/>
            </a:lnSpc>
            <a:spcBef>
              <a:spcPct val="0"/>
            </a:spcBef>
            <a:spcAft>
              <a:spcPct val="15000"/>
            </a:spcAft>
            <a:buChar char="•"/>
          </a:pPr>
          <a:r>
            <a:rPr lang="en-GB" sz="2000" kern="1200"/>
            <a:t>Year 7</a:t>
          </a:r>
        </a:p>
        <a:p>
          <a:pPr marL="228600" lvl="1" indent="-228600" algn="l" defTabSz="889000">
            <a:lnSpc>
              <a:spcPct val="90000"/>
            </a:lnSpc>
            <a:spcBef>
              <a:spcPct val="0"/>
            </a:spcBef>
            <a:spcAft>
              <a:spcPct val="15000"/>
            </a:spcAft>
            <a:buChar char="•"/>
          </a:pPr>
          <a:r>
            <a:rPr lang="en-GB" sz="2000" kern="1200"/>
            <a:t>Year 8</a:t>
          </a:r>
        </a:p>
        <a:p>
          <a:pPr marL="228600" lvl="1" indent="-228600" algn="l" defTabSz="889000">
            <a:lnSpc>
              <a:spcPct val="90000"/>
            </a:lnSpc>
            <a:spcBef>
              <a:spcPct val="0"/>
            </a:spcBef>
            <a:spcAft>
              <a:spcPct val="15000"/>
            </a:spcAft>
            <a:buChar char="•"/>
          </a:pPr>
          <a:r>
            <a:rPr lang="en-GB" sz="2000" kern="1200"/>
            <a:t>Year 9</a:t>
          </a:r>
        </a:p>
      </dsp:txBody>
      <dsp:txXfrm>
        <a:off x="6275215" y="2384210"/>
        <a:ext cx="1792959" cy="17929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ED89F-3630-4BD2-B2A3-4715237B43DC}">
      <dsp:nvSpPr>
        <dsp:cNvPr id="0" name=""/>
        <dsp:cNvSpPr/>
      </dsp:nvSpPr>
      <dsp:spPr>
        <a:xfrm>
          <a:off x="923788" y="718957"/>
          <a:ext cx="1445947" cy="14459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70F576-BD56-4A69-830E-191DC6FC05B0}">
      <dsp:nvSpPr>
        <dsp:cNvPr id="0" name=""/>
        <dsp:cNvSpPr/>
      </dsp:nvSpPr>
      <dsp:spPr>
        <a:xfrm>
          <a:off x="40153" y="2547253"/>
          <a:ext cx="32132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a:t>Knowledge is constructed</a:t>
          </a:r>
        </a:p>
      </dsp:txBody>
      <dsp:txXfrm>
        <a:off x="40153" y="2547253"/>
        <a:ext cx="3213215" cy="720000"/>
      </dsp:txXfrm>
    </dsp:sp>
    <dsp:sp modelId="{A1EBA3D2-8E3E-4AD8-A1BB-6856A3BBC74E}">
      <dsp:nvSpPr>
        <dsp:cNvPr id="0" name=""/>
        <dsp:cNvSpPr/>
      </dsp:nvSpPr>
      <dsp:spPr>
        <a:xfrm>
          <a:off x="4699316" y="718957"/>
          <a:ext cx="1445947" cy="14459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CB0178-2BB8-4DBE-8B8F-0F1D365BCD42}">
      <dsp:nvSpPr>
        <dsp:cNvPr id="0" name=""/>
        <dsp:cNvSpPr/>
      </dsp:nvSpPr>
      <dsp:spPr>
        <a:xfrm>
          <a:off x="3815682" y="2547253"/>
          <a:ext cx="32132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a:t>Learners use previous knowledge as foundations and build on it</a:t>
          </a:r>
        </a:p>
      </dsp:txBody>
      <dsp:txXfrm>
        <a:off x="3815682" y="2547253"/>
        <a:ext cx="3213215" cy="720000"/>
      </dsp:txXfrm>
    </dsp:sp>
    <dsp:sp modelId="{4FB5F1FC-A1CE-437B-B52D-D337F104AE2B}">
      <dsp:nvSpPr>
        <dsp:cNvPr id="0" name=""/>
        <dsp:cNvSpPr/>
      </dsp:nvSpPr>
      <dsp:spPr>
        <a:xfrm>
          <a:off x="8474844" y="718957"/>
          <a:ext cx="1445947" cy="14459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18D13F-68F4-407A-AD07-67F8F6CE989D}">
      <dsp:nvSpPr>
        <dsp:cNvPr id="0" name=""/>
        <dsp:cNvSpPr/>
      </dsp:nvSpPr>
      <dsp:spPr>
        <a:xfrm>
          <a:off x="7591210" y="2547253"/>
          <a:ext cx="32132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a:t>Everyone’s individual experiences means learning is unique to them</a:t>
          </a:r>
        </a:p>
      </dsp:txBody>
      <dsp:txXfrm>
        <a:off x="7591210" y="2547253"/>
        <a:ext cx="3213215"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9CF1A6-4D70-794C-A10E-43A6D8D239CD}">
      <dsp:nvSpPr>
        <dsp:cNvPr id="0" name=""/>
        <dsp:cNvSpPr/>
      </dsp:nvSpPr>
      <dsp:spPr>
        <a:xfrm>
          <a:off x="0" y="0"/>
          <a:ext cx="8396900" cy="90582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a:t>Learning is an </a:t>
          </a:r>
          <a:r>
            <a:rPr lang="en-US" sz="2400" b="1" kern="1200"/>
            <a:t>active process - </a:t>
          </a:r>
          <a:r>
            <a:rPr lang="en-US" sz="2400" kern="1200"/>
            <a:t>- </a:t>
          </a:r>
          <a:r>
            <a:rPr lang="en-US" sz="2400" b="1" kern="1200"/>
            <a:t>Students need to engage in discussions, activities</a:t>
          </a:r>
          <a:r>
            <a:rPr lang="en-US" sz="2400" b="1" kern="1200">
              <a:latin typeface="Calibri Light" panose="020F0302020204030204"/>
            </a:rPr>
            <a:t> </a:t>
          </a:r>
          <a:endParaRPr lang="en-US" sz="2400" kern="1200"/>
        </a:p>
      </dsp:txBody>
      <dsp:txXfrm>
        <a:off x="26531" y="26531"/>
        <a:ext cx="7313459" cy="852765"/>
      </dsp:txXfrm>
    </dsp:sp>
    <dsp:sp modelId="{838DCD63-84A1-6645-AE92-EF067939C518}">
      <dsp:nvSpPr>
        <dsp:cNvPr id="0" name=""/>
        <dsp:cNvSpPr/>
      </dsp:nvSpPr>
      <dsp:spPr>
        <a:xfrm>
          <a:off x="627041" y="1031637"/>
          <a:ext cx="8396900" cy="905827"/>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b="1" kern="1200"/>
            <a:t>Be a facilitator</a:t>
          </a:r>
          <a:r>
            <a:rPr lang="en-US" sz="2000" kern="1200"/>
            <a:t> - create </a:t>
          </a:r>
          <a:r>
            <a:rPr lang="en-US" sz="2000" kern="1200">
              <a:latin typeface="Calibri Light" panose="020F0302020204030204"/>
            </a:rPr>
            <a:t>environments where</a:t>
          </a:r>
          <a:r>
            <a:rPr lang="en-US" sz="2000" kern="1200"/>
            <a:t> students can challenge their understandings</a:t>
          </a:r>
        </a:p>
      </dsp:txBody>
      <dsp:txXfrm>
        <a:off x="653572" y="1058168"/>
        <a:ext cx="7128008" cy="852765"/>
      </dsp:txXfrm>
    </dsp:sp>
    <dsp:sp modelId="{C584724D-E256-B447-8420-F4CA153DB01A}">
      <dsp:nvSpPr>
        <dsp:cNvPr id="0" name=""/>
        <dsp:cNvSpPr/>
      </dsp:nvSpPr>
      <dsp:spPr>
        <a:xfrm>
          <a:off x="1254082" y="2063274"/>
          <a:ext cx="8396900" cy="905827"/>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b="1" kern="1200">
              <a:latin typeface="Calibri Light" panose="020F0302020204030204"/>
            </a:rPr>
            <a:t>Small group work -</a:t>
          </a:r>
          <a:r>
            <a:rPr lang="en-US" sz="2000" kern="1200"/>
            <a:t> Collaborative, </a:t>
          </a:r>
          <a:r>
            <a:rPr lang="en-US" sz="2000" kern="1200">
              <a:latin typeface="Calibri Light" panose="020F0302020204030204"/>
            </a:rPr>
            <a:t>interactive, dialogue</a:t>
          </a:r>
          <a:r>
            <a:rPr lang="en-US" sz="2000" kern="1200"/>
            <a:t> about what students need for success</a:t>
          </a:r>
        </a:p>
      </dsp:txBody>
      <dsp:txXfrm>
        <a:off x="1280613" y="2089805"/>
        <a:ext cx="7128008" cy="852765"/>
      </dsp:txXfrm>
    </dsp:sp>
    <dsp:sp modelId="{1EC85A98-FA59-F94C-A1B9-8989AE468B07}">
      <dsp:nvSpPr>
        <dsp:cNvPr id="0" name=""/>
        <dsp:cNvSpPr/>
      </dsp:nvSpPr>
      <dsp:spPr>
        <a:xfrm>
          <a:off x="1881123" y="3094911"/>
          <a:ext cx="8396900" cy="905827"/>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b="1" kern="1200"/>
            <a:t>Student centered - </a:t>
          </a:r>
          <a:r>
            <a:rPr lang="en-US" sz="2400" b="0" kern="1200"/>
            <a:t>Builds on what students already know - Focus on </a:t>
          </a:r>
          <a:r>
            <a:rPr lang="en-US" sz="2400" b="1" kern="1200"/>
            <a:t>students' questions and interest</a:t>
          </a:r>
          <a:r>
            <a:rPr lang="en-US" sz="2400" b="1" kern="1200">
              <a:latin typeface="Calibri Light" panose="020F0302020204030204"/>
            </a:rPr>
            <a:t> </a:t>
          </a:r>
          <a:endParaRPr lang="en-US" sz="2400" b="1" kern="1200"/>
        </a:p>
      </dsp:txBody>
      <dsp:txXfrm>
        <a:off x="1907654" y="3121442"/>
        <a:ext cx="7128008" cy="852765"/>
      </dsp:txXfrm>
    </dsp:sp>
    <dsp:sp modelId="{BFA31BFF-D4EB-CC4F-B64B-FF6CAE2A1D43}">
      <dsp:nvSpPr>
        <dsp:cNvPr id="0" name=""/>
        <dsp:cNvSpPr/>
      </dsp:nvSpPr>
      <dsp:spPr>
        <a:xfrm>
          <a:off x="2508164" y="4126548"/>
          <a:ext cx="8396900" cy="90582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b="1" kern="1200">
              <a:latin typeface="Calibri Light" panose="020F0302020204030204"/>
            </a:rPr>
            <a:t>Motivation is key – </a:t>
          </a:r>
          <a:r>
            <a:rPr lang="en-US" sz="2000" b="0" kern="1200">
              <a:latin typeface="Calibri Light" panose="020F0302020204030204"/>
            </a:rPr>
            <a:t>We need ways to engage</a:t>
          </a:r>
          <a:r>
            <a:rPr lang="en-US" sz="2000" kern="1200">
              <a:latin typeface="Calibri Light" panose="020F0302020204030204"/>
            </a:rPr>
            <a:t> </a:t>
          </a:r>
          <a:r>
            <a:rPr lang="en-US" sz="2000" kern="1200"/>
            <a:t>and motivate learners to help them become excited about what we’re teaching</a:t>
          </a:r>
          <a:r>
            <a:rPr lang="en-US" sz="2000" b="1" kern="1200">
              <a:latin typeface="Calibri Light" panose="020F0302020204030204"/>
            </a:rPr>
            <a:t> </a:t>
          </a:r>
          <a:endParaRPr lang="en-US" sz="2000" b="1" kern="1200"/>
        </a:p>
      </dsp:txBody>
      <dsp:txXfrm>
        <a:off x="2534695" y="4153079"/>
        <a:ext cx="7128008" cy="852765"/>
      </dsp:txXfrm>
    </dsp:sp>
    <dsp:sp modelId="{3CB7912C-C262-E144-A2FD-850235A7A177}">
      <dsp:nvSpPr>
        <dsp:cNvPr id="0" name=""/>
        <dsp:cNvSpPr/>
      </dsp:nvSpPr>
      <dsp:spPr>
        <a:xfrm>
          <a:off x="7808112" y="661757"/>
          <a:ext cx="588787" cy="588787"/>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940589" y="661757"/>
        <a:ext cx="323833" cy="443062"/>
      </dsp:txXfrm>
    </dsp:sp>
    <dsp:sp modelId="{185977FE-CF9D-7945-AE62-1A176873A6D6}">
      <dsp:nvSpPr>
        <dsp:cNvPr id="0" name=""/>
        <dsp:cNvSpPr/>
      </dsp:nvSpPr>
      <dsp:spPr>
        <a:xfrm>
          <a:off x="8435153" y="1693394"/>
          <a:ext cx="588787" cy="588787"/>
        </a:xfrm>
        <a:prstGeom prst="downArrow">
          <a:avLst>
            <a:gd name="adj1" fmla="val 55000"/>
            <a:gd name="adj2" fmla="val 45000"/>
          </a:avLst>
        </a:prstGeom>
        <a:solidFill>
          <a:schemeClr val="accent5">
            <a:tint val="40000"/>
            <a:alpha val="90000"/>
            <a:hueOff val="-2246587"/>
            <a:satOff val="-7611"/>
            <a:lumOff val="-976"/>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567630" y="1693394"/>
        <a:ext cx="323833" cy="443062"/>
      </dsp:txXfrm>
    </dsp:sp>
    <dsp:sp modelId="{6D1539F7-A056-8E4E-B2BB-7598851769FB}">
      <dsp:nvSpPr>
        <dsp:cNvPr id="0" name=""/>
        <dsp:cNvSpPr/>
      </dsp:nvSpPr>
      <dsp:spPr>
        <a:xfrm>
          <a:off x="9062194" y="2709934"/>
          <a:ext cx="588787" cy="588787"/>
        </a:xfrm>
        <a:prstGeom prst="downArrow">
          <a:avLst>
            <a:gd name="adj1" fmla="val 55000"/>
            <a:gd name="adj2" fmla="val 45000"/>
          </a:avLst>
        </a:prstGeom>
        <a:solidFill>
          <a:schemeClr val="accent5">
            <a:tint val="40000"/>
            <a:alpha val="90000"/>
            <a:hueOff val="-4493175"/>
            <a:satOff val="-15221"/>
            <a:lumOff val="-1952"/>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9194671" y="2709934"/>
        <a:ext cx="323833" cy="443062"/>
      </dsp:txXfrm>
    </dsp:sp>
    <dsp:sp modelId="{4022982F-949B-ED46-8BD0-AF80573A970E}">
      <dsp:nvSpPr>
        <dsp:cNvPr id="0" name=""/>
        <dsp:cNvSpPr/>
      </dsp:nvSpPr>
      <dsp:spPr>
        <a:xfrm>
          <a:off x="9689235" y="3751636"/>
          <a:ext cx="588787" cy="588787"/>
        </a:xfrm>
        <a:prstGeom prst="downArrow">
          <a:avLst>
            <a:gd name="adj1" fmla="val 55000"/>
            <a:gd name="adj2" fmla="val 45000"/>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9821712" y="3751636"/>
        <a:ext cx="323833" cy="4430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C50E6-7378-E342-B00D-0769C5A1F3F5}">
      <dsp:nvSpPr>
        <dsp:cNvPr id="0" name=""/>
        <dsp:cNvSpPr/>
      </dsp:nvSpPr>
      <dsp:spPr>
        <a:xfrm>
          <a:off x="1423372" y="471"/>
          <a:ext cx="2105267" cy="12631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Question</a:t>
          </a:r>
        </a:p>
      </dsp:txBody>
      <dsp:txXfrm>
        <a:off x="1460369" y="37468"/>
        <a:ext cx="2031273" cy="1189166"/>
      </dsp:txXfrm>
    </dsp:sp>
    <dsp:sp modelId="{780E5299-5DE2-3641-9F82-B008A95909BC}">
      <dsp:nvSpPr>
        <dsp:cNvPr id="0" name=""/>
        <dsp:cNvSpPr/>
      </dsp:nvSpPr>
      <dsp:spPr>
        <a:xfrm>
          <a:off x="3713903" y="370998"/>
          <a:ext cx="446316" cy="52210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3713903" y="475419"/>
        <a:ext cx="312421" cy="313264"/>
      </dsp:txXfrm>
    </dsp:sp>
    <dsp:sp modelId="{5A037022-33E3-5F4E-AC1D-0BF149BBB337}">
      <dsp:nvSpPr>
        <dsp:cNvPr id="0" name=""/>
        <dsp:cNvSpPr/>
      </dsp:nvSpPr>
      <dsp:spPr>
        <a:xfrm>
          <a:off x="4370747" y="471"/>
          <a:ext cx="2105267" cy="126316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Student Thinking</a:t>
          </a:r>
        </a:p>
      </dsp:txBody>
      <dsp:txXfrm>
        <a:off x="4407744" y="37468"/>
        <a:ext cx="2031273" cy="1189166"/>
      </dsp:txXfrm>
    </dsp:sp>
    <dsp:sp modelId="{811294EA-6553-A240-8961-35C06A35FF74}">
      <dsp:nvSpPr>
        <dsp:cNvPr id="0" name=""/>
        <dsp:cNvSpPr/>
      </dsp:nvSpPr>
      <dsp:spPr>
        <a:xfrm>
          <a:off x="6661278" y="370998"/>
          <a:ext cx="446316" cy="52210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661278" y="475419"/>
        <a:ext cx="312421" cy="313264"/>
      </dsp:txXfrm>
    </dsp:sp>
    <dsp:sp modelId="{4D572CD6-9200-3847-AA92-5B4C9A7045CF}">
      <dsp:nvSpPr>
        <dsp:cNvPr id="0" name=""/>
        <dsp:cNvSpPr/>
      </dsp:nvSpPr>
      <dsp:spPr>
        <a:xfrm>
          <a:off x="7318121" y="471"/>
          <a:ext cx="2105267" cy="126316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kern="1200"/>
            <a:t>Movement answer</a:t>
          </a:r>
        </a:p>
      </dsp:txBody>
      <dsp:txXfrm>
        <a:off x="7355118" y="37468"/>
        <a:ext cx="2031273" cy="11891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8BD777-5A59-3F4D-8419-FA60A317550B}">
      <dsp:nvSpPr>
        <dsp:cNvPr id="0" name=""/>
        <dsp:cNvSpPr/>
      </dsp:nvSpPr>
      <dsp:spPr>
        <a:xfrm>
          <a:off x="0" y="0"/>
          <a:ext cx="3242063" cy="110712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kern="1200"/>
            <a:t>Be a </a:t>
          </a:r>
          <a:r>
            <a:rPr lang="en-US" sz="1800" b="1" kern="1200"/>
            <a:t>facilitator </a:t>
          </a:r>
          <a:r>
            <a:rPr lang="en-US" sz="1800" b="0" kern="1200"/>
            <a:t>with well thought out questions  </a:t>
          </a:r>
        </a:p>
      </dsp:txBody>
      <dsp:txXfrm>
        <a:off x="32426" y="32426"/>
        <a:ext cx="1953840" cy="1042270"/>
      </dsp:txXfrm>
    </dsp:sp>
    <dsp:sp modelId="{031AEF88-57B4-B544-BD23-4EF7D1748180}">
      <dsp:nvSpPr>
        <dsp:cNvPr id="0" name=""/>
        <dsp:cNvSpPr/>
      </dsp:nvSpPr>
      <dsp:spPr>
        <a:xfrm>
          <a:off x="271522" y="1308417"/>
          <a:ext cx="3242063" cy="1107122"/>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kern="1200"/>
            <a:t>Learning in groups to c</a:t>
          </a:r>
          <a:r>
            <a:rPr lang="en-US" sz="2000" b="1" kern="1200"/>
            <a:t>ollaborate</a:t>
          </a:r>
        </a:p>
      </dsp:txBody>
      <dsp:txXfrm>
        <a:off x="303948" y="1340843"/>
        <a:ext cx="2186058" cy="1042270"/>
      </dsp:txXfrm>
    </dsp:sp>
    <dsp:sp modelId="{B9F7E5A6-D163-6B43-9B38-CAC7A3D05E0C}">
      <dsp:nvSpPr>
        <dsp:cNvPr id="0" name=""/>
        <dsp:cNvSpPr/>
      </dsp:nvSpPr>
      <dsp:spPr>
        <a:xfrm>
          <a:off x="538993" y="2616835"/>
          <a:ext cx="3242063" cy="1107122"/>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Student centered - </a:t>
          </a:r>
          <a:r>
            <a:rPr lang="en-US" sz="1800" b="0" kern="1200"/>
            <a:t>Builds on what students already know</a:t>
          </a:r>
          <a:endParaRPr lang="en-US" sz="1800" b="1" kern="1200"/>
        </a:p>
      </dsp:txBody>
      <dsp:txXfrm>
        <a:off x="571419" y="2649261"/>
        <a:ext cx="2190111" cy="1042270"/>
      </dsp:txXfrm>
    </dsp:sp>
    <dsp:sp modelId="{440FABD8-280E-7544-925D-63D3CAADB983}">
      <dsp:nvSpPr>
        <dsp:cNvPr id="0" name=""/>
        <dsp:cNvSpPr/>
      </dsp:nvSpPr>
      <dsp:spPr>
        <a:xfrm>
          <a:off x="810515" y="3925253"/>
          <a:ext cx="3242063" cy="1107122"/>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Motivation is key – </a:t>
          </a:r>
          <a:r>
            <a:rPr lang="en-US" sz="1600" b="0" kern="1200"/>
            <a:t>Focus on </a:t>
          </a:r>
          <a:r>
            <a:rPr lang="en-US" sz="1600" b="1" kern="1200"/>
            <a:t>students' questions and interest </a:t>
          </a:r>
        </a:p>
      </dsp:txBody>
      <dsp:txXfrm>
        <a:off x="842941" y="3957679"/>
        <a:ext cx="2186058" cy="1042270"/>
      </dsp:txXfrm>
    </dsp:sp>
    <dsp:sp modelId="{8F5F22DC-E256-764D-9411-B21FE572B410}">
      <dsp:nvSpPr>
        <dsp:cNvPr id="0" name=""/>
        <dsp:cNvSpPr/>
      </dsp:nvSpPr>
      <dsp:spPr>
        <a:xfrm>
          <a:off x="2522433" y="847955"/>
          <a:ext cx="719629" cy="719629"/>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684350" y="847955"/>
        <a:ext cx="395795" cy="541521"/>
      </dsp:txXfrm>
    </dsp:sp>
    <dsp:sp modelId="{2031BF69-251F-D445-88E5-A5D66445857B}">
      <dsp:nvSpPr>
        <dsp:cNvPr id="0" name=""/>
        <dsp:cNvSpPr/>
      </dsp:nvSpPr>
      <dsp:spPr>
        <a:xfrm>
          <a:off x="2793956" y="2156373"/>
          <a:ext cx="719629" cy="719629"/>
        </a:xfrm>
        <a:prstGeom prst="downArrow">
          <a:avLst>
            <a:gd name="adj1" fmla="val 55000"/>
            <a:gd name="adj2" fmla="val 45000"/>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955873" y="2156373"/>
        <a:ext cx="395795" cy="541521"/>
      </dsp:txXfrm>
    </dsp:sp>
    <dsp:sp modelId="{2C403F8F-8329-4A47-8E0C-22AB8BD7DC02}">
      <dsp:nvSpPr>
        <dsp:cNvPr id="0" name=""/>
        <dsp:cNvSpPr/>
      </dsp:nvSpPr>
      <dsp:spPr>
        <a:xfrm>
          <a:off x="3061426" y="3464790"/>
          <a:ext cx="719629" cy="719629"/>
        </a:xfrm>
        <a:prstGeom prst="downArrow">
          <a:avLst>
            <a:gd name="adj1" fmla="val 55000"/>
            <a:gd name="adj2" fmla="val 45000"/>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3223343" y="3464790"/>
        <a:ext cx="395795" cy="5415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C50E6-7378-E342-B00D-0769C5A1F3F5}">
      <dsp:nvSpPr>
        <dsp:cNvPr id="0" name=""/>
        <dsp:cNvSpPr/>
      </dsp:nvSpPr>
      <dsp:spPr>
        <a:xfrm>
          <a:off x="1423372" y="471"/>
          <a:ext cx="2105267" cy="12631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Question</a:t>
          </a:r>
        </a:p>
      </dsp:txBody>
      <dsp:txXfrm>
        <a:off x="1460369" y="37468"/>
        <a:ext cx="2031273" cy="1189166"/>
      </dsp:txXfrm>
    </dsp:sp>
    <dsp:sp modelId="{780E5299-5DE2-3641-9F82-B008A95909BC}">
      <dsp:nvSpPr>
        <dsp:cNvPr id="0" name=""/>
        <dsp:cNvSpPr/>
      </dsp:nvSpPr>
      <dsp:spPr>
        <a:xfrm>
          <a:off x="3713903" y="370998"/>
          <a:ext cx="446316" cy="52210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3713903" y="475419"/>
        <a:ext cx="312421" cy="313264"/>
      </dsp:txXfrm>
    </dsp:sp>
    <dsp:sp modelId="{5A037022-33E3-5F4E-AC1D-0BF149BBB337}">
      <dsp:nvSpPr>
        <dsp:cNvPr id="0" name=""/>
        <dsp:cNvSpPr/>
      </dsp:nvSpPr>
      <dsp:spPr>
        <a:xfrm>
          <a:off x="4370747" y="471"/>
          <a:ext cx="2105267" cy="126316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Student Thinking</a:t>
          </a:r>
        </a:p>
      </dsp:txBody>
      <dsp:txXfrm>
        <a:off x="4407744" y="37468"/>
        <a:ext cx="2031273" cy="1189166"/>
      </dsp:txXfrm>
    </dsp:sp>
    <dsp:sp modelId="{811294EA-6553-A240-8961-35C06A35FF74}">
      <dsp:nvSpPr>
        <dsp:cNvPr id="0" name=""/>
        <dsp:cNvSpPr/>
      </dsp:nvSpPr>
      <dsp:spPr>
        <a:xfrm>
          <a:off x="6661278" y="370998"/>
          <a:ext cx="446316" cy="52210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661278" y="475419"/>
        <a:ext cx="312421" cy="313264"/>
      </dsp:txXfrm>
    </dsp:sp>
    <dsp:sp modelId="{4D572CD6-9200-3847-AA92-5B4C9A7045CF}">
      <dsp:nvSpPr>
        <dsp:cNvPr id="0" name=""/>
        <dsp:cNvSpPr/>
      </dsp:nvSpPr>
      <dsp:spPr>
        <a:xfrm>
          <a:off x="7318121" y="471"/>
          <a:ext cx="2105267" cy="126316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kern="1200"/>
            <a:t>Movement answer</a:t>
          </a:r>
        </a:p>
      </dsp:txBody>
      <dsp:txXfrm>
        <a:off x="7355118" y="37468"/>
        <a:ext cx="2031273" cy="11891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C50E6-7378-E342-B00D-0769C5A1F3F5}">
      <dsp:nvSpPr>
        <dsp:cNvPr id="0" name=""/>
        <dsp:cNvSpPr/>
      </dsp:nvSpPr>
      <dsp:spPr>
        <a:xfrm>
          <a:off x="1423372" y="471"/>
          <a:ext cx="2105267" cy="12631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Question</a:t>
          </a:r>
        </a:p>
      </dsp:txBody>
      <dsp:txXfrm>
        <a:off x="1460369" y="37468"/>
        <a:ext cx="2031273" cy="1189166"/>
      </dsp:txXfrm>
    </dsp:sp>
    <dsp:sp modelId="{780E5299-5DE2-3641-9F82-B008A95909BC}">
      <dsp:nvSpPr>
        <dsp:cNvPr id="0" name=""/>
        <dsp:cNvSpPr/>
      </dsp:nvSpPr>
      <dsp:spPr>
        <a:xfrm>
          <a:off x="3713903" y="370998"/>
          <a:ext cx="446316" cy="52210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3713903" y="475419"/>
        <a:ext cx="312421" cy="313264"/>
      </dsp:txXfrm>
    </dsp:sp>
    <dsp:sp modelId="{5A037022-33E3-5F4E-AC1D-0BF149BBB337}">
      <dsp:nvSpPr>
        <dsp:cNvPr id="0" name=""/>
        <dsp:cNvSpPr/>
      </dsp:nvSpPr>
      <dsp:spPr>
        <a:xfrm>
          <a:off x="4370747" y="471"/>
          <a:ext cx="2105267" cy="126316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Student Thinking</a:t>
          </a:r>
        </a:p>
      </dsp:txBody>
      <dsp:txXfrm>
        <a:off x="4407744" y="37468"/>
        <a:ext cx="2031273" cy="1189166"/>
      </dsp:txXfrm>
    </dsp:sp>
    <dsp:sp modelId="{811294EA-6553-A240-8961-35C06A35FF74}">
      <dsp:nvSpPr>
        <dsp:cNvPr id="0" name=""/>
        <dsp:cNvSpPr/>
      </dsp:nvSpPr>
      <dsp:spPr>
        <a:xfrm>
          <a:off x="6661278" y="370998"/>
          <a:ext cx="446316" cy="52210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661278" y="475419"/>
        <a:ext cx="312421" cy="313264"/>
      </dsp:txXfrm>
    </dsp:sp>
    <dsp:sp modelId="{4D572CD6-9200-3847-AA92-5B4C9A7045CF}">
      <dsp:nvSpPr>
        <dsp:cNvPr id="0" name=""/>
        <dsp:cNvSpPr/>
      </dsp:nvSpPr>
      <dsp:spPr>
        <a:xfrm>
          <a:off x="7318121" y="471"/>
          <a:ext cx="2105267" cy="126316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kern="1200"/>
            <a:t>Movement answer</a:t>
          </a:r>
        </a:p>
      </dsp:txBody>
      <dsp:txXfrm>
        <a:off x="7355118" y="37468"/>
        <a:ext cx="2031273" cy="118916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861" tIns="45930" rIns="91861" bIns="4593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861" tIns="45930" rIns="91861" bIns="45930" rtlCol="0"/>
          <a:lstStyle>
            <a:lvl1pPr algn="r">
              <a:defRPr sz="1200"/>
            </a:lvl1pPr>
          </a:lstStyle>
          <a:p>
            <a:fld id="{C48B7F3B-1B0C-4B2E-ACE7-8ECD7883D7D2}" type="datetimeFigureOut">
              <a:rPr lang="en-GB" smtClean="0"/>
              <a:t>03/03/2025</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861" tIns="45930" rIns="91861" bIns="4593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861" tIns="45930" rIns="91861" bIns="4593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1"/>
            <a:ext cx="2914015" cy="490408"/>
          </a:xfrm>
          <a:prstGeom prst="rect">
            <a:avLst/>
          </a:prstGeom>
        </p:spPr>
        <p:txBody>
          <a:bodyPr vert="horz" lIns="91861" tIns="45930" rIns="91861" bIns="4593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1"/>
            <a:ext cx="2914015" cy="490408"/>
          </a:xfrm>
          <a:prstGeom prst="rect">
            <a:avLst/>
          </a:prstGeom>
        </p:spPr>
        <p:txBody>
          <a:bodyPr vert="horz" lIns="91861" tIns="45930" rIns="91861" bIns="4593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Arial"/>
              <a:buChar char="•"/>
            </a:pPr>
            <a:r>
              <a:rPr lang="en-GB"/>
              <a:t>The Curriculum for Wales 2022, was introduced in January 2022. </a:t>
            </a:r>
          </a:p>
          <a:p>
            <a:pPr marL="228600" indent="-228600">
              <a:buFont typeface="Arial"/>
              <a:buChar char="•"/>
            </a:pPr>
            <a:r>
              <a:rPr lang="en-GB"/>
              <a:t>Focus on developing more holistic, integrated, and experiential learning opportunities for students. </a:t>
            </a:r>
          </a:p>
          <a:p>
            <a:pPr marL="228600" indent="-228600">
              <a:buFont typeface="Arial"/>
              <a:buChar char="•"/>
            </a:pPr>
            <a:endParaRPr lang="en-GB"/>
          </a:p>
          <a:p>
            <a:pPr marL="228600" indent="-228600">
              <a:buFont typeface="Arial"/>
              <a:buChar char="•"/>
            </a:pPr>
            <a:r>
              <a:rPr lang="en-GB"/>
              <a:t>For creative movement for primary school-aged children, the new curriculum emphasizes a broader approach to PE and well-being. It encourages activities that promote creativity, expression, and enjoyment of movement. This could include dance, gymnastics, drama, and other forms of physical expression. The aim is to allow children to explore and develop their physical abilities in a creative and inclusive environment. </a:t>
            </a:r>
            <a:endParaRPr lang="en-US"/>
          </a:p>
          <a:p>
            <a:pPr marL="228600" indent="-228600">
              <a:buFont typeface="Arial"/>
              <a:buChar char="•"/>
            </a:pPr>
            <a:endParaRPr lang="en-GB"/>
          </a:p>
          <a:p>
            <a:pPr marL="228600" indent="-228600">
              <a:buFont typeface="Arial"/>
              <a:buChar char="•"/>
            </a:pPr>
            <a:r>
              <a:rPr lang="en-GB"/>
              <a:t>In secondary schools, the curriculum aims to provide opportunities for students to continue to explore and develop their creative movement skills, while also offering more specialized options for those with particular interests or talents in this area. This might include options for studying dance, theatre, or other performing arts subjects in more depth. </a:t>
            </a:r>
          </a:p>
          <a:p>
            <a:endParaRPr lang="en-US">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3</a:t>
            </a:fld>
            <a:endParaRPr lang="en-GB"/>
          </a:p>
        </p:txBody>
      </p:sp>
    </p:spTree>
    <p:extLst>
      <p:ext uri="{BB962C8B-B14F-4D97-AF65-F5344CB8AC3E}">
        <p14:creationId xmlns:p14="http://schemas.microsoft.com/office/powerpoint/2010/main" val="296275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Arial,Sans-Serif"/>
              <a:buChar char="•"/>
            </a:pPr>
            <a:r>
              <a:rPr lang="en-GB" b="1"/>
              <a:t>Health and Wellbeing</a:t>
            </a:r>
            <a:r>
              <a:rPr lang="en-GB"/>
              <a:t> – Creative movement can positively impact on learners’ health, fitness and wellbeing and can be a very personal opportunity to explore and express feelings and emotions.  Spatial arrangements develop relationships in a developmental and safe way. Dance can be a lifelong recreational activity  </a:t>
            </a:r>
            <a:endParaRPr lang="en-US"/>
          </a:p>
          <a:p>
            <a:pPr marL="228600" indent="-228600">
              <a:buFont typeface="Arial,Sans-Serif"/>
              <a:buChar char="•"/>
            </a:pPr>
            <a:endParaRPr lang="en-GB"/>
          </a:p>
          <a:p>
            <a:pPr marL="228600" indent="-228600">
              <a:buFont typeface="Arial,Sans-Serif"/>
              <a:buChar char="•"/>
            </a:pPr>
            <a:r>
              <a:rPr lang="en-GB" b="1"/>
              <a:t>Humanities</a:t>
            </a:r>
            <a:r>
              <a:rPr lang="en-GB"/>
              <a:t> – Raises learners’ awareness of different traditions, cultures and beliefs, respecting others’ differences, inspiring curiosity in the world.  </a:t>
            </a:r>
          </a:p>
          <a:p>
            <a:pPr marL="228600" indent="-228600">
              <a:buFont typeface="Arial,Sans-Serif"/>
              <a:buChar char="•"/>
            </a:pPr>
            <a:endParaRPr lang="en-GB"/>
          </a:p>
          <a:p>
            <a:pPr marL="228600" indent="-228600">
              <a:buFont typeface="Arial,Sans-Serif"/>
              <a:buChar char="•"/>
            </a:pPr>
            <a:r>
              <a:rPr lang="en-GB" b="1"/>
              <a:t>Languages, Literacy and communication</a:t>
            </a:r>
            <a:r>
              <a:rPr lang="en-GB"/>
              <a:t> – Use of books, stories, poems as stimuli. Creative dance is an opportunity to communicate through movement. Opportunities to discuss and plan e.g. use of Word Walls. Descriptive language used in the creation of dances to expand and develop key words and meaningful vocabulary. All resources are bilingual. Word wall of creating dances is a visual stimulus. </a:t>
            </a:r>
          </a:p>
          <a:p>
            <a:pPr marL="228600" indent="-228600">
              <a:buFont typeface="Arial,Sans-Serif"/>
              <a:buChar char="•"/>
            </a:pPr>
            <a:endParaRPr lang="en-GB"/>
          </a:p>
          <a:p>
            <a:pPr marL="228600" indent="-228600">
              <a:buFont typeface="Arial,Sans-Serif"/>
              <a:buChar char="•"/>
            </a:pPr>
            <a:r>
              <a:rPr lang="en-GB" b="1"/>
              <a:t>Mathematics and numeracy</a:t>
            </a:r>
            <a:r>
              <a:rPr lang="en-GB"/>
              <a:t> - numerous opportunities for counting (beats and rhythm), and language related to Variety – speed, direction, levels, pathways. </a:t>
            </a:r>
          </a:p>
          <a:p>
            <a:pPr marL="228600" indent="-228600">
              <a:buFont typeface="Arial,Sans-Serif"/>
              <a:buChar char="•"/>
            </a:pPr>
            <a:r>
              <a:rPr lang="en-GB" b="1"/>
              <a:t>Science and Technology</a:t>
            </a:r>
            <a:r>
              <a:rPr lang="en-GB"/>
              <a:t> – being curious of natural world. Exploring different settings of creative movement </a:t>
            </a:r>
            <a:endParaRPr lang="en-US"/>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4</a:t>
            </a:fld>
            <a:endParaRPr lang="en-GB"/>
          </a:p>
        </p:txBody>
      </p:sp>
    </p:spTree>
    <p:extLst>
      <p:ext uri="{BB962C8B-B14F-4D97-AF65-F5344CB8AC3E}">
        <p14:creationId xmlns:p14="http://schemas.microsoft.com/office/powerpoint/2010/main" val="2006908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7</a:t>
            </a:fld>
            <a:endParaRPr lang="en-GB"/>
          </a:p>
        </p:txBody>
      </p:sp>
    </p:spTree>
    <p:extLst>
      <p:ext uri="{BB962C8B-B14F-4D97-AF65-F5344CB8AC3E}">
        <p14:creationId xmlns:p14="http://schemas.microsoft.com/office/powerpoint/2010/main" val="41326601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8606">
              <a:defRPr/>
            </a:pPr>
            <a:r>
              <a:rPr lang="en-GB" sz="1800">
                <a:solidFill>
                  <a:srgbClr val="000000"/>
                </a:solidFill>
                <a:latin typeface="Calibri" panose="020F0502020204030204" pitchFamily="34" charset="0"/>
              </a:rPr>
              <a:t>Covering general gymnastics activities:</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Self-screening (using LFTs) are encouraged twice a week (Sunday and Thursday)</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Activities that can be conducted without close-proximity work will still be done with social distancing in place (for example warm-ups, conditioning, individual skill work, cool downs). Similarly, social distancing must still be maintained in communal areas of your training venue. Hand washing before and after class, as well as before and after any breaks taken</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Hand sanitising station will be available through the session</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Hands sanitised before and after equipment use and not shared through semester when possible. Some equipment can be assigned to individuals, pairs or groups.</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Students inform of any COVID symptoms and positive test results as soon as possible. Students not to attend any session if this is the case.</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Covering contact and support gymnastics activities:</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All students are made aware of the increase in transmission risk associated with the return to pair and group work. Clubs and coaches must make all students aware that they are opting into any activities related to the return to pair and group work and that they can withdraw at any time.</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All individual students must train independently for a minimum of two weeks before working in a pair and/or group.</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These will be kept to a minimum, support activities only for safety and therefore only during flight activities only if needed.</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Physical contact should be avoided throughout the session whilst not working in identified activities.</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Teamwork will be in fixed pre-defined pairs and groups of up to 8 (maximum initial total number of gymnasts working closely together must not exceed 15 gymnasts).</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Hand sanitised before and after working in pairs/ groups</a:t>
            </a:r>
            <a:r>
              <a:rPr lang="en-GB"/>
              <a:t> </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14</a:t>
            </a:fld>
            <a:endParaRPr lang="en-GB"/>
          </a:p>
        </p:txBody>
      </p:sp>
    </p:spTree>
    <p:extLst>
      <p:ext uri="{BB962C8B-B14F-4D97-AF65-F5344CB8AC3E}">
        <p14:creationId xmlns:p14="http://schemas.microsoft.com/office/powerpoint/2010/main" val="545361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23</a:t>
            </a:fld>
            <a:endParaRPr lang="en-GB"/>
          </a:p>
        </p:txBody>
      </p:sp>
    </p:spTree>
    <p:extLst>
      <p:ext uri="{BB962C8B-B14F-4D97-AF65-F5344CB8AC3E}">
        <p14:creationId xmlns:p14="http://schemas.microsoft.com/office/powerpoint/2010/main" val="17785111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1200"/>
              <a:t>You’re probably thinking question asking is a very basic pedagogical skill… (but using questions from time to time is not inquiry teaching) –</a:t>
            </a:r>
            <a:r>
              <a:rPr lang="en-US"/>
              <a:t> </a:t>
            </a:r>
            <a:endParaRPr lang="en-US" sz="120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Learning for students is a problem solving </a:t>
            </a:r>
            <a:r>
              <a:rPr lang="en-US" sz="1200" b="1" err="1"/>
              <a:t>rpcoess</a:t>
            </a:r>
            <a:r>
              <a:rPr lang="en-US" sz="1200" b="1"/>
              <a:t> which the learner uses prior knowledge and meaning to create solutions</a:t>
            </a:r>
            <a:endParaRPr lang="en-US" sz="1200" b="1">
              <a:cs typeface="Calibri"/>
            </a:endParaRPr>
          </a:p>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26</a:t>
            </a:fld>
            <a:endParaRPr lang="en-GB"/>
          </a:p>
        </p:txBody>
      </p:sp>
    </p:spTree>
    <p:extLst>
      <p:ext uri="{BB962C8B-B14F-4D97-AF65-F5344CB8AC3E}">
        <p14:creationId xmlns:p14="http://schemas.microsoft.com/office/powerpoint/2010/main" val="4006402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32</a:t>
            </a:fld>
            <a:endParaRPr lang="en-GB"/>
          </a:p>
        </p:txBody>
      </p:sp>
    </p:spTree>
    <p:extLst>
      <p:ext uri="{BB962C8B-B14F-4D97-AF65-F5344CB8AC3E}">
        <p14:creationId xmlns:p14="http://schemas.microsoft.com/office/powerpoint/2010/main" val="16523287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Gravity- with spot – body reacts to where the spot moves to counteract the </a:t>
            </a:r>
            <a:r>
              <a:rPr lang="en-US" dirty="0" err="1">
                <a:cs typeface="Calibri"/>
              </a:rPr>
              <a:t>gravityy</a:t>
            </a:r>
            <a:r>
              <a:rPr lang="en-US" dirty="0">
                <a:cs typeface="Calibri"/>
              </a:rPr>
              <a:t> </a:t>
            </a:r>
          </a:p>
          <a:p>
            <a:r>
              <a:rPr lang="en-US" dirty="0">
                <a:cs typeface="Calibri"/>
              </a:rPr>
              <a:t>Crow</a:t>
            </a:r>
          </a:p>
          <a:p>
            <a:r>
              <a:rPr lang="en-US" dirty="0">
                <a:cs typeface="Calibri"/>
              </a:rPr>
              <a:t>Head stand – 3 points</a:t>
            </a:r>
          </a:p>
          <a:p>
            <a:endParaRPr lang="en-US" dirty="0">
              <a:cs typeface="Calibri"/>
            </a:endParaRPr>
          </a:p>
          <a:p>
            <a:r>
              <a:rPr lang="en-US" dirty="0">
                <a:cs typeface="Calibri"/>
              </a:rPr>
              <a:t>Counter balance/tension show each V and A ask them which one is which </a:t>
            </a:r>
          </a:p>
          <a:p>
            <a:r>
              <a:rPr lang="en-US" dirty="0">
                <a:cs typeface="Calibri"/>
              </a:rPr>
              <a:t>Task them to practice the </a:t>
            </a:r>
            <a:r>
              <a:rPr lang="en-US" dirty="0" err="1">
                <a:cs typeface="Calibri"/>
              </a:rPr>
              <a:t>onces</a:t>
            </a:r>
            <a:r>
              <a:rPr lang="en-US" dirty="0">
                <a:cs typeface="Calibri"/>
              </a:rPr>
              <a:t> we demonstrated and = come up with a counter balance &amp; a counter tension</a:t>
            </a:r>
          </a:p>
          <a:p>
            <a:endParaRPr lang="en-US" dirty="0">
              <a:cs typeface="Calibri"/>
            </a:endParaRPr>
          </a:p>
          <a:p>
            <a:r>
              <a:rPr lang="en-US" dirty="0">
                <a:cs typeface="Calibri"/>
              </a:rPr>
              <a:t>Show and tell</a:t>
            </a:r>
          </a:p>
          <a:p>
            <a:endParaRPr lang="en-US" dirty="0">
              <a:cs typeface="Calibri"/>
            </a:endParaRPr>
          </a:p>
          <a:p>
            <a:r>
              <a:rPr lang="en-US" dirty="0">
                <a:cs typeface="Calibri"/>
              </a:rPr>
              <a:t>Strong bases – weight through hands</a:t>
            </a:r>
          </a:p>
        </p:txBody>
      </p:sp>
      <p:sp>
        <p:nvSpPr>
          <p:cNvPr id="4" name="Slide Number Placeholder 3"/>
          <p:cNvSpPr>
            <a:spLocks noGrp="1"/>
          </p:cNvSpPr>
          <p:nvPr>
            <p:ph type="sldNum" sz="quarter" idx="5"/>
          </p:nvPr>
        </p:nvSpPr>
        <p:spPr/>
        <p:txBody>
          <a:bodyPr/>
          <a:lstStyle/>
          <a:p>
            <a:fld id="{A7738796-40B4-49B0-A331-25D568C0517A}" type="slidenum">
              <a:rPr lang="en-GB" smtClean="0"/>
              <a:t>55</a:t>
            </a:fld>
            <a:endParaRPr lang="en-GB"/>
          </a:p>
        </p:txBody>
      </p:sp>
    </p:spTree>
    <p:extLst>
      <p:ext uri="{BB962C8B-B14F-4D97-AF65-F5344CB8AC3E}">
        <p14:creationId xmlns:p14="http://schemas.microsoft.com/office/powerpoint/2010/main" val="20357618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Arial"/>
              <a:buChar char="•"/>
            </a:pPr>
            <a:r>
              <a:rPr lang="en-GB" b="1" dirty="0"/>
              <a:t>Student-</a:t>
            </a:r>
            <a:r>
              <a:rPr lang="en-GB" b="1" dirty="0" err="1"/>
              <a:t>Centered</a:t>
            </a:r>
            <a:r>
              <a:rPr lang="en-GB" b="1" dirty="0"/>
              <a:t> Learning</a:t>
            </a:r>
            <a:r>
              <a:rPr lang="en-GB" dirty="0"/>
              <a:t>: Shift the focus from teacher-led instruction to student-</a:t>
            </a:r>
            <a:r>
              <a:rPr lang="en-GB" dirty="0" err="1"/>
              <a:t>centered</a:t>
            </a:r>
            <a:r>
              <a:rPr lang="en-GB" dirty="0"/>
              <a:t> learning. Allow students to take ownership of their learning process by encouraging them to explore movement concepts, create their own choreography, and collaborate with their peers. </a:t>
            </a:r>
            <a:endParaRPr lang="en-US" dirty="0"/>
          </a:p>
          <a:p>
            <a:pPr marL="228600" indent="-228600">
              <a:buFont typeface="Arial"/>
              <a:buChar char="•"/>
            </a:pPr>
            <a:r>
              <a:rPr lang="en-GB" b="1" dirty="0"/>
              <a:t>Inquiry-Based Learning</a:t>
            </a:r>
            <a:r>
              <a:rPr lang="en-GB" dirty="0"/>
              <a:t>: Incorporate inquiry-based learning approaches, where students investigate dance concepts, ask questions, and engage in critical thinking to deepen their understanding of movement principles and techniques. </a:t>
            </a:r>
            <a:endParaRPr lang="en-US" dirty="0"/>
          </a:p>
          <a:p>
            <a:pPr marL="228600" indent="-228600">
              <a:buFont typeface="Arial"/>
              <a:buChar char="•"/>
            </a:pPr>
            <a:r>
              <a:rPr lang="en-GB" b="1" dirty="0"/>
              <a:t>Technology Integration</a:t>
            </a:r>
            <a:r>
              <a:rPr lang="en-GB" dirty="0"/>
              <a:t>: Explore ways to integrate technology into your dance lessons. Use video tutorials, dance apps, and online resources to supplement your teaching and provide students with additional opportunities for learning and practice. </a:t>
            </a:r>
            <a:endParaRPr lang="en-US" dirty="0"/>
          </a:p>
          <a:p>
            <a:pPr marL="228600" indent="-228600">
              <a:buFont typeface="Arial"/>
              <a:buChar char="•"/>
            </a:pPr>
            <a:r>
              <a:rPr lang="en-GB" b="1" dirty="0"/>
              <a:t>Cross-Curricular Integration</a:t>
            </a:r>
            <a:r>
              <a:rPr lang="en-GB" dirty="0"/>
              <a:t>: Integrate dance with other subjects such as history, culture, mathematics, or science. This interdisciplinary approach not only enriches students' learning experience but also helps them make connections between dance and other areas of study. </a:t>
            </a:r>
            <a:endParaRPr lang="en-US" dirty="0"/>
          </a:p>
          <a:p>
            <a:pPr marL="228600" indent="-228600">
              <a:buFont typeface="Arial"/>
              <a:buChar char="•"/>
            </a:pPr>
            <a:r>
              <a:rPr lang="en-GB" b="1" dirty="0"/>
              <a:t>Movement Exploration Stations</a:t>
            </a:r>
            <a:r>
              <a:rPr lang="en-GB" dirty="0"/>
              <a:t>: Set up movement exploration stations in your classroom or gymnasium where students can explore different movement concepts, props, and music independently or in small groups. This allows for hands-on learning and encourages creativity and self-expression. </a:t>
            </a:r>
            <a:endParaRPr lang="en-US" dirty="0"/>
          </a:p>
          <a:p>
            <a:pPr marL="228600" indent="-228600">
              <a:buFont typeface="Arial"/>
              <a:buChar char="•"/>
            </a:pPr>
            <a:r>
              <a:rPr lang="en-GB" b="1" dirty="0"/>
              <a:t>Project-Based Learning</a:t>
            </a:r>
            <a:r>
              <a:rPr lang="en-GB" dirty="0"/>
              <a:t>: Implement project-based learning activities where students work on long-term dance projects or performances. This approach fosters collaboration, problem-solving, and creativity while allowing students to showcase their skills and talents. </a:t>
            </a:r>
            <a:endParaRPr lang="en-US" dirty="0"/>
          </a:p>
          <a:p>
            <a:pPr marL="228600" indent="-228600">
              <a:buFont typeface="Arial"/>
              <a:buChar char="•"/>
            </a:pPr>
            <a:r>
              <a:rPr lang="en-GB" b="1" dirty="0"/>
              <a:t>Reflective Practice</a:t>
            </a:r>
            <a:r>
              <a:rPr lang="en-GB" dirty="0"/>
              <a:t>: Incorporate reflective practices into your teaching approach. Encourage students to reflect on their learning process, set goals, and assess their own progress. This helps develop metacognitive skills and promotes self-directed learning. </a:t>
            </a:r>
            <a:endParaRPr lang="en-US" dirty="0"/>
          </a:p>
          <a:p>
            <a:pPr marL="228600" indent="-228600">
              <a:buFont typeface="Arial"/>
              <a:buChar char="•"/>
            </a:pPr>
            <a:r>
              <a:rPr lang="en-GB" b="1" dirty="0"/>
              <a:t>Differentiated Instruction</a:t>
            </a:r>
            <a:r>
              <a:rPr lang="en-GB" dirty="0"/>
              <a:t>: Recognize and accommodate the diverse needs and abilities of your students through differentiated instruction. Provide varying levels of challenge, offer choice in activities, and scaffold learning experiences to ensure all students can participate and succeed. </a:t>
            </a:r>
            <a:endParaRPr lang="en-US" dirty="0"/>
          </a:p>
          <a:p>
            <a:pPr marL="228600" indent="-228600">
              <a:buFont typeface="Arial"/>
              <a:buChar char="•"/>
            </a:pPr>
            <a:r>
              <a:rPr lang="en-GB" b="1" dirty="0"/>
              <a:t>Cultural Competency</a:t>
            </a:r>
            <a:r>
              <a:rPr lang="en-GB" dirty="0"/>
              <a:t>: Foster cultural competency by incorporating dance styles and traditions from diverse cultures around the world. This not only exposes students to a variety of dance forms but also promotes appreciation for cultural diversity and inclusivity. </a:t>
            </a:r>
            <a:endParaRPr lang="en-US" dirty="0"/>
          </a:p>
          <a:p>
            <a:pPr marL="228600" indent="-228600">
              <a:buFont typeface="Arial"/>
              <a:buChar char="•"/>
            </a:pPr>
            <a:r>
              <a:rPr lang="en-GB" b="1" dirty="0"/>
              <a:t>Experiential Learning</a:t>
            </a:r>
            <a:r>
              <a:rPr lang="en-GB" dirty="0"/>
              <a:t>: Emphasize experiential learning by providing opportunities for students to learn through direct experience and reflection. Encourage them to experiment with movement, take risks, and learn from both successes and failures. </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71</a:t>
            </a:fld>
            <a:endParaRPr lang="en-GB"/>
          </a:p>
        </p:txBody>
      </p:sp>
    </p:spTree>
    <p:extLst>
      <p:ext uri="{BB962C8B-B14F-4D97-AF65-F5344CB8AC3E}">
        <p14:creationId xmlns:p14="http://schemas.microsoft.com/office/powerpoint/2010/main" val="7599802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Tiktampanidi</a:t>
            </a:r>
            <a:r>
              <a:rPr lang="en-US"/>
              <a:t>, E., </a:t>
            </a:r>
            <a:r>
              <a:rPr lang="en-US" err="1"/>
              <a:t>Lykesas</a:t>
            </a:r>
            <a:r>
              <a:rPr lang="en-US"/>
              <a:t>, G., Lola, A., </a:t>
            </a:r>
            <a:r>
              <a:rPr lang="en-US" err="1"/>
              <a:t>Bakirtzoglou</a:t>
            </a:r>
            <a:r>
              <a:rPr lang="en-US"/>
              <a:t>, P., &amp; Chatzopoulos, D. (2021). Effects of a Creative Movement Program on Balance in Young Children. </a:t>
            </a:r>
            <a:r>
              <a:rPr lang="en-US" i="1"/>
              <a:t>Journal of Exercise Physiology Online</a:t>
            </a:r>
            <a:r>
              <a:rPr lang="en-US"/>
              <a:t>, </a:t>
            </a:r>
            <a:r>
              <a:rPr lang="en-US" i="1"/>
              <a:t>24</a:t>
            </a:r>
            <a:r>
              <a:rPr lang="en-US"/>
              <a:t>(5).</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73</a:t>
            </a:fld>
            <a:endParaRPr lang="en-GB"/>
          </a:p>
        </p:txBody>
      </p:sp>
    </p:spTree>
    <p:extLst>
      <p:ext uri="{BB962C8B-B14F-4D97-AF65-F5344CB8AC3E}">
        <p14:creationId xmlns:p14="http://schemas.microsoft.com/office/powerpoint/2010/main" val="28796418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74</a:t>
            </a:fld>
            <a:endParaRPr lang="en-GB"/>
          </a:p>
        </p:txBody>
      </p:sp>
    </p:spTree>
    <p:extLst>
      <p:ext uri="{BB962C8B-B14F-4D97-AF65-F5344CB8AC3E}">
        <p14:creationId xmlns:p14="http://schemas.microsoft.com/office/powerpoint/2010/main" val="42643807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Tiktampanidi</a:t>
            </a:r>
            <a:r>
              <a:rPr lang="en-US"/>
              <a:t>, E., </a:t>
            </a:r>
            <a:r>
              <a:rPr lang="en-US" err="1"/>
              <a:t>Lykesas</a:t>
            </a:r>
            <a:r>
              <a:rPr lang="en-US"/>
              <a:t>, G., Lola, A., </a:t>
            </a:r>
            <a:r>
              <a:rPr lang="en-US" err="1"/>
              <a:t>Bakirtzoglou</a:t>
            </a:r>
            <a:r>
              <a:rPr lang="en-US"/>
              <a:t>, P., &amp; Chatzopoulos, D. (2021). Effects of a Creative Movement Program on Balance in Young Children. </a:t>
            </a:r>
            <a:r>
              <a:rPr lang="en-US" i="1"/>
              <a:t>Journal of Exercise Physiology Online</a:t>
            </a:r>
            <a:r>
              <a:rPr lang="en-US"/>
              <a:t>, </a:t>
            </a:r>
            <a:r>
              <a:rPr lang="en-US" i="1"/>
              <a:t>24</a:t>
            </a:r>
            <a:r>
              <a:rPr lang="en-US"/>
              <a:t>(5).</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77</a:t>
            </a:fld>
            <a:endParaRPr lang="en-GB"/>
          </a:p>
        </p:txBody>
      </p:sp>
    </p:spTree>
    <p:extLst>
      <p:ext uri="{BB962C8B-B14F-4D97-AF65-F5344CB8AC3E}">
        <p14:creationId xmlns:p14="http://schemas.microsoft.com/office/powerpoint/2010/main" val="12736529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448567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3B91F618-E2FE-6C40-A858-0E004C0F3FC8}"/>
              </a:ext>
            </a:extLst>
          </p:cNvPr>
          <p:cNvSpPr>
            <a:spLocks noGrp="1"/>
          </p:cNvSpPr>
          <p:nvPr>
            <p:ph type="dt" sz="half" idx="10"/>
          </p:nvPr>
        </p:nvSpPr>
        <p:spPr/>
        <p:txBody>
          <a:bodyPr/>
          <a:lstStyle/>
          <a:p>
            <a:fld id="{B30FD89C-EB2C-4CEF-B4DA-F46F7E70A615}" type="datetimeFigureOut">
              <a:rPr lang="en-GB" smtClean="0"/>
              <a:t>03/03/2025</a:t>
            </a:fld>
            <a:endParaRPr lang="en-GB"/>
          </a:p>
        </p:txBody>
      </p:sp>
      <p:sp>
        <p:nvSpPr>
          <p:cNvPr id="4" name="Footer Placeholder 3">
            <a:extLst>
              <a:ext uri="{FF2B5EF4-FFF2-40B4-BE49-F238E27FC236}">
                <a16:creationId xmlns:a16="http://schemas.microsoft.com/office/drawing/2014/main" id="{334042D2-7F18-1F41-A965-D51CF86FD1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CBF4D0-3200-6342-BE26-60252F67F640}"/>
              </a:ext>
            </a:extLst>
          </p:cNvPr>
          <p:cNvSpPr>
            <a:spLocks noGrp="1"/>
          </p:cNvSpPr>
          <p:nvPr>
            <p:ph type="sldNum" sz="quarter" idx="12"/>
          </p:nvPr>
        </p:nvSpPr>
        <p:spPr/>
        <p:txBody>
          <a:bodyPr/>
          <a:lstStyle/>
          <a:p>
            <a:fld id="{758BFBFC-A89B-4C9A-85FA-4A6B3404BF41}" type="slidenum">
              <a:rPr lang="en-GB" smtClean="0"/>
              <a:t>‹#›</a:t>
            </a:fld>
            <a:endParaRPr lang="en-GB"/>
          </a:p>
        </p:txBody>
      </p:sp>
    </p:spTree>
    <p:extLst>
      <p:ext uri="{BB962C8B-B14F-4D97-AF65-F5344CB8AC3E}">
        <p14:creationId xmlns:p14="http://schemas.microsoft.com/office/powerpoint/2010/main" val="13432940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23464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553191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3B91F618-E2FE-6C40-A858-0E004C0F3FC8}"/>
              </a:ext>
            </a:extLst>
          </p:cNvPr>
          <p:cNvSpPr>
            <a:spLocks noGrp="1"/>
          </p:cNvSpPr>
          <p:nvPr>
            <p:ph type="dt" sz="half" idx="10"/>
          </p:nvPr>
        </p:nvSpPr>
        <p:spPr/>
        <p:txBody>
          <a:bodyPr/>
          <a:lstStyle/>
          <a:p>
            <a:fld id="{B30FD89C-EB2C-4CEF-B4DA-F46F7E70A615}" type="datetimeFigureOut">
              <a:rPr lang="en-GB" smtClean="0"/>
              <a:t>03/03/2025</a:t>
            </a:fld>
            <a:endParaRPr lang="en-GB"/>
          </a:p>
        </p:txBody>
      </p:sp>
      <p:sp>
        <p:nvSpPr>
          <p:cNvPr id="4" name="Footer Placeholder 3">
            <a:extLst>
              <a:ext uri="{FF2B5EF4-FFF2-40B4-BE49-F238E27FC236}">
                <a16:creationId xmlns:a16="http://schemas.microsoft.com/office/drawing/2014/main" id="{334042D2-7F18-1F41-A965-D51CF86FD1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CBF4D0-3200-6342-BE26-60252F67F640}"/>
              </a:ext>
            </a:extLst>
          </p:cNvPr>
          <p:cNvSpPr>
            <a:spLocks noGrp="1"/>
          </p:cNvSpPr>
          <p:nvPr>
            <p:ph type="sldNum" sz="quarter" idx="12"/>
          </p:nvPr>
        </p:nvSpPr>
        <p:spPr/>
        <p:txBody>
          <a:bodyPr/>
          <a:lstStyle/>
          <a:p>
            <a:fld id="{758BFBFC-A89B-4C9A-85FA-4A6B3404BF41}" type="slidenum">
              <a:rPr lang="en-GB" smtClean="0"/>
              <a:t>‹#›</a:t>
            </a:fld>
            <a:endParaRPr lang="en-GB"/>
          </a:p>
        </p:txBody>
      </p:sp>
    </p:spTree>
    <p:extLst>
      <p:ext uri="{BB962C8B-B14F-4D97-AF65-F5344CB8AC3E}">
        <p14:creationId xmlns:p14="http://schemas.microsoft.com/office/powerpoint/2010/main" val="8534417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5" Type="http://schemas.openxmlformats.org/officeDocument/2006/relationships/image" Target="../media/image5.png"/><Relationship Id="rId4" Type="http://schemas.openxmlformats.org/officeDocument/2006/relationships/theme" Target="../theme/theme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6" r:id="rId2"/>
    <p:sldLayoutId id="2147483707" r:id="rId3"/>
    <p:sldLayoutId id="21474837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09"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vlBpDggX3iE" TargetMode="Externa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3.xml"/><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hyperlink" Target="https://www.youtube.com/watch?v=nZ1BfI5y91s" TargetMode="External"/><Relationship Id="rId1" Type="http://schemas.openxmlformats.org/officeDocument/2006/relationships/slideLayout" Target="../slideLayouts/slideLayout3.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06096" y="1860330"/>
            <a:ext cx="4535079" cy="2667784"/>
          </a:xfrm>
        </p:spPr>
        <p:txBody>
          <a:bodyPr/>
          <a:lstStyle/>
          <a:p>
            <a:r>
              <a:rPr lang="en-GB" dirty="0"/>
              <a:t>Creativity Through Movement</a:t>
            </a:r>
          </a:p>
          <a:p>
            <a:r>
              <a:rPr lang="en-GB" dirty="0"/>
              <a:t>Semester 2 - Feb</a:t>
            </a:r>
            <a:endParaRPr lang="en-GB" dirty="0">
              <a:ea typeface="Calibri"/>
              <a:cs typeface="Calibri"/>
            </a:endParaRPr>
          </a:p>
          <a:p>
            <a:r>
              <a:rPr lang="en-GB" dirty="0"/>
              <a:t>(BMPE4002) Level 4</a:t>
            </a:r>
            <a:endParaRPr lang="en-GB">
              <a:ea typeface="Calibri"/>
              <a:cs typeface="Calibri"/>
            </a:endParaRPr>
          </a:p>
          <a:p>
            <a:r>
              <a:rPr lang="en-GB" dirty="0"/>
              <a:t>Week 2 Introduction </a:t>
            </a:r>
            <a:endParaRPr lang="en-GB">
              <a:ea typeface="Calibri"/>
              <a:cs typeface="Calibri"/>
            </a:endParaRPr>
          </a:p>
          <a:p>
            <a:endParaRPr lang="en-GB"/>
          </a:p>
          <a:p>
            <a:r>
              <a:rPr lang="en-GB" dirty="0"/>
              <a:t>Anna Stevenson</a:t>
            </a:r>
            <a:endParaRPr lang="en-GB">
              <a:ea typeface="Calibri"/>
              <a:cs typeface="Calibri"/>
            </a:endParaRPr>
          </a:p>
        </p:txBody>
      </p:sp>
    </p:spTree>
    <p:extLst>
      <p:ext uri="{BB962C8B-B14F-4D97-AF65-F5344CB8AC3E}">
        <p14:creationId xmlns:p14="http://schemas.microsoft.com/office/powerpoint/2010/main" val="2384245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380BD-8168-48AC-91BE-E75116E8A12D}"/>
              </a:ext>
            </a:extLst>
          </p:cNvPr>
          <p:cNvSpPr>
            <a:spLocks noGrp="1"/>
          </p:cNvSpPr>
          <p:nvPr>
            <p:ph type="title"/>
          </p:nvPr>
        </p:nvSpPr>
        <p:spPr/>
        <p:txBody>
          <a:bodyPr/>
          <a:lstStyle/>
          <a:p>
            <a:r>
              <a:rPr lang="en-GB"/>
              <a:t>Let’s recap creativity</a:t>
            </a:r>
          </a:p>
        </p:txBody>
      </p:sp>
      <p:sp>
        <p:nvSpPr>
          <p:cNvPr id="3" name="Content Placeholder 2">
            <a:extLst>
              <a:ext uri="{FF2B5EF4-FFF2-40B4-BE49-F238E27FC236}">
                <a16:creationId xmlns:a16="http://schemas.microsoft.com/office/drawing/2014/main" id="{A8375D37-7F2E-4C70-B00C-A1157B78BCF0}"/>
              </a:ext>
            </a:extLst>
          </p:cNvPr>
          <p:cNvSpPr>
            <a:spLocks noGrp="1"/>
          </p:cNvSpPr>
          <p:nvPr>
            <p:ph idx="1"/>
          </p:nvPr>
        </p:nvSpPr>
        <p:spPr>
          <a:xfrm>
            <a:off x="348792" y="1690688"/>
            <a:ext cx="8295588" cy="3943639"/>
          </a:xfrm>
        </p:spPr>
        <p:txBody>
          <a:bodyPr/>
          <a:lstStyle/>
          <a:p>
            <a:r>
              <a:rPr lang="en-GB"/>
              <a:t>Who is creative…. &amp; why are they creative?</a:t>
            </a:r>
          </a:p>
          <a:p>
            <a:r>
              <a:rPr lang="en-GB"/>
              <a:t>What is your own definition of creativity?</a:t>
            </a:r>
          </a:p>
          <a:p>
            <a:endParaRPr lang="en-GB"/>
          </a:p>
        </p:txBody>
      </p:sp>
      <p:pic>
        <p:nvPicPr>
          <p:cNvPr id="5" name="Picture 4">
            <a:hlinkClick r:id="rId2"/>
            <a:extLst>
              <a:ext uri="{FF2B5EF4-FFF2-40B4-BE49-F238E27FC236}">
                <a16:creationId xmlns:a16="http://schemas.microsoft.com/office/drawing/2014/main" id="{6FE13CC3-EC0D-BF46-930E-1D6ACC4E4BE7}"/>
              </a:ext>
            </a:extLst>
          </p:cNvPr>
          <p:cNvPicPr>
            <a:picLocks noChangeAspect="1"/>
          </p:cNvPicPr>
          <p:nvPr/>
        </p:nvPicPr>
        <p:blipFill>
          <a:blip r:embed="rId3"/>
          <a:stretch>
            <a:fillRect/>
          </a:stretch>
        </p:blipFill>
        <p:spPr>
          <a:xfrm>
            <a:off x="5032758" y="2728657"/>
            <a:ext cx="6810450" cy="2905670"/>
          </a:xfrm>
          <a:prstGeom prst="rect">
            <a:avLst/>
          </a:prstGeom>
        </p:spPr>
      </p:pic>
      <p:sp>
        <p:nvSpPr>
          <p:cNvPr id="6" name="Rectangle 5">
            <a:extLst>
              <a:ext uri="{FF2B5EF4-FFF2-40B4-BE49-F238E27FC236}">
                <a16:creationId xmlns:a16="http://schemas.microsoft.com/office/drawing/2014/main" id="{ACEA8D9E-2EC7-2447-9102-EEBA841A1439}"/>
              </a:ext>
            </a:extLst>
          </p:cNvPr>
          <p:cNvSpPr/>
          <p:nvPr/>
        </p:nvSpPr>
        <p:spPr>
          <a:xfrm>
            <a:off x="489760" y="3572224"/>
            <a:ext cx="4322960" cy="2062103"/>
          </a:xfrm>
          <a:prstGeom prst="rect">
            <a:avLst/>
          </a:prstGeom>
        </p:spPr>
        <p:txBody>
          <a:bodyPr wrap="square">
            <a:spAutoFit/>
          </a:bodyPr>
          <a:lstStyle/>
          <a:p>
            <a:pPr algn="ctr"/>
            <a:r>
              <a:rPr lang="en-US" sz="3200">
                <a:solidFill>
                  <a:srgbClr val="960504"/>
                </a:solidFill>
              </a:rPr>
              <a:t>Creativity is “the process of having original ideas that have value” (Robinson, 2014)</a:t>
            </a:r>
          </a:p>
        </p:txBody>
      </p:sp>
      <p:sp>
        <p:nvSpPr>
          <p:cNvPr id="7" name="Title 1">
            <a:extLst>
              <a:ext uri="{FF2B5EF4-FFF2-40B4-BE49-F238E27FC236}">
                <a16:creationId xmlns:a16="http://schemas.microsoft.com/office/drawing/2014/main" id="{6686CE78-DE45-B54B-A90F-07CC7BBBC6B6}"/>
              </a:ext>
            </a:extLst>
          </p:cNvPr>
          <p:cNvSpPr txBox="1">
            <a:spLocks/>
          </p:cNvSpPr>
          <p:nvPr/>
        </p:nvSpPr>
        <p:spPr>
          <a:xfrm>
            <a:off x="4904359" y="5346733"/>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a:t>Ken Robinson (2014)</a:t>
            </a:r>
          </a:p>
        </p:txBody>
      </p:sp>
    </p:spTree>
    <p:extLst>
      <p:ext uri="{BB962C8B-B14F-4D97-AF65-F5344CB8AC3E}">
        <p14:creationId xmlns:p14="http://schemas.microsoft.com/office/powerpoint/2010/main" val="3575904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13A1917-312C-400E-B6B2-02F0D6A61697}"/>
              </a:ext>
            </a:extLst>
          </p:cNvPr>
          <p:cNvPicPr>
            <a:picLocks noChangeAspect="1"/>
          </p:cNvPicPr>
          <p:nvPr/>
        </p:nvPicPr>
        <p:blipFill rotWithShape="1">
          <a:blip r:embed="rId3"/>
          <a:srcRect l="69778" t="32701" r="11614" b="46709"/>
          <a:stretch/>
        </p:blipFill>
        <p:spPr>
          <a:xfrm>
            <a:off x="5825673" y="128728"/>
            <a:ext cx="6239005" cy="1941732"/>
          </a:xfrm>
          <a:prstGeom prst="rect">
            <a:avLst/>
          </a:prstGeom>
        </p:spPr>
      </p:pic>
      <p:pic>
        <p:nvPicPr>
          <p:cNvPr id="5" name="Picture 4">
            <a:extLst>
              <a:ext uri="{FF2B5EF4-FFF2-40B4-BE49-F238E27FC236}">
                <a16:creationId xmlns:a16="http://schemas.microsoft.com/office/drawing/2014/main" id="{63C1E319-738F-49D9-A471-B252621D4073}"/>
              </a:ext>
            </a:extLst>
          </p:cNvPr>
          <p:cNvPicPr>
            <a:picLocks noChangeAspect="1"/>
          </p:cNvPicPr>
          <p:nvPr/>
        </p:nvPicPr>
        <p:blipFill rotWithShape="1">
          <a:blip r:embed="rId4"/>
          <a:srcRect l="70158" t="18565" r="12850" b="47384"/>
          <a:stretch/>
        </p:blipFill>
        <p:spPr>
          <a:xfrm>
            <a:off x="6096000" y="2355799"/>
            <a:ext cx="5727378" cy="3227889"/>
          </a:xfrm>
          <a:prstGeom prst="rect">
            <a:avLst/>
          </a:prstGeom>
        </p:spPr>
      </p:pic>
      <p:pic>
        <p:nvPicPr>
          <p:cNvPr id="6" name="Picture 5">
            <a:extLst>
              <a:ext uri="{FF2B5EF4-FFF2-40B4-BE49-F238E27FC236}">
                <a16:creationId xmlns:a16="http://schemas.microsoft.com/office/drawing/2014/main" id="{6E9CFF31-FBD5-42BC-B576-9B0FB818AD5F}"/>
              </a:ext>
            </a:extLst>
          </p:cNvPr>
          <p:cNvPicPr>
            <a:picLocks noChangeAspect="1"/>
          </p:cNvPicPr>
          <p:nvPr/>
        </p:nvPicPr>
        <p:blipFill rotWithShape="1">
          <a:blip r:embed="rId5"/>
          <a:srcRect l="64937" t="16540" r="7722" b="12954"/>
          <a:stretch/>
        </p:blipFill>
        <p:spPr>
          <a:xfrm>
            <a:off x="127322" y="1348453"/>
            <a:ext cx="5633282" cy="4085601"/>
          </a:xfrm>
          <a:prstGeom prst="rect">
            <a:avLst/>
          </a:prstGeom>
        </p:spPr>
      </p:pic>
      <p:sp>
        <p:nvSpPr>
          <p:cNvPr id="7" name="TextBox 6">
            <a:extLst>
              <a:ext uri="{FF2B5EF4-FFF2-40B4-BE49-F238E27FC236}">
                <a16:creationId xmlns:a16="http://schemas.microsoft.com/office/drawing/2014/main" id="{8BC68C5F-EEB5-4190-B0BF-192E08CD5708}"/>
              </a:ext>
            </a:extLst>
          </p:cNvPr>
          <p:cNvSpPr txBox="1"/>
          <p:nvPr/>
        </p:nvSpPr>
        <p:spPr>
          <a:xfrm>
            <a:off x="251791" y="330153"/>
            <a:ext cx="5683934" cy="769441"/>
          </a:xfrm>
          <a:prstGeom prst="rect">
            <a:avLst/>
          </a:prstGeom>
          <a:noFill/>
        </p:spPr>
        <p:txBody>
          <a:bodyPr wrap="square" rtlCol="0">
            <a:spAutoFit/>
          </a:bodyPr>
          <a:lstStyle/>
          <a:p>
            <a:r>
              <a:rPr lang="en-GB" sz="4400"/>
              <a:t>New Curriculum</a:t>
            </a:r>
          </a:p>
        </p:txBody>
      </p:sp>
    </p:spTree>
    <p:extLst>
      <p:ext uri="{BB962C8B-B14F-4D97-AF65-F5344CB8AC3E}">
        <p14:creationId xmlns:p14="http://schemas.microsoft.com/office/powerpoint/2010/main" val="20212983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98D81F-AE67-B02A-F310-E692A70D2DE4}"/>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b="1" kern="1200">
                <a:solidFill>
                  <a:srgbClr val="FFFFFF"/>
                </a:solidFill>
                <a:latin typeface="+mj-lt"/>
                <a:ea typeface="+mj-ea"/>
                <a:cs typeface="+mj-cs"/>
              </a:rPr>
              <a:t>How does Creativity links to other Areas of Learning</a:t>
            </a:r>
            <a:endParaRPr lang="en-US" sz="40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21F5685-F235-B1AC-1A17-3115DD6C5968}"/>
              </a:ext>
            </a:extLst>
          </p:cNvPr>
          <p:cNvSpPr>
            <a:spLocks noGrp="1"/>
          </p:cNvSpPr>
          <p:nvPr>
            <p:ph idx="1"/>
          </p:nvPr>
        </p:nvSpPr>
        <p:spPr>
          <a:xfrm>
            <a:off x="4810259" y="299525"/>
            <a:ext cx="6555347" cy="6534841"/>
          </a:xfrm>
        </p:spPr>
        <p:txBody>
          <a:bodyPr vert="horz" lIns="91440" tIns="45720" rIns="91440" bIns="45720" rtlCol="0" anchor="ctr">
            <a:normAutofit/>
          </a:bodyPr>
          <a:lstStyle/>
          <a:p>
            <a:pPr marL="0" indent="0">
              <a:spcBef>
                <a:spcPts val="0"/>
              </a:spcBef>
              <a:buNone/>
            </a:pPr>
            <a:r>
              <a:rPr lang="en-US" sz="2000" b="1"/>
              <a:t>Expressive Arts</a:t>
            </a:r>
            <a:r>
              <a:rPr lang="en-US" sz="2000"/>
              <a:t> – Creative movement is an opportunity to communicate through movement &amp; create meaning.</a:t>
            </a:r>
            <a:endParaRPr lang="en-US">
              <a:cs typeface="Calibri" panose="020F0502020204030204"/>
            </a:endParaRPr>
          </a:p>
          <a:p>
            <a:pPr>
              <a:spcBef>
                <a:spcPts val="0"/>
              </a:spcBef>
            </a:pPr>
            <a:r>
              <a:rPr lang="en-US" sz="2000"/>
              <a:t>Range of music to accompany actions and activities</a:t>
            </a:r>
            <a:endParaRPr lang="en-US"/>
          </a:p>
          <a:p>
            <a:pPr>
              <a:spcBef>
                <a:spcPts val="0"/>
              </a:spcBef>
            </a:pPr>
            <a:r>
              <a:rPr lang="en-US" sz="2000"/>
              <a:t>Multiple opportunities to link creative movement to senses and imagination. </a:t>
            </a:r>
            <a:endParaRPr lang="en-US">
              <a:cs typeface="Calibri"/>
            </a:endParaRPr>
          </a:p>
          <a:p>
            <a:pPr marL="0" indent="0">
              <a:spcBef>
                <a:spcPts val="0"/>
              </a:spcBef>
              <a:buNone/>
            </a:pPr>
            <a:endParaRPr lang="en-US" sz="2000"/>
          </a:p>
          <a:p>
            <a:pPr marL="0" indent="0">
              <a:spcBef>
                <a:spcPts val="0"/>
              </a:spcBef>
              <a:buNone/>
            </a:pPr>
            <a:endParaRPr lang="en-US" sz="2000"/>
          </a:p>
          <a:p>
            <a:pPr marL="0" indent="0">
              <a:spcBef>
                <a:spcPts val="0"/>
              </a:spcBef>
              <a:buNone/>
            </a:pPr>
            <a:r>
              <a:rPr lang="en-US" sz="2000"/>
              <a:t>4 Groups – pair &amp; share!</a:t>
            </a:r>
            <a:endParaRPr lang="en-US" sz="2000">
              <a:cs typeface="Calibri" panose="020F0502020204030204"/>
            </a:endParaRPr>
          </a:p>
          <a:p>
            <a:pPr marL="0" indent="0">
              <a:spcBef>
                <a:spcPts val="0"/>
              </a:spcBef>
              <a:buNone/>
            </a:pPr>
            <a:r>
              <a:rPr lang="en-US" sz="2000" b="1"/>
              <a:t>Health and Wellbeing</a:t>
            </a:r>
            <a:r>
              <a:rPr lang="en-US" sz="2000"/>
              <a:t> </a:t>
            </a:r>
            <a:endParaRPr lang="en-US" sz="2000">
              <a:cs typeface="Calibri"/>
            </a:endParaRPr>
          </a:p>
          <a:p>
            <a:pPr>
              <a:spcBef>
                <a:spcPts val="0"/>
              </a:spcBef>
            </a:pPr>
            <a:endParaRPr lang="en-US" sz="2000"/>
          </a:p>
          <a:p>
            <a:pPr marL="0" indent="0">
              <a:spcBef>
                <a:spcPts val="0"/>
              </a:spcBef>
              <a:buNone/>
            </a:pPr>
            <a:r>
              <a:rPr lang="en-US" sz="2000" b="1"/>
              <a:t>Humanities</a:t>
            </a:r>
            <a:r>
              <a:rPr lang="en-US" sz="2000"/>
              <a:t> </a:t>
            </a:r>
            <a:endParaRPr lang="en-US" sz="2000">
              <a:cs typeface="Calibri"/>
            </a:endParaRPr>
          </a:p>
          <a:p>
            <a:pPr>
              <a:spcBef>
                <a:spcPts val="0"/>
              </a:spcBef>
            </a:pPr>
            <a:endParaRPr lang="en-US" sz="2000"/>
          </a:p>
          <a:p>
            <a:pPr marL="0" indent="0">
              <a:spcBef>
                <a:spcPts val="0"/>
              </a:spcBef>
              <a:buNone/>
            </a:pPr>
            <a:r>
              <a:rPr lang="en-US" sz="2000" b="1"/>
              <a:t>Languages, Literacy and communication</a:t>
            </a:r>
            <a:r>
              <a:rPr lang="en-US" sz="2000"/>
              <a:t> </a:t>
            </a:r>
            <a:endParaRPr lang="en-US" sz="2000">
              <a:cs typeface="Calibri"/>
            </a:endParaRPr>
          </a:p>
          <a:p>
            <a:pPr>
              <a:spcBef>
                <a:spcPts val="0"/>
              </a:spcBef>
            </a:pPr>
            <a:endParaRPr lang="en-US" sz="2000"/>
          </a:p>
          <a:p>
            <a:pPr marL="0" indent="0">
              <a:spcBef>
                <a:spcPts val="0"/>
              </a:spcBef>
              <a:buNone/>
            </a:pPr>
            <a:r>
              <a:rPr lang="en-US" sz="2000" b="1"/>
              <a:t>Mathematics and numeracy</a:t>
            </a:r>
            <a:r>
              <a:rPr lang="en-US" sz="2000"/>
              <a:t> </a:t>
            </a:r>
            <a:endParaRPr lang="en-US" sz="2000">
              <a:cs typeface="Calibri"/>
            </a:endParaRPr>
          </a:p>
          <a:p>
            <a:pPr marL="0" indent="0">
              <a:spcBef>
                <a:spcPts val="0"/>
              </a:spcBef>
              <a:buNone/>
            </a:pPr>
            <a:r>
              <a:rPr lang="en-US" sz="2000" b="1"/>
              <a:t>Science and Technology</a:t>
            </a:r>
            <a:r>
              <a:rPr lang="en-US" sz="2000"/>
              <a:t> </a:t>
            </a:r>
            <a:endParaRPr lang="en-US" sz="2000">
              <a:cs typeface="Calibri"/>
            </a:endParaRPr>
          </a:p>
        </p:txBody>
      </p:sp>
    </p:spTree>
    <p:extLst>
      <p:ext uri="{BB962C8B-B14F-4D97-AF65-F5344CB8AC3E}">
        <p14:creationId xmlns:p14="http://schemas.microsoft.com/office/powerpoint/2010/main" val="12557123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089B5DA-F617-40A5-95E9-221A07E2956C}"/>
              </a:ext>
            </a:extLst>
          </p:cNvPr>
          <p:cNvSpPr>
            <a:spLocks noGrp="1"/>
          </p:cNvSpPr>
          <p:nvPr>
            <p:ph type="title"/>
          </p:nvPr>
        </p:nvSpPr>
        <p:spPr>
          <a:xfrm>
            <a:off x="722869" y="223671"/>
            <a:ext cx="425809" cy="5359264"/>
          </a:xfrm>
        </p:spPr>
        <p:txBody>
          <a:bodyPr>
            <a:noAutofit/>
          </a:bodyPr>
          <a:lstStyle/>
          <a:p>
            <a:pPr algn="ctr"/>
            <a:r>
              <a:rPr lang="en-US" sz="3600"/>
              <a:t>Environment</a:t>
            </a:r>
          </a:p>
        </p:txBody>
      </p:sp>
      <p:sp>
        <p:nvSpPr>
          <p:cNvPr id="5" name="Content Placeholder 2">
            <a:extLst>
              <a:ext uri="{FF2B5EF4-FFF2-40B4-BE49-F238E27FC236}">
                <a16:creationId xmlns:a16="http://schemas.microsoft.com/office/drawing/2014/main" id="{7C9E1648-237A-4D37-B203-9ACFFD41489D}"/>
              </a:ext>
            </a:extLst>
          </p:cNvPr>
          <p:cNvSpPr>
            <a:spLocks noGrp="1"/>
          </p:cNvSpPr>
          <p:nvPr>
            <p:ph idx="1"/>
          </p:nvPr>
        </p:nvSpPr>
        <p:spPr>
          <a:xfrm>
            <a:off x="1802619" y="223671"/>
            <a:ext cx="10863146" cy="5653668"/>
          </a:xfrm>
        </p:spPr>
        <p:txBody>
          <a:bodyPr vert="horz" lIns="91440" tIns="45720" rIns="91440" bIns="45720" rtlCol="0" anchor="t">
            <a:normAutofit/>
          </a:bodyPr>
          <a:lstStyle/>
          <a:p>
            <a:r>
              <a:rPr lang="en-US"/>
              <a:t>Characteristics of the lessons which encourage creative thinking and problem solving</a:t>
            </a:r>
          </a:p>
          <a:p>
            <a:pPr lvl="1"/>
            <a:r>
              <a:rPr lang="en-GB"/>
              <a:t>had freedom of choice; </a:t>
            </a:r>
            <a:endParaRPr lang="en-GB">
              <a:cs typeface="Calibri"/>
            </a:endParaRPr>
          </a:p>
          <a:p>
            <a:pPr lvl="1"/>
            <a:r>
              <a:rPr lang="en-GB"/>
              <a:t>set their own goals and decided how to meet them; </a:t>
            </a:r>
            <a:endParaRPr lang="en-GB">
              <a:cs typeface="Calibri"/>
            </a:endParaRPr>
          </a:p>
          <a:p>
            <a:pPr lvl="1"/>
            <a:r>
              <a:rPr lang="en-GB"/>
              <a:t>had opportunities for open discussion of possibilities; </a:t>
            </a:r>
            <a:endParaRPr lang="en-GB">
              <a:cs typeface="Calibri"/>
            </a:endParaRPr>
          </a:p>
          <a:p>
            <a:pPr lvl="1"/>
            <a:r>
              <a:rPr lang="en-GB"/>
              <a:t>experienced the challenge of creating something; </a:t>
            </a:r>
            <a:endParaRPr lang="en-GB">
              <a:cs typeface="Calibri"/>
            </a:endParaRPr>
          </a:p>
          <a:p>
            <a:pPr lvl="1"/>
            <a:r>
              <a:rPr lang="en-GB"/>
              <a:t>had the opportunity to work alone or with peers; and, </a:t>
            </a:r>
            <a:endParaRPr lang="en-GB">
              <a:cs typeface="Calibri"/>
            </a:endParaRPr>
          </a:p>
          <a:p>
            <a:pPr lvl="1"/>
            <a:r>
              <a:rPr lang="en-GB"/>
              <a:t>helped to define expectations of the outcome. </a:t>
            </a:r>
            <a:endParaRPr lang="en-GB">
              <a:cs typeface="Calibri"/>
            </a:endParaRPr>
          </a:p>
          <a:p>
            <a:r>
              <a:rPr lang="en-US"/>
              <a:t>Teachers create environments that are:</a:t>
            </a:r>
            <a:endParaRPr lang="en-US">
              <a:cs typeface="Calibri"/>
            </a:endParaRPr>
          </a:p>
          <a:p>
            <a:pPr lvl="1"/>
            <a:r>
              <a:rPr lang="en-US"/>
              <a:t>Enabling;</a:t>
            </a:r>
            <a:endParaRPr lang="en-US">
              <a:cs typeface="Calibri"/>
            </a:endParaRPr>
          </a:p>
          <a:p>
            <a:pPr lvl="1"/>
            <a:r>
              <a:rPr lang="en-US"/>
              <a:t>Varity of opportunities</a:t>
            </a:r>
            <a:endParaRPr lang="en-US">
              <a:cs typeface="Calibri"/>
            </a:endParaRPr>
          </a:p>
          <a:p>
            <a:pPr lvl="1"/>
            <a:r>
              <a:rPr lang="en-US"/>
              <a:t>Encouraging</a:t>
            </a:r>
            <a:endParaRPr lang="en-US">
              <a:cs typeface="Calibri"/>
            </a:endParaRPr>
          </a:p>
          <a:p>
            <a:pPr lvl="1"/>
            <a:r>
              <a:rPr lang="en-US"/>
              <a:t>Inspiring</a:t>
            </a:r>
            <a:endParaRPr lang="en-US">
              <a:cs typeface="Calibri"/>
            </a:endParaRPr>
          </a:p>
        </p:txBody>
      </p:sp>
      <p:sp>
        <p:nvSpPr>
          <p:cNvPr id="7" name="Rounded Rectangle 4">
            <a:extLst>
              <a:ext uri="{FF2B5EF4-FFF2-40B4-BE49-F238E27FC236}">
                <a16:creationId xmlns:a16="http://schemas.microsoft.com/office/drawing/2014/main" id="{E64D92B0-090A-4280-B023-BEF0AA4EB755}"/>
              </a:ext>
            </a:extLst>
          </p:cNvPr>
          <p:cNvSpPr/>
          <p:nvPr/>
        </p:nvSpPr>
        <p:spPr>
          <a:xfrm>
            <a:off x="4559018" y="1100066"/>
            <a:ext cx="886408"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8" name="Rounded Rectangle 5">
            <a:extLst>
              <a:ext uri="{FF2B5EF4-FFF2-40B4-BE49-F238E27FC236}">
                <a16:creationId xmlns:a16="http://schemas.microsoft.com/office/drawing/2014/main" id="{2B90F78A-8F12-43EE-BD88-1CC88AAEE442}"/>
              </a:ext>
            </a:extLst>
          </p:cNvPr>
          <p:cNvSpPr/>
          <p:nvPr/>
        </p:nvSpPr>
        <p:spPr>
          <a:xfrm>
            <a:off x="3672610" y="1513723"/>
            <a:ext cx="1315616"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9" name="Rounded Rectangle 6">
            <a:extLst>
              <a:ext uri="{FF2B5EF4-FFF2-40B4-BE49-F238E27FC236}">
                <a16:creationId xmlns:a16="http://schemas.microsoft.com/office/drawing/2014/main" id="{95BBE65F-23BA-44EA-A89A-427EE1B3CB75}"/>
              </a:ext>
            </a:extLst>
          </p:cNvPr>
          <p:cNvSpPr/>
          <p:nvPr/>
        </p:nvSpPr>
        <p:spPr>
          <a:xfrm>
            <a:off x="5243263" y="1858955"/>
            <a:ext cx="2049624"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0" name="Rounded Rectangle 7">
            <a:extLst>
              <a:ext uri="{FF2B5EF4-FFF2-40B4-BE49-F238E27FC236}">
                <a16:creationId xmlns:a16="http://schemas.microsoft.com/office/drawing/2014/main" id="{CA2A1397-BE12-48BE-8404-5806163D23D3}"/>
              </a:ext>
            </a:extLst>
          </p:cNvPr>
          <p:cNvSpPr/>
          <p:nvPr/>
        </p:nvSpPr>
        <p:spPr>
          <a:xfrm>
            <a:off x="6202817" y="2281632"/>
            <a:ext cx="1090069"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1" name="Rounded Rectangle 8">
            <a:extLst>
              <a:ext uri="{FF2B5EF4-FFF2-40B4-BE49-F238E27FC236}">
                <a16:creationId xmlns:a16="http://schemas.microsoft.com/office/drawing/2014/main" id="{BEDB7B4F-535D-4D87-BD44-5D0882D8E1C9}"/>
              </a:ext>
            </a:extLst>
          </p:cNvPr>
          <p:cNvSpPr/>
          <p:nvPr/>
        </p:nvSpPr>
        <p:spPr>
          <a:xfrm>
            <a:off x="5445425" y="2683242"/>
            <a:ext cx="3125755"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2" name="Rounded Rectangle 9">
            <a:extLst>
              <a:ext uri="{FF2B5EF4-FFF2-40B4-BE49-F238E27FC236}">
                <a16:creationId xmlns:a16="http://schemas.microsoft.com/office/drawing/2014/main" id="{B8D2141B-7AC2-46F1-A039-9474D49B6C90}"/>
              </a:ext>
            </a:extLst>
          </p:cNvPr>
          <p:cNvSpPr/>
          <p:nvPr/>
        </p:nvSpPr>
        <p:spPr>
          <a:xfrm>
            <a:off x="3825009" y="3050505"/>
            <a:ext cx="2478833"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63147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xEl>
                                              <p:pRg st="10" end="1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txEl>
                                              <p:pRg st="11" end="1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9"/>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7" grpId="0" animBg="1"/>
      <p:bldP spid="8" grpId="0" animBg="1"/>
      <p:bldP spid="9" grpId="0" animBg="1"/>
      <p:bldP spid="10" grpId="0" animBg="1"/>
      <p:bldP spid="11" grpId="0" animBg="1"/>
      <p:bldP spid="1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89694E2-E528-42AE-825F-68524A5603D9}"/>
              </a:ext>
            </a:extLst>
          </p:cNvPr>
          <p:cNvPicPr>
            <a:picLocks noChangeAspect="1"/>
          </p:cNvPicPr>
          <p:nvPr/>
        </p:nvPicPr>
        <p:blipFill>
          <a:blip r:embed="rId2"/>
          <a:stretch>
            <a:fillRect/>
          </a:stretch>
        </p:blipFill>
        <p:spPr>
          <a:xfrm>
            <a:off x="363415" y="206892"/>
            <a:ext cx="11230708" cy="6312432"/>
          </a:xfrm>
          <a:prstGeom prst="rect">
            <a:avLst/>
          </a:prstGeom>
        </p:spPr>
      </p:pic>
    </p:spTree>
    <p:extLst>
      <p:ext uri="{BB962C8B-B14F-4D97-AF65-F5344CB8AC3E}">
        <p14:creationId xmlns:p14="http://schemas.microsoft.com/office/powerpoint/2010/main" val="2114401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605A13F-5530-4E3D-8C6C-36BC05643932}"/>
              </a:ext>
            </a:extLst>
          </p:cNvPr>
          <p:cNvPicPr>
            <a:picLocks noChangeAspect="1"/>
          </p:cNvPicPr>
          <p:nvPr/>
        </p:nvPicPr>
        <p:blipFill>
          <a:blip r:embed="rId3"/>
          <a:stretch>
            <a:fillRect/>
          </a:stretch>
        </p:blipFill>
        <p:spPr>
          <a:xfrm>
            <a:off x="962526" y="0"/>
            <a:ext cx="9791200" cy="5828643"/>
          </a:xfrm>
          <a:prstGeom prst="rect">
            <a:avLst/>
          </a:prstGeom>
        </p:spPr>
      </p:pic>
    </p:spTree>
    <p:extLst>
      <p:ext uri="{BB962C8B-B14F-4D97-AF65-F5344CB8AC3E}">
        <p14:creationId xmlns:p14="http://schemas.microsoft.com/office/powerpoint/2010/main" val="2983574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605252A-EF80-48AD-BEA2-D0D25768E1DC}"/>
              </a:ext>
            </a:extLst>
          </p:cNvPr>
          <p:cNvPicPr>
            <a:picLocks noChangeAspect="1"/>
          </p:cNvPicPr>
          <p:nvPr/>
        </p:nvPicPr>
        <p:blipFill>
          <a:blip r:embed="rId2"/>
          <a:stretch>
            <a:fillRect/>
          </a:stretch>
        </p:blipFill>
        <p:spPr>
          <a:xfrm>
            <a:off x="920272" y="134112"/>
            <a:ext cx="9016431" cy="6592389"/>
          </a:xfrm>
          <a:prstGeom prst="rect">
            <a:avLst/>
          </a:prstGeom>
        </p:spPr>
      </p:pic>
    </p:spTree>
    <p:extLst>
      <p:ext uri="{BB962C8B-B14F-4D97-AF65-F5344CB8AC3E}">
        <p14:creationId xmlns:p14="http://schemas.microsoft.com/office/powerpoint/2010/main" val="673994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38C7CD1-9E7D-44EE-B3E2-4E92749CE388}"/>
              </a:ext>
            </a:extLst>
          </p:cNvPr>
          <p:cNvPicPr>
            <a:picLocks noChangeAspect="1"/>
          </p:cNvPicPr>
          <p:nvPr/>
        </p:nvPicPr>
        <p:blipFill>
          <a:blip r:embed="rId2"/>
          <a:stretch>
            <a:fillRect/>
          </a:stretch>
        </p:blipFill>
        <p:spPr>
          <a:xfrm>
            <a:off x="271737" y="393948"/>
            <a:ext cx="8335477" cy="6251607"/>
          </a:xfrm>
          <a:prstGeom prst="rect">
            <a:avLst/>
          </a:prstGeom>
        </p:spPr>
      </p:pic>
    </p:spTree>
    <p:extLst>
      <p:ext uri="{BB962C8B-B14F-4D97-AF65-F5344CB8AC3E}">
        <p14:creationId xmlns:p14="http://schemas.microsoft.com/office/powerpoint/2010/main" val="487760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F3EFB607-EA14-C518-F205-E3FDFF1911E0}"/>
              </a:ext>
            </a:extLst>
          </p:cNvPr>
          <p:cNvGraphicFramePr/>
          <p:nvPr>
            <p:extLst>
              <p:ext uri="{D42A27DB-BD31-4B8C-83A1-F6EECF244321}">
                <p14:modId xmlns:p14="http://schemas.microsoft.com/office/powerpoint/2010/main" val="2332325119"/>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7174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9AD29BA-752D-F7E1-AEC6-5A1B51EC6E20}"/>
              </a:ext>
            </a:extLst>
          </p:cNvPr>
          <p:cNvGraphicFramePr>
            <a:graphicFrameLocks noGrp="1"/>
          </p:cNvGraphicFramePr>
          <p:nvPr>
            <p:extLst>
              <p:ext uri="{D42A27DB-BD31-4B8C-83A1-F6EECF244321}">
                <p14:modId xmlns:p14="http://schemas.microsoft.com/office/powerpoint/2010/main" val="1064837526"/>
              </p:ext>
            </p:extLst>
          </p:nvPr>
        </p:nvGraphicFramePr>
        <p:xfrm>
          <a:off x="263495" y="334710"/>
          <a:ext cx="11491109" cy="7177470"/>
        </p:xfrm>
        <a:graphic>
          <a:graphicData uri="http://schemas.openxmlformats.org/drawingml/2006/table">
            <a:tbl>
              <a:tblPr firstRow="1" bandRow="1">
                <a:tableStyleId>{5C22544A-7EE6-4342-B048-85BDC9FD1C3A}</a:tableStyleId>
              </a:tblPr>
              <a:tblGrid>
                <a:gridCol w="1091040">
                  <a:extLst>
                    <a:ext uri="{9D8B030D-6E8A-4147-A177-3AD203B41FA5}">
                      <a16:colId xmlns:a16="http://schemas.microsoft.com/office/drawing/2014/main" val="140971331"/>
                    </a:ext>
                  </a:extLst>
                </a:gridCol>
                <a:gridCol w="2735567">
                  <a:extLst>
                    <a:ext uri="{9D8B030D-6E8A-4147-A177-3AD203B41FA5}">
                      <a16:colId xmlns:a16="http://schemas.microsoft.com/office/drawing/2014/main" val="2734698831"/>
                    </a:ext>
                  </a:extLst>
                </a:gridCol>
                <a:gridCol w="3115468">
                  <a:extLst>
                    <a:ext uri="{9D8B030D-6E8A-4147-A177-3AD203B41FA5}">
                      <a16:colId xmlns:a16="http://schemas.microsoft.com/office/drawing/2014/main" val="1221096060"/>
                    </a:ext>
                  </a:extLst>
                </a:gridCol>
                <a:gridCol w="2562360">
                  <a:extLst>
                    <a:ext uri="{9D8B030D-6E8A-4147-A177-3AD203B41FA5}">
                      <a16:colId xmlns:a16="http://schemas.microsoft.com/office/drawing/2014/main" val="3930597583"/>
                    </a:ext>
                  </a:extLst>
                </a:gridCol>
                <a:gridCol w="1986674">
                  <a:extLst>
                    <a:ext uri="{9D8B030D-6E8A-4147-A177-3AD203B41FA5}">
                      <a16:colId xmlns:a16="http://schemas.microsoft.com/office/drawing/2014/main" val="1340705643"/>
                    </a:ext>
                  </a:extLst>
                </a:gridCol>
              </a:tblGrid>
              <a:tr h="493560">
                <a:tc>
                  <a:txBody>
                    <a:bodyPr/>
                    <a:lstStyle/>
                    <a:p>
                      <a:pPr fontAlgn="t"/>
                      <a:endParaRPr lang="en-GB" sz="2800" b="1">
                        <a:solidFill>
                          <a:schemeClr val="tx1"/>
                        </a:solidFill>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algn="ctr" fontAlgn="t"/>
                      <a:r>
                        <a:rPr lang="en-GB" sz="1600" b="1">
                          <a:solidFill>
                            <a:schemeClr val="tx1"/>
                          </a:solidFill>
                          <a:effectLst/>
                          <a:latin typeface="Calibri"/>
                        </a:rPr>
                        <a:t>Early foundation phase </a:t>
                      </a: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algn="ctr" fontAlgn="t"/>
                      <a:r>
                        <a:rPr lang="en-GB" sz="1600" b="1">
                          <a:solidFill>
                            <a:schemeClr val="tx1"/>
                          </a:solidFill>
                          <a:effectLst/>
                          <a:latin typeface="Calibri"/>
                        </a:rPr>
                        <a:t>Late foundation phase </a:t>
                      </a:r>
                      <a:endParaRPr lang="en-GB" sz="1600" b="1">
                        <a:solidFill>
                          <a:schemeClr val="tx1"/>
                        </a:solidFill>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algn="ctr" fontAlgn="t"/>
                      <a:r>
                        <a:rPr lang="en-GB" sz="1600" b="1">
                          <a:solidFill>
                            <a:schemeClr val="tx1"/>
                          </a:solidFill>
                          <a:effectLst/>
                          <a:latin typeface="Calibri"/>
                        </a:rPr>
                        <a:t>Year 3 &amp; 4 </a:t>
                      </a:r>
                      <a:endParaRPr lang="en-GB" sz="1600" b="1">
                        <a:solidFill>
                          <a:schemeClr val="tx1"/>
                        </a:solidFill>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algn="ctr" fontAlgn="t"/>
                      <a:r>
                        <a:rPr lang="en-GB" sz="1600" b="1">
                          <a:solidFill>
                            <a:schemeClr val="tx1"/>
                          </a:solidFill>
                          <a:effectLst/>
                          <a:latin typeface="Calibri"/>
                        </a:rPr>
                        <a:t>Year 5 &amp; 6 </a:t>
                      </a:r>
                      <a:endParaRPr lang="en-GB" sz="1600" b="1">
                        <a:solidFill>
                          <a:schemeClr val="tx1"/>
                        </a:solidFill>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887224774"/>
                  </a:ext>
                </a:extLst>
              </a:tr>
              <a:tr h="1310355">
                <a:tc>
                  <a:txBody>
                    <a:bodyPr/>
                    <a:lstStyle/>
                    <a:p>
                      <a:pPr fontAlgn="t"/>
                      <a:endParaRPr lang="en-GB" sz="1400" b="1">
                        <a:effectLst/>
                      </a:endParaRPr>
                    </a:p>
                    <a:p>
                      <a:pPr rtl="0" fontAlgn="base"/>
                      <a:r>
                        <a:rPr lang="en-GB" sz="1400" b="1">
                          <a:effectLst/>
                          <a:latin typeface="Calibri"/>
                        </a:rPr>
                        <a:t>Aim </a:t>
                      </a: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510257951"/>
                  </a:ext>
                </a:extLst>
              </a:tr>
              <a:tr h="1494388">
                <a:tc>
                  <a:txBody>
                    <a:bodyPr/>
                    <a:lstStyle/>
                    <a:p>
                      <a:pPr fontAlgn="t"/>
                      <a:endParaRPr lang="en-GB" sz="1400" b="1">
                        <a:effectLst/>
                      </a:endParaRPr>
                    </a:p>
                    <a:p>
                      <a:pPr lvl="0">
                        <a:buNone/>
                      </a:pPr>
                      <a:r>
                        <a:rPr lang="en-US" sz="1400" b="1" i="0" u="none" strike="noStrike" noProof="0">
                          <a:solidFill>
                            <a:srgbClr val="000000"/>
                          </a:solidFill>
                          <a:effectLst/>
                        </a:rPr>
                        <a:t>Movement &amp; Skills</a:t>
                      </a:r>
                      <a:endParaRPr lang="en-GB" sz="1400" b="1" i="0" u="none" strike="noStrike" noProof="0">
                        <a:solidFill>
                          <a:srgbClr val="000000"/>
                        </a:solidFill>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r>
                        <a:rPr lang="en-GB" sz="1100">
                          <a:effectLst/>
                          <a:latin typeface="Calibri"/>
                        </a:rPr>
                        <a:t>Sequences of movements</a:t>
                      </a:r>
                    </a:p>
                    <a:p>
                      <a:pPr lvl="0">
                        <a:buNone/>
                      </a:pPr>
                      <a:r>
                        <a:rPr lang="en-GB" sz="1100" dirty="0">
                          <a:effectLst/>
                          <a:latin typeface="Calibri"/>
                        </a:rPr>
                        <a:t>Applying basic actions </a:t>
                      </a:r>
                      <a:r>
                        <a:rPr lang="en-GB" sz="1100" b="1" dirty="0">
                          <a:effectLst/>
                          <a:latin typeface="Calibri"/>
                        </a:rPr>
                        <a:t>(jumping (Landing and rotation), balancing (Stillness),  traveling, rolling</a:t>
                      </a:r>
                      <a:r>
                        <a:rPr lang="en-GB" sz="1100" dirty="0">
                          <a:effectLst/>
                          <a:latin typeface="Calibri"/>
                        </a:rPr>
                        <a:t>. </a:t>
                      </a:r>
                    </a:p>
                    <a:p>
                      <a:pPr lvl="0">
                        <a:buNone/>
                      </a:pPr>
                      <a:r>
                        <a:rPr lang="en-GB" sz="1100">
                          <a:effectLst/>
                          <a:latin typeface="Calibri"/>
                        </a:rPr>
                        <a:t>Travel in different ways</a:t>
                      </a:r>
                      <a:endParaRPr lang="en-GB" sz="1100" dirty="0">
                        <a:effectLst/>
                        <a:latin typeface="Calibri"/>
                      </a:endParaRPr>
                    </a:p>
                    <a:p>
                      <a:pPr lvl="0">
                        <a:buNone/>
                      </a:pPr>
                      <a:r>
                        <a:rPr lang="en-GB" sz="1100">
                          <a:effectLst/>
                          <a:latin typeface="Calibri"/>
                        </a:rPr>
                        <a:t>Show changes of direction</a:t>
                      </a:r>
                      <a:endParaRPr lang="en-GB" sz="1100" dirty="0">
                        <a:effectLst/>
                        <a:latin typeface="Calibri"/>
                      </a:endParaRPr>
                    </a:p>
                    <a:p>
                      <a:pPr lvl="0">
                        <a:buNone/>
                      </a:pPr>
                      <a:r>
                        <a:rPr lang="en-GB" sz="1100">
                          <a:effectLst/>
                          <a:latin typeface="Calibri"/>
                        </a:rPr>
                        <a:t>Use turns while travelling</a:t>
                      </a:r>
                      <a:endParaRPr lang="en-GB" sz="1100" dirty="0">
                        <a:effectLst/>
                        <a:latin typeface="Calibri"/>
                      </a:endParaRPr>
                    </a:p>
                    <a:p>
                      <a:pPr lvl="0">
                        <a:buNone/>
                      </a:pPr>
                      <a:r>
                        <a:rPr lang="en-GB" sz="1100">
                          <a:effectLst/>
                          <a:latin typeface="Calibri"/>
                        </a:rPr>
                        <a:t>Begin to use equipment </a:t>
                      </a:r>
                      <a:endParaRPr lang="en-GB" sz="1100" dirty="0">
                        <a:effectLst/>
                        <a:latin typeface="Calibri"/>
                      </a:endParaRPr>
                    </a:p>
                    <a:p>
                      <a:pPr lvl="0">
                        <a:buNone/>
                      </a:pPr>
                      <a:r>
                        <a:rPr lang="en-GB" sz="1100">
                          <a:effectLst/>
                          <a:latin typeface="Calibri"/>
                        </a:rPr>
                        <a:t>Link action (directios, speed etc)</a:t>
                      </a:r>
                      <a:endParaRPr lang="en-GB" sz="1100" dirty="0">
                        <a:effectLst/>
                        <a:latin typeface="Calibri"/>
                      </a:endParaRPr>
                    </a:p>
                    <a:p>
                      <a:pPr lvl="0">
                        <a:buNone/>
                      </a:pPr>
                      <a:r>
                        <a:rPr lang="en-GB" sz="1100">
                          <a:effectLst/>
                          <a:latin typeface="Calibri"/>
                        </a:rPr>
                        <a:t>Think about actions and themes</a:t>
                      </a:r>
                      <a:endParaRPr lang="en-GB" sz="1100" dirty="0">
                        <a:effectLst/>
                        <a:latin typeface="Calibri"/>
                      </a:endParaRPr>
                    </a:p>
                    <a:p>
                      <a:pPr lvl="0">
                        <a:buNone/>
                      </a:pPr>
                      <a:endParaRPr lang="en-GB" sz="1100" dirty="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r>
                        <a:rPr lang="en-GB" sz="1100" dirty="0">
                          <a:effectLst/>
                        </a:rPr>
                        <a:t>Sequences of movements </a:t>
                      </a:r>
                      <a:r>
                        <a:rPr lang="en-GB" sz="1100">
                          <a:effectLst/>
                        </a:rPr>
                        <a:t>(flow, fluency) </a:t>
                      </a:r>
                      <a:endParaRPr lang="en-GB" sz="1100" dirty="0">
                        <a:effectLst/>
                      </a:endParaRPr>
                    </a:p>
                    <a:p>
                      <a:pPr lvl="0">
                        <a:buNone/>
                      </a:pPr>
                      <a:r>
                        <a:rPr lang="en-GB" sz="1100" dirty="0">
                          <a:effectLst/>
                        </a:rPr>
                        <a:t>With apparatus (ball/hoop etc)</a:t>
                      </a:r>
                    </a:p>
                    <a:p>
                      <a:pPr lvl="0">
                        <a:buNone/>
                      </a:pPr>
                      <a:r>
                        <a:rPr lang="en-GB" sz="1100" dirty="0">
                          <a:effectLst/>
                        </a:rPr>
                        <a:t>Confidently use equipment – </a:t>
                      </a:r>
                      <a:r>
                        <a:rPr lang="en-GB" sz="1100">
                          <a:effectLst/>
                        </a:rPr>
                        <a:t>into sequences</a:t>
                      </a:r>
                    </a:p>
                    <a:p>
                      <a:pPr lvl="0">
                        <a:buNone/>
                      </a:pPr>
                      <a:r>
                        <a:rPr lang="en-GB" sz="1100" dirty="0">
                          <a:effectLst/>
                        </a:rPr>
                        <a:t>Apply skills and techniques </a:t>
                      </a:r>
                      <a:r>
                        <a:rPr lang="en-GB" sz="1100" dirty="0" err="1">
                          <a:effectLst/>
                        </a:rPr>
                        <a:t>consistantly</a:t>
                      </a:r>
                    </a:p>
                    <a:p>
                      <a:pPr lvl="0">
                        <a:buNone/>
                      </a:pPr>
                      <a:r>
                        <a:rPr lang="en-GB" sz="1100" dirty="0">
                          <a:effectLst/>
                        </a:rPr>
                        <a:t>Create own complex sequences</a:t>
                      </a:r>
                    </a:p>
                    <a:p>
                      <a:pPr lvl="0">
                        <a:buNone/>
                      </a:pPr>
                      <a:r>
                        <a:rPr lang="en-GB" sz="1100" dirty="0">
                          <a:effectLst/>
                        </a:rPr>
                        <a:t>Demonstrate precise and controlled placement in body </a:t>
                      </a:r>
                      <a:r>
                        <a:rPr lang="en-GB" sz="1100">
                          <a:effectLst/>
                        </a:rPr>
                        <a:t>actions</a:t>
                      </a:r>
                    </a:p>
                    <a:p>
                      <a:pPr lvl="0">
                        <a:buNone/>
                      </a:pPr>
                      <a:r>
                        <a:rPr lang="en-GB" sz="1100" dirty="0">
                          <a:effectLst/>
                        </a:rPr>
                        <a:t>Carry out warm up and cool </a:t>
                      </a:r>
                      <a:r>
                        <a:rPr lang="en-GB" sz="1100">
                          <a:effectLst/>
                        </a:rPr>
                        <a:t>downs safely</a:t>
                      </a:r>
                      <a:endParaRPr lang="en-GB" sz="1100" dirty="0">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592871304"/>
                  </a:ext>
                </a:extLst>
              </a:tr>
              <a:tr h="1552485">
                <a:tc>
                  <a:txBody>
                    <a:bodyPr/>
                    <a:lstStyle/>
                    <a:p>
                      <a:pPr fontAlgn="t"/>
                      <a:endParaRPr lang="en-GB" sz="2400" b="1">
                        <a:effectLst/>
                      </a:endParaRPr>
                    </a:p>
                    <a:p>
                      <a:pPr rtl="0" fontAlgn="base"/>
                      <a:r>
                        <a:rPr lang="en-GB" sz="1400" b="1">
                          <a:effectLst/>
                          <a:latin typeface="Calibri"/>
                        </a:rPr>
                        <a:t>Teaching Strategies </a:t>
                      </a: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r>
                        <a:rPr lang="en-GB" sz="1100" dirty="0">
                          <a:effectLst/>
                          <a:latin typeface="Calibri"/>
                        </a:rPr>
                        <a:t>Self-evaluation – good and areas of </a:t>
                      </a:r>
                      <a:r>
                        <a:rPr lang="en-GB" sz="1100">
                          <a:effectLst/>
                          <a:latin typeface="Calibri"/>
                        </a:rPr>
                        <a:t>improvement</a:t>
                      </a:r>
                    </a:p>
                    <a:p>
                      <a:pPr lvl="0">
                        <a:buNone/>
                      </a:pPr>
                      <a:r>
                        <a:rPr lang="en-GB" sz="1100" dirty="0">
                          <a:effectLst/>
                          <a:latin typeface="Calibri"/>
                        </a:rPr>
                        <a:t>Respond to information (stimulus) - encourage divergent thinking</a:t>
                      </a:r>
                    </a:p>
                    <a:p>
                      <a:pPr lvl="0">
                        <a:buNone/>
                      </a:pPr>
                      <a:r>
                        <a:rPr lang="en-GB" sz="1100" dirty="0">
                          <a:effectLst/>
                          <a:latin typeface="Calibri"/>
                        </a:rPr>
                        <a:t>Know the importance of what they are </a:t>
                      </a:r>
                      <a:r>
                        <a:rPr lang="en-GB" sz="1100">
                          <a:effectLst/>
                          <a:latin typeface="Calibri"/>
                        </a:rPr>
                        <a:t>doing</a:t>
                      </a:r>
                    </a:p>
                    <a:p>
                      <a:pPr lvl="0">
                        <a:buNone/>
                      </a:pPr>
                      <a:r>
                        <a:rPr lang="en-GB" sz="1100" dirty="0">
                          <a:effectLst/>
                          <a:latin typeface="Calibri"/>
                        </a:rPr>
                        <a:t>Explain why it is important to do warm up and cool downs</a:t>
                      </a:r>
                    </a:p>
                    <a:p>
                      <a:pPr lvl="0">
                        <a:buNone/>
                      </a:pPr>
                      <a:r>
                        <a:rPr lang="en-GB" sz="1100">
                          <a:effectLst/>
                          <a:latin typeface="Calibri"/>
                        </a:rPr>
                        <a:t>Safety </a:t>
                      </a:r>
                    </a:p>
                    <a:p>
                      <a:pPr lvl="0">
                        <a:buNone/>
                      </a:pPr>
                      <a:r>
                        <a:rPr lang="en-GB" sz="1100">
                          <a:effectLst/>
                          <a:latin typeface="Calibri"/>
                        </a:rPr>
                        <a:t>Why is exercise good for health</a:t>
                      </a:r>
                      <a:endParaRPr lang="en-GB" sz="1100" dirty="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r>
                        <a:rPr lang="en-GB" sz="1100" dirty="0">
                          <a:effectLst/>
                          <a:latin typeface="Calibri"/>
                        </a:rPr>
                        <a:t>Self-evaluation – Focused and specific, HOW to improve.</a:t>
                      </a:r>
                    </a:p>
                    <a:p>
                      <a:pPr lvl="0">
                        <a:buNone/>
                      </a:pPr>
                      <a:r>
                        <a:rPr lang="en-GB" sz="1100" dirty="0">
                          <a:effectLst/>
                          <a:latin typeface="Calibri"/>
                        </a:rPr>
                        <a:t>Lead parts of little warm-ups</a:t>
                      </a:r>
                    </a:p>
                    <a:p>
                      <a:pPr lvl="0">
                        <a:buNone/>
                      </a:pPr>
                      <a:r>
                        <a:rPr lang="en-GB" sz="1100">
                          <a:effectLst/>
                          <a:latin typeface="Calibri"/>
                        </a:rPr>
                        <a:t>Know ways they can become healthier</a:t>
                      </a:r>
                      <a:endParaRPr lang="en-GB" sz="1100" dirty="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2686885"/>
                  </a:ext>
                </a:extLst>
              </a:tr>
              <a:tr h="1310355">
                <a:tc>
                  <a:txBody>
                    <a:bodyPr/>
                    <a:lstStyle/>
                    <a:p>
                      <a:pPr fontAlgn="t"/>
                      <a:endParaRPr lang="en-GB" sz="2400" b="1">
                        <a:effectLst/>
                      </a:endParaRPr>
                    </a:p>
                    <a:p>
                      <a:pPr rtl="0" fontAlgn="base"/>
                      <a:r>
                        <a:rPr lang="en-GB" sz="1400" b="1">
                          <a:effectLst/>
                          <a:latin typeface="Calibri"/>
                        </a:rPr>
                        <a:t>Laban’s </a:t>
                      </a: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933254003"/>
                  </a:ext>
                </a:extLst>
              </a:tr>
            </a:tbl>
          </a:graphicData>
        </a:graphic>
      </p:graphicFrame>
    </p:spTree>
    <p:extLst>
      <p:ext uri="{BB962C8B-B14F-4D97-AF65-F5344CB8AC3E}">
        <p14:creationId xmlns:p14="http://schemas.microsoft.com/office/powerpoint/2010/main" val="1180337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8E99A-537F-4E83-80A4-FDB82D251E5C}"/>
              </a:ext>
            </a:extLst>
          </p:cNvPr>
          <p:cNvSpPr>
            <a:spLocks noGrp="1"/>
          </p:cNvSpPr>
          <p:nvPr>
            <p:ph type="title"/>
          </p:nvPr>
        </p:nvSpPr>
        <p:spPr>
          <a:xfrm>
            <a:off x="355076" y="329615"/>
            <a:ext cx="11481847" cy="1325563"/>
          </a:xfrm>
        </p:spPr>
        <p:txBody>
          <a:bodyPr/>
          <a:lstStyle/>
          <a:p>
            <a:r>
              <a:rPr lang="en-GB"/>
              <a:t>Lesson Structure</a:t>
            </a:r>
          </a:p>
        </p:txBody>
      </p:sp>
      <p:sp>
        <p:nvSpPr>
          <p:cNvPr id="3" name="Content Placeholder 2">
            <a:extLst>
              <a:ext uri="{FF2B5EF4-FFF2-40B4-BE49-F238E27FC236}">
                <a16:creationId xmlns:a16="http://schemas.microsoft.com/office/drawing/2014/main" id="{2F1D6B13-C8F3-4141-B230-FB8C5D57102A}"/>
              </a:ext>
            </a:extLst>
          </p:cNvPr>
          <p:cNvSpPr>
            <a:spLocks noGrp="1"/>
          </p:cNvSpPr>
          <p:nvPr>
            <p:ph idx="1"/>
          </p:nvPr>
        </p:nvSpPr>
        <p:spPr>
          <a:xfrm>
            <a:off x="358219" y="1436914"/>
            <a:ext cx="8287515" cy="5002214"/>
          </a:xfrm>
        </p:spPr>
        <p:txBody>
          <a:bodyPr vert="horz" lIns="91440" tIns="45720" rIns="91440" bIns="45720" rtlCol="0" anchor="t">
            <a:normAutofit fontScale="92500" lnSpcReduction="20000"/>
          </a:bodyPr>
          <a:lstStyle/>
          <a:p>
            <a:pPr marL="0" indent="0">
              <a:buNone/>
            </a:pPr>
            <a:r>
              <a:rPr lang="en-GB" sz="4400" b="1" u="sng"/>
              <a:t>RECIPE</a:t>
            </a:r>
          </a:p>
          <a:p>
            <a:r>
              <a:rPr lang="en-GB" b="1" u="sng"/>
              <a:t>RECAP: </a:t>
            </a:r>
            <a:r>
              <a:rPr lang="en-GB"/>
              <a:t>Know what came before (lesson/ year); Warm up</a:t>
            </a:r>
            <a:endParaRPr lang="en-GB">
              <a:cs typeface="Calibri"/>
            </a:endParaRPr>
          </a:p>
          <a:p>
            <a:r>
              <a:rPr lang="en-GB" b="1" u="sng"/>
              <a:t>EXPLORE: </a:t>
            </a:r>
            <a:r>
              <a:rPr lang="en-GB"/>
              <a:t>Biggest chunk of lesson; exploration of theme/ task; not left alone – questions, subtasks, activities, carousels, BSER</a:t>
            </a:r>
            <a:endParaRPr lang="en-GB">
              <a:cs typeface="Calibri"/>
            </a:endParaRPr>
          </a:p>
          <a:p>
            <a:r>
              <a:rPr lang="en-GB" b="1" u="sng"/>
              <a:t>CREATE: </a:t>
            </a:r>
            <a:r>
              <a:rPr lang="en-GB"/>
              <a:t>Something they create from what they explore – can be a sequence, routine etc </a:t>
            </a:r>
          </a:p>
          <a:p>
            <a:r>
              <a:rPr lang="en-GB" b="1" u="sng"/>
              <a:t>INTERVENE: </a:t>
            </a:r>
            <a:r>
              <a:rPr lang="en-GB"/>
              <a:t>Created outcome needs more exploration – can be on quality of movement – exploring flow, fluency, synchronisation, symmetry, quality of BSER.</a:t>
            </a:r>
            <a:endParaRPr lang="en-GB">
              <a:cs typeface="Calibri"/>
            </a:endParaRPr>
          </a:p>
          <a:p>
            <a:r>
              <a:rPr lang="en-GB" b="1" u="sng"/>
              <a:t>PERFORM: </a:t>
            </a:r>
            <a:r>
              <a:rPr lang="en-GB"/>
              <a:t>Important for these activities; Self, friends, teacher, all</a:t>
            </a:r>
            <a:endParaRPr lang="en-GB">
              <a:cs typeface="Calibri"/>
            </a:endParaRPr>
          </a:p>
          <a:p>
            <a:r>
              <a:rPr lang="en-GB" b="1" u="sng"/>
              <a:t>EVALUATE: </a:t>
            </a:r>
            <a:r>
              <a:rPr lang="en-GB"/>
              <a:t>Linked with Performances feedback and opportunities for improvement</a:t>
            </a:r>
            <a:endParaRPr lang="en-GB">
              <a:cs typeface="Calibri"/>
            </a:endParaRPr>
          </a:p>
        </p:txBody>
      </p:sp>
    </p:spTree>
    <p:extLst>
      <p:ext uri="{BB962C8B-B14F-4D97-AF65-F5344CB8AC3E}">
        <p14:creationId xmlns:p14="http://schemas.microsoft.com/office/powerpoint/2010/main" val="4109872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A46247-943C-90A2-9A06-6D1475E7ED67}"/>
            </a:ext>
          </a:extLst>
        </p:cNvPr>
        <p:cNvGrpSpPr/>
        <p:nvPr/>
      </p:nvGrpSpPr>
      <p:grpSpPr>
        <a:xfrm>
          <a:off x="0" y="0"/>
          <a:ext cx="0" cy="0"/>
          <a:chOff x="0" y="0"/>
          <a:chExt cx="0" cy="0"/>
        </a:xfrm>
      </p:grpSpPr>
      <p:sp>
        <p:nvSpPr>
          <p:cNvPr id="8" name="Content Placeholder 1">
            <a:extLst>
              <a:ext uri="{FF2B5EF4-FFF2-40B4-BE49-F238E27FC236}">
                <a16:creationId xmlns:a16="http://schemas.microsoft.com/office/drawing/2014/main" id="{85D49CDA-2647-1D44-74F7-C92C23B225A3}"/>
              </a:ext>
            </a:extLst>
          </p:cNvPr>
          <p:cNvSpPr txBox="1">
            <a:spLocks/>
          </p:cNvSpPr>
          <p:nvPr/>
        </p:nvSpPr>
        <p:spPr>
          <a:xfrm>
            <a:off x="649245" y="1295079"/>
            <a:ext cx="6771228" cy="391758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DATE: 3rd Feb Week 2</a:t>
            </a:r>
            <a:endParaRPr lang="en-US"/>
          </a:p>
          <a:p>
            <a:r>
              <a:rPr lang="en-GB" dirty="0"/>
              <a:t>RECIPE: RECAP, EXPLORE</a:t>
            </a:r>
          </a:p>
          <a:p>
            <a:endParaRPr lang="en-GB"/>
          </a:p>
          <a:p>
            <a:r>
              <a:rPr lang="en-GB" dirty="0"/>
              <a:t>Creativity Through Movement</a:t>
            </a:r>
            <a:endParaRPr lang="en-GB">
              <a:cs typeface="Calibri"/>
            </a:endParaRPr>
          </a:p>
          <a:p>
            <a:r>
              <a:rPr lang="en-GB" dirty="0"/>
              <a:t>(BMPE4002) Level 4</a:t>
            </a:r>
            <a:endParaRPr lang="en-GB">
              <a:cs typeface="Calibri"/>
            </a:endParaRPr>
          </a:p>
          <a:p>
            <a:endParaRPr lang="en-GB"/>
          </a:p>
          <a:p>
            <a:r>
              <a:rPr lang="en-GB" dirty="0"/>
              <a:t>Dr Kate Piper</a:t>
            </a:r>
            <a:endParaRPr lang="en-GB" dirty="0">
              <a:cs typeface="Calibri"/>
            </a:endParaRPr>
          </a:p>
        </p:txBody>
      </p:sp>
    </p:spTree>
    <p:extLst>
      <p:ext uri="{BB962C8B-B14F-4D97-AF65-F5344CB8AC3E}">
        <p14:creationId xmlns:p14="http://schemas.microsoft.com/office/powerpoint/2010/main" val="26202522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8219" y="365125"/>
            <a:ext cx="6342635" cy="1325563"/>
          </a:xfrm>
        </p:spPr>
        <p:txBody>
          <a:bodyPr/>
          <a:lstStyle/>
          <a:p>
            <a:r>
              <a:rPr lang="en-GB"/>
              <a:t>Semester 2 Plan</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5173" y="1582406"/>
            <a:ext cx="5447883" cy="3819154"/>
          </a:xfrm>
        </p:spPr>
        <p:txBody>
          <a:bodyPr vert="horz" lIns="91440" tIns="45720" rIns="91440" bIns="45720" rtlCol="0" anchor="t">
            <a:normAutofit fontScale="70000" lnSpcReduction="20000"/>
          </a:bodyPr>
          <a:lstStyle/>
          <a:p>
            <a:r>
              <a:rPr lang="en-GB" dirty="0"/>
              <a:t>Two semester module (two hours a week).</a:t>
            </a:r>
          </a:p>
          <a:p>
            <a:r>
              <a:rPr lang="en-GB" dirty="0"/>
              <a:t>Monday 9-11am.</a:t>
            </a:r>
            <a:endParaRPr lang="en-GB">
              <a:ea typeface="Calibri" panose="020F0502020204030204"/>
              <a:cs typeface="Calibri"/>
            </a:endParaRPr>
          </a:p>
          <a:p>
            <a:endParaRPr lang="en-GB"/>
          </a:p>
          <a:p>
            <a:r>
              <a:rPr lang="en-GB" dirty="0"/>
              <a:t>Semester 1: Pupil eye view</a:t>
            </a:r>
            <a:endParaRPr lang="en-GB">
              <a:cs typeface="Calibri"/>
            </a:endParaRPr>
          </a:p>
          <a:p>
            <a:r>
              <a:rPr lang="en-GB" dirty="0">
                <a:highlight>
                  <a:srgbClr val="FFFF00"/>
                </a:highlight>
              </a:rPr>
              <a:t>Semester 2: Teacher focus</a:t>
            </a:r>
            <a:endParaRPr lang="en-GB">
              <a:highlight>
                <a:srgbClr val="FFFF00"/>
              </a:highlight>
              <a:cs typeface="Calibri"/>
            </a:endParaRPr>
          </a:p>
          <a:p>
            <a:endParaRPr lang="en-GB">
              <a:highlight>
                <a:srgbClr val="FFFF00"/>
              </a:highlight>
            </a:endParaRPr>
          </a:p>
          <a:p>
            <a:r>
              <a:rPr lang="en-GB" dirty="0"/>
              <a:t>Teaching: 3 Tuesday AFTERNOONS</a:t>
            </a:r>
            <a:endParaRPr lang="en-GB" dirty="0">
              <a:ea typeface="Calibri"/>
              <a:cs typeface="Calibri"/>
            </a:endParaRPr>
          </a:p>
          <a:p>
            <a:r>
              <a:rPr lang="en-GB" b="1" dirty="0">
                <a:cs typeface="Calibri"/>
              </a:rPr>
              <a:t>18th March 12:30-3pm</a:t>
            </a:r>
            <a:endParaRPr lang="en-GB" b="1" dirty="0">
              <a:ea typeface="Calibri"/>
              <a:cs typeface="Calibri"/>
            </a:endParaRPr>
          </a:p>
          <a:p>
            <a:r>
              <a:rPr lang="en-GB" b="1" dirty="0">
                <a:ea typeface="Calibri"/>
                <a:cs typeface="Calibri"/>
              </a:rPr>
              <a:t>25th March 12:30-3pm</a:t>
            </a:r>
          </a:p>
          <a:p>
            <a:r>
              <a:rPr lang="en-GB" b="1" dirty="0">
                <a:ea typeface="Calibri"/>
                <a:cs typeface="Calibri"/>
              </a:rPr>
              <a:t>1st April 12:30-3pm</a:t>
            </a:r>
          </a:p>
          <a:p>
            <a:r>
              <a:rPr lang="en-GB" dirty="0"/>
              <a:t>Assessment 2: Teaching, Plans &amp; Reflections</a:t>
            </a:r>
            <a:endParaRPr lang="en-GB">
              <a:cs typeface="Calibri"/>
            </a:endParaRPr>
          </a:p>
          <a:p>
            <a:endParaRPr lang="en-GB"/>
          </a:p>
        </p:txBody>
      </p:sp>
      <p:sp>
        <p:nvSpPr>
          <p:cNvPr id="4" name="Rectangle: Rounded Corners 3">
            <a:extLst>
              <a:ext uri="{FF2B5EF4-FFF2-40B4-BE49-F238E27FC236}">
                <a16:creationId xmlns:a16="http://schemas.microsoft.com/office/drawing/2014/main" id="{C4431D78-7916-F2D8-B56A-E87937F206D1}"/>
              </a:ext>
            </a:extLst>
          </p:cNvPr>
          <p:cNvSpPr/>
          <p:nvPr/>
        </p:nvSpPr>
        <p:spPr>
          <a:xfrm>
            <a:off x="6096000" y="1025768"/>
            <a:ext cx="5263660" cy="3118339"/>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u="sng" dirty="0">
                <a:ea typeface="Calibri"/>
                <a:cs typeface="Calibri"/>
              </a:rPr>
              <a:t>Deadlines for Assessment 2</a:t>
            </a:r>
          </a:p>
          <a:p>
            <a:pPr algn="ctr"/>
            <a:r>
              <a:rPr lang="en-GB" sz="2400" dirty="0">
                <a:ea typeface="Calibri"/>
                <a:cs typeface="Calibri"/>
              </a:rPr>
              <a:t>14th March 3pm: Lesson Plans</a:t>
            </a:r>
          </a:p>
          <a:p>
            <a:pPr algn="ctr"/>
            <a:endParaRPr lang="en-GB" sz="2400" dirty="0">
              <a:ea typeface="Calibri"/>
              <a:cs typeface="Calibri"/>
            </a:endParaRPr>
          </a:p>
          <a:p>
            <a:pPr algn="ctr"/>
            <a:r>
              <a:rPr lang="en-GB" sz="2400" dirty="0">
                <a:ea typeface="Calibri"/>
                <a:cs typeface="Calibri"/>
              </a:rPr>
              <a:t>11th April 3pm: Reflections</a:t>
            </a:r>
          </a:p>
        </p:txBody>
      </p:sp>
    </p:spTree>
    <p:extLst>
      <p:ext uri="{BB962C8B-B14F-4D97-AF65-F5344CB8AC3E}">
        <p14:creationId xmlns:p14="http://schemas.microsoft.com/office/powerpoint/2010/main" val="20045024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8E99A-537F-4E83-80A4-FDB82D251E5C}"/>
              </a:ext>
            </a:extLst>
          </p:cNvPr>
          <p:cNvSpPr>
            <a:spLocks noGrp="1"/>
          </p:cNvSpPr>
          <p:nvPr>
            <p:ph type="title"/>
          </p:nvPr>
        </p:nvSpPr>
        <p:spPr>
          <a:xfrm>
            <a:off x="355076" y="329615"/>
            <a:ext cx="11481847" cy="1325563"/>
          </a:xfrm>
        </p:spPr>
        <p:txBody>
          <a:bodyPr/>
          <a:lstStyle/>
          <a:p>
            <a:r>
              <a:rPr lang="en-GB"/>
              <a:t>Lesson Structure</a:t>
            </a:r>
          </a:p>
        </p:txBody>
      </p:sp>
      <p:sp>
        <p:nvSpPr>
          <p:cNvPr id="3" name="Content Placeholder 2">
            <a:extLst>
              <a:ext uri="{FF2B5EF4-FFF2-40B4-BE49-F238E27FC236}">
                <a16:creationId xmlns:a16="http://schemas.microsoft.com/office/drawing/2014/main" id="{2F1D6B13-C8F3-4141-B230-FB8C5D57102A}"/>
              </a:ext>
            </a:extLst>
          </p:cNvPr>
          <p:cNvSpPr>
            <a:spLocks noGrp="1"/>
          </p:cNvSpPr>
          <p:nvPr>
            <p:ph idx="1"/>
          </p:nvPr>
        </p:nvSpPr>
        <p:spPr>
          <a:xfrm>
            <a:off x="358219" y="1436914"/>
            <a:ext cx="8287515" cy="5002214"/>
          </a:xfrm>
        </p:spPr>
        <p:txBody>
          <a:bodyPr vert="horz" lIns="91440" tIns="45720" rIns="91440" bIns="45720" rtlCol="0" anchor="t">
            <a:normAutofit fontScale="92500" lnSpcReduction="20000"/>
          </a:bodyPr>
          <a:lstStyle/>
          <a:p>
            <a:pPr marL="0" indent="0">
              <a:buNone/>
            </a:pPr>
            <a:r>
              <a:rPr lang="en-GB" sz="4400" b="1" u="sng"/>
              <a:t>RECIPE</a:t>
            </a:r>
          </a:p>
          <a:p>
            <a:r>
              <a:rPr lang="en-GB" b="1" u="sng"/>
              <a:t>RECAP: </a:t>
            </a:r>
            <a:r>
              <a:rPr lang="en-GB"/>
              <a:t>Know what came before (lesson/ year); Warm up</a:t>
            </a:r>
            <a:endParaRPr lang="en-GB">
              <a:cs typeface="Calibri"/>
            </a:endParaRPr>
          </a:p>
          <a:p>
            <a:r>
              <a:rPr lang="en-GB" b="1" u="sng"/>
              <a:t>EXPLORE: </a:t>
            </a:r>
            <a:r>
              <a:rPr lang="en-GB"/>
              <a:t>Biggest chunk of lesson; exploration of theme/ task; not left alone – questions, subtasks, activities, carousels, BSER</a:t>
            </a:r>
            <a:endParaRPr lang="en-GB">
              <a:cs typeface="Calibri"/>
            </a:endParaRPr>
          </a:p>
          <a:p>
            <a:r>
              <a:rPr lang="en-GB" b="1" u="sng"/>
              <a:t>CREATE: </a:t>
            </a:r>
            <a:r>
              <a:rPr lang="en-GB"/>
              <a:t>Something they create from what they explore – can be a sequence, routine etc </a:t>
            </a:r>
          </a:p>
          <a:p>
            <a:r>
              <a:rPr lang="en-GB" b="1" u="sng"/>
              <a:t>INTERVENE: </a:t>
            </a:r>
            <a:r>
              <a:rPr lang="en-GB"/>
              <a:t>Created outcome needs more exploration – can be on quality of movement – exploring flow, fluency, synchronisation, symmetry, quality of BSER.</a:t>
            </a:r>
            <a:endParaRPr lang="en-GB">
              <a:cs typeface="Calibri"/>
            </a:endParaRPr>
          </a:p>
          <a:p>
            <a:r>
              <a:rPr lang="en-GB" b="1" u="sng"/>
              <a:t>PERFORM: </a:t>
            </a:r>
            <a:r>
              <a:rPr lang="en-GB"/>
              <a:t>Important for these activities; Self, friends, teacher, all</a:t>
            </a:r>
            <a:endParaRPr lang="en-GB">
              <a:cs typeface="Calibri"/>
            </a:endParaRPr>
          </a:p>
          <a:p>
            <a:r>
              <a:rPr lang="en-GB" b="1" u="sng"/>
              <a:t>EVALUATE: </a:t>
            </a:r>
            <a:r>
              <a:rPr lang="en-GB"/>
              <a:t>Linked with Performances feedback and opportunities for improvement</a:t>
            </a:r>
            <a:endParaRPr lang="en-GB">
              <a:cs typeface="Calibri"/>
            </a:endParaRPr>
          </a:p>
        </p:txBody>
      </p:sp>
    </p:spTree>
    <p:extLst>
      <p:ext uri="{BB962C8B-B14F-4D97-AF65-F5344CB8AC3E}">
        <p14:creationId xmlns:p14="http://schemas.microsoft.com/office/powerpoint/2010/main" val="3795176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FEAAA6A-ED3B-4F81-B94F-ADC12F6AE474}"/>
              </a:ext>
            </a:extLst>
          </p:cNvPr>
          <p:cNvSpPr txBox="1">
            <a:spLocks/>
          </p:cNvSpPr>
          <p:nvPr/>
        </p:nvSpPr>
        <p:spPr>
          <a:xfrm>
            <a:off x="355076" y="276407"/>
            <a:ext cx="11481847" cy="132556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a:t>RECAP</a:t>
            </a:r>
            <a:r>
              <a:rPr lang="en-GB"/>
              <a:t>: Design a warm-up activities to </a:t>
            </a:r>
            <a:r>
              <a:rPr lang="en-GB" b="1"/>
              <a:t>recap</a:t>
            </a:r>
            <a:r>
              <a:rPr lang="en-GB"/>
              <a:t> a from previous lesson</a:t>
            </a:r>
            <a:endParaRPr lang="en-US"/>
          </a:p>
        </p:txBody>
      </p:sp>
      <p:sp>
        <p:nvSpPr>
          <p:cNvPr id="7" name="TextBox 6">
            <a:extLst>
              <a:ext uri="{FF2B5EF4-FFF2-40B4-BE49-F238E27FC236}">
                <a16:creationId xmlns:a16="http://schemas.microsoft.com/office/drawing/2014/main" id="{BEC8FD92-2BCD-4C6A-A391-2179A91C67CE}"/>
              </a:ext>
            </a:extLst>
          </p:cNvPr>
          <p:cNvSpPr txBox="1"/>
          <p:nvPr/>
        </p:nvSpPr>
        <p:spPr>
          <a:xfrm>
            <a:off x="517712" y="1601970"/>
            <a:ext cx="11674288"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cs typeface="Arial"/>
              </a:rPr>
              <a:t>Imagine you have delivered one of these lessons the week before and think about how you could apply a warmup game to </a:t>
            </a:r>
            <a:r>
              <a:rPr lang="en-GB" sz="2800" b="1" u="sng">
                <a:cs typeface="Arial"/>
              </a:rPr>
              <a:t>recap</a:t>
            </a:r>
            <a:r>
              <a:rPr lang="en-GB" sz="2800">
                <a:cs typeface="Arial"/>
              </a:rPr>
              <a:t>:</a:t>
            </a:r>
            <a:endParaRPr lang="en-US" sz="2800">
              <a:cs typeface="Calibri" panose="020F0502020204030204"/>
            </a:endParaRPr>
          </a:p>
          <a:p>
            <a:pPr marL="285750" indent="-285750">
              <a:buFont typeface="Arial"/>
              <a:buChar char="•"/>
            </a:pPr>
            <a:endParaRPr lang="en-GB" sz="2000">
              <a:cs typeface="Calibri"/>
            </a:endParaRPr>
          </a:p>
          <a:p>
            <a:pPr marL="285750" indent="-285750">
              <a:buFont typeface="Arial,Sans-Serif"/>
              <a:buChar char="•"/>
            </a:pPr>
            <a:endParaRPr lang="en-GB" sz="2000">
              <a:ea typeface="+mn-lt"/>
              <a:cs typeface="+mn-lt"/>
            </a:endParaRPr>
          </a:p>
          <a:p>
            <a:pPr marL="285750" indent="-285750">
              <a:buFont typeface="Arial,Sans-Serif"/>
              <a:buChar char="•"/>
            </a:pPr>
            <a:endParaRPr lang="en-GB" sz="2000">
              <a:ea typeface="+mn-lt"/>
              <a:cs typeface="+mn-lt"/>
            </a:endParaRPr>
          </a:p>
          <a:p>
            <a:pPr marL="285750" indent="-285750">
              <a:buFont typeface="Arial,Sans-Serif"/>
              <a:buChar char="•"/>
            </a:pPr>
            <a:endParaRPr lang="en-GB" sz="2000">
              <a:ea typeface="+mn-lt"/>
              <a:cs typeface="+mn-lt"/>
            </a:endParaRPr>
          </a:p>
          <a:p>
            <a:pPr marL="285750" indent="-285750">
              <a:buFont typeface="Arial"/>
              <a:buChar char="•"/>
            </a:pPr>
            <a:endParaRPr lang="en-GB" sz="2000">
              <a:cs typeface="Calibri"/>
            </a:endParaRPr>
          </a:p>
        </p:txBody>
      </p:sp>
      <p:sp>
        <p:nvSpPr>
          <p:cNvPr id="2" name="Rounded Rectangle 1">
            <a:extLst>
              <a:ext uri="{FF2B5EF4-FFF2-40B4-BE49-F238E27FC236}">
                <a16:creationId xmlns:a16="http://schemas.microsoft.com/office/drawing/2014/main" id="{38D3F81E-E60C-6146-8F75-5A3B524E4213}"/>
              </a:ext>
            </a:extLst>
          </p:cNvPr>
          <p:cNvSpPr/>
          <p:nvPr/>
        </p:nvSpPr>
        <p:spPr>
          <a:xfrm>
            <a:off x="515382" y="2690682"/>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ea typeface="+mn-lt"/>
                <a:cs typeface="+mn-lt"/>
              </a:rPr>
              <a:t>Early foundation phase Scheme of work travelling on hands + feet and using apparatus</a:t>
            </a:r>
            <a:endParaRPr lang="en-US" sz="2000">
              <a:solidFill>
                <a:schemeClr val="tx1"/>
              </a:solidFill>
            </a:endParaRPr>
          </a:p>
        </p:txBody>
      </p:sp>
      <p:sp>
        <p:nvSpPr>
          <p:cNvPr id="5" name="Rounded Rectangle 4">
            <a:extLst>
              <a:ext uri="{FF2B5EF4-FFF2-40B4-BE49-F238E27FC236}">
                <a16:creationId xmlns:a16="http://schemas.microsoft.com/office/drawing/2014/main" id="{C8189F3E-4945-5C4A-B977-BD8F240DED91}"/>
              </a:ext>
            </a:extLst>
          </p:cNvPr>
          <p:cNvSpPr/>
          <p:nvPr/>
        </p:nvSpPr>
        <p:spPr>
          <a:xfrm>
            <a:off x="497626" y="3465162"/>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ea typeface="+mn-lt"/>
                <a:cs typeface="+mn-lt"/>
              </a:rPr>
              <a:t>Late foundation phase Scheme of work FIREWORKS!</a:t>
            </a:r>
            <a:endParaRPr lang="en-US" sz="2000">
              <a:solidFill>
                <a:schemeClr val="tx1"/>
              </a:solidFill>
            </a:endParaRPr>
          </a:p>
        </p:txBody>
      </p:sp>
      <p:sp>
        <p:nvSpPr>
          <p:cNvPr id="6" name="Rounded Rectangle 5">
            <a:extLst>
              <a:ext uri="{FF2B5EF4-FFF2-40B4-BE49-F238E27FC236}">
                <a16:creationId xmlns:a16="http://schemas.microsoft.com/office/drawing/2014/main" id="{5BB7BAA3-8FC1-5347-BB44-F0AF2EB0F0EB}"/>
              </a:ext>
            </a:extLst>
          </p:cNvPr>
          <p:cNvSpPr/>
          <p:nvPr/>
        </p:nvSpPr>
        <p:spPr>
          <a:xfrm>
            <a:off x="515382" y="4239641"/>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ea typeface="+mn-lt"/>
                <a:cs typeface="+mn-lt"/>
              </a:rPr>
              <a:t>Year 3/4 Scheme of yoga, mindfulness stillness &amp; balance </a:t>
            </a:r>
            <a:endParaRPr lang="en-US" sz="2000">
              <a:solidFill>
                <a:schemeClr val="tx1"/>
              </a:solidFill>
            </a:endParaRPr>
          </a:p>
        </p:txBody>
      </p:sp>
      <p:sp>
        <p:nvSpPr>
          <p:cNvPr id="8" name="Rounded Rectangle 7">
            <a:extLst>
              <a:ext uri="{FF2B5EF4-FFF2-40B4-BE49-F238E27FC236}">
                <a16:creationId xmlns:a16="http://schemas.microsoft.com/office/drawing/2014/main" id="{F86CEB6B-7064-BB40-B14E-F978442ABA20}"/>
              </a:ext>
            </a:extLst>
          </p:cNvPr>
          <p:cNvSpPr/>
          <p:nvPr/>
        </p:nvSpPr>
        <p:spPr>
          <a:xfrm>
            <a:off x="515382" y="5028406"/>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ea typeface="+mn-lt"/>
                <a:cs typeface="+mn-lt"/>
              </a:rPr>
              <a:t>Year 5/6 Scheme of work looking at the flow between stillness &amp; travelling</a:t>
            </a:r>
            <a:endParaRPr lang="en-US" sz="2000">
              <a:solidFill>
                <a:schemeClr val="tx1"/>
              </a:solidFill>
            </a:endParaRPr>
          </a:p>
        </p:txBody>
      </p:sp>
      <p:sp>
        <p:nvSpPr>
          <p:cNvPr id="9" name="Rounded Rectangle 8">
            <a:extLst>
              <a:ext uri="{FF2B5EF4-FFF2-40B4-BE49-F238E27FC236}">
                <a16:creationId xmlns:a16="http://schemas.microsoft.com/office/drawing/2014/main" id="{2A9249A6-13E4-1741-9E02-63AE99587BB4}"/>
              </a:ext>
            </a:extLst>
          </p:cNvPr>
          <p:cNvSpPr/>
          <p:nvPr/>
        </p:nvSpPr>
        <p:spPr>
          <a:xfrm>
            <a:off x="5875628" y="2690682"/>
            <a:ext cx="6140160" cy="570845"/>
          </a:xfrm>
          <a:prstGeom prst="round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Lesson focus: Using imagination to explore </a:t>
            </a:r>
            <a:r>
              <a:rPr lang="en-GB" sz="2000" b="1">
                <a:solidFill>
                  <a:schemeClr val="tx1"/>
                </a:solidFill>
                <a:ea typeface="+mn-lt"/>
                <a:cs typeface="+mn-lt"/>
              </a:rPr>
              <a:t>levels </a:t>
            </a:r>
            <a:r>
              <a:rPr lang="en-GB" sz="2000">
                <a:solidFill>
                  <a:schemeClr val="tx1"/>
                </a:solidFill>
                <a:ea typeface="+mn-lt"/>
                <a:cs typeface="+mn-lt"/>
              </a:rPr>
              <a:t>(high, medium &amp; low) </a:t>
            </a:r>
            <a:endParaRPr lang="en-US" sz="2000">
              <a:solidFill>
                <a:schemeClr val="tx1"/>
              </a:solidFill>
              <a:ea typeface="+mn-lt"/>
              <a:cs typeface="+mn-lt"/>
            </a:endParaRPr>
          </a:p>
        </p:txBody>
      </p:sp>
      <p:sp>
        <p:nvSpPr>
          <p:cNvPr id="10" name="Rounded Rectangle 9">
            <a:extLst>
              <a:ext uri="{FF2B5EF4-FFF2-40B4-BE49-F238E27FC236}">
                <a16:creationId xmlns:a16="http://schemas.microsoft.com/office/drawing/2014/main" id="{BA549591-08C1-F643-9E61-F2965D9D0B1F}"/>
              </a:ext>
            </a:extLst>
          </p:cNvPr>
          <p:cNvSpPr/>
          <p:nvPr/>
        </p:nvSpPr>
        <p:spPr>
          <a:xfrm>
            <a:off x="5869483" y="3465162"/>
            <a:ext cx="6146988" cy="570845"/>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Lesson focus: Exploring ABC Shapes</a:t>
            </a:r>
            <a:endParaRPr lang="en-US" sz="2000">
              <a:solidFill>
                <a:schemeClr val="tx1"/>
              </a:solidFill>
              <a:ea typeface="+mn-lt"/>
              <a:cs typeface="+mn-lt"/>
            </a:endParaRPr>
          </a:p>
        </p:txBody>
      </p:sp>
      <p:sp>
        <p:nvSpPr>
          <p:cNvPr id="11" name="Rounded Rectangle 10">
            <a:extLst>
              <a:ext uri="{FF2B5EF4-FFF2-40B4-BE49-F238E27FC236}">
                <a16:creationId xmlns:a16="http://schemas.microsoft.com/office/drawing/2014/main" id="{2B9B61FC-2C3C-B444-85DA-85EFC64C6DA7}"/>
              </a:ext>
            </a:extLst>
          </p:cNvPr>
          <p:cNvSpPr/>
          <p:nvPr/>
        </p:nvSpPr>
        <p:spPr>
          <a:xfrm>
            <a:off x="5881773" y="4239641"/>
            <a:ext cx="6133332" cy="570845"/>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Lesson focus: Learning about point &amp; patch balances</a:t>
            </a:r>
          </a:p>
        </p:txBody>
      </p:sp>
      <p:sp>
        <p:nvSpPr>
          <p:cNvPr id="12" name="Rounded Rectangle 11">
            <a:extLst>
              <a:ext uri="{FF2B5EF4-FFF2-40B4-BE49-F238E27FC236}">
                <a16:creationId xmlns:a16="http://schemas.microsoft.com/office/drawing/2014/main" id="{0886E39E-E6EB-8B43-AB58-DBA0D23C987B}"/>
              </a:ext>
            </a:extLst>
          </p:cNvPr>
          <p:cNvSpPr/>
          <p:nvPr/>
        </p:nvSpPr>
        <p:spPr>
          <a:xfrm>
            <a:off x="5887918" y="5028406"/>
            <a:ext cx="6126503" cy="570845"/>
          </a:xfrm>
          <a:prstGeom prst="round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Lesson focus:</a:t>
            </a:r>
            <a:r>
              <a:rPr lang="en-GB" sz="2000" b="1">
                <a:solidFill>
                  <a:schemeClr val="tx1"/>
                </a:solidFill>
                <a:ea typeface="+mn-lt"/>
                <a:cs typeface="+mn-lt"/>
              </a:rPr>
              <a:t> Turns </a:t>
            </a:r>
            <a:r>
              <a:rPr lang="en-GB" sz="2000">
                <a:solidFill>
                  <a:schemeClr val="tx1"/>
                </a:solidFill>
                <a:ea typeface="+mn-lt"/>
                <a:cs typeface="+mn-lt"/>
              </a:rPr>
              <a:t>whilst travelling in a variety of ways</a:t>
            </a:r>
          </a:p>
        </p:txBody>
      </p:sp>
    </p:spTree>
    <p:extLst>
      <p:ext uri="{BB962C8B-B14F-4D97-AF65-F5344CB8AC3E}">
        <p14:creationId xmlns:p14="http://schemas.microsoft.com/office/powerpoint/2010/main" val="7611307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2905112"/>
            <a:ext cx="4535079" cy="2430458"/>
          </a:xfrm>
        </p:spPr>
        <p:txBody>
          <a:bodyPr/>
          <a:lstStyle/>
          <a:p>
            <a:r>
              <a:rPr lang="en-GB" sz="5400"/>
              <a:t>RECIPE: Explore</a:t>
            </a:r>
            <a:endParaRPr lang="en-GB" sz="5400">
              <a:cs typeface="Calibri"/>
            </a:endParaRPr>
          </a:p>
          <a:p>
            <a:endParaRPr lang="en-GB"/>
          </a:p>
          <a:p>
            <a:endParaRPr lang="en-GB"/>
          </a:p>
          <a:p>
            <a:endParaRPr lang="en-GB">
              <a:cs typeface="Calibri"/>
            </a:endParaRPr>
          </a:p>
        </p:txBody>
      </p:sp>
    </p:spTree>
    <p:extLst>
      <p:ext uri="{BB962C8B-B14F-4D97-AF65-F5344CB8AC3E}">
        <p14:creationId xmlns:p14="http://schemas.microsoft.com/office/powerpoint/2010/main" val="13419417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8E99A-537F-4E83-80A4-FDB82D251E5C}"/>
              </a:ext>
            </a:extLst>
          </p:cNvPr>
          <p:cNvSpPr>
            <a:spLocks noGrp="1"/>
          </p:cNvSpPr>
          <p:nvPr>
            <p:ph type="title"/>
          </p:nvPr>
        </p:nvSpPr>
        <p:spPr>
          <a:xfrm>
            <a:off x="355076" y="329615"/>
            <a:ext cx="11481847" cy="1325563"/>
          </a:xfrm>
        </p:spPr>
        <p:txBody>
          <a:bodyPr/>
          <a:lstStyle/>
          <a:p>
            <a:r>
              <a:rPr lang="en-GB"/>
              <a:t>Lesson Structure</a:t>
            </a:r>
          </a:p>
        </p:txBody>
      </p:sp>
      <p:sp>
        <p:nvSpPr>
          <p:cNvPr id="3" name="Content Placeholder 2">
            <a:extLst>
              <a:ext uri="{FF2B5EF4-FFF2-40B4-BE49-F238E27FC236}">
                <a16:creationId xmlns:a16="http://schemas.microsoft.com/office/drawing/2014/main" id="{2F1D6B13-C8F3-4141-B230-FB8C5D57102A}"/>
              </a:ext>
            </a:extLst>
          </p:cNvPr>
          <p:cNvSpPr>
            <a:spLocks noGrp="1"/>
          </p:cNvSpPr>
          <p:nvPr>
            <p:ph idx="1"/>
          </p:nvPr>
        </p:nvSpPr>
        <p:spPr>
          <a:xfrm>
            <a:off x="358219" y="1436914"/>
            <a:ext cx="11481847" cy="3964645"/>
          </a:xfrm>
        </p:spPr>
        <p:txBody>
          <a:bodyPr vert="horz" lIns="91440" tIns="45720" rIns="91440" bIns="45720" rtlCol="0" anchor="t">
            <a:normAutofit fontScale="85000" lnSpcReduction="10000"/>
          </a:bodyPr>
          <a:lstStyle/>
          <a:p>
            <a:pPr marL="0" indent="0">
              <a:buNone/>
            </a:pPr>
            <a:r>
              <a:rPr lang="en-GB" sz="4400" b="1" u="sng"/>
              <a:t>RECIPE</a:t>
            </a:r>
          </a:p>
          <a:p>
            <a:r>
              <a:rPr lang="en-GB"/>
              <a:t>RECAP: Know what came before (lesson/ year); Warm up</a:t>
            </a:r>
            <a:endParaRPr lang="en-GB">
              <a:cs typeface="Calibri"/>
            </a:endParaRPr>
          </a:p>
          <a:p>
            <a:r>
              <a:rPr lang="en-GB" b="1">
                <a:highlight>
                  <a:srgbClr val="FFFF00"/>
                </a:highlight>
              </a:rPr>
              <a:t>EXPLORE: Biggest chunk of lesson; exploration of theme/ task; not left alone – </a:t>
            </a:r>
            <a:r>
              <a:rPr lang="en-GB" b="1" u="sng">
                <a:highlight>
                  <a:srgbClr val="FFFF00"/>
                </a:highlight>
              </a:rPr>
              <a:t>questions</a:t>
            </a:r>
            <a:r>
              <a:rPr lang="en-GB" b="1">
                <a:highlight>
                  <a:srgbClr val="FFFF00"/>
                </a:highlight>
              </a:rPr>
              <a:t>, subtasks, activities, carousels, BSER</a:t>
            </a:r>
            <a:endParaRPr lang="en-GB" b="1">
              <a:highlight>
                <a:srgbClr val="FFFF00"/>
              </a:highlight>
              <a:cs typeface="Calibri"/>
            </a:endParaRPr>
          </a:p>
          <a:p>
            <a:r>
              <a:rPr lang="en-GB"/>
              <a:t>CREATE: Something they create from what they explore – can be a sequence, routine etc </a:t>
            </a:r>
            <a:endParaRPr lang="en-GB">
              <a:cs typeface="Calibri"/>
            </a:endParaRPr>
          </a:p>
          <a:p>
            <a:r>
              <a:rPr lang="en-GB"/>
              <a:t>INTERVENE: Created outcome needs more exploration – can be on quality of movement – exploring flow, fluency, synchronisation, symmetry, quality of BSER.</a:t>
            </a:r>
            <a:endParaRPr lang="en-GB">
              <a:cs typeface="Calibri"/>
            </a:endParaRPr>
          </a:p>
          <a:p>
            <a:r>
              <a:rPr lang="en-GB"/>
              <a:t>PERFORM: Important for these activities; Self, friends, teacher, all</a:t>
            </a:r>
            <a:endParaRPr lang="en-GB">
              <a:cs typeface="Calibri"/>
            </a:endParaRPr>
          </a:p>
          <a:p>
            <a:r>
              <a:rPr lang="en-GB"/>
              <a:t>EVALUATE: Linked with Performances feedback and opportunities for improvement</a:t>
            </a:r>
            <a:endParaRPr lang="en-GB">
              <a:cs typeface="Calibri"/>
            </a:endParaRPr>
          </a:p>
        </p:txBody>
      </p:sp>
    </p:spTree>
    <p:extLst>
      <p:ext uri="{BB962C8B-B14F-4D97-AF65-F5344CB8AC3E}">
        <p14:creationId xmlns:p14="http://schemas.microsoft.com/office/powerpoint/2010/main" val="38288655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957D6-D067-4B33-9308-D415F49E4104}"/>
              </a:ext>
            </a:extLst>
          </p:cNvPr>
          <p:cNvSpPr txBox="1"/>
          <p:nvPr/>
        </p:nvSpPr>
        <p:spPr>
          <a:xfrm>
            <a:off x="619433" y="566247"/>
            <a:ext cx="10953134" cy="45550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a:cs typeface="Calibri"/>
              </a:rPr>
              <a:t>Questioning through teaching</a:t>
            </a:r>
          </a:p>
          <a:p>
            <a:endParaRPr lang="en-GB" sz="2800">
              <a:cs typeface="Calibri"/>
            </a:endParaRPr>
          </a:p>
          <a:p>
            <a:pPr marL="342900" indent="-342900">
              <a:buFont typeface="Arial"/>
              <a:buChar char="•"/>
            </a:pPr>
            <a:r>
              <a:rPr lang="en-GB" sz="3600">
                <a:cs typeface="Calibri"/>
              </a:rPr>
              <a:t>Constructivist learning</a:t>
            </a:r>
          </a:p>
          <a:p>
            <a:pPr marL="342900" indent="-342900">
              <a:buFont typeface="Arial"/>
              <a:buChar char="•"/>
            </a:pPr>
            <a:endParaRPr lang="en-US" sz="1400">
              <a:cs typeface="Calibri"/>
            </a:endParaRPr>
          </a:p>
          <a:p>
            <a:pPr marL="342900" indent="-342900">
              <a:buFont typeface="Arial"/>
              <a:buChar char="•"/>
            </a:pPr>
            <a:r>
              <a:rPr lang="en-GB" sz="3600">
                <a:ea typeface="+mn-lt"/>
                <a:cs typeface="+mn-lt"/>
              </a:rPr>
              <a:t>Inquiry learning</a:t>
            </a:r>
            <a:endParaRPr lang="en-GB" sz="3600">
              <a:solidFill>
                <a:srgbClr val="7030A0"/>
              </a:solidFill>
              <a:cs typeface="Calibri"/>
            </a:endParaRPr>
          </a:p>
          <a:p>
            <a:pPr marL="342900" indent="-342900">
              <a:buFont typeface="Arial"/>
              <a:buChar char="•"/>
            </a:pPr>
            <a:endParaRPr lang="en-GB" sz="1400">
              <a:solidFill>
                <a:srgbClr val="7030A0"/>
              </a:solidFill>
              <a:cs typeface="Calibri"/>
            </a:endParaRPr>
          </a:p>
          <a:p>
            <a:pPr marL="342900" indent="-342900">
              <a:buFont typeface="Arial"/>
              <a:buChar char="•"/>
            </a:pPr>
            <a:r>
              <a:rPr lang="en-GB" sz="3600">
                <a:solidFill>
                  <a:srgbClr val="7030A0"/>
                </a:solidFill>
                <a:cs typeface="Calibri"/>
              </a:rPr>
              <a:t>Discovery learning</a:t>
            </a:r>
            <a:endParaRPr lang="en-US" sz="3600">
              <a:solidFill>
                <a:srgbClr val="7030A0"/>
              </a:solidFill>
              <a:cs typeface="Calibri"/>
            </a:endParaRPr>
          </a:p>
          <a:p>
            <a:pPr marL="342900" indent="-342900">
              <a:buFont typeface="Arial"/>
              <a:buChar char="•"/>
            </a:pPr>
            <a:endParaRPr lang="en-GB" sz="1400">
              <a:solidFill>
                <a:srgbClr val="7030A0"/>
              </a:solidFill>
              <a:cs typeface="Calibri"/>
            </a:endParaRPr>
          </a:p>
          <a:p>
            <a:pPr marL="342900" indent="-342900">
              <a:buFont typeface="Arial"/>
              <a:buChar char="•"/>
            </a:pPr>
            <a:r>
              <a:rPr lang="en-GB" sz="3600">
                <a:solidFill>
                  <a:srgbClr val="7030A0"/>
                </a:solidFill>
                <a:cs typeface="Calibri"/>
              </a:rPr>
              <a:t>Blooms taxonomy</a:t>
            </a:r>
          </a:p>
          <a:p>
            <a:pPr marL="342900" indent="-342900">
              <a:buFont typeface="Arial"/>
              <a:buChar char="•"/>
            </a:pPr>
            <a:endParaRPr lang="en-GB" sz="2800">
              <a:cs typeface="Calibri"/>
            </a:endParaRPr>
          </a:p>
        </p:txBody>
      </p:sp>
    </p:spTree>
    <p:extLst>
      <p:ext uri="{BB962C8B-B14F-4D97-AF65-F5344CB8AC3E}">
        <p14:creationId xmlns:p14="http://schemas.microsoft.com/office/powerpoint/2010/main" val="35085783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7941968-361E-FC4A-B5BE-16FD378AE26D}"/>
              </a:ext>
            </a:extLst>
          </p:cNvPr>
          <p:cNvSpPr txBox="1"/>
          <p:nvPr/>
        </p:nvSpPr>
        <p:spPr>
          <a:xfrm>
            <a:off x="785446" y="656492"/>
            <a:ext cx="6007240" cy="584775"/>
          </a:xfrm>
          <a:prstGeom prst="rect">
            <a:avLst/>
          </a:prstGeom>
          <a:noFill/>
        </p:spPr>
        <p:txBody>
          <a:bodyPr wrap="square" rtlCol="0">
            <a:spAutoFit/>
          </a:bodyPr>
          <a:lstStyle/>
          <a:p>
            <a:r>
              <a:rPr lang="en-GB" sz="3200" b="1"/>
              <a:t>What is CONSTRUCTIVISM</a:t>
            </a:r>
          </a:p>
        </p:txBody>
      </p:sp>
      <p:graphicFrame>
        <p:nvGraphicFramePr>
          <p:cNvPr id="6" name="TextBox 3">
            <a:extLst>
              <a:ext uri="{FF2B5EF4-FFF2-40B4-BE49-F238E27FC236}">
                <a16:creationId xmlns:a16="http://schemas.microsoft.com/office/drawing/2014/main" id="{6AEC6EDC-F932-B1A5-465C-860BCAC0D5A4}"/>
              </a:ext>
            </a:extLst>
          </p:cNvPr>
          <p:cNvGraphicFramePr/>
          <p:nvPr>
            <p:extLst>
              <p:ext uri="{D42A27DB-BD31-4B8C-83A1-F6EECF244321}">
                <p14:modId xmlns:p14="http://schemas.microsoft.com/office/powerpoint/2010/main" val="1657474086"/>
              </p:ext>
            </p:extLst>
          </p:nvPr>
        </p:nvGraphicFramePr>
        <p:xfrm>
          <a:off x="785445" y="1414463"/>
          <a:ext cx="10844580" cy="39862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70575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7941968-361E-FC4A-B5BE-16FD378AE26D}"/>
              </a:ext>
            </a:extLst>
          </p:cNvPr>
          <p:cNvSpPr txBox="1"/>
          <p:nvPr/>
        </p:nvSpPr>
        <p:spPr>
          <a:xfrm>
            <a:off x="643467" y="321734"/>
            <a:ext cx="10905066"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kern="1200">
                <a:solidFill>
                  <a:schemeClr val="tx1"/>
                </a:solidFill>
                <a:latin typeface="+mj-lt"/>
                <a:ea typeface="+mj-ea"/>
                <a:cs typeface="+mj-cs"/>
              </a:rPr>
              <a:t>How can we apply constructivism… as teachers</a:t>
            </a: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CBED9596-32EC-B19F-3B13-23E38D32B25C}"/>
              </a:ext>
            </a:extLst>
          </p:cNvPr>
          <p:cNvGraphicFramePr/>
          <p:nvPr>
            <p:extLst>
              <p:ext uri="{D42A27DB-BD31-4B8C-83A1-F6EECF244321}">
                <p14:modId xmlns:p14="http://schemas.microsoft.com/office/powerpoint/2010/main" val="2022971677"/>
              </p:ext>
            </p:extLst>
          </p:nvPr>
        </p:nvGraphicFramePr>
        <p:xfrm>
          <a:off x="670705" y="1503890"/>
          <a:ext cx="10905065" cy="50323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23554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747661-8505-48E8-825C-FDD40AA10E5C}"/>
              </a:ext>
            </a:extLst>
          </p:cNvPr>
          <p:cNvSpPr txBox="1"/>
          <p:nvPr/>
        </p:nvSpPr>
        <p:spPr>
          <a:xfrm>
            <a:off x="785446" y="656492"/>
            <a:ext cx="3727939" cy="584775"/>
          </a:xfrm>
          <a:prstGeom prst="rect">
            <a:avLst/>
          </a:prstGeom>
          <a:noFill/>
        </p:spPr>
        <p:txBody>
          <a:bodyPr wrap="square" rtlCol="0">
            <a:spAutoFit/>
          </a:bodyPr>
          <a:lstStyle/>
          <a:p>
            <a:r>
              <a:rPr lang="en-GB" sz="3200" b="1"/>
              <a:t>Constructivism</a:t>
            </a:r>
          </a:p>
        </p:txBody>
      </p:sp>
      <p:pic>
        <p:nvPicPr>
          <p:cNvPr id="7" name="Picture 6" descr="Qr code&#10;&#10;Description automatically generated">
            <a:extLst>
              <a:ext uri="{FF2B5EF4-FFF2-40B4-BE49-F238E27FC236}">
                <a16:creationId xmlns:a16="http://schemas.microsoft.com/office/drawing/2014/main" id="{754A47CA-D5EF-43C1-9ABA-6D7798785809}"/>
              </a:ext>
            </a:extLst>
          </p:cNvPr>
          <p:cNvPicPr>
            <a:picLocks noChangeAspect="1"/>
          </p:cNvPicPr>
          <p:nvPr/>
        </p:nvPicPr>
        <p:blipFill>
          <a:blip r:embed="rId2"/>
          <a:stretch>
            <a:fillRect/>
          </a:stretch>
        </p:blipFill>
        <p:spPr>
          <a:xfrm>
            <a:off x="785446" y="1707173"/>
            <a:ext cx="2857500" cy="2857500"/>
          </a:xfrm>
          <a:prstGeom prst="rect">
            <a:avLst/>
          </a:prstGeom>
        </p:spPr>
      </p:pic>
      <p:pic>
        <p:nvPicPr>
          <p:cNvPr id="9" name="Picture 8" descr="Qr code&#10;&#10;Description automatically generated">
            <a:extLst>
              <a:ext uri="{FF2B5EF4-FFF2-40B4-BE49-F238E27FC236}">
                <a16:creationId xmlns:a16="http://schemas.microsoft.com/office/drawing/2014/main" id="{CE99E21B-C7D7-416D-A2C4-8B1A80C4A0A1}"/>
              </a:ext>
            </a:extLst>
          </p:cNvPr>
          <p:cNvPicPr>
            <a:picLocks noChangeAspect="1"/>
          </p:cNvPicPr>
          <p:nvPr/>
        </p:nvPicPr>
        <p:blipFill>
          <a:blip r:embed="rId3"/>
          <a:stretch>
            <a:fillRect/>
          </a:stretch>
        </p:blipFill>
        <p:spPr>
          <a:xfrm>
            <a:off x="3839307" y="1707173"/>
            <a:ext cx="2857500" cy="2857500"/>
          </a:xfrm>
          <a:prstGeom prst="rect">
            <a:avLst/>
          </a:prstGeom>
        </p:spPr>
      </p:pic>
    </p:spTree>
    <p:extLst>
      <p:ext uri="{BB962C8B-B14F-4D97-AF65-F5344CB8AC3E}">
        <p14:creationId xmlns:p14="http://schemas.microsoft.com/office/powerpoint/2010/main" val="16043327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747661-8505-48E8-825C-FDD40AA10E5C}"/>
              </a:ext>
            </a:extLst>
          </p:cNvPr>
          <p:cNvSpPr txBox="1"/>
          <p:nvPr/>
        </p:nvSpPr>
        <p:spPr>
          <a:xfrm>
            <a:off x="147637" y="313593"/>
            <a:ext cx="3651115" cy="584775"/>
          </a:xfrm>
          <a:prstGeom prst="rect">
            <a:avLst/>
          </a:prstGeom>
          <a:noFill/>
        </p:spPr>
        <p:txBody>
          <a:bodyPr wrap="square" rtlCol="0">
            <a:spAutoFit/>
          </a:bodyPr>
          <a:lstStyle/>
          <a:p>
            <a:r>
              <a:rPr lang="en-GB" sz="3200" b="1"/>
              <a:t>Inquiry Teaching</a:t>
            </a:r>
          </a:p>
        </p:txBody>
      </p:sp>
      <p:sp>
        <p:nvSpPr>
          <p:cNvPr id="2" name="TextBox 1">
            <a:extLst>
              <a:ext uri="{FF2B5EF4-FFF2-40B4-BE49-F238E27FC236}">
                <a16:creationId xmlns:a16="http://schemas.microsoft.com/office/drawing/2014/main" id="{013A3C3E-6C44-42A7-94E6-D89470E490DB}"/>
              </a:ext>
            </a:extLst>
          </p:cNvPr>
          <p:cNvSpPr txBox="1"/>
          <p:nvPr/>
        </p:nvSpPr>
        <p:spPr>
          <a:xfrm>
            <a:off x="187552" y="4962754"/>
            <a:ext cx="2681288" cy="584775"/>
          </a:xfrm>
          <a:prstGeom prst="rect">
            <a:avLst/>
          </a:prstGeom>
          <a:noFill/>
        </p:spPr>
        <p:txBody>
          <a:bodyPr wrap="square" rtlCol="0">
            <a:spAutoFit/>
          </a:bodyPr>
          <a:lstStyle/>
          <a:p>
            <a:r>
              <a:rPr lang="en-GB" sz="3200"/>
              <a:t>Metzler (2011)</a:t>
            </a:r>
          </a:p>
        </p:txBody>
      </p:sp>
      <p:pic>
        <p:nvPicPr>
          <p:cNvPr id="3" name="Picture 2">
            <a:extLst>
              <a:ext uri="{FF2B5EF4-FFF2-40B4-BE49-F238E27FC236}">
                <a16:creationId xmlns:a16="http://schemas.microsoft.com/office/drawing/2014/main" id="{429CF462-1A45-40E9-9196-260ABD17510E}"/>
              </a:ext>
            </a:extLst>
          </p:cNvPr>
          <p:cNvPicPr>
            <a:picLocks noChangeAspect="1"/>
          </p:cNvPicPr>
          <p:nvPr/>
        </p:nvPicPr>
        <p:blipFill>
          <a:blip r:embed="rId3"/>
          <a:stretch>
            <a:fillRect/>
          </a:stretch>
        </p:blipFill>
        <p:spPr>
          <a:xfrm>
            <a:off x="285384" y="1084144"/>
            <a:ext cx="2583455" cy="3702951"/>
          </a:xfrm>
          <a:prstGeom prst="rect">
            <a:avLst/>
          </a:prstGeom>
        </p:spPr>
      </p:pic>
      <p:sp>
        <p:nvSpPr>
          <p:cNvPr id="6" name="TextBox 5">
            <a:extLst>
              <a:ext uri="{FF2B5EF4-FFF2-40B4-BE49-F238E27FC236}">
                <a16:creationId xmlns:a16="http://schemas.microsoft.com/office/drawing/2014/main" id="{D5E00286-75C6-4C3D-ABCC-8FEBA0054969}"/>
              </a:ext>
            </a:extLst>
          </p:cNvPr>
          <p:cNvSpPr txBox="1"/>
          <p:nvPr/>
        </p:nvSpPr>
        <p:spPr>
          <a:xfrm>
            <a:off x="3645408" y="1086480"/>
            <a:ext cx="8386763" cy="3877985"/>
          </a:xfrm>
          <a:prstGeom prst="rect">
            <a:avLst/>
          </a:prstGeom>
          <a:noFill/>
        </p:spPr>
        <p:txBody>
          <a:bodyPr wrap="square" lIns="91440" tIns="45720" rIns="91440" bIns="45720" rtlCol="0" anchor="t">
            <a:spAutoFit/>
          </a:bodyPr>
          <a:lstStyle/>
          <a:p>
            <a:r>
              <a:rPr lang="en-US" sz="2800"/>
              <a:t>Inquiry teaching is informed by constructivism</a:t>
            </a:r>
          </a:p>
          <a:p>
            <a:endParaRPr lang="en-GB" sz="2800" b="1"/>
          </a:p>
          <a:p>
            <a:r>
              <a:rPr lang="en-GB" sz="2800" b="1"/>
              <a:t>Shifts away from teacher-directed instruction </a:t>
            </a:r>
            <a:r>
              <a:rPr lang="en-US" sz="2800"/>
              <a:t>-</a:t>
            </a:r>
            <a:endParaRPr lang="en-US" sz="2800">
              <a:cs typeface="Calibri"/>
            </a:endParaRPr>
          </a:p>
          <a:p>
            <a:endParaRPr lang="en-GB" sz="2800">
              <a:cs typeface="Calibri"/>
            </a:endParaRPr>
          </a:p>
          <a:p>
            <a:r>
              <a:rPr lang="en-GB" sz="2800"/>
              <a:t>Supports purposes of </a:t>
            </a:r>
            <a:r>
              <a:rPr lang="en-GB" sz="2800" b="1"/>
              <a:t>movement-based programming:</a:t>
            </a:r>
            <a:endParaRPr lang="en-GB" sz="2800" b="1">
              <a:cs typeface="Calibri"/>
            </a:endParaRPr>
          </a:p>
          <a:p>
            <a:endParaRPr lang="en-GB" sz="1000" b="1"/>
          </a:p>
          <a:p>
            <a:pPr marL="457200" indent="-457200">
              <a:buFont typeface="Arial" panose="020B0604020202020204" pitchFamily="34" charset="0"/>
              <a:buChar char="•"/>
            </a:pPr>
            <a:r>
              <a:rPr lang="en-GB" sz="2800"/>
              <a:t>Problem solving applied to movement</a:t>
            </a:r>
            <a:endParaRPr lang="en-GB" sz="2800">
              <a:cs typeface="Calibri"/>
            </a:endParaRPr>
          </a:p>
          <a:p>
            <a:pPr marL="457200" indent="-457200">
              <a:buFont typeface="Arial" panose="020B0604020202020204" pitchFamily="34" charset="0"/>
              <a:buChar char="•"/>
            </a:pPr>
            <a:r>
              <a:rPr lang="en-GB" sz="2800"/>
              <a:t>Development of expressive &amp; creative content</a:t>
            </a:r>
            <a:endParaRPr lang="en-GB" sz="2800">
              <a:cs typeface="Calibri"/>
            </a:endParaRPr>
          </a:p>
          <a:p>
            <a:endParaRPr lang="en-GB" sz="1200"/>
          </a:p>
          <a:p>
            <a:endParaRPr lang="en-GB" sz="2800"/>
          </a:p>
        </p:txBody>
      </p:sp>
    </p:spTree>
    <p:extLst>
      <p:ext uri="{BB962C8B-B14F-4D97-AF65-F5344CB8AC3E}">
        <p14:creationId xmlns:p14="http://schemas.microsoft.com/office/powerpoint/2010/main" val="110526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5216C1-9563-4541-A482-4E99E587A77E}"/>
              </a:ext>
            </a:extLst>
          </p:cNvPr>
          <p:cNvSpPr txBox="1"/>
          <p:nvPr/>
        </p:nvSpPr>
        <p:spPr>
          <a:xfrm>
            <a:off x="3831770" y="2643417"/>
            <a:ext cx="4038600" cy="523220"/>
          </a:xfrm>
          <a:prstGeom prst="rect">
            <a:avLst/>
          </a:prstGeom>
          <a:noFill/>
        </p:spPr>
        <p:txBody>
          <a:bodyPr wrap="square" rtlCol="0">
            <a:spAutoFit/>
          </a:bodyPr>
          <a:lstStyle/>
          <a:p>
            <a:pPr algn="ctr"/>
            <a:r>
              <a:rPr lang="en-GB" sz="2800" b="1"/>
              <a:t>Question-based learning </a:t>
            </a:r>
            <a:endParaRPr lang="en-GB" sz="2800"/>
          </a:p>
        </p:txBody>
      </p:sp>
      <p:sp>
        <p:nvSpPr>
          <p:cNvPr id="2" name="Oval 1">
            <a:extLst>
              <a:ext uri="{FF2B5EF4-FFF2-40B4-BE49-F238E27FC236}">
                <a16:creationId xmlns:a16="http://schemas.microsoft.com/office/drawing/2014/main" id="{B3B7A77E-5235-5740-9501-03AF3FDBD552}"/>
              </a:ext>
            </a:extLst>
          </p:cNvPr>
          <p:cNvSpPr/>
          <p:nvPr/>
        </p:nvSpPr>
        <p:spPr>
          <a:xfrm>
            <a:off x="3238499" y="2145817"/>
            <a:ext cx="5225143" cy="1520624"/>
          </a:xfrm>
          <a:prstGeom prst="ellipse">
            <a:avLst/>
          </a:prstGeom>
          <a:noFill/>
          <a:ln w="57150">
            <a:solidFill>
              <a:srgbClr val="E85C3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94157D3F-C880-D144-9C85-E581FD20978F}"/>
              </a:ext>
            </a:extLst>
          </p:cNvPr>
          <p:cNvSpPr txBox="1"/>
          <p:nvPr/>
        </p:nvSpPr>
        <p:spPr>
          <a:xfrm>
            <a:off x="297316" y="760821"/>
            <a:ext cx="10237335" cy="1384995"/>
          </a:xfrm>
          <a:prstGeom prst="rect">
            <a:avLst/>
          </a:prstGeom>
          <a:noFill/>
        </p:spPr>
        <p:txBody>
          <a:bodyPr wrap="square">
            <a:spAutoFit/>
          </a:bodyPr>
          <a:lstStyle/>
          <a:p>
            <a:r>
              <a:rPr lang="en-GB" sz="2800"/>
              <a:t>Questions are used to prompt student engagement </a:t>
            </a:r>
          </a:p>
          <a:p>
            <a:endParaRPr lang="en-GB" sz="2800" b="1"/>
          </a:p>
          <a:p>
            <a:r>
              <a:rPr lang="en-GB" sz="2800"/>
              <a:t> </a:t>
            </a:r>
            <a:endParaRPr lang="en-GB" sz="2800" b="1"/>
          </a:p>
        </p:txBody>
      </p:sp>
      <p:graphicFrame>
        <p:nvGraphicFramePr>
          <p:cNvPr id="8" name="TextBox 3">
            <a:extLst>
              <a:ext uri="{FF2B5EF4-FFF2-40B4-BE49-F238E27FC236}">
                <a16:creationId xmlns:a16="http://schemas.microsoft.com/office/drawing/2014/main" id="{2DE86562-6E1D-F84A-B5C6-6FD3207451D0}"/>
              </a:ext>
            </a:extLst>
          </p:cNvPr>
          <p:cNvGraphicFramePr/>
          <p:nvPr>
            <p:extLst>
              <p:ext uri="{D42A27DB-BD31-4B8C-83A1-F6EECF244321}">
                <p14:modId xmlns:p14="http://schemas.microsoft.com/office/powerpoint/2010/main" val="768406920"/>
              </p:ext>
            </p:extLst>
          </p:nvPr>
        </p:nvGraphicFramePr>
        <p:xfrm>
          <a:off x="427689" y="4015468"/>
          <a:ext cx="10846762" cy="12641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7256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animBg="1"/>
      <p:bldGraphic spid="8" grpId="0">
        <p:bldAsOne/>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23121E1-C3F1-CE8E-C232-FC1F2E8EEE41}"/>
              </a:ext>
            </a:extLst>
          </p:cNvPr>
          <p:cNvSpPr txBox="1"/>
          <p:nvPr/>
        </p:nvSpPr>
        <p:spPr>
          <a:xfrm>
            <a:off x="596392" y="267408"/>
            <a:ext cx="11356403" cy="584775"/>
          </a:xfrm>
          <a:prstGeom prst="rect">
            <a:avLst/>
          </a:prstGeom>
          <a:noFill/>
        </p:spPr>
        <p:txBody>
          <a:bodyPr wrap="square" rtlCol="0">
            <a:spAutoFit/>
          </a:bodyPr>
          <a:lstStyle/>
          <a:p>
            <a:r>
              <a:rPr lang="en-GB" sz="3200" b="1"/>
              <a:t>Inquiry Teaching </a:t>
            </a:r>
          </a:p>
        </p:txBody>
      </p:sp>
      <p:sp>
        <p:nvSpPr>
          <p:cNvPr id="6" name="TextBox 5">
            <a:extLst>
              <a:ext uri="{FF2B5EF4-FFF2-40B4-BE49-F238E27FC236}">
                <a16:creationId xmlns:a16="http://schemas.microsoft.com/office/drawing/2014/main" id="{79A10309-F9A6-D7DB-6134-20FD367DEEAC}"/>
              </a:ext>
            </a:extLst>
          </p:cNvPr>
          <p:cNvSpPr txBox="1"/>
          <p:nvPr/>
        </p:nvSpPr>
        <p:spPr>
          <a:xfrm>
            <a:off x="0" y="2251843"/>
            <a:ext cx="3727939" cy="584775"/>
          </a:xfrm>
          <a:prstGeom prst="rect">
            <a:avLst/>
          </a:prstGeom>
          <a:noFill/>
        </p:spPr>
        <p:txBody>
          <a:bodyPr wrap="square" rtlCol="0">
            <a:spAutoFit/>
          </a:bodyPr>
          <a:lstStyle/>
          <a:p>
            <a:pPr algn="ctr"/>
            <a:r>
              <a:rPr lang="en-GB" sz="3200" b="1"/>
              <a:t>Discovery learning</a:t>
            </a:r>
          </a:p>
        </p:txBody>
      </p:sp>
      <p:pic>
        <p:nvPicPr>
          <p:cNvPr id="8" name="Picture 7" descr="Qr code&#10;&#10;Description automatically generated">
            <a:extLst>
              <a:ext uri="{FF2B5EF4-FFF2-40B4-BE49-F238E27FC236}">
                <a16:creationId xmlns:a16="http://schemas.microsoft.com/office/drawing/2014/main" id="{36886D69-EDEF-80C3-9BCF-2231DF8C3A7B}"/>
              </a:ext>
            </a:extLst>
          </p:cNvPr>
          <p:cNvPicPr>
            <a:picLocks noChangeAspect="1"/>
          </p:cNvPicPr>
          <p:nvPr/>
        </p:nvPicPr>
        <p:blipFill>
          <a:blip r:embed="rId2"/>
          <a:stretch>
            <a:fillRect/>
          </a:stretch>
        </p:blipFill>
        <p:spPr>
          <a:xfrm>
            <a:off x="406647" y="2836619"/>
            <a:ext cx="2857500" cy="2857500"/>
          </a:xfrm>
          <a:prstGeom prst="rect">
            <a:avLst/>
          </a:prstGeom>
        </p:spPr>
      </p:pic>
      <p:sp>
        <p:nvSpPr>
          <p:cNvPr id="10" name="TextBox 9">
            <a:extLst>
              <a:ext uri="{FF2B5EF4-FFF2-40B4-BE49-F238E27FC236}">
                <a16:creationId xmlns:a16="http://schemas.microsoft.com/office/drawing/2014/main" id="{44859F78-D950-D0AA-2DF5-F3411DE577E5}"/>
              </a:ext>
            </a:extLst>
          </p:cNvPr>
          <p:cNvSpPr txBox="1"/>
          <p:nvPr/>
        </p:nvSpPr>
        <p:spPr>
          <a:xfrm>
            <a:off x="7620773" y="2956105"/>
            <a:ext cx="4485910" cy="2308324"/>
          </a:xfrm>
          <a:prstGeom prst="rect">
            <a:avLst/>
          </a:prstGeom>
          <a:noFill/>
          <a:ln>
            <a:solidFill>
              <a:schemeClr val="tx1"/>
            </a:solidFill>
          </a:ln>
        </p:spPr>
        <p:txBody>
          <a:bodyPr wrap="square" lIns="91440" tIns="45720" rIns="91440" bIns="45720" rtlCol="0" anchor="t">
            <a:spAutoFit/>
          </a:bodyPr>
          <a:lstStyle/>
          <a:p>
            <a:pPr marL="285750" indent="-285750">
              <a:buChar char="-"/>
            </a:pPr>
            <a:r>
              <a:rPr lang="en-GB" sz="2400"/>
              <a:t>Summarise the theory or concept (5 sentences </a:t>
            </a:r>
            <a:r>
              <a:rPr lang="en-GB" sz="2400" err="1"/>
              <a:t>ish</a:t>
            </a:r>
            <a:r>
              <a:rPr lang="en-GB" sz="2400"/>
              <a:t>)</a:t>
            </a:r>
            <a:endParaRPr lang="en-GB" sz="2400">
              <a:cs typeface="Calibri"/>
            </a:endParaRPr>
          </a:p>
          <a:p>
            <a:pPr marL="285750" indent="-285750">
              <a:buFontTx/>
              <a:buChar char="-"/>
            </a:pPr>
            <a:r>
              <a:rPr lang="en-GB" sz="2400"/>
              <a:t>Interesting facts/ helpful notes </a:t>
            </a:r>
            <a:endParaRPr lang="en-GB" sz="2400">
              <a:cs typeface="Calibri"/>
            </a:endParaRPr>
          </a:p>
          <a:p>
            <a:pPr marL="285750" indent="-285750">
              <a:buFontTx/>
              <a:buChar char="-"/>
            </a:pPr>
            <a:r>
              <a:rPr lang="en-GB" sz="2400"/>
              <a:t>Education examples</a:t>
            </a:r>
            <a:endParaRPr lang="en-GB" sz="2400">
              <a:cs typeface="Calibri"/>
            </a:endParaRPr>
          </a:p>
          <a:p>
            <a:pPr marL="285750" indent="-285750">
              <a:buFontTx/>
              <a:buChar char="-"/>
            </a:pPr>
            <a:r>
              <a:rPr lang="en-GB" sz="2400"/>
              <a:t>PE examples</a:t>
            </a:r>
            <a:endParaRPr lang="en-GB" sz="2400">
              <a:cs typeface="Calibri"/>
            </a:endParaRPr>
          </a:p>
          <a:p>
            <a:pPr marL="285750" indent="-285750">
              <a:buFontTx/>
              <a:buChar char="-"/>
            </a:pPr>
            <a:r>
              <a:rPr lang="en-GB" sz="2400"/>
              <a:t>Examples of questions (PE)</a:t>
            </a:r>
            <a:endParaRPr lang="en-GB" sz="2400">
              <a:cs typeface="Calibri"/>
            </a:endParaRPr>
          </a:p>
        </p:txBody>
      </p:sp>
      <p:pic>
        <p:nvPicPr>
          <p:cNvPr id="12" name="Picture 11" descr="Qr code&#10;&#10;Description automatically generated">
            <a:extLst>
              <a:ext uri="{FF2B5EF4-FFF2-40B4-BE49-F238E27FC236}">
                <a16:creationId xmlns:a16="http://schemas.microsoft.com/office/drawing/2014/main" id="{7A673715-138A-F8F2-F8EB-9436E677564D}"/>
              </a:ext>
            </a:extLst>
          </p:cNvPr>
          <p:cNvPicPr>
            <a:picLocks noChangeAspect="1"/>
          </p:cNvPicPr>
          <p:nvPr/>
        </p:nvPicPr>
        <p:blipFill>
          <a:blip r:embed="rId3"/>
          <a:stretch>
            <a:fillRect/>
          </a:stretch>
        </p:blipFill>
        <p:spPr>
          <a:xfrm>
            <a:off x="4290648" y="2836619"/>
            <a:ext cx="2857500" cy="2857500"/>
          </a:xfrm>
          <a:prstGeom prst="rect">
            <a:avLst/>
          </a:prstGeom>
        </p:spPr>
      </p:pic>
      <p:sp>
        <p:nvSpPr>
          <p:cNvPr id="14" name="TextBox 13">
            <a:extLst>
              <a:ext uri="{FF2B5EF4-FFF2-40B4-BE49-F238E27FC236}">
                <a16:creationId xmlns:a16="http://schemas.microsoft.com/office/drawing/2014/main" id="{DAE9D4D9-DFAF-820D-EB00-B62EEB46D881}"/>
              </a:ext>
            </a:extLst>
          </p:cNvPr>
          <p:cNvSpPr txBox="1"/>
          <p:nvPr/>
        </p:nvSpPr>
        <p:spPr>
          <a:xfrm>
            <a:off x="3891327" y="2251844"/>
            <a:ext cx="3727939" cy="584775"/>
          </a:xfrm>
          <a:prstGeom prst="rect">
            <a:avLst/>
          </a:prstGeom>
          <a:noFill/>
        </p:spPr>
        <p:txBody>
          <a:bodyPr wrap="square" rtlCol="0">
            <a:spAutoFit/>
          </a:bodyPr>
          <a:lstStyle/>
          <a:p>
            <a:pPr algn="ctr"/>
            <a:r>
              <a:rPr lang="en-GB" sz="3200" b="1"/>
              <a:t>Blooms Taxonomy</a:t>
            </a:r>
          </a:p>
        </p:txBody>
      </p:sp>
      <p:sp>
        <p:nvSpPr>
          <p:cNvPr id="16" name="TextBox 15">
            <a:extLst>
              <a:ext uri="{FF2B5EF4-FFF2-40B4-BE49-F238E27FC236}">
                <a16:creationId xmlns:a16="http://schemas.microsoft.com/office/drawing/2014/main" id="{19F2E61A-16E6-241B-AEA8-AFF78E030231}"/>
              </a:ext>
            </a:extLst>
          </p:cNvPr>
          <p:cNvSpPr txBox="1"/>
          <p:nvPr/>
        </p:nvSpPr>
        <p:spPr>
          <a:xfrm>
            <a:off x="406647" y="971218"/>
            <a:ext cx="10709028" cy="1046440"/>
          </a:xfrm>
          <a:prstGeom prst="rect">
            <a:avLst/>
          </a:prstGeom>
          <a:noFill/>
        </p:spPr>
        <p:txBody>
          <a:bodyPr wrap="square">
            <a:spAutoFit/>
          </a:bodyPr>
          <a:lstStyle/>
          <a:p>
            <a:r>
              <a:rPr lang="en-US" sz="2400" b="1"/>
              <a:t>Research these theories which contribute to Inquiry teaching</a:t>
            </a:r>
          </a:p>
          <a:p>
            <a:endParaRPr lang="en-US" sz="1400" b="1"/>
          </a:p>
          <a:p>
            <a:pPr marL="0" indent="0">
              <a:buNone/>
            </a:pPr>
            <a:r>
              <a:rPr lang="en-GB" sz="2400" b="1">
                <a:ea typeface="+mn-lt"/>
                <a:cs typeface="+mn-lt"/>
              </a:rPr>
              <a:t>Jigsaw task - </a:t>
            </a:r>
            <a:r>
              <a:rPr lang="en-GB" sz="2400">
                <a:ea typeface="+mn-lt"/>
                <a:cs typeface="+mn-lt"/>
              </a:rPr>
              <a:t>Cooperative learning technique work in groups to teach each other </a:t>
            </a:r>
            <a:endParaRPr lang="en-US" sz="2400" b="1"/>
          </a:p>
        </p:txBody>
      </p:sp>
    </p:spTree>
    <p:extLst>
      <p:ext uri="{BB962C8B-B14F-4D97-AF65-F5344CB8AC3E}">
        <p14:creationId xmlns:p14="http://schemas.microsoft.com/office/powerpoint/2010/main" val="13631948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94BC936-90B4-3B44-8BF8-5222BA37E5EE}"/>
              </a:ext>
            </a:extLst>
          </p:cNvPr>
          <p:cNvSpPr txBox="1"/>
          <p:nvPr/>
        </p:nvSpPr>
        <p:spPr>
          <a:xfrm>
            <a:off x="596392" y="438096"/>
            <a:ext cx="11356403" cy="584775"/>
          </a:xfrm>
          <a:prstGeom prst="rect">
            <a:avLst/>
          </a:prstGeom>
          <a:noFill/>
        </p:spPr>
        <p:txBody>
          <a:bodyPr wrap="square" rtlCol="0">
            <a:spAutoFit/>
          </a:bodyPr>
          <a:lstStyle/>
          <a:p>
            <a:r>
              <a:rPr lang="en-GB" sz="3200" b="1"/>
              <a:t>Inquiry Teaching </a:t>
            </a:r>
          </a:p>
        </p:txBody>
      </p:sp>
      <p:sp>
        <p:nvSpPr>
          <p:cNvPr id="3" name="TextBox 2">
            <a:extLst>
              <a:ext uri="{FF2B5EF4-FFF2-40B4-BE49-F238E27FC236}">
                <a16:creationId xmlns:a16="http://schemas.microsoft.com/office/drawing/2014/main" id="{EF267EB9-78E3-1647-A2BA-754B78743602}"/>
              </a:ext>
            </a:extLst>
          </p:cNvPr>
          <p:cNvSpPr txBox="1"/>
          <p:nvPr/>
        </p:nvSpPr>
        <p:spPr>
          <a:xfrm>
            <a:off x="596392" y="1022871"/>
            <a:ext cx="10999215" cy="4893647"/>
          </a:xfrm>
          <a:prstGeom prst="rect">
            <a:avLst/>
          </a:prstGeom>
          <a:noFill/>
        </p:spPr>
        <p:txBody>
          <a:bodyPr wrap="square" rtlCol="0">
            <a:spAutoFit/>
          </a:bodyPr>
          <a:lstStyle/>
          <a:p>
            <a:endParaRPr lang="en-GB" sz="2400">
              <a:cs typeface="Calibri"/>
            </a:endParaRPr>
          </a:p>
          <a:p>
            <a:r>
              <a:rPr lang="en-GB" sz="2400">
                <a:cs typeface="Calibri"/>
              </a:rPr>
              <a:t>Teacher facilitates student learning – prompting with carefully thought-out questions that promote student exploration and creativity</a:t>
            </a:r>
          </a:p>
          <a:p>
            <a:r>
              <a:rPr lang="en-GB" sz="2400" b="1">
                <a:cs typeface="Calibri"/>
              </a:rPr>
              <a:t>- Discovery Learning</a:t>
            </a:r>
          </a:p>
          <a:p>
            <a:endParaRPr lang="en-GB" sz="2400">
              <a:cs typeface="Calibri"/>
            </a:endParaRPr>
          </a:p>
          <a:p>
            <a:r>
              <a:rPr lang="en-GB" sz="2400">
                <a:cs typeface="Calibri"/>
              </a:rPr>
              <a:t>Questions should match students' intellectual abilities and interests - </a:t>
            </a:r>
            <a:r>
              <a:rPr lang="en-US" sz="2400"/>
              <a:t>See students as competent capable learners &amp; find what makes the children intrigued and interested</a:t>
            </a:r>
          </a:p>
          <a:p>
            <a:r>
              <a:rPr lang="en-US" sz="2400" b="1"/>
              <a:t>- Blooms Taxonomy </a:t>
            </a:r>
          </a:p>
          <a:p>
            <a:endParaRPr lang="en-US" sz="2400">
              <a:cs typeface="Calibri"/>
            </a:endParaRPr>
          </a:p>
          <a:p>
            <a:r>
              <a:rPr lang="en-US" sz="2400" b="1">
                <a:highlight>
                  <a:srgbClr val="00FFFF"/>
                </a:highlight>
              </a:rPr>
              <a:t>Cognitive engagement </a:t>
            </a:r>
            <a:r>
              <a:rPr lang="en-US" sz="2400">
                <a:highlight>
                  <a:srgbClr val="00FFFF"/>
                </a:highlight>
              </a:rPr>
              <a:t>= </a:t>
            </a:r>
            <a:r>
              <a:rPr lang="en-US" sz="2400" b="1">
                <a:highlight>
                  <a:srgbClr val="00FFFF"/>
                </a:highlight>
              </a:rPr>
              <a:t>stimulus for movement answers</a:t>
            </a:r>
            <a:endParaRPr lang="en-GB" sz="2400">
              <a:highlight>
                <a:srgbClr val="00FFFF"/>
              </a:highlight>
              <a:cs typeface="Calibri"/>
            </a:endParaRPr>
          </a:p>
          <a:p>
            <a:endParaRPr lang="en-GB" sz="2400" b="1">
              <a:cs typeface="Calibri"/>
            </a:endParaRPr>
          </a:p>
          <a:p>
            <a:r>
              <a:rPr lang="en-US" sz="2400" b="1">
                <a:highlight>
                  <a:srgbClr val="FFFF00"/>
                </a:highlight>
              </a:rPr>
              <a:t>Teacher-as-question-asker  /  Student-as-problem-solver!</a:t>
            </a:r>
            <a:endParaRPr lang="en-US" sz="2400">
              <a:highlight>
                <a:srgbClr val="FFFF00"/>
              </a:highlight>
            </a:endParaRPr>
          </a:p>
          <a:p>
            <a:endParaRPr lang="en-US" sz="2400"/>
          </a:p>
        </p:txBody>
      </p:sp>
    </p:spTree>
    <p:extLst>
      <p:ext uri="{BB962C8B-B14F-4D97-AF65-F5344CB8AC3E}">
        <p14:creationId xmlns:p14="http://schemas.microsoft.com/office/powerpoint/2010/main" val="2860643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8E99A-537F-4E83-80A4-FDB82D251E5C}"/>
              </a:ext>
            </a:extLst>
          </p:cNvPr>
          <p:cNvSpPr>
            <a:spLocks noGrp="1"/>
          </p:cNvSpPr>
          <p:nvPr>
            <p:ph type="title"/>
          </p:nvPr>
        </p:nvSpPr>
        <p:spPr>
          <a:xfrm>
            <a:off x="355076" y="329615"/>
            <a:ext cx="11481847" cy="1325563"/>
          </a:xfrm>
        </p:spPr>
        <p:txBody>
          <a:bodyPr/>
          <a:lstStyle/>
          <a:p>
            <a:r>
              <a:rPr lang="en-GB"/>
              <a:t>Lesson Structure</a:t>
            </a:r>
          </a:p>
        </p:txBody>
      </p:sp>
      <p:sp>
        <p:nvSpPr>
          <p:cNvPr id="3" name="Content Placeholder 2">
            <a:extLst>
              <a:ext uri="{FF2B5EF4-FFF2-40B4-BE49-F238E27FC236}">
                <a16:creationId xmlns:a16="http://schemas.microsoft.com/office/drawing/2014/main" id="{2F1D6B13-C8F3-4141-B230-FB8C5D57102A}"/>
              </a:ext>
            </a:extLst>
          </p:cNvPr>
          <p:cNvSpPr>
            <a:spLocks noGrp="1"/>
          </p:cNvSpPr>
          <p:nvPr>
            <p:ph idx="1"/>
          </p:nvPr>
        </p:nvSpPr>
        <p:spPr>
          <a:xfrm>
            <a:off x="358219" y="1436914"/>
            <a:ext cx="11481847" cy="3964645"/>
          </a:xfrm>
        </p:spPr>
        <p:txBody>
          <a:bodyPr vert="horz" lIns="91440" tIns="45720" rIns="91440" bIns="45720" rtlCol="0" anchor="t">
            <a:normAutofit fontScale="85000" lnSpcReduction="10000"/>
          </a:bodyPr>
          <a:lstStyle/>
          <a:p>
            <a:pPr marL="0" indent="0">
              <a:buNone/>
            </a:pPr>
            <a:r>
              <a:rPr lang="en-GB" sz="4400" b="1" u="sng"/>
              <a:t>RECIPE</a:t>
            </a:r>
          </a:p>
          <a:p>
            <a:r>
              <a:rPr lang="en-GB"/>
              <a:t>RECAP: Know what came before (lesson/ year); Warm up</a:t>
            </a:r>
            <a:endParaRPr lang="en-GB">
              <a:cs typeface="Calibri"/>
            </a:endParaRPr>
          </a:p>
          <a:p>
            <a:r>
              <a:rPr lang="en-GB" b="1">
                <a:highlight>
                  <a:srgbClr val="FFFF00"/>
                </a:highlight>
              </a:rPr>
              <a:t>EXPLORE: Biggest chunk of lesson; exploration of theme/ task; not left alone – </a:t>
            </a:r>
            <a:r>
              <a:rPr lang="en-GB" b="1" u="sng">
                <a:highlight>
                  <a:srgbClr val="FFFF00"/>
                </a:highlight>
              </a:rPr>
              <a:t>questions</a:t>
            </a:r>
            <a:r>
              <a:rPr lang="en-GB" b="1">
                <a:highlight>
                  <a:srgbClr val="FFFF00"/>
                </a:highlight>
              </a:rPr>
              <a:t>, subtasks, activities, carousels, BSER</a:t>
            </a:r>
            <a:endParaRPr lang="en-GB" b="1">
              <a:highlight>
                <a:srgbClr val="FFFF00"/>
              </a:highlight>
              <a:cs typeface="Calibri"/>
            </a:endParaRPr>
          </a:p>
          <a:p>
            <a:r>
              <a:rPr lang="en-GB"/>
              <a:t>CREATE: Something they create from what they explore – can be a sequence, routine etc </a:t>
            </a:r>
            <a:endParaRPr lang="en-GB">
              <a:cs typeface="Calibri"/>
            </a:endParaRPr>
          </a:p>
          <a:p>
            <a:r>
              <a:rPr lang="en-GB"/>
              <a:t>INTERVENE: Created outcome needs more exploration – can be on quality of movement – exploring flow, fluency, synchronisation, symmetry, quality of BSER.</a:t>
            </a:r>
            <a:endParaRPr lang="en-GB">
              <a:cs typeface="Calibri"/>
            </a:endParaRPr>
          </a:p>
          <a:p>
            <a:r>
              <a:rPr lang="en-GB"/>
              <a:t>PERFORM: Important for these activities; Self, friends, teacher, all</a:t>
            </a:r>
            <a:endParaRPr lang="en-GB">
              <a:cs typeface="Calibri"/>
            </a:endParaRPr>
          </a:p>
          <a:p>
            <a:r>
              <a:rPr lang="en-GB"/>
              <a:t>EVALUATE: Linked with Performances feedback and opportunities for improvement</a:t>
            </a:r>
            <a:endParaRPr lang="en-GB">
              <a:cs typeface="Calibri"/>
            </a:endParaRPr>
          </a:p>
        </p:txBody>
      </p:sp>
    </p:spTree>
    <p:extLst>
      <p:ext uri="{BB962C8B-B14F-4D97-AF65-F5344CB8AC3E}">
        <p14:creationId xmlns:p14="http://schemas.microsoft.com/office/powerpoint/2010/main" val="31350168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B213E781-EC2A-624A-8A6A-96C7349F8B23}"/>
              </a:ext>
            </a:extLst>
          </p:cNvPr>
          <p:cNvSpPr/>
          <p:nvPr/>
        </p:nvSpPr>
        <p:spPr>
          <a:xfrm>
            <a:off x="545934" y="1983986"/>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Early foundation phase Scheme of work travelling on hands + feet and using apparatus</a:t>
            </a:r>
            <a:endParaRPr lang="en-US" sz="2000" b="1">
              <a:solidFill>
                <a:schemeClr val="tx1"/>
              </a:solidFill>
              <a:cs typeface="Calibri"/>
            </a:endParaRPr>
          </a:p>
        </p:txBody>
      </p:sp>
      <p:sp>
        <p:nvSpPr>
          <p:cNvPr id="4" name="Rounded Rectangle 3">
            <a:extLst>
              <a:ext uri="{FF2B5EF4-FFF2-40B4-BE49-F238E27FC236}">
                <a16:creationId xmlns:a16="http://schemas.microsoft.com/office/drawing/2014/main" id="{9EB86908-4CA2-3147-AD4F-5FCFEC2194B7}"/>
              </a:ext>
            </a:extLst>
          </p:cNvPr>
          <p:cNvSpPr/>
          <p:nvPr/>
        </p:nvSpPr>
        <p:spPr>
          <a:xfrm>
            <a:off x="554812" y="2901343"/>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Late foundation phase Scheme of work FIREWORKS!</a:t>
            </a:r>
            <a:endParaRPr lang="en-US" sz="2000" b="1">
              <a:solidFill>
                <a:schemeClr val="tx1"/>
              </a:solidFill>
              <a:cs typeface="Calibri"/>
            </a:endParaRPr>
          </a:p>
        </p:txBody>
      </p:sp>
      <p:sp>
        <p:nvSpPr>
          <p:cNvPr id="5" name="Rounded Rectangle 4">
            <a:extLst>
              <a:ext uri="{FF2B5EF4-FFF2-40B4-BE49-F238E27FC236}">
                <a16:creationId xmlns:a16="http://schemas.microsoft.com/office/drawing/2014/main" id="{86DCCA3A-5626-D843-947F-7FDDDF83915C}"/>
              </a:ext>
            </a:extLst>
          </p:cNvPr>
          <p:cNvSpPr/>
          <p:nvPr/>
        </p:nvSpPr>
        <p:spPr>
          <a:xfrm>
            <a:off x="554812" y="3790124"/>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Year 3/4 Scheme of yoga, mindfulness stillness &amp; balance </a:t>
            </a:r>
            <a:endParaRPr lang="en-US" sz="2000" b="1">
              <a:solidFill>
                <a:schemeClr val="tx1"/>
              </a:solidFill>
              <a:cs typeface="Calibri"/>
            </a:endParaRPr>
          </a:p>
        </p:txBody>
      </p:sp>
      <p:sp>
        <p:nvSpPr>
          <p:cNvPr id="6" name="Rounded Rectangle 5">
            <a:extLst>
              <a:ext uri="{FF2B5EF4-FFF2-40B4-BE49-F238E27FC236}">
                <a16:creationId xmlns:a16="http://schemas.microsoft.com/office/drawing/2014/main" id="{C9C728EF-80A9-494D-BD5B-70FED2F75C28}"/>
              </a:ext>
            </a:extLst>
          </p:cNvPr>
          <p:cNvSpPr/>
          <p:nvPr/>
        </p:nvSpPr>
        <p:spPr>
          <a:xfrm>
            <a:off x="563690" y="4693190"/>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Year 5/6 Scheme of work looking at the flow between stillness &amp; travelling</a:t>
            </a:r>
            <a:endParaRPr lang="en-US" sz="2000" b="1">
              <a:solidFill>
                <a:schemeClr val="tx1"/>
              </a:solidFill>
              <a:cs typeface="Calibri"/>
            </a:endParaRPr>
          </a:p>
        </p:txBody>
      </p:sp>
      <p:sp>
        <p:nvSpPr>
          <p:cNvPr id="7" name="Rounded Rectangle 6">
            <a:extLst>
              <a:ext uri="{FF2B5EF4-FFF2-40B4-BE49-F238E27FC236}">
                <a16:creationId xmlns:a16="http://schemas.microsoft.com/office/drawing/2014/main" id="{01E86BFC-5C39-F74C-BFCF-E99CC9E7010B}"/>
              </a:ext>
            </a:extLst>
          </p:cNvPr>
          <p:cNvSpPr/>
          <p:nvPr/>
        </p:nvSpPr>
        <p:spPr>
          <a:xfrm>
            <a:off x="5917791" y="1983986"/>
            <a:ext cx="5531942" cy="570845"/>
          </a:xfrm>
          <a:prstGeom prst="round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cs typeface="Calibri"/>
              </a:rPr>
              <a:t>Lesson focus: Weight on hands when travelling </a:t>
            </a:r>
            <a:endParaRPr lang="en-US" sz="2000">
              <a:solidFill>
                <a:schemeClr val="tx1"/>
              </a:solidFill>
              <a:ea typeface="+mn-lt"/>
              <a:cs typeface="+mn-lt"/>
            </a:endParaRPr>
          </a:p>
        </p:txBody>
      </p:sp>
      <p:sp>
        <p:nvSpPr>
          <p:cNvPr id="8" name="Rounded Rectangle 7">
            <a:extLst>
              <a:ext uri="{FF2B5EF4-FFF2-40B4-BE49-F238E27FC236}">
                <a16:creationId xmlns:a16="http://schemas.microsoft.com/office/drawing/2014/main" id="{4D4E5E75-DC5B-B744-80D0-EEB9C95779D3}"/>
              </a:ext>
            </a:extLst>
          </p:cNvPr>
          <p:cNvSpPr/>
          <p:nvPr/>
        </p:nvSpPr>
        <p:spPr>
          <a:xfrm>
            <a:off x="5930081" y="2901343"/>
            <a:ext cx="5519652" cy="570845"/>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2000">
                <a:solidFill>
                  <a:schemeClr val="tx1"/>
                </a:solidFill>
                <a:ea typeface="+mn-lt"/>
                <a:cs typeface="+mn-lt"/>
              </a:rPr>
              <a:t>Lesson Focus: Turning  </a:t>
            </a:r>
            <a:endParaRPr lang="en-US" sz="2000">
              <a:solidFill>
                <a:schemeClr val="tx1"/>
              </a:solidFill>
              <a:ea typeface="+mn-lt"/>
              <a:cs typeface="+mn-lt"/>
            </a:endParaRPr>
          </a:p>
        </p:txBody>
      </p:sp>
      <p:sp>
        <p:nvSpPr>
          <p:cNvPr id="9" name="Rounded Rectangle 8">
            <a:extLst>
              <a:ext uri="{FF2B5EF4-FFF2-40B4-BE49-F238E27FC236}">
                <a16:creationId xmlns:a16="http://schemas.microsoft.com/office/drawing/2014/main" id="{DB7FED6B-C44D-FC4A-AA23-D4564B903430}"/>
              </a:ext>
            </a:extLst>
          </p:cNvPr>
          <p:cNvSpPr/>
          <p:nvPr/>
        </p:nvSpPr>
        <p:spPr>
          <a:xfrm>
            <a:off x="5923936" y="3790124"/>
            <a:ext cx="5525797" cy="570845"/>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 Lesson Focus: Transitions between balances (point &amp; patch) </a:t>
            </a:r>
          </a:p>
        </p:txBody>
      </p:sp>
      <p:sp>
        <p:nvSpPr>
          <p:cNvPr id="10" name="Rounded Rectangle 9">
            <a:extLst>
              <a:ext uri="{FF2B5EF4-FFF2-40B4-BE49-F238E27FC236}">
                <a16:creationId xmlns:a16="http://schemas.microsoft.com/office/drawing/2014/main" id="{05BBECCA-B246-0B44-8CE7-760F6CC9B71F}"/>
              </a:ext>
            </a:extLst>
          </p:cNvPr>
          <p:cNvSpPr/>
          <p:nvPr/>
        </p:nvSpPr>
        <p:spPr>
          <a:xfrm>
            <a:off x="5930081" y="4693190"/>
            <a:ext cx="5519652" cy="570845"/>
          </a:xfrm>
          <a:prstGeom prst="round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cs typeface="Calibri"/>
              </a:rPr>
              <a:t>Lesson focus: Flow between travel &amp; stillness </a:t>
            </a:r>
            <a:endParaRPr lang="en-GB" sz="2000">
              <a:solidFill>
                <a:schemeClr val="tx1"/>
              </a:solidFill>
              <a:ea typeface="+mn-lt"/>
              <a:cs typeface="+mn-lt"/>
            </a:endParaRPr>
          </a:p>
        </p:txBody>
      </p:sp>
      <p:sp>
        <p:nvSpPr>
          <p:cNvPr id="11" name="TextBox 10">
            <a:extLst>
              <a:ext uri="{FF2B5EF4-FFF2-40B4-BE49-F238E27FC236}">
                <a16:creationId xmlns:a16="http://schemas.microsoft.com/office/drawing/2014/main" id="{9671D2B8-3761-1F45-95AB-D2D2B8CEC071}"/>
              </a:ext>
            </a:extLst>
          </p:cNvPr>
          <p:cNvSpPr txBox="1"/>
          <p:nvPr/>
        </p:nvSpPr>
        <p:spPr>
          <a:xfrm>
            <a:off x="466165" y="445841"/>
            <a:ext cx="11259669"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i="1">
                <a:cs typeface="Arial"/>
              </a:rPr>
              <a:t>Plan your </a:t>
            </a:r>
            <a:r>
              <a:rPr lang="en-US" sz="2800" b="1" i="1" u="sng">
                <a:cs typeface="Arial"/>
              </a:rPr>
              <a:t>EXPLORE</a:t>
            </a:r>
            <a:r>
              <a:rPr lang="en-US" sz="2800" b="1" i="1">
                <a:cs typeface="Arial"/>
              </a:rPr>
              <a:t> </a:t>
            </a:r>
            <a:r>
              <a:rPr lang="en-US" sz="2800" i="1">
                <a:cs typeface="Arial"/>
              </a:rPr>
              <a:t>portion of the lesson for one of these examples</a:t>
            </a:r>
          </a:p>
          <a:p>
            <a:endParaRPr lang="en-US" sz="1200" i="1">
              <a:cs typeface="Arial"/>
            </a:endParaRPr>
          </a:p>
          <a:p>
            <a:r>
              <a:rPr lang="en-US" sz="2800" i="1">
                <a:cs typeface="Arial"/>
              </a:rPr>
              <a:t>-</a:t>
            </a:r>
            <a:r>
              <a:rPr lang="en-GB" sz="2800" b="1" i="1">
                <a:cs typeface="Calibri"/>
              </a:rPr>
              <a:t> </a:t>
            </a:r>
            <a:r>
              <a:rPr lang="en-GB" sz="2800" b="1">
                <a:cs typeface="Calibri"/>
              </a:rPr>
              <a:t>Think about your </a:t>
            </a:r>
            <a:r>
              <a:rPr lang="en-GB" sz="2800" b="1">
                <a:highlight>
                  <a:srgbClr val="FFFF00"/>
                </a:highlight>
                <a:cs typeface="Calibri"/>
              </a:rPr>
              <a:t>questions, </a:t>
            </a:r>
            <a:r>
              <a:rPr lang="en-GB" sz="2800" b="1">
                <a:highlight>
                  <a:srgbClr val="FFFF00"/>
                </a:highlight>
              </a:rPr>
              <a:t>subtasks, activities, carousels</a:t>
            </a:r>
            <a:endParaRPr lang="en-GB" sz="2800" b="1">
              <a:cs typeface="Calibri"/>
            </a:endParaRPr>
          </a:p>
        </p:txBody>
      </p:sp>
    </p:spTree>
    <p:extLst>
      <p:ext uri="{BB962C8B-B14F-4D97-AF65-F5344CB8AC3E}">
        <p14:creationId xmlns:p14="http://schemas.microsoft.com/office/powerpoint/2010/main" val="28270199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9EB86908-4CA2-3147-AD4F-5FCFEC2194B7}"/>
              </a:ext>
            </a:extLst>
          </p:cNvPr>
          <p:cNvSpPr/>
          <p:nvPr/>
        </p:nvSpPr>
        <p:spPr>
          <a:xfrm>
            <a:off x="554812" y="943955"/>
            <a:ext cx="3888601"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Late foundation phase Scheme of work FIREWORKS!</a:t>
            </a:r>
            <a:endParaRPr lang="en-US" sz="2000" b="1">
              <a:solidFill>
                <a:schemeClr val="tx1"/>
              </a:solidFill>
              <a:cs typeface="Calibri"/>
            </a:endParaRPr>
          </a:p>
        </p:txBody>
      </p:sp>
      <p:sp>
        <p:nvSpPr>
          <p:cNvPr id="8" name="Rounded Rectangle 7">
            <a:extLst>
              <a:ext uri="{FF2B5EF4-FFF2-40B4-BE49-F238E27FC236}">
                <a16:creationId xmlns:a16="http://schemas.microsoft.com/office/drawing/2014/main" id="{4D4E5E75-DC5B-B744-80D0-EEB9C95779D3}"/>
              </a:ext>
            </a:extLst>
          </p:cNvPr>
          <p:cNvSpPr/>
          <p:nvPr/>
        </p:nvSpPr>
        <p:spPr>
          <a:xfrm>
            <a:off x="4714875" y="943955"/>
            <a:ext cx="6734858" cy="570845"/>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2400">
                <a:solidFill>
                  <a:schemeClr val="tx1"/>
                </a:solidFill>
                <a:ea typeface="+mn-lt"/>
                <a:cs typeface="+mn-lt"/>
              </a:rPr>
              <a:t>Lesson Focus: Explore Jumping  </a:t>
            </a:r>
            <a:endParaRPr lang="en-US" sz="2400">
              <a:solidFill>
                <a:schemeClr val="tx1"/>
              </a:solidFill>
              <a:ea typeface="+mn-lt"/>
              <a:cs typeface="+mn-lt"/>
            </a:endParaRPr>
          </a:p>
        </p:txBody>
      </p:sp>
      <p:sp>
        <p:nvSpPr>
          <p:cNvPr id="12" name="TextBox 11">
            <a:extLst>
              <a:ext uri="{FF2B5EF4-FFF2-40B4-BE49-F238E27FC236}">
                <a16:creationId xmlns:a16="http://schemas.microsoft.com/office/drawing/2014/main" id="{3DA817B0-0EA8-FA49-8E20-F3030E485016}"/>
              </a:ext>
            </a:extLst>
          </p:cNvPr>
          <p:cNvSpPr txBox="1"/>
          <p:nvPr/>
        </p:nvSpPr>
        <p:spPr>
          <a:xfrm>
            <a:off x="2736056" y="3075057"/>
            <a:ext cx="6100762" cy="707886"/>
          </a:xfrm>
          <a:prstGeom prst="rect">
            <a:avLst/>
          </a:prstGeom>
          <a:noFill/>
        </p:spPr>
        <p:txBody>
          <a:bodyPr wrap="square">
            <a:spAutoFit/>
          </a:bodyPr>
          <a:lstStyle/>
          <a:p>
            <a:pPr algn="ctr"/>
            <a:r>
              <a:rPr lang="en-GB" sz="4000">
                <a:ea typeface="+mn-lt"/>
                <a:cs typeface="+mn-lt"/>
              </a:rPr>
              <a:t>Discuss i</a:t>
            </a:r>
            <a:r>
              <a:rPr lang="en-GB" sz="4000">
                <a:solidFill>
                  <a:schemeClr val="tx1"/>
                </a:solidFill>
                <a:ea typeface="+mn-lt"/>
                <a:cs typeface="+mn-lt"/>
              </a:rPr>
              <a:t>deas as a group?</a:t>
            </a:r>
            <a:endParaRPr lang="en-US" sz="4000"/>
          </a:p>
        </p:txBody>
      </p:sp>
    </p:spTree>
    <p:extLst>
      <p:ext uri="{BB962C8B-B14F-4D97-AF65-F5344CB8AC3E}">
        <p14:creationId xmlns:p14="http://schemas.microsoft.com/office/powerpoint/2010/main" val="7150581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1">
            <a:extLst>
              <a:ext uri="{FF2B5EF4-FFF2-40B4-BE49-F238E27FC236}">
                <a16:creationId xmlns:a16="http://schemas.microsoft.com/office/drawing/2014/main" id="{F8012FA6-0562-4F52-9716-BA3F23914593}"/>
              </a:ext>
            </a:extLst>
          </p:cNvPr>
          <p:cNvSpPr txBox="1">
            <a:spLocks/>
          </p:cNvSpPr>
          <p:nvPr/>
        </p:nvSpPr>
        <p:spPr>
          <a:xfrm>
            <a:off x="649245" y="1295079"/>
            <a:ext cx="10873790" cy="391758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DATE: Week 3 10/02</a:t>
            </a:r>
            <a:endParaRPr lang="en-US" dirty="0"/>
          </a:p>
          <a:p>
            <a:r>
              <a:rPr lang="en-GB" dirty="0"/>
              <a:t>RECIPE: EXPLORE CREATE</a:t>
            </a:r>
            <a:endParaRPr lang="en-GB" dirty="0">
              <a:ea typeface="Calibri"/>
              <a:cs typeface="Calibri"/>
            </a:endParaRPr>
          </a:p>
          <a:p>
            <a:endParaRPr lang="en-GB">
              <a:cs typeface="Calibri"/>
            </a:endParaRPr>
          </a:p>
          <a:p>
            <a:endParaRPr lang="en-GB"/>
          </a:p>
          <a:p>
            <a:r>
              <a:rPr lang="en-GB" dirty="0"/>
              <a:t>Creativity Through Movement</a:t>
            </a:r>
            <a:endParaRPr lang="en-GB" dirty="0">
              <a:cs typeface="Calibri"/>
            </a:endParaRPr>
          </a:p>
          <a:p>
            <a:r>
              <a:rPr lang="en-GB" dirty="0"/>
              <a:t>(BMPE4002) Level 4</a:t>
            </a:r>
            <a:endParaRPr lang="en-GB" dirty="0">
              <a:cs typeface="Calibri"/>
            </a:endParaRPr>
          </a:p>
          <a:p>
            <a:endParaRPr lang="en-GB"/>
          </a:p>
          <a:p>
            <a:r>
              <a:rPr lang="en-GB" dirty="0"/>
              <a:t>Anna Stevenson</a:t>
            </a:r>
            <a:endParaRPr lang="en-GB" dirty="0">
              <a:cs typeface="Calibri"/>
            </a:endParaRPr>
          </a:p>
        </p:txBody>
      </p:sp>
    </p:spTree>
    <p:extLst>
      <p:ext uri="{BB962C8B-B14F-4D97-AF65-F5344CB8AC3E}">
        <p14:creationId xmlns:p14="http://schemas.microsoft.com/office/powerpoint/2010/main" val="14011171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957D6-D067-4B33-9308-D415F49E4104}"/>
              </a:ext>
            </a:extLst>
          </p:cNvPr>
          <p:cNvSpPr txBox="1"/>
          <p:nvPr/>
        </p:nvSpPr>
        <p:spPr>
          <a:xfrm>
            <a:off x="289038" y="621135"/>
            <a:ext cx="4881255"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a:cs typeface="Calibri"/>
              </a:rPr>
              <a:t>Questioning through teaching</a:t>
            </a:r>
          </a:p>
          <a:p>
            <a:endParaRPr lang="en-GB" sz="2400">
              <a:cs typeface="Calibri"/>
            </a:endParaRPr>
          </a:p>
          <a:p>
            <a:pPr marL="342900" indent="-342900">
              <a:buFont typeface="Arial"/>
              <a:buChar char="•"/>
            </a:pPr>
            <a:r>
              <a:rPr lang="en-GB" sz="3200">
                <a:cs typeface="Calibri"/>
              </a:rPr>
              <a:t>Constructivist learning</a:t>
            </a:r>
          </a:p>
          <a:p>
            <a:pPr marL="342900" indent="-342900">
              <a:buFont typeface="Arial"/>
              <a:buChar char="•"/>
            </a:pPr>
            <a:endParaRPr lang="en-US" sz="1200">
              <a:cs typeface="Calibri"/>
            </a:endParaRPr>
          </a:p>
          <a:p>
            <a:pPr marL="342900" indent="-342900">
              <a:buFont typeface="Arial"/>
              <a:buChar char="•"/>
            </a:pPr>
            <a:r>
              <a:rPr lang="en-GB" sz="3200">
                <a:ea typeface="+mn-lt"/>
                <a:cs typeface="+mn-lt"/>
              </a:rPr>
              <a:t>Inquiry learning</a:t>
            </a:r>
            <a:endParaRPr lang="en-GB" sz="3200">
              <a:solidFill>
                <a:srgbClr val="7030A0"/>
              </a:solidFill>
              <a:cs typeface="Calibri"/>
            </a:endParaRPr>
          </a:p>
          <a:p>
            <a:pPr marL="342900" indent="-342900">
              <a:buFont typeface="Arial"/>
              <a:buChar char="•"/>
            </a:pPr>
            <a:endParaRPr lang="en-GB" sz="1200">
              <a:solidFill>
                <a:srgbClr val="7030A0"/>
              </a:solidFill>
              <a:cs typeface="Calibri"/>
            </a:endParaRPr>
          </a:p>
          <a:p>
            <a:pPr marL="342900" indent="-342900">
              <a:buFont typeface="Arial"/>
              <a:buChar char="•"/>
            </a:pPr>
            <a:r>
              <a:rPr lang="en-GB" sz="3200">
                <a:solidFill>
                  <a:srgbClr val="7030A0"/>
                </a:solidFill>
                <a:cs typeface="Calibri"/>
              </a:rPr>
              <a:t>Discovery learning</a:t>
            </a:r>
            <a:endParaRPr lang="en-US" sz="3200">
              <a:solidFill>
                <a:srgbClr val="7030A0"/>
              </a:solidFill>
              <a:cs typeface="Calibri"/>
            </a:endParaRPr>
          </a:p>
          <a:p>
            <a:pPr marL="342900" indent="-342900">
              <a:buFont typeface="Arial"/>
              <a:buChar char="•"/>
            </a:pPr>
            <a:endParaRPr lang="en-GB" sz="1200">
              <a:solidFill>
                <a:srgbClr val="7030A0"/>
              </a:solidFill>
              <a:cs typeface="Calibri"/>
            </a:endParaRPr>
          </a:p>
          <a:p>
            <a:pPr marL="342900" indent="-342900">
              <a:buFont typeface="Arial"/>
              <a:buChar char="•"/>
            </a:pPr>
            <a:r>
              <a:rPr lang="en-GB" sz="3200">
                <a:solidFill>
                  <a:srgbClr val="7030A0"/>
                </a:solidFill>
                <a:cs typeface="Calibri"/>
              </a:rPr>
              <a:t>Blooms taxonomy</a:t>
            </a:r>
          </a:p>
          <a:p>
            <a:pPr marL="342900" indent="-342900">
              <a:buFont typeface="Arial"/>
              <a:buChar char="•"/>
            </a:pPr>
            <a:endParaRPr lang="en-GB" sz="2400">
              <a:cs typeface="Calibri"/>
            </a:endParaRPr>
          </a:p>
        </p:txBody>
      </p:sp>
      <p:graphicFrame>
        <p:nvGraphicFramePr>
          <p:cNvPr id="8" name="TextBox 3">
            <a:extLst>
              <a:ext uri="{FF2B5EF4-FFF2-40B4-BE49-F238E27FC236}">
                <a16:creationId xmlns:a16="http://schemas.microsoft.com/office/drawing/2014/main" id="{AED3614D-EC71-FD4B-AD8D-9EA3B84F0EBB}"/>
              </a:ext>
            </a:extLst>
          </p:cNvPr>
          <p:cNvGraphicFramePr/>
          <p:nvPr>
            <p:extLst>
              <p:ext uri="{D42A27DB-BD31-4B8C-83A1-F6EECF244321}">
                <p14:modId xmlns:p14="http://schemas.microsoft.com/office/powerpoint/2010/main" val="3608410529"/>
              </p:ext>
            </p:extLst>
          </p:nvPr>
        </p:nvGraphicFramePr>
        <p:xfrm>
          <a:off x="7958138" y="459438"/>
          <a:ext cx="4052579" cy="50323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94BC52BB-9A67-EB4B-B005-668CE8355345}"/>
              </a:ext>
            </a:extLst>
          </p:cNvPr>
          <p:cNvSpPr txBox="1"/>
          <p:nvPr/>
        </p:nvSpPr>
        <p:spPr>
          <a:xfrm>
            <a:off x="3264694" y="3643224"/>
            <a:ext cx="6100762" cy="646331"/>
          </a:xfrm>
          <a:prstGeom prst="rect">
            <a:avLst/>
          </a:prstGeom>
          <a:noFill/>
        </p:spPr>
        <p:txBody>
          <a:bodyPr wrap="square">
            <a:spAutoFit/>
          </a:bodyPr>
          <a:lstStyle/>
          <a:p>
            <a:endParaRPr lang="en-US" sz="1800">
              <a:cs typeface="Calibri"/>
            </a:endParaRPr>
          </a:p>
          <a:p>
            <a:endParaRPr lang="en-GB" sz="1800" b="1">
              <a:cs typeface="Calibri"/>
            </a:endParaRPr>
          </a:p>
        </p:txBody>
      </p:sp>
      <p:sp>
        <p:nvSpPr>
          <p:cNvPr id="11" name="Rounded Rectangle 10">
            <a:extLst>
              <a:ext uri="{FF2B5EF4-FFF2-40B4-BE49-F238E27FC236}">
                <a16:creationId xmlns:a16="http://schemas.microsoft.com/office/drawing/2014/main" id="{38655EDF-8E17-9945-8439-A581068D870F}"/>
              </a:ext>
            </a:extLst>
          </p:cNvPr>
          <p:cNvSpPr/>
          <p:nvPr/>
        </p:nvSpPr>
        <p:spPr>
          <a:xfrm>
            <a:off x="5139931" y="1731091"/>
            <a:ext cx="2571750" cy="1027949"/>
          </a:xfrm>
          <a:prstGeom prst="roundRect">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400"/>
              <a:t>Knowledge is constructed</a:t>
            </a:r>
          </a:p>
        </p:txBody>
      </p:sp>
      <p:sp>
        <p:nvSpPr>
          <p:cNvPr id="12" name="Rounded Rectangle 11">
            <a:extLst>
              <a:ext uri="{FF2B5EF4-FFF2-40B4-BE49-F238E27FC236}">
                <a16:creationId xmlns:a16="http://schemas.microsoft.com/office/drawing/2014/main" id="{37AA12AB-029B-7146-9A02-D4B0F9D61506}"/>
              </a:ext>
            </a:extLst>
          </p:cNvPr>
          <p:cNvSpPr/>
          <p:nvPr/>
        </p:nvSpPr>
        <p:spPr>
          <a:xfrm>
            <a:off x="5139930" y="2975626"/>
            <a:ext cx="2571751" cy="1027949"/>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400"/>
              <a:t>Teacher-as-question-asker</a:t>
            </a:r>
          </a:p>
        </p:txBody>
      </p:sp>
      <p:sp>
        <p:nvSpPr>
          <p:cNvPr id="13" name="Rounded Rectangle 12">
            <a:extLst>
              <a:ext uri="{FF2B5EF4-FFF2-40B4-BE49-F238E27FC236}">
                <a16:creationId xmlns:a16="http://schemas.microsoft.com/office/drawing/2014/main" id="{686EC130-DFCC-B649-A433-AAFC83110978}"/>
              </a:ext>
            </a:extLst>
          </p:cNvPr>
          <p:cNvSpPr/>
          <p:nvPr/>
        </p:nvSpPr>
        <p:spPr>
          <a:xfrm>
            <a:off x="5139930" y="4247279"/>
            <a:ext cx="2571751" cy="1027949"/>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400"/>
              <a:t>Student-as-problem-solver</a:t>
            </a:r>
          </a:p>
        </p:txBody>
      </p:sp>
    </p:spTree>
    <p:extLst>
      <p:ext uri="{BB962C8B-B14F-4D97-AF65-F5344CB8AC3E}">
        <p14:creationId xmlns:p14="http://schemas.microsoft.com/office/powerpoint/2010/main" val="1109628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P spid="11" grpId="0" animBg="1"/>
      <p:bldP spid="12" grpId="0" animBg="1"/>
      <p:bldP spid="13"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747661-8505-48E8-825C-FDD40AA10E5C}"/>
              </a:ext>
            </a:extLst>
          </p:cNvPr>
          <p:cNvSpPr txBox="1"/>
          <p:nvPr/>
        </p:nvSpPr>
        <p:spPr>
          <a:xfrm>
            <a:off x="245173" y="252633"/>
            <a:ext cx="3651115" cy="584775"/>
          </a:xfrm>
          <a:prstGeom prst="rect">
            <a:avLst/>
          </a:prstGeom>
          <a:noFill/>
        </p:spPr>
        <p:txBody>
          <a:bodyPr wrap="square" rtlCol="0">
            <a:spAutoFit/>
          </a:bodyPr>
          <a:lstStyle/>
          <a:p>
            <a:r>
              <a:rPr lang="en-GB" sz="3200" b="1"/>
              <a:t>Inquiry Teaching</a:t>
            </a:r>
          </a:p>
        </p:txBody>
      </p:sp>
      <p:sp>
        <p:nvSpPr>
          <p:cNvPr id="6" name="TextBox 5">
            <a:extLst>
              <a:ext uri="{FF2B5EF4-FFF2-40B4-BE49-F238E27FC236}">
                <a16:creationId xmlns:a16="http://schemas.microsoft.com/office/drawing/2014/main" id="{D5E00286-75C6-4C3D-ABCC-8FEBA0054969}"/>
              </a:ext>
            </a:extLst>
          </p:cNvPr>
          <p:cNvSpPr txBox="1"/>
          <p:nvPr/>
        </p:nvSpPr>
        <p:spPr>
          <a:xfrm>
            <a:off x="243840" y="1013328"/>
            <a:ext cx="10386251" cy="1815882"/>
          </a:xfrm>
          <a:prstGeom prst="rect">
            <a:avLst/>
          </a:prstGeom>
          <a:noFill/>
        </p:spPr>
        <p:txBody>
          <a:bodyPr wrap="square" lIns="91440" tIns="45720" rIns="91440" bIns="45720" rtlCol="0" anchor="t">
            <a:spAutoFit/>
          </a:bodyPr>
          <a:lstStyle/>
          <a:p>
            <a:pPr marL="457200" indent="-457200">
              <a:buFont typeface="Arial"/>
              <a:buChar char="•"/>
            </a:pPr>
            <a:r>
              <a:rPr lang="en-US" sz="2800"/>
              <a:t>Inquiry teaching </a:t>
            </a:r>
            <a:r>
              <a:rPr lang="en-US" sz="2800" b="1"/>
              <a:t>s</a:t>
            </a:r>
            <a:r>
              <a:rPr lang="en-GB" sz="2800" b="1" err="1">
                <a:ea typeface="Calibri"/>
                <a:cs typeface="Calibri"/>
              </a:rPr>
              <a:t>hifts</a:t>
            </a:r>
            <a:r>
              <a:rPr lang="en-GB" sz="2800" b="1"/>
              <a:t> away from teacher-directed instruction</a:t>
            </a:r>
            <a:endParaRPr lang="en-US" sz="2800">
              <a:ea typeface="Calibri"/>
              <a:cs typeface="Calibri"/>
            </a:endParaRPr>
          </a:p>
          <a:p>
            <a:pPr marL="457200" indent="-457200">
              <a:buFont typeface="Arial"/>
              <a:buChar char="•"/>
            </a:pPr>
            <a:endParaRPr lang="en-GB" sz="2800" b="1">
              <a:ea typeface="+mn-lt"/>
              <a:cs typeface="+mn-lt"/>
            </a:endParaRPr>
          </a:p>
          <a:p>
            <a:pPr marL="457200" indent="-457200">
              <a:buFont typeface="Arial"/>
              <a:buChar char="•"/>
            </a:pPr>
            <a:r>
              <a:rPr lang="en-GB" sz="2800">
                <a:ea typeface="+mn-lt"/>
                <a:cs typeface="+mn-lt"/>
              </a:rPr>
              <a:t>Questions are used to prompt student engagement </a:t>
            </a:r>
            <a:endParaRPr lang="en-GB" sz="2800">
              <a:solidFill>
                <a:srgbClr val="808080"/>
              </a:solidFill>
              <a:ea typeface="+mn-lt"/>
              <a:cs typeface="+mn-lt"/>
            </a:endParaRPr>
          </a:p>
          <a:p>
            <a:pPr marL="457200" indent="-457200">
              <a:buFont typeface="Arial"/>
              <a:buChar char="•"/>
            </a:pPr>
            <a:endParaRPr lang="en-GB" sz="2800" b="1">
              <a:ea typeface="Calibri"/>
              <a:cs typeface="Calibri"/>
            </a:endParaRPr>
          </a:p>
        </p:txBody>
      </p:sp>
      <p:graphicFrame>
        <p:nvGraphicFramePr>
          <p:cNvPr id="11" name="TextBox 3">
            <a:extLst>
              <a:ext uri="{FF2B5EF4-FFF2-40B4-BE49-F238E27FC236}">
                <a16:creationId xmlns:a16="http://schemas.microsoft.com/office/drawing/2014/main" id="{F7E39C08-90E4-DA04-3148-FB61BD883BD2}"/>
              </a:ext>
            </a:extLst>
          </p:cNvPr>
          <p:cNvGraphicFramePr/>
          <p:nvPr/>
        </p:nvGraphicFramePr>
        <p:xfrm>
          <a:off x="427689" y="4015468"/>
          <a:ext cx="10846762" cy="12641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7334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5216C1-9563-4541-A482-4E99E587A77E}"/>
              </a:ext>
            </a:extLst>
          </p:cNvPr>
          <p:cNvSpPr txBox="1"/>
          <p:nvPr/>
        </p:nvSpPr>
        <p:spPr>
          <a:xfrm>
            <a:off x="3831770" y="2643417"/>
            <a:ext cx="4038600" cy="523220"/>
          </a:xfrm>
          <a:prstGeom prst="rect">
            <a:avLst/>
          </a:prstGeom>
          <a:noFill/>
        </p:spPr>
        <p:txBody>
          <a:bodyPr wrap="square" rtlCol="0">
            <a:spAutoFit/>
          </a:bodyPr>
          <a:lstStyle/>
          <a:p>
            <a:pPr algn="ctr"/>
            <a:r>
              <a:rPr lang="en-GB" sz="2800" b="1"/>
              <a:t>Question-based learning </a:t>
            </a:r>
            <a:endParaRPr lang="en-GB" sz="2800"/>
          </a:p>
        </p:txBody>
      </p:sp>
      <p:sp>
        <p:nvSpPr>
          <p:cNvPr id="2" name="Oval 1">
            <a:extLst>
              <a:ext uri="{FF2B5EF4-FFF2-40B4-BE49-F238E27FC236}">
                <a16:creationId xmlns:a16="http://schemas.microsoft.com/office/drawing/2014/main" id="{B3B7A77E-5235-5740-9501-03AF3FDBD552}"/>
              </a:ext>
            </a:extLst>
          </p:cNvPr>
          <p:cNvSpPr/>
          <p:nvPr/>
        </p:nvSpPr>
        <p:spPr>
          <a:xfrm>
            <a:off x="3238499" y="2145817"/>
            <a:ext cx="5225143" cy="1520624"/>
          </a:xfrm>
          <a:prstGeom prst="ellipse">
            <a:avLst/>
          </a:prstGeom>
          <a:noFill/>
          <a:ln w="57150">
            <a:solidFill>
              <a:srgbClr val="E85C3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94157D3F-C880-D144-9C85-E581FD20978F}"/>
              </a:ext>
            </a:extLst>
          </p:cNvPr>
          <p:cNvSpPr txBox="1"/>
          <p:nvPr/>
        </p:nvSpPr>
        <p:spPr>
          <a:xfrm>
            <a:off x="297316" y="760821"/>
            <a:ext cx="10237335" cy="1384995"/>
          </a:xfrm>
          <a:prstGeom prst="rect">
            <a:avLst/>
          </a:prstGeom>
          <a:noFill/>
        </p:spPr>
        <p:txBody>
          <a:bodyPr wrap="square">
            <a:spAutoFit/>
          </a:bodyPr>
          <a:lstStyle/>
          <a:p>
            <a:r>
              <a:rPr lang="en-GB" sz="2800"/>
              <a:t>Questions are used to prompt student engagement </a:t>
            </a:r>
          </a:p>
          <a:p>
            <a:endParaRPr lang="en-GB" sz="2800" b="1"/>
          </a:p>
          <a:p>
            <a:r>
              <a:rPr lang="en-GB" sz="2800"/>
              <a:t> </a:t>
            </a:r>
            <a:endParaRPr lang="en-GB" sz="2800" b="1"/>
          </a:p>
        </p:txBody>
      </p:sp>
      <p:graphicFrame>
        <p:nvGraphicFramePr>
          <p:cNvPr id="8" name="TextBox 3">
            <a:extLst>
              <a:ext uri="{FF2B5EF4-FFF2-40B4-BE49-F238E27FC236}">
                <a16:creationId xmlns:a16="http://schemas.microsoft.com/office/drawing/2014/main" id="{2DE86562-6E1D-F84A-B5C6-6FD3207451D0}"/>
              </a:ext>
            </a:extLst>
          </p:cNvPr>
          <p:cNvGraphicFramePr/>
          <p:nvPr/>
        </p:nvGraphicFramePr>
        <p:xfrm>
          <a:off x="427689" y="4015468"/>
          <a:ext cx="10846762" cy="12641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0149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animBg="1"/>
      <p:bldGraphic spid="8" grpId="0">
        <p:bldAsOne/>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hart, funnel chart&#10;&#10;Description automatically generated">
            <a:extLst>
              <a:ext uri="{FF2B5EF4-FFF2-40B4-BE49-F238E27FC236}">
                <a16:creationId xmlns:a16="http://schemas.microsoft.com/office/drawing/2014/main" id="{F7EB15EB-5B29-424E-9CD9-A04A9095665C}"/>
              </a:ext>
            </a:extLst>
          </p:cNvPr>
          <p:cNvPicPr>
            <a:picLocks noChangeAspect="1"/>
          </p:cNvPicPr>
          <p:nvPr/>
        </p:nvPicPr>
        <p:blipFill>
          <a:blip r:embed="rId2"/>
          <a:stretch>
            <a:fillRect/>
          </a:stretch>
        </p:blipFill>
        <p:spPr>
          <a:xfrm>
            <a:off x="1888848" y="210206"/>
            <a:ext cx="8414304" cy="5347241"/>
          </a:xfrm>
          <a:prstGeom prst="rect">
            <a:avLst/>
          </a:prstGeom>
        </p:spPr>
      </p:pic>
    </p:spTree>
    <p:extLst>
      <p:ext uri="{BB962C8B-B14F-4D97-AF65-F5344CB8AC3E}">
        <p14:creationId xmlns:p14="http://schemas.microsoft.com/office/powerpoint/2010/main" val="21212105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5D3C19-0C60-1928-D7AA-D7AEB8A9B1FA}"/>
            </a:ext>
          </a:extLst>
        </p:cNvPr>
        <p:cNvGrpSpPr/>
        <p:nvPr/>
      </p:nvGrpSpPr>
      <p:grpSpPr>
        <a:xfrm>
          <a:off x="0" y="0"/>
          <a:ext cx="0" cy="0"/>
          <a:chOff x="0" y="0"/>
          <a:chExt cx="0" cy="0"/>
        </a:xfrm>
      </p:grpSpPr>
      <p:sp>
        <p:nvSpPr>
          <p:cNvPr id="8" name="Content Placeholder 1">
            <a:extLst>
              <a:ext uri="{FF2B5EF4-FFF2-40B4-BE49-F238E27FC236}">
                <a16:creationId xmlns:a16="http://schemas.microsoft.com/office/drawing/2014/main" id="{5328217F-1BBB-6238-52DE-3C949067F3B3}"/>
              </a:ext>
            </a:extLst>
          </p:cNvPr>
          <p:cNvSpPr txBox="1">
            <a:spLocks/>
          </p:cNvSpPr>
          <p:nvPr/>
        </p:nvSpPr>
        <p:spPr>
          <a:xfrm>
            <a:off x="649245" y="1295079"/>
            <a:ext cx="10873790" cy="391758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Feb 17th – RECIPE: CREATE/INTERVENE (week4)</a:t>
            </a:r>
          </a:p>
          <a:p>
            <a:endParaRPr lang="en-GB">
              <a:cs typeface="Calibri"/>
            </a:endParaRPr>
          </a:p>
          <a:p>
            <a:endParaRPr lang="en-GB"/>
          </a:p>
          <a:p>
            <a:r>
              <a:rPr lang="en-GB" dirty="0"/>
              <a:t>Creativity Through Movement</a:t>
            </a:r>
            <a:endParaRPr lang="en-GB" dirty="0">
              <a:cs typeface="Calibri"/>
            </a:endParaRPr>
          </a:p>
          <a:p>
            <a:r>
              <a:rPr lang="en-GB" dirty="0"/>
              <a:t>(BMPE4002) Level 4</a:t>
            </a:r>
            <a:endParaRPr lang="en-GB" dirty="0">
              <a:cs typeface="Calibri"/>
            </a:endParaRPr>
          </a:p>
          <a:p>
            <a:endParaRPr lang="en-GB"/>
          </a:p>
          <a:p>
            <a:r>
              <a:rPr lang="en-GB" dirty="0"/>
              <a:t>Anna Stevenson</a:t>
            </a:r>
            <a:endParaRPr lang="en-GB" dirty="0">
              <a:cs typeface="Calibri"/>
            </a:endParaRPr>
          </a:p>
        </p:txBody>
      </p:sp>
    </p:spTree>
    <p:extLst>
      <p:ext uri="{BB962C8B-B14F-4D97-AF65-F5344CB8AC3E}">
        <p14:creationId xmlns:p14="http://schemas.microsoft.com/office/powerpoint/2010/main" val="4555822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B213E781-EC2A-624A-8A6A-96C7349F8B23}"/>
              </a:ext>
            </a:extLst>
          </p:cNvPr>
          <p:cNvSpPr/>
          <p:nvPr/>
        </p:nvSpPr>
        <p:spPr>
          <a:xfrm>
            <a:off x="545934" y="1983986"/>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Early foundation phase Scheme of work travelling on hands + feet and using apparatus</a:t>
            </a:r>
            <a:endParaRPr lang="en-US" sz="2000" b="1">
              <a:solidFill>
                <a:schemeClr val="tx1"/>
              </a:solidFill>
              <a:cs typeface="Calibri"/>
            </a:endParaRPr>
          </a:p>
        </p:txBody>
      </p:sp>
      <p:sp>
        <p:nvSpPr>
          <p:cNvPr id="4" name="Rounded Rectangle 3">
            <a:extLst>
              <a:ext uri="{FF2B5EF4-FFF2-40B4-BE49-F238E27FC236}">
                <a16:creationId xmlns:a16="http://schemas.microsoft.com/office/drawing/2014/main" id="{9EB86908-4CA2-3147-AD4F-5FCFEC2194B7}"/>
              </a:ext>
            </a:extLst>
          </p:cNvPr>
          <p:cNvSpPr/>
          <p:nvPr/>
        </p:nvSpPr>
        <p:spPr>
          <a:xfrm>
            <a:off x="554812" y="2901343"/>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Late foundation phase Scheme of work FIREWORKS!</a:t>
            </a:r>
            <a:endParaRPr lang="en-US" sz="2000" b="1">
              <a:solidFill>
                <a:schemeClr val="tx1"/>
              </a:solidFill>
              <a:cs typeface="Calibri"/>
            </a:endParaRPr>
          </a:p>
        </p:txBody>
      </p:sp>
      <p:sp>
        <p:nvSpPr>
          <p:cNvPr id="5" name="Rounded Rectangle 4">
            <a:extLst>
              <a:ext uri="{FF2B5EF4-FFF2-40B4-BE49-F238E27FC236}">
                <a16:creationId xmlns:a16="http://schemas.microsoft.com/office/drawing/2014/main" id="{86DCCA3A-5626-D843-947F-7FDDDF83915C}"/>
              </a:ext>
            </a:extLst>
          </p:cNvPr>
          <p:cNvSpPr/>
          <p:nvPr/>
        </p:nvSpPr>
        <p:spPr>
          <a:xfrm>
            <a:off x="554812" y="3790124"/>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Year 3/4 Scheme of yoga, mindfulness stillness &amp; balance </a:t>
            </a:r>
            <a:endParaRPr lang="en-US" sz="2000" b="1">
              <a:solidFill>
                <a:schemeClr val="tx1"/>
              </a:solidFill>
              <a:cs typeface="Calibri"/>
            </a:endParaRPr>
          </a:p>
        </p:txBody>
      </p:sp>
      <p:sp>
        <p:nvSpPr>
          <p:cNvPr id="6" name="Rounded Rectangle 5">
            <a:extLst>
              <a:ext uri="{FF2B5EF4-FFF2-40B4-BE49-F238E27FC236}">
                <a16:creationId xmlns:a16="http://schemas.microsoft.com/office/drawing/2014/main" id="{C9C728EF-80A9-494D-BD5B-70FED2F75C28}"/>
              </a:ext>
            </a:extLst>
          </p:cNvPr>
          <p:cNvSpPr/>
          <p:nvPr/>
        </p:nvSpPr>
        <p:spPr>
          <a:xfrm>
            <a:off x="563690" y="4693190"/>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Year 5/6 Scheme of work looking at the flow between stillness &amp; travelling</a:t>
            </a:r>
            <a:endParaRPr lang="en-US" sz="2000" b="1">
              <a:solidFill>
                <a:schemeClr val="tx1"/>
              </a:solidFill>
              <a:cs typeface="Calibri"/>
            </a:endParaRPr>
          </a:p>
        </p:txBody>
      </p:sp>
      <p:sp>
        <p:nvSpPr>
          <p:cNvPr id="7" name="Rounded Rectangle 6">
            <a:extLst>
              <a:ext uri="{FF2B5EF4-FFF2-40B4-BE49-F238E27FC236}">
                <a16:creationId xmlns:a16="http://schemas.microsoft.com/office/drawing/2014/main" id="{01E86BFC-5C39-F74C-BFCF-E99CC9E7010B}"/>
              </a:ext>
            </a:extLst>
          </p:cNvPr>
          <p:cNvSpPr/>
          <p:nvPr/>
        </p:nvSpPr>
        <p:spPr>
          <a:xfrm>
            <a:off x="5917791" y="1983986"/>
            <a:ext cx="5531942" cy="570845"/>
          </a:xfrm>
          <a:prstGeom prst="round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cs typeface="Calibri"/>
              </a:rPr>
              <a:t>Lesson focus: Weight on hands when travelling </a:t>
            </a:r>
            <a:endParaRPr lang="en-US" sz="2000">
              <a:solidFill>
                <a:schemeClr val="tx1"/>
              </a:solidFill>
              <a:ea typeface="+mn-lt"/>
              <a:cs typeface="+mn-lt"/>
            </a:endParaRPr>
          </a:p>
        </p:txBody>
      </p:sp>
      <p:sp>
        <p:nvSpPr>
          <p:cNvPr id="8" name="Rounded Rectangle 7">
            <a:extLst>
              <a:ext uri="{FF2B5EF4-FFF2-40B4-BE49-F238E27FC236}">
                <a16:creationId xmlns:a16="http://schemas.microsoft.com/office/drawing/2014/main" id="{4D4E5E75-DC5B-B744-80D0-EEB9C95779D3}"/>
              </a:ext>
            </a:extLst>
          </p:cNvPr>
          <p:cNvSpPr/>
          <p:nvPr/>
        </p:nvSpPr>
        <p:spPr>
          <a:xfrm>
            <a:off x="5930081" y="2901343"/>
            <a:ext cx="5519652" cy="570845"/>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2000">
                <a:solidFill>
                  <a:schemeClr val="tx1"/>
                </a:solidFill>
                <a:ea typeface="+mn-lt"/>
                <a:cs typeface="+mn-lt"/>
              </a:rPr>
              <a:t>Lesson Focus: Turning  </a:t>
            </a:r>
            <a:endParaRPr lang="en-US" sz="2000">
              <a:solidFill>
                <a:schemeClr val="tx1"/>
              </a:solidFill>
              <a:ea typeface="+mn-lt"/>
              <a:cs typeface="+mn-lt"/>
            </a:endParaRPr>
          </a:p>
        </p:txBody>
      </p:sp>
      <p:sp>
        <p:nvSpPr>
          <p:cNvPr id="9" name="Rounded Rectangle 8">
            <a:extLst>
              <a:ext uri="{FF2B5EF4-FFF2-40B4-BE49-F238E27FC236}">
                <a16:creationId xmlns:a16="http://schemas.microsoft.com/office/drawing/2014/main" id="{DB7FED6B-C44D-FC4A-AA23-D4564B903430}"/>
              </a:ext>
            </a:extLst>
          </p:cNvPr>
          <p:cNvSpPr/>
          <p:nvPr/>
        </p:nvSpPr>
        <p:spPr>
          <a:xfrm>
            <a:off x="5923936" y="3790124"/>
            <a:ext cx="5525797" cy="570845"/>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 Lesson Focus: Transitions between balances (point &amp; patch) </a:t>
            </a:r>
          </a:p>
        </p:txBody>
      </p:sp>
      <p:sp>
        <p:nvSpPr>
          <p:cNvPr id="10" name="Rounded Rectangle 9">
            <a:extLst>
              <a:ext uri="{FF2B5EF4-FFF2-40B4-BE49-F238E27FC236}">
                <a16:creationId xmlns:a16="http://schemas.microsoft.com/office/drawing/2014/main" id="{05BBECCA-B246-0B44-8CE7-760F6CC9B71F}"/>
              </a:ext>
            </a:extLst>
          </p:cNvPr>
          <p:cNvSpPr/>
          <p:nvPr/>
        </p:nvSpPr>
        <p:spPr>
          <a:xfrm>
            <a:off x="5930081" y="4693190"/>
            <a:ext cx="5519652" cy="570845"/>
          </a:xfrm>
          <a:prstGeom prst="round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cs typeface="Calibri"/>
              </a:rPr>
              <a:t>Lesson focus: Flow between travel &amp; stillness </a:t>
            </a:r>
            <a:endParaRPr lang="en-GB" sz="2000">
              <a:solidFill>
                <a:schemeClr val="tx1"/>
              </a:solidFill>
              <a:ea typeface="+mn-lt"/>
              <a:cs typeface="+mn-lt"/>
            </a:endParaRPr>
          </a:p>
        </p:txBody>
      </p:sp>
      <p:sp>
        <p:nvSpPr>
          <p:cNvPr id="11" name="TextBox 10">
            <a:extLst>
              <a:ext uri="{FF2B5EF4-FFF2-40B4-BE49-F238E27FC236}">
                <a16:creationId xmlns:a16="http://schemas.microsoft.com/office/drawing/2014/main" id="{9671D2B8-3761-1F45-95AB-D2D2B8CEC071}"/>
              </a:ext>
            </a:extLst>
          </p:cNvPr>
          <p:cNvSpPr txBox="1"/>
          <p:nvPr/>
        </p:nvSpPr>
        <p:spPr>
          <a:xfrm>
            <a:off x="466165" y="323921"/>
            <a:ext cx="1125966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i="1">
                <a:cs typeface="Arial"/>
              </a:rPr>
              <a:t>Plan &amp; Deliver your </a:t>
            </a:r>
            <a:r>
              <a:rPr lang="en-US" sz="2800" b="1" i="1" u="sng">
                <a:cs typeface="Arial"/>
              </a:rPr>
              <a:t>EXPLORE</a:t>
            </a:r>
            <a:r>
              <a:rPr lang="en-US" sz="2800" b="1" i="1">
                <a:cs typeface="Arial"/>
              </a:rPr>
              <a:t> </a:t>
            </a:r>
            <a:r>
              <a:rPr lang="en-US" sz="2800" i="1">
                <a:cs typeface="Arial"/>
              </a:rPr>
              <a:t>portion of the lesson for one of these examples</a:t>
            </a:r>
          </a:p>
          <a:p>
            <a:endParaRPr lang="en-US" sz="1200" i="1">
              <a:cs typeface="Arial"/>
            </a:endParaRPr>
          </a:p>
          <a:p>
            <a:r>
              <a:rPr lang="en-US" sz="2800" i="1">
                <a:cs typeface="Arial"/>
              </a:rPr>
              <a:t>-</a:t>
            </a:r>
            <a:r>
              <a:rPr lang="en-GB" sz="2800" b="1" i="1">
                <a:cs typeface="Calibri"/>
              </a:rPr>
              <a:t> </a:t>
            </a:r>
            <a:r>
              <a:rPr lang="en-GB" sz="2800" b="1">
                <a:cs typeface="Calibri"/>
              </a:rPr>
              <a:t>Think about your </a:t>
            </a:r>
            <a:r>
              <a:rPr lang="en-GB" sz="2800" b="1">
                <a:highlight>
                  <a:srgbClr val="FFFF00"/>
                </a:highlight>
                <a:cs typeface="Calibri"/>
              </a:rPr>
              <a:t>questions, </a:t>
            </a:r>
            <a:r>
              <a:rPr lang="en-GB" sz="2800" b="1">
                <a:highlight>
                  <a:srgbClr val="FFFF00"/>
                </a:highlight>
              </a:rPr>
              <a:t>subtasks, activities, carousels</a:t>
            </a:r>
            <a:endParaRPr lang="en-GB" sz="2800" b="1">
              <a:cs typeface="Calibri"/>
            </a:endParaRPr>
          </a:p>
          <a:p>
            <a:endParaRPr lang="en-US" sz="2800">
              <a:cs typeface="Calibri" panose="020F0502020204030204"/>
            </a:endParaRPr>
          </a:p>
        </p:txBody>
      </p:sp>
    </p:spTree>
    <p:extLst>
      <p:ext uri="{BB962C8B-B14F-4D97-AF65-F5344CB8AC3E}">
        <p14:creationId xmlns:p14="http://schemas.microsoft.com/office/powerpoint/2010/main" val="31851670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2905112"/>
            <a:ext cx="4535079" cy="2430458"/>
          </a:xfrm>
        </p:spPr>
        <p:txBody>
          <a:bodyPr/>
          <a:lstStyle/>
          <a:p>
            <a:r>
              <a:rPr lang="en-GB" sz="5400"/>
              <a:t>RECIPE: Create</a:t>
            </a:r>
            <a:endParaRPr lang="en-GB" sz="5400">
              <a:cs typeface="Calibri"/>
            </a:endParaRPr>
          </a:p>
          <a:p>
            <a:endParaRPr lang="en-GB"/>
          </a:p>
          <a:p>
            <a:endParaRPr lang="en-GB"/>
          </a:p>
          <a:p>
            <a:endParaRPr lang="en-GB">
              <a:cs typeface="Calibri"/>
            </a:endParaRPr>
          </a:p>
        </p:txBody>
      </p:sp>
    </p:spTree>
    <p:extLst>
      <p:ext uri="{BB962C8B-B14F-4D97-AF65-F5344CB8AC3E}">
        <p14:creationId xmlns:p14="http://schemas.microsoft.com/office/powerpoint/2010/main" val="41171359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8E99A-537F-4E83-80A4-FDB82D251E5C}"/>
              </a:ext>
            </a:extLst>
          </p:cNvPr>
          <p:cNvSpPr>
            <a:spLocks noGrp="1"/>
          </p:cNvSpPr>
          <p:nvPr>
            <p:ph type="title"/>
          </p:nvPr>
        </p:nvSpPr>
        <p:spPr>
          <a:xfrm>
            <a:off x="355076" y="329615"/>
            <a:ext cx="11481847" cy="1325563"/>
          </a:xfrm>
        </p:spPr>
        <p:txBody>
          <a:bodyPr/>
          <a:lstStyle/>
          <a:p>
            <a:r>
              <a:rPr lang="en-GB"/>
              <a:t>Lesson Structure</a:t>
            </a:r>
          </a:p>
        </p:txBody>
      </p:sp>
      <p:sp>
        <p:nvSpPr>
          <p:cNvPr id="3" name="Content Placeholder 2">
            <a:extLst>
              <a:ext uri="{FF2B5EF4-FFF2-40B4-BE49-F238E27FC236}">
                <a16:creationId xmlns:a16="http://schemas.microsoft.com/office/drawing/2014/main" id="{2F1D6B13-C8F3-4141-B230-FB8C5D57102A}"/>
              </a:ext>
            </a:extLst>
          </p:cNvPr>
          <p:cNvSpPr>
            <a:spLocks noGrp="1"/>
          </p:cNvSpPr>
          <p:nvPr>
            <p:ph idx="1"/>
          </p:nvPr>
        </p:nvSpPr>
        <p:spPr>
          <a:xfrm>
            <a:off x="358219" y="1436914"/>
            <a:ext cx="11628899" cy="4258750"/>
          </a:xfrm>
        </p:spPr>
        <p:txBody>
          <a:bodyPr vert="horz" lIns="91440" tIns="45720" rIns="91440" bIns="45720" rtlCol="0" anchor="t">
            <a:normAutofit fontScale="55000" lnSpcReduction="20000"/>
          </a:bodyPr>
          <a:lstStyle/>
          <a:p>
            <a:pPr marL="0" indent="0">
              <a:buNone/>
            </a:pPr>
            <a:r>
              <a:rPr lang="en-GB" sz="4400" b="1" u="sng"/>
              <a:t>RECIPE</a:t>
            </a:r>
          </a:p>
          <a:p>
            <a:r>
              <a:rPr lang="en-GB"/>
              <a:t>RECAP: Know what came before (lesson/ year); Warm up</a:t>
            </a:r>
            <a:endParaRPr lang="en-GB">
              <a:cs typeface="Calibri"/>
            </a:endParaRPr>
          </a:p>
          <a:p>
            <a:endParaRPr lang="en-GB"/>
          </a:p>
          <a:p>
            <a:r>
              <a:rPr lang="en-GB"/>
              <a:t>EXPLORE: Biggest chunk of lesson; exploration of theme/ task; not left alone – questions, subtasks, activities, carousels, BSER</a:t>
            </a:r>
            <a:endParaRPr lang="en-GB">
              <a:cs typeface="Calibri"/>
            </a:endParaRPr>
          </a:p>
          <a:p>
            <a:endParaRPr lang="en-GB"/>
          </a:p>
          <a:p>
            <a:r>
              <a:rPr lang="en-GB"/>
              <a:t>CREATE: Something they create from what they explore – can be a sequence, routine etc </a:t>
            </a:r>
            <a:endParaRPr lang="en-GB">
              <a:cs typeface="Calibri"/>
            </a:endParaRPr>
          </a:p>
          <a:p>
            <a:endParaRPr lang="en-GB"/>
          </a:p>
          <a:p>
            <a:r>
              <a:rPr lang="en-GB"/>
              <a:t>INTERVENE: Created outcome needs more exploration – can be on quality of movement – exploring flow, fluency, synchronisation, symmetry, quality of BSER.</a:t>
            </a:r>
            <a:endParaRPr lang="en-GB">
              <a:cs typeface="Calibri"/>
            </a:endParaRPr>
          </a:p>
          <a:p>
            <a:endParaRPr lang="en-GB"/>
          </a:p>
          <a:p>
            <a:r>
              <a:rPr lang="en-GB"/>
              <a:t>PERFORM: Important for these activities; Self, friends, teacher, all</a:t>
            </a:r>
            <a:endParaRPr lang="en-GB">
              <a:cs typeface="Calibri"/>
            </a:endParaRPr>
          </a:p>
          <a:p>
            <a:endParaRPr lang="en-GB"/>
          </a:p>
          <a:p>
            <a:r>
              <a:rPr lang="en-GB"/>
              <a:t>EVALUATE: Linked with Performances feedback and opportunities for improvement</a:t>
            </a:r>
            <a:endParaRPr lang="en-GB">
              <a:cs typeface="Calibri"/>
            </a:endParaRPr>
          </a:p>
        </p:txBody>
      </p:sp>
    </p:spTree>
    <p:extLst>
      <p:ext uri="{BB962C8B-B14F-4D97-AF65-F5344CB8AC3E}">
        <p14:creationId xmlns:p14="http://schemas.microsoft.com/office/powerpoint/2010/main" val="4108140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614728-86C2-4380-938F-511B3379EBDE}"/>
              </a:ext>
            </a:extLst>
          </p:cNvPr>
          <p:cNvSpPr txBox="1"/>
          <p:nvPr/>
        </p:nvSpPr>
        <p:spPr>
          <a:xfrm>
            <a:off x="3786910" y="2108046"/>
            <a:ext cx="4200094" cy="1446550"/>
          </a:xfrm>
          <a:prstGeom prst="rect">
            <a:avLst/>
          </a:prstGeom>
          <a:noFill/>
        </p:spPr>
        <p:txBody>
          <a:bodyPr wrap="square" rtlCol="0">
            <a:spAutoFit/>
          </a:bodyPr>
          <a:lstStyle/>
          <a:p>
            <a:r>
              <a:rPr lang="en-GB" sz="8800" b="1">
                <a:ln w="12700">
                  <a:solidFill>
                    <a:schemeClr val="accent5"/>
                  </a:solidFill>
                  <a:prstDash val="solid"/>
                </a:ln>
                <a:pattFill prst="ltDnDiag">
                  <a:fgClr>
                    <a:schemeClr val="accent5">
                      <a:lumMod val="60000"/>
                      <a:lumOff val="40000"/>
                    </a:schemeClr>
                  </a:fgClr>
                  <a:bgClr>
                    <a:schemeClr val="bg1"/>
                  </a:bgClr>
                </a:pattFill>
              </a:rPr>
              <a:t>STIMULI</a:t>
            </a:r>
          </a:p>
        </p:txBody>
      </p:sp>
      <p:sp>
        <p:nvSpPr>
          <p:cNvPr id="5" name="TextBox 4">
            <a:extLst>
              <a:ext uri="{FF2B5EF4-FFF2-40B4-BE49-F238E27FC236}">
                <a16:creationId xmlns:a16="http://schemas.microsoft.com/office/drawing/2014/main" id="{BD834519-AD1D-40B8-86BB-BBC38C2B9C25}"/>
              </a:ext>
            </a:extLst>
          </p:cNvPr>
          <p:cNvSpPr txBox="1"/>
          <p:nvPr/>
        </p:nvSpPr>
        <p:spPr>
          <a:xfrm>
            <a:off x="705970" y="622367"/>
            <a:ext cx="2119374" cy="584775"/>
          </a:xfrm>
          <a:prstGeom prst="rect">
            <a:avLst/>
          </a:prstGeom>
          <a:noFill/>
        </p:spPr>
        <p:txBody>
          <a:bodyPr wrap="square" rtlCol="0">
            <a:spAutoFit/>
          </a:bodyPr>
          <a:lstStyle/>
          <a:p>
            <a:r>
              <a:rPr lang="en-US" sz="3200" b="1"/>
              <a:t>Auditory</a:t>
            </a:r>
          </a:p>
        </p:txBody>
      </p:sp>
      <p:pic>
        <p:nvPicPr>
          <p:cNvPr id="6" name="Graphic 5" descr="Music">
            <a:hlinkClick r:id="rId2"/>
            <a:extLst>
              <a:ext uri="{FF2B5EF4-FFF2-40B4-BE49-F238E27FC236}">
                <a16:creationId xmlns:a16="http://schemas.microsoft.com/office/drawing/2014/main" id="{B2C75DAF-9483-4655-AE3C-E185D74112F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5970" y="1204691"/>
            <a:ext cx="914400" cy="914400"/>
          </a:xfrm>
          <a:prstGeom prst="rect">
            <a:avLst/>
          </a:prstGeom>
        </p:spPr>
      </p:pic>
      <p:sp>
        <p:nvSpPr>
          <p:cNvPr id="7" name="TextBox 6">
            <a:extLst>
              <a:ext uri="{FF2B5EF4-FFF2-40B4-BE49-F238E27FC236}">
                <a16:creationId xmlns:a16="http://schemas.microsoft.com/office/drawing/2014/main" id="{F59AB89C-378E-43C6-BA8B-1C266C1EEFE1}"/>
              </a:ext>
            </a:extLst>
          </p:cNvPr>
          <p:cNvSpPr txBox="1"/>
          <p:nvPr/>
        </p:nvSpPr>
        <p:spPr>
          <a:xfrm>
            <a:off x="829021" y="3911660"/>
            <a:ext cx="2119374" cy="584775"/>
          </a:xfrm>
          <a:prstGeom prst="rect">
            <a:avLst/>
          </a:prstGeom>
          <a:noFill/>
        </p:spPr>
        <p:txBody>
          <a:bodyPr wrap="square" rtlCol="0">
            <a:spAutoFit/>
          </a:bodyPr>
          <a:lstStyle/>
          <a:p>
            <a:r>
              <a:rPr lang="en-US" sz="3200" b="1"/>
              <a:t>Visual</a:t>
            </a:r>
          </a:p>
        </p:txBody>
      </p:sp>
      <p:pic>
        <p:nvPicPr>
          <p:cNvPr id="8" name="Graphic 7" descr="Easel">
            <a:extLst>
              <a:ext uri="{FF2B5EF4-FFF2-40B4-BE49-F238E27FC236}">
                <a16:creationId xmlns:a16="http://schemas.microsoft.com/office/drawing/2014/main" id="{BE8272C2-9521-4B8E-8B87-3F4F3EDFA9C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710418" y="4541516"/>
            <a:ext cx="914400" cy="914400"/>
          </a:xfrm>
          <a:prstGeom prst="rect">
            <a:avLst/>
          </a:prstGeom>
        </p:spPr>
      </p:pic>
      <p:pic>
        <p:nvPicPr>
          <p:cNvPr id="9" name="Graphic 8" descr="Video camera">
            <a:extLst>
              <a:ext uri="{FF2B5EF4-FFF2-40B4-BE49-F238E27FC236}">
                <a16:creationId xmlns:a16="http://schemas.microsoft.com/office/drawing/2014/main" id="{A70EB155-AE5A-4B02-B7BD-8CCD3A16423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89068" y="4791273"/>
            <a:ext cx="914400" cy="914400"/>
          </a:xfrm>
          <a:prstGeom prst="rect">
            <a:avLst/>
          </a:prstGeom>
        </p:spPr>
      </p:pic>
      <p:sp>
        <p:nvSpPr>
          <p:cNvPr id="10" name="TextBox 9">
            <a:extLst>
              <a:ext uri="{FF2B5EF4-FFF2-40B4-BE49-F238E27FC236}">
                <a16:creationId xmlns:a16="http://schemas.microsoft.com/office/drawing/2014/main" id="{2A55E8E4-8CBA-4517-B30A-824AB0ADA895}"/>
              </a:ext>
            </a:extLst>
          </p:cNvPr>
          <p:cNvSpPr txBox="1"/>
          <p:nvPr/>
        </p:nvSpPr>
        <p:spPr>
          <a:xfrm>
            <a:off x="5625442" y="4743568"/>
            <a:ext cx="2119374" cy="584775"/>
          </a:xfrm>
          <a:prstGeom prst="rect">
            <a:avLst/>
          </a:prstGeom>
          <a:noFill/>
        </p:spPr>
        <p:txBody>
          <a:bodyPr wrap="square" rtlCol="0">
            <a:spAutoFit/>
          </a:bodyPr>
          <a:lstStyle/>
          <a:p>
            <a:r>
              <a:rPr lang="en-US" sz="3200" b="1"/>
              <a:t>Tactile</a:t>
            </a:r>
          </a:p>
        </p:txBody>
      </p:sp>
      <p:sp>
        <p:nvSpPr>
          <p:cNvPr id="11" name="TextBox 10">
            <a:extLst>
              <a:ext uri="{FF2B5EF4-FFF2-40B4-BE49-F238E27FC236}">
                <a16:creationId xmlns:a16="http://schemas.microsoft.com/office/drawing/2014/main" id="{E7F60D26-08A7-41C6-85FB-6F9063E85FB1}"/>
              </a:ext>
            </a:extLst>
          </p:cNvPr>
          <p:cNvSpPr txBox="1"/>
          <p:nvPr/>
        </p:nvSpPr>
        <p:spPr>
          <a:xfrm>
            <a:off x="4337843" y="268391"/>
            <a:ext cx="3235987" cy="1077218"/>
          </a:xfrm>
          <a:prstGeom prst="rect">
            <a:avLst/>
          </a:prstGeom>
          <a:noFill/>
        </p:spPr>
        <p:txBody>
          <a:bodyPr wrap="square" rtlCol="0">
            <a:spAutoFit/>
          </a:bodyPr>
          <a:lstStyle/>
          <a:p>
            <a:r>
              <a:rPr lang="en-US" sz="3200" b="1"/>
              <a:t>Ideational/ Theme based</a:t>
            </a:r>
          </a:p>
        </p:txBody>
      </p:sp>
      <p:sp>
        <p:nvSpPr>
          <p:cNvPr id="12" name="TextBox 11">
            <a:extLst>
              <a:ext uri="{FF2B5EF4-FFF2-40B4-BE49-F238E27FC236}">
                <a16:creationId xmlns:a16="http://schemas.microsoft.com/office/drawing/2014/main" id="{226DC220-68F6-47C9-B695-214DEF5DB0E6}"/>
              </a:ext>
            </a:extLst>
          </p:cNvPr>
          <p:cNvSpPr txBox="1"/>
          <p:nvPr/>
        </p:nvSpPr>
        <p:spPr>
          <a:xfrm>
            <a:off x="9223663" y="4004517"/>
            <a:ext cx="2444875" cy="1569660"/>
          </a:xfrm>
          <a:prstGeom prst="rect">
            <a:avLst/>
          </a:prstGeom>
          <a:noFill/>
        </p:spPr>
        <p:txBody>
          <a:bodyPr wrap="square" rtlCol="0">
            <a:spAutoFit/>
          </a:bodyPr>
          <a:lstStyle/>
          <a:p>
            <a:r>
              <a:rPr lang="en-US" sz="3200" b="1" err="1"/>
              <a:t>Kinaesthetic</a:t>
            </a:r>
            <a:r>
              <a:rPr lang="en-US" sz="3200" b="1"/>
              <a:t>/ Movement based</a:t>
            </a:r>
          </a:p>
        </p:txBody>
      </p:sp>
      <p:sp>
        <p:nvSpPr>
          <p:cNvPr id="13" name="Rectangle 12">
            <a:extLst>
              <a:ext uri="{FF2B5EF4-FFF2-40B4-BE49-F238E27FC236}">
                <a16:creationId xmlns:a16="http://schemas.microsoft.com/office/drawing/2014/main" id="{C0272EFB-026F-4BB4-815E-E745717BCBF1}"/>
              </a:ext>
            </a:extLst>
          </p:cNvPr>
          <p:cNvSpPr/>
          <p:nvPr/>
        </p:nvSpPr>
        <p:spPr>
          <a:xfrm>
            <a:off x="1649281" y="1568568"/>
            <a:ext cx="914400" cy="830997"/>
          </a:xfrm>
          <a:prstGeom prst="rect">
            <a:avLst/>
          </a:prstGeom>
        </p:spPr>
        <p:txBody>
          <a:bodyPr wrap="square">
            <a:spAutoFit/>
          </a:bodyPr>
          <a:lstStyle/>
          <a:p>
            <a:r>
              <a:rPr lang="en-GB" sz="4800">
                <a:latin typeface="Helvetica" pitchFamily="2" charset="0"/>
              </a:rPr>
              <a:t>🎶</a:t>
            </a:r>
            <a:endParaRPr lang="en-GB" sz="4800">
              <a:effectLst/>
              <a:latin typeface="Helvetica" pitchFamily="2" charset="0"/>
            </a:endParaRPr>
          </a:p>
        </p:txBody>
      </p:sp>
      <p:sp>
        <p:nvSpPr>
          <p:cNvPr id="14" name="Rectangle 13">
            <a:extLst>
              <a:ext uri="{FF2B5EF4-FFF2-40B4-BE49-F238E27FC236}">
                <a16:creationId xmlns:a16="http://schemas.microsoft.com/office/drawing/2014/main" id="{E02D461D-CC1D-4E06-AAA3-65133ED14393}"/>
              </a:ext>
            </a:extLst>
          </p:cNvPr>
          <p:cNvSpPr/>
          <p:nvPr/>
        </p:nvSpPr>
        <p:spPr>
          <a:xfrm>
            <a:off x="2373996" y="1109354"/>
            <a:ext cx="877163" cy="923330"/>
          </a:xfrm>
          <a:prstGeom prst="rect">
            <a:avLst/>
          </a:prstGeom>
        </p:spPr>
        <p:txBody>
          <a:bodyPr wrap="none">
            <a:spAutoFit/>
          </a:bodyPr>
          <a:lstStyle/>
          <a:p>
            <a:r>
              <a:rPr lang="en-GB" sz="5400">
                <a:latin typeface="Helvetica" pitchFamily="2" charset="0"/>
              </a:rPr>
              <a:t>📖</a:t>
            </a:r>
            <a:endParaRPr lang="en-GB" sz="5400">
              <a:effectLst/>
              <a:latin typeface="Helvetica" pitchFamily="2" charset="0"/>
            </a:endParaRPr>
          </a:p>
        </p:txBody>
      </p:sp>
      <p:sp>
        <p:nvSpPr>
          <p:cNvPr id="15" name="Rectangle 14">
            <a:extLst>
              <a:ext uri="{FF2B5EF4-FFF2-40B4-BE49-F238E27FC236}">
                <a16:creationId xmlns:a16="http://schemas.microsoft.com/office/drawing/2014/main" id="{DD15BADC-37F8-4959-8915-B5F3061922C3}"/>
              </a:ext>
            </a:extLst>
          </p:cNvPr>
          <p:cNvSpPr/>
          <p:nvPr/>
        </p:nvSpPr>
        <p:spPr>
          <a:xfrm>
            <a:off x="151012" y="1775652"/>
            <a:ext cx="877163" cy="923330"/>
          </a:xfrm>
          <a:prstGeom prst="rect">
            <a:avLst/>
          </a:prstGeom>
        </p:spPr>
        <p:txBody>
          <a:bodyPr wrap="none">
            <a:spAutoFit/>
          </a:bodyPr>
          <a:lstStyle/>
          <a:p>
            <a:r>
              <a:rPr lang="en-GB" sz="5400">
                <a:latin typeface="Helvetica" pitchFamily="2" charset="0"/>
              </a:rPr>
              <a:t>🐚</a:t>
            </a:r>
            <a:endParaRPr lang="en-GB" sz="5400">
              <a:effectLst/>
              <a:latin typeface="Helvetica" pitchFamily="2" charset="0"/>
            </a:endParaRPr>
          </a:p>
        </p:txBody>
      </p:sp>
      <p:sp>
        <p:nvSpPr>
          <p:cNvPr id="16" name="Rectangle 15">
            <a:extLst>
              <a:ext uri="{FF2B5EF4-FFF2-40B4-BE49-F238E27FC236}">
                <a16:creationId xmlns:a16="http://schemas.microsoft.com/office/drawing/2014/main" id="{7BDC43E0-EA53-4422-9C4F-B290662A9FF0}"/>
              </a:ext>
            </a:extLst>
          </p:cNvPr>
          <p:cNvSpPr/>
          <p:nvPr/>
        </p:nvSpPr>
        <p:spPr>
          <a:xfrm>
            <a:off x="2445976" y="253058"/>
            <a:ext cx="716863" cy="923330"/>
          </a:xfrm>
          <a:prstGeom prst="rect">
            <a:avLst/>
          </a:prstGeom>
        </p:spPr>
        <p:txBody>
          <a:bodyPr wrap="none">
            <a:spAutoFit/>
          </a:bodyPr>
          <a:lstStyle/>
          <a:p>
            <a:r>
              <a:rPr lang="en-GB" sz="5400">
                <a:latin typeface="Helvetica" pitchFamily="2" charset="0"/>
              </a:rPr>
              <a:t>☔</a:t>
            </a:r>
            <a:endParaRPr lang="en-GB" sz="5400">
              <a:effectLst/>
              <a:latin typeface="Helvetica" pitchFamily="2" charset="0"/>
            </a:endParaRPr>
          </a:p>
        </p:txBody>
      </p:sp>
      <p:sp>
        <p:nvSpPr>
          <p:cNvPr id="17" name="Rectangle 16">
            <a:extLst>
              <a:ext uri="{FF2B5EF4-FFF2-40B4-BE49-F238E27FC236}">
                <a16:creationId xmlns:a16="http://schemas.microsoft.com/office/drawing/2014/main" id="{BD6950D6-E022-4A20-8E25-D76C878188D9}"/>
              </a:ext>
            </a:extLst>
          </p:cNvPr>
          <p:cNvSpPr/>
          <p:nvPr/>
        </p:nvSpPr>
        <p:spPr>
          <a:xfrm>
            <a:off x="10473364" y="5034945"/>
            <a:ext cx="1210588" cy="1323439"/>
          </a:xfrm>
          <a:prstGeom prst="rect">
            <a:avLst/>
          </a:prstGeom>
        </p:spPr>
        <p:txBody>
          <a:bodyPr wrap="none">
            <a:spAutoFit/>
          </a:bodyPr>
          <a:lstStyle/>
          <a:p>
            <a:r>
              <a:rPr lang="en-GB" sz="8000">
                <a:latin typeface="Helvetica" pitchFamily="2" charset="0"/>
              </a:rPr>
              <a:t>🕺</a:t>
            </a:r>
            <a:endParaRPr lang="en-GB" sz="8000">
              <a:effectLst/>
              <a:latin typeface="Helvetica" pitchFamily="2" charset="0"/>
            </a:endParaRPr>
          </a:p>
        </p:txBody>
      </p:sp>
      <p:sp>
        <p:nvSpPr>
          <p:cNvPr id="18" name="Rectangle 17">
            <a:extLst>
              <a:ext uri="{FF2B5EF4-FFF2-40B4-BE49-F238E27FC236}">
                <a16:creationId xmlns:a16="http://schemas.microsoft.com/office/drawing/2014/main" id="{3FD2F112-43DB-492D-A5F1-0B1BAD021701}"/>
              </a:ext>
            </a:extLst>
          </p:cNvPr>
          <p:cNvSpPr/>
          <p:nvPr/>
        </p:nvSpPr>
        <p:spPr>
          <a:xfrm rot="21159657">
            <a:off x="5358890" y="5356949"/>
            <a:ext cx="2031325" cy="1200329"/>
          </a:xfrm>
          <a:prstGeom prst="rect">
            <a:avLst/>
          </a:prstGeom>
        </p:spPr>
        <p:txBody>
          <a:bodyPr wrap="none">
            <a:spAutoFit/>
          </a:bodyPr>
          <a:lstStyle/>
          <a:p>
            <a:r>
              <a:rPr lang="en-GB" sz="7200">
                <a:latin typeface="Helvetica" pitchFamily="2" charset="0"/>
              </a:rPr>
              <a:t>✋🤚</a:t>
            </a:r>
            <a:endParaRPr lang="en-GB" sz="7200">
              <a:effectLst/>
              <a:latin typeface="Helvetica" pitchFamily="2" charset="0"/>
            </a:endParaRPr>
          </a:p>
        </p:txBody>
      </p:sp>
      <p:sp>
        <p:nvSpPr>
          <p:cNvPr id="19" name="Rectangle 18">
            <a:extLst>
              <a:ext uri="{FF2B5EF4-FFF2-40B4-BE49-F238E27FC236}">
                <a16:creationId xmlns:a16="http://schemas.microsoft.com/office/drawing/2014/main" id="{66CDAD55-BE4B-4446-92FC-58D0D23B15E7}"/>
              </a:ext>
            </a:extLst>
          </p:cNvPr>
          <p:cNvSpPr/>
          <p:nvPr/>
        </p:nvSpPr>
        <p:spPr>
          <a:xfrm>
            <a:off x="4378947" y="1264925"/>
            <a:ext cx="2492990" cy="1015663"/>
          </a:xfrm>
          <a:prstGeom prst="rect">
            <a:avLst/>
          </a:prstGeom>
        </p:spPr>
        <p:txBody>
          <a:bodyPr wrap="none">
            <a:spAutoFit/>
          </a:bodyPr>
          <a:lstStyle/>
          <a:p>
            <a:r>
              <a:rPr lang="en-GB" sz="6000">
                <a:latin typeface="Helvetica" pitchFamily="2" charset="0"/>
              </a:rPr>
              <a:t>🌻🌼🌸</a:t>
            </a:r>
            <a:endParaRPr lang="en-GB" sz="6000">
              <a:effectLst/>
              <a:latin typeface="Helvetica" pitchFamily="2" charset="0"/>
            </a:endParaRPr>
          </a:p>
        </p:txBody>
      </p:sp>
      <p:grpSp>
        <p:nvGrpSpPr>
          <p:cNvPr id="20" name="Group 19">
            <a:extLst>
              <a:ext uri="{FF2B5EF4-FFF2-40B4-BE49-F238E27FC236}">
                <a16:creationId xmlns:a16="http://schemas.microsoft.com/office/drawing/2014/main" id="{C88F2EA6-1D4A-49A2-ABE2-24D67C9A27C0}"/>
              </a:ext>
            </a:extLst>
          </p:cNvPr>
          <p:cNvGrpSpPr/>
          <p:nvPr/>
        </p:nvGrpSpPr>
        <p:grpSpPr>
          <a:xfrm>
            <a:off x="8248175" y="410027"/>
            <a:ext cx="3041780" cy="2286928"/>
            <a:chOff x="8403921" y="3990674"/>
            <a:chExt cx="3041780" cy="2286928"/>
          </a:xfrm>
        </p:grpSpPr>
        <p:sp>
          <p:nvSpPr>
            <p:cNvPr id="21" name="TextBox 20">
              <a:extLst>
                <a:ext uri="{FF2B5EF4-FFF2-40B4-BE49-F238E27FC236}">
                  <a16:creationId xmlns:a16="http://schemas.microsoft.com/office/drawing/2014/main" id="{FF53F27A-0392-4086-9D91-42E6036CE7EB}"/>
                </a:ext>
              </a:extLst>
            </p:cNvPr>
            <p:cNvSpPr txBox="1"/>
            <p:nvPr/>
          </p:nvSpPr>
          <p:spPr>
            <a:xfrm>
              <a:off x="8586115" y="4113089"/>
              <a:ext cx="2854234" cy="584775"/>
            </a:xfrm>
            <a:prstGeom prst="rect">
              <a:avLst/>
            </a:prstGeom>
            <a:noFill/>
          </p:spPr>
          <p:txBody>
            <a:bodyPr wrap="square" rtlCol="0">
              <a:spAutoFit/>
            </a:bodyPr>
            <a:lstStyle/>
            <a:p>
              <a:r>
                <a:rPr lang="en-US" sz="3200" b="1"/>
                <a:t>Environmental</a:t>
              </a:r>
            </a:p>
          </p:txBody>
        </p:sp>
        <p:sp>
          <p:nvSpPr>
            <p:cNvPr id="22" name="Rectangle 21">
              <a:extLst>
                <a:ext uri="{FF2B5EF4-FFF2-40B4-BE49-F238E27FC236}">
                  <a16:creationId xmlns:a16="http://schemas.microsoft.com/office/drawing/2014/main" id="{88663F62-D6E2-4849-90C7-5C698CB770EB}"/>
                </a:ext>
              </a:extLst>
            </p:cNvPr>
            <p:cNvSpPr/>
            <p:nvPr/>
          </p:nvSpPr>
          <p:spPr>
            <a:xfrm>
              <a:off x="8805261" y="4683993"/>
              <a:ext cx="936475" cy="1107996"/>
            </a:xfrm>
            <a:prstGeom prst="rect">
              <a:avLst/>
            </a:prstGeom>
          </p:spPr>
          <p:txBody>
            <a:bodyPr wrap="none">
              <a:spAutoFit/>
            </a:bodyPr>
            <a:lstStyle/>
            <a:p>
              <a:r>
                <a:rPr lang="en-GB" sz="6600">
                  <a:latin typeface="Helvetica" pitchFamily="2" charset="0"/>
                </a:rPr>
                <a:t>❄</a:t>
              </a:r>
              <a:endParaRPr lang="en-GB" sz="6600">
                <a:effectLst/>
                <a:latin typeface="Helvetica" pitchFamily="2" charset="0"/>
              </a:endParaRPr>
            </a:p>
          </p:txBody>
        </p:sp>
        <p:sp>
          <p:nvSpPr>
            <p:cNvPr id="23" name="Rectangle 22">
              <a:extLst>
                <a:ext uri="{FF2B5EF4-FFF2-40B4-BE49-F238E27FC236}">
                  <a16:creationId xmlns:a16="http://schemas.microsoft.com/office/drawing/2014/main" id="{0A1AF0D4-E98A-4715-8C3C-972FAEA20E7F}"/>
                </a:ext>
              </a:extLst>
            </p:cNvPr>
            <p:cNvSpPr/>
            <p:nvPr/>
          </p:nvSpPr>
          <p:spPr>
            <a:xfrm>
              <a:off x="10233472" y="4433598"/>
              <a:ext cx="954107" cy="1015663"/>
            </a:xfrm>
            <a:prstGeom prst="rect">
              <a:avLst/>
            </a:prstGeom>
          </p:spPr>
          <p:txBody>
            <a:bodyPr wrap="none">
              <a:spAutoFit/>
            </a:bodyPr>
            <a:lstStyle/>
            <a:p>
              <a:r>
                <a:rPr lang="en-GB" sz="6000">
                  <a:latin typeface="Helvetica" pitchFamily="2" charset="0"/>
                </a:rPr>
                <a:t>🍁</a:t>
              </a:r>
              <a:endParaRPr lang="en-GB" sz="6000">
                <a:effectLst/>
                <a:latin typeface="Helvetica" pitchFamily="2" charset="0"/>
              </a:endParaRPr>
            </a:p>
          </p:txBody>
        </p:sp>
        <p:sp>
          <p:nvSpPr>
            <p:cNvPr id="24" name="Rectangle 23">
              <a:extLst>
                <a:ext uri="{FF2B5EF4-FFF2-40B4-BE49-F238E27FC236}">
                  <a16:creationId xmlns:a16="http://schemas.microsoft.com/office/drawing/2014/main" id="{537B89E1-86E8-47A4-A8F9-B6A7F193D34B}"/>
                </a:ext>
              </a:extLst>
            </p:cNvPr>
            <p:cNvSpPr/>
            <p:nvPr/>
          </p:nvSpPr>
          <p:spPr>
            <a:xfrm>
              <a:off x="9900775" y="5354272"/>
              <a:ext cx="877163" cy="923330"/>
            </a:xfrm>
            <a:prstGeom prst="rect">
              <a:avLst/>
            </a:prstGeom>
          </p:spPr>
          <p:txBody>
            <a:bodyPr wrap="none">
              <a:spAutoFit/>
            </a:bodyPr>
            <a:lstStyle/>
            <a:p>
              <a:r>
                <a:rPr lang="en-GB" sz="5400">
                  <a:latin typeface="Helvetica" pitchFamily="2" charset="0"/>
                </a:rPr>
                <a:t>🐘</a:t>
              </a:r>
              <a:endParaRPr lang="en-GB" sz="5400">
                <a:effectLst/>
                <a:latin typeface="Helvetica" pitchFamily="2" charset="0"/>
              </a:endParaRPr>
            </a:p>
          </p:txBody>
        </p:sp>
        <p:sp>
          <p:nvSpPr>
            <p:cNvPr id="25" name="Double Bracket 24">
              <a:extLst>
                <a:ext uri="{FF2B5EF4-FFF2-40B4-BE49-F238E27FC236}">
                  <a16:creationId xmlns:a16="http://schemas.microsoft.com/office/drawing/2014/main" id="{FF434A88-337C-4B96-865D-86BAF7C4BE3F}"/>
                </a:ext>
              </a:extLst>
            </p:cNvPr>
            <p:cNvSpPr/>
            <p:nvPr/>
          </p:nvSpPr>
          <p:spPr>
            <a:xfrm>
              <a:off x="8403921" y="3990674"/>
              <a:ext cx="3041780" cy="2175819"/>
            </a:xfrm>
            <a:prstGeom prst="bracketPair">
              <a:avLst/>
            </a:prstGeom>
            <a:ln w="57150"/>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grpSp>
      <p:sp>
        <p:nvSpPr>
          <p:cNvPr id="26" name="Rectangle 2">
            <a:extLst>
              <a:ext uri="{FF2B5EF4-FFF2-40B4-BE49-F238E27FC236}">
                <a16:creationId xmlns:a16="http://schemas.microsoft.com/office/drawing/2014/main" id="{C38127EC-544C-4447-ADD2-80070E5ECAAD}"/>
              </a:ext>
            </a:extLst>
          </p:cNvPr>
          <p:cNvSpPr txBox="1">
            <a:spLocks noChangeArrowheads="1"/>
          </p:cNvSpPr>
          <p:nvPr/>
        </p:nvSpPr>
        <p:spPr>
          <a:xfrm>
            <a:off x="2546045" y="3253623"/>
            <a:ext cx="6586108" cy="914400"/>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Font typeface="Arial"/>
              <a:buNone/>
            </a:pPr>
            <a:r>
              <a:rPr lang="en-US" altLang="en-US"/>
              <a:t>Is defined as the </a:t>
            </a:r>
            <a:r>
              <a:rPr lang="en-US" altLang="en-US" i="1" u="sng"/>
              <a:t>starting point</a:t>
            </a:r>
            <a:r>
              <a:rPr lang="en-US" altLang="en-US" u="sng"/>
              <a:t> </a:t>
            </a:r>
            <a:r>
              <a:rPr lang="en-US" altLang="en-US"/>
              <a:t>or </a:t>
            </a:r>
            <a:r>
              <a:rPr lang="en-US" altLang="en-US" i="1" u="sng"/>
              <a:t>incentive</a:t>
            </a:r>
            <a:r>
              <a:rPr lang="en-US" altLang="en-US"/>
              <a:t> for creative movement. Stimuli can be categorised into 5 groups.</a:t>
            </a:r>
          </a:p>
        </p:txBody>
      </p:sp>
      <p:sp>
        <p:nvSpPr>
          <p:cNvPr id="27" name="Rounded Rectangle 4">
            <a:extLst>
              <a:ext uri="{FF2B5EF4-FFF2-40B4-BE49-F238E27FC236}">
                <a16:creationId xmlns:a16="http://schemas.microsoft.com/office/drawing/2014/main" id="{9113582E-2459-4320-BC49-8A0570BD256C}"/>
              </a:ext>
            </a:extLst>
          </p:cNvPr>
          <p:cNvSpPr/>
          <p:nvPr/>
        </p:nvSpPr>
        <p:spPr>
          <a:xfrm>
            <a:off x="151012" y="130629"/>
            <a:ext cx="3385290" cy="2715208"/>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ounded Rectangle 37">
            <a:extLst>
              <a:ext uri="{FF2B5EF4-FFF2-40B4-BE49-F238E27FC236}">
                <a16:creationId xmlns:a16="http://schemas.microsoft.com/office/drawing/2014/main" id="{9896908B-C5CD-4CB4-9108-68072E9ECA59}"/>
              </a:ext>
            </a:extLst>
          </p:cNvPr>
          <p:cNvSpPr/>
          <p:nvPr/>
        </p:nvSpPr>
        <p:spPr>
          <a:xfrm>
            <a:off x="4289928" y="161976"/>
            <a:ext cx="3208552" cy="2088603"/>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ounded Rectangle 38">
            <a:extLst>
              <a:ext uri="{FF2B5EF4-FFF2-40B4-BE49-F238E27FC236}">
                <a16:creationId xmlns:a16="http://schemas.microsoft.com/office/drawing/2014/main" id="{95777122-140E-4AB3-A49E-2F0EDE5D74CC}"/>
              </a:ext>
            </a:extLst>
          </p:cNvPr>
          <p:cNvSpPr/>
          <p:nvPr/>
        </p:nvSpPr>
        <p:spPr>
          <a:xfrm>
            <a:off x="140402" y="3678617"/>
            <a:ext cx="2821911" cy="2054917"/>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ounded Rectangle 39">
            <a:extLst>
              <a:ext uri="{FF2B5EF4-FFF2-40B4-BE49-F238E27FC236}">
                <a16:creationId xmlns:a16="http://schemas.microsoft.com/office/drawing/2014/main" id="{E0E073A7-DA1F-4964-8A4B-C1DF31AADC69}"/>
              </a:ext>
            </a:extLst>
          </p:cNvPr>
          <p:cNvSpPr/>
          <p:nvPr/>
        </p:nvSpPr>
        <p:spPr>
          <a:xfrm>
            <a:off x="4906560" y="4587341"/>
            <a:ext cx="2658258" cy="2054580"/>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ounded Rectangle 40">
            <a:extLst>
              <a:ext uri="{FF2B5EF4-FFF2-40B4-BE49-F238E27FC236}">
                <a16:creationId xmlns:a16="http://schemas.microsoft.com/office/drawing/2014/main" id="{D063FA2D-DBC0-4FA8-B560-350464B31ECD}"/>
              </a:ext>
            </a:extLst>
          </p:cNvPr>
          <p:cNvSpPr/>
          <p:nvPr/>
        </p:nvSpPr>
        <p:spPr>
          <a:xfrm>
            <a:off x="9208248" y="4004516"/>
            <a:ext cx="2536385" cy="2265287"/>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673515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957D6-D067-4B33-9308-D415F49E4104}"/>
              </a:ext>
            </a:extLst>
          </p:cNvPr>
          <p:cNvSpPr txBox="1"/>
          <p:nvPr/>
        </p:nvSpPr>
        <p:spPr>
          <a:xfrm>
            <a:off x="975851" y="717753"/>
            <a:ext cx="9453715"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cs typeface="Calibri"/>
              </a:rPr>
              <a:t>Ideas for methods of </a:t>
            </a:r>
            <a:r>
              <a:rPr lang="en-GB" sz="4000" b="1" u="sng">
                <a:cs typeface="Calibri"/>
              </a:rPr>
              <a:t>Create </a:t>
            </a:r>
            <a:r>
              <a:rPr lang="en-GB" sz="4000" b="1">
                <a:cs typeface="Calibri"/>
              </a:rPr>
              <a:t>(carousel)</a:t>
            </a:r>
          </a:p>
          <a:p>
            <a:endParaRPr lang="en-US" sz="2800">
              <a:cs typeface="Calibri"/>
            </a:endParaRPr>
          </a:p>
          <a:p>
            <a:pPr marL="457200" indent="-457200">
              <a:buFontTx/>
              <a:buChar char="-"/>
            </a:pPr>
            <a:r>
              <a:rPr lang="en-US" sz="2800">
                <a:cs typeface="Calibri"/>
              </a:rPr>
              <a:t>Routine </a:t>
            </a:r>
          </a:p>
          <a:p>
            <a:pPr marL="457200" indent="-457200">
              <a:buFontTx/>
              <a:buChar char="-"/>
            </a:pPr>
            <a:r>
              <a:rPr lang="en-US" sz="2800">
                <a:cs typeface="Calibri"/>
              </a:rPr>
              <a:t>Sequence framework</a:t>
            </a:r>
          </a:p>
          <a:p>
            <a:pPr marL="457200" indent="-457200">
              <a:buFontTx/>
              <a:buChar char="-"/>
            </a:pPr>
            <a:r>
              <a:rPr lang="en-US" sz="2800">
                <a:cs typeface="Calibri"/>
              </a:rPr>
              <a:t>Problem solve ideas</a:t>
            </a:r>
          </a:p>
          <a:p>
            <a:pPr marL="457200" indent="-457200">
              <a:buFontTx/>
              <a:buChar char="-"/>
            </a:pPr>
            <a:r>
              <a:rPr lang="en-US" sz="2800">
                <a:cs typeface="Calibri"/>
              </a:rPr>
              <a:t>Lollipops (how could you use these to help children </a:t>
            </a:r>
            <a:r>
              <a:rPr lang="en-US" sz="2800" b="1">
                <a:cs typeface="Calibri"/>
              </a:rPr>
              <a:t>create</a:t>
            </a:r>
            <a:r>
              <a:rPr lang="en-US" sz="2800">
                <a:cs typeface="Calibri"/>
              </a:rPr>
              <a:t>)</a:t>
            </a:r>
          </a:p>
          <a:p>
            <a:pPr marL="457200" indent="-457200">
              <a:buFontTx/>
              <a:buChar char="-"/>
            </a:pPr>
            <a:r>
              <a:rPr lang="en-US" sz="2800">
                <a:cs typeface="Calibri"/>
              </a:rPr>
              <a:t>iPad song with a create question</a:t>
            </a:r>
          </a:p>
          <a:p>
            <a:endParaRPr lang="en-US" sz="2800">
              <a:cs typeface="Calibri"/>
            </a:endParaRPr>
          </a:p>
          <a:p>
            <a:r>
              <a:rPr lang="en-US" sz="2800" i="1">
                <a:cs typeface="Calibri"/>
              </a:rPr>
              <a:t>Reflect on which methods may be appropriate for different ages </a:t>
            </a:r>
          </a:p>
        </p:txBody>
      </p:sp>
    </p:spTree>
    <p:extLst>
      <p:ext uri="{BB962C8B-B14F-4D97-AF65-F5344CB8AC3E}">
        <p14:creationId xmlns:p14="http://schemas.microsoft.com/office/powerpoint/2010/main" val="20706353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957D6-D067-4B33-9308-D415F49E4104}"/>
              </a:ext>
            </a:extLst>
          </p:cNvPr>
          <p:cNvSpPr txBox="1"/>
          <p:nvPr/>
        </p:nvSpPr>
        <p:spPr>
          <a:xfrm>
            <a:off x="601264" y="2490281"/>
            <a:ext cx="10989471"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b="1">
                <a:cs typeface="Calibri"/>
              </a:rPr>
              <a:t>TASK: Plan &amp; deliver a </a:t>
            </a:r>
            <a:r>
              <a:rPr lang="en-GB" sz="4400" b="1" u="sng">
                <a:cs typeface="Calibri"/>
              </a:rPr>
              <a:t>create</a:t>
            </a:r>
            <a:r>
              <a:rPr lang="en-GB" sz="4400" b="1">
                <a:cs typeface="Calibri"/>
              </a:rPr>
              <a:t> portion of the lesson, leading on from your explore example</a:t>
            </a:r>
            <a:endParaRPr lang="en-US" sz="2000" u="sng"/>
          </a:p>
          <a:p>
            <a:pPr algn="ctr"/>
            <a:endParaRPr lang="en-GB" sz="2800">
              <a:cs typeface="Calibri"/>
            </a:endParaRPr>
          </a:p>
        </p:txBody>
      </p:sp>
    </p:spTree>
    <p:extLst>
      <p:ext uri="{BB962C8B-B14F-4D97-AF65-F5344CB8AC3E}">
        <p14:creationId xmlns:p14="http://schemas.microsoft.com/office/powerpoint/2010/main" val="1925860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2905112"/>
            <a:ext cx="4535079" cy="2430458"/>
          </a:xfrm>
        </p:spPr>
        <p:txBody>
          <a:bodyPr/>
          <a:lstStyle/>
          <a:p>
            <a:r>
              <a:rPr lang="en-GB" sz="5400"/>
              <a:t>RECIPE: Intervene</a:t>
            </a:r>
            <a:endParaRPr lang="en-GB" sz="5400">
              <a:cs typeface="Calibri"/>
            </a:endParaRPr>
          </a:p>
          <a:p>
            <a:endParaRPr lang="en-GB"/>
          </a:p>
          <a:p>
            <a:endParaRPr lang="en-GB"/>
          </a:p>
          <a:p>
            <a:endParaRPr lang="en-GB">
              <a:cs typeface="Calibri"/>
            </a:endParaRPr>
          </a:p>
        </p:txBody>
      </p:sp>
    </p:spTree>
    <p:extLst>
      <p:ext uri="{BB962C8B-B14F-4D97-AF65-F5344CB8AC3E}">
        <p14:creationId xmlns:p14="http://schemas.microsoft.com/office/powerpoint/2010/main" val="41567911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8E99A-537F-4E83-80A4-FDB82D251E5C}"/>
              </a:ext>
            </a:extLst>
          </p:cNvPr>
          <p:cNvSpPr>
            <a:spLocks noGrp="1"/>
          </p:cNvSpPr>
          <p:nvPr>
            <p:ph type="title"/>
          </p:nvPr>
        </p:nvSpPr>
        <p:spPr>
          <a:xfrm>
            <a:off x="355076" y="329615"/>
            <a:ext cx="11481847" cy="1325563"/>
          </a:xfrm>
        </p:spPr>
        <p:txBody>
          <a:bodyPr/>
          <a:lstStyle/>
          <a:p>
            <a:r>
              <a:rPr lang="en-GB"/>
              <a:t>Lesson Structure</a:t>
            </a:r>
          </a:p>
        </p:txBody>
      </p:sp>
      <p:sp>
        <p:nvSpPr>
          <p:cNvPr id="3" name="Content Placeholder 2">
            <a:extLst>
              <a:ext uri="{FF2B5EF4-FFF2-40B4-BE49-F238E27FC236}">
                <a16:creationId xmlns:a16="http://schemas.microsoft.com/office/drawing/2014/main" id="{2F1D6B13-C8F3-4141-B230-FB8C5D57102A}"/>
              </a:ext>
            </a:extLst>
          </p:cNvPr>
          <p:cNvSpPr>
            <a:spLocks noGrp="1"/>
          </p:cNvSpPr>
          <p:nvPr>
            <p:ph idx="1"/>
          </p:nvPr>
        </p:nvSpPr>
        <p:spPr>
          <a:xfrm>
            <a:off x="358219" y="1436914"/>
            <a:ext cx="11628899" cy="3964645"/>
          </a:xfrm>
        </p:spPr>
        <p:txBody>
          <a:bodyPr vert="horz" lIns="91440" tIns="45720" rIns="91440" bIns="45720" rtlCol="0" anchor="t">
            <a:normAutofit fontScale="92500" lnSpcReduction="20000"/>
          </a:bodyPr>
          <a:lstStyle/>
          <a:p>
            <a:pPr marL="0" indent="0">
              <a:buNone/>
            </a:pPr>
            <a:r>
              <a:rPr lang="en-GB" sz="4400" b="1" u="sng" dirty="0"/>
              <a:t>RECIPE</a:t>
            </a:r>
          </a:p>
          <a:p>
            <a:r>
              <a:rPr lang="en-GB" dirty="0"/>
              <a:t>RECAP: Know what came before (lesson/ year); Warm up</a:t>
            </a:r>
            <a:endParaRPr lang="en-GB" dirty="0">
              <a:cs typeface="Calibri"/>
            </a:endParaRPr>
          </a:p>
          <a:p>
            <a:r>
              <a:rPr lang="en-GB" dirty="0"/>
              <a:t>EXPLORE: Biggest chunk of lesson; exploration of theme/ task; not left alone – questions, subtasks, activities, carousels, BSER</a:t>
            </a:r>
            <a:endParaRPr lang="en-GB" dirty="0">
              <a:cs typeface="Calibri"/>
            </a:endParaRPr>
          </a:p>
          <a:p>
            <a:r>
              <a:rPr lang="en-GB" dirty="0"/>
              <a:t>CREATE: Something they create from what they explore – can be a sequence, routine etc </a:t>
            </a:r>
            <a:endParaRPr lang="en-GB" b="1" dirty="0">
              <a:highlight>
                <a:srgbClr val="FFFF00"/>
              </a:highlight>
            </a:endParaRPr>
          </a:p>
          <a:p>
            <a:r>
              <a:rPr lang="en-GB" b="1" dirty="0">
                <a:highlight>
                  <a:srgbClr val="FFFF00"/>
                </a:highlight>
              </a:rPr>
              <a:t>INTERVENE: Created outcome needs more exploration – can be on quality of movement – exploring flow, fluency, synchronisation, symmetry, quality (LABAN)</a:t>
            </a:r>
            <a:endParaRPr lang="en-GB" b="1" dirty="0">
              <a:highlight>
                <a:srgbClr val="FFFF00"/>
              </a:highlight>
              <a:ea typeface="Calibri" panose="020F0502020204030204"/>
              <a:cs typeface="Calibri"/>
            </a:endParaRPr>
          </a:p>
          <a:p>
            <a:r>
              <a:rPr lang="en-GB" dirty="0"/>
              <a:t>PERFORM: Important for these activities; Self, friends, teacher, all</a:t>
            </a:r>
            <a:endParaRPr lang="en-GB" dirty="0">
              <a:cs typeface="Calibri"/>
            </a:endParaRPr>
          </a:p>
          <a:p>
            <a:r>
              <a:rPr lang="en-GB" dirty="0"/>
              <a:t>EVALUATE: Linked with Performances feedback and opportunities for improvement</a:t>
            </a:r>
            <a:endParaRPr lang="en-GB" dirty="0">
              <a:cs typeface="Calibri"/>
            </a:endParaRPr>
          </a:p>
        </p:txBody>
      </p:sp>
    </p:spTree>
    <p:extLst>
      <p:ext uri="{BB962C8B-B14F-4D97-AF65-F5344CB8AC3E}">
        <p14:creationId xmlns:p14="http://schemas.microsoft.com/office/powerpoint/2010/main" val="477721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81FF0C8-1C3E-4591-91F9-D7DFC11DEA63}"/>
              </a:ext>
            </a:extLst>
          </p:cNvPr>
          <p:cNvSpPr txBox="1"/>
          <p:nvPr/>
        </p:nvSpPr>
        <p:spPr>
          <a:xfrm>
            <a:off x="292512" y="206478"/>
            <a:ext cx="400910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a:t>Intervene </a:t>
            </a:r>
            <a:endParaRPr lang="en-US" sz="4800">
              <a:cs typeface="Calibri"/>
            </a:endParaRPr>
          </a:p>
        </p:txBody>
      </p:sp>
      <p:sp>
        <p:nvSpPr>
          <p:cNvPr id="4" name="TextBox 3">
            <a:extLst>
              <a:ext uri="{FF2B5EF4-FFF2-40B4-BE49-F238E27FC236}">
                <a16:creationId xmlns:a16="http://schemas.microsoft.com/office/drawing/2014/main" id="{9AD58C4C-F303-1D47-A81A-7F2347091F10}"/>
              </a:ext>
            </a:extLst>
          </p:cNvPr>
          <p:cNvSpPr txBox="1"/>
          <p:nvPr/>
        </p:nvSpPr>
        <p:spPr>
          <a:xfrm>
            <a:off x="292511" y="1209369"/>
            <a:ext cx="6948943" cy="3831818"/>
          </a:xfrm>
          <a:prstGeom prst="rect">
            <a:avLst/>
          </a:prstGeom>
          <a:noFill/>
        </p:spPr>
        <p:txBody>
          <a:bodyPr wrap="square" rtlCol="0">
            <a:spAutoFit/>
          </a:bodyPr>
          <a:lstStyle/>
          <a:p>
            <a:r>
              <a:rPr lang="en-GB" sz="2700">
                <a:cs typeface="Calibri"/>
              </a:rPr>
              <a:t>Discuss ideas of how we could intervene?</a:t>
            </a:r>
          </a:p>
          <a:p>
            <a:r>
              <a:rPr lang="en-GB" sz="2700">
                <a:cs typeface="Calibri"/>
              </a:rPr>
              <a:t>How can we differentiate -  Easier/harder/Extensions </a:t>
            </a:r>
          </a:p>
          <a:p>
            <a:pPr marL="0" indent="0">
              <a:buNone/>
            </a:pPr>
            <a:endParaRPr lang="en-GB" sz="2700" b="1">
              <a:cs typeface="Calibri"/>
            </a:endParaRPr>
          </a:p>
          <a:p>
            <a:r>
              <a:rPr lang="en-GB" sz="2700" b="1">
                <a:cs typeface="Calibri"/>
              </a:rPr>
              <a:t>Questioning</a:t>
            </a:r>
            <a:r>
              <a:rPr lang="en-GB" sz="2700">
                <a:cs typeface="Calibri"/>
              </a:rPr>
              <a:t> again is important</a:t>
            </a:r>
          </a:p>
          <a:p>
            <a:r>
              <a:rPr lang="en-GB" sz="2700">
                <a:cs typeface="Calibri"/>
              </a:rPr>
              <a:t>Set practice tasks with focus to improve fluency/flow/quality of movement</a:t>
            </a:r>
          </a:p>
          <a:p>
            <a:endParaRPr lang="en-GB" sz="2700">
              <a:cs typeface="Calibri"/>
            </a:endParaRPr>
          </a:p>
          <a:p>
            <a:r>
              <a:rPr lang="en-GB" sz="2700" b="1">
                <a:solidFill>
                  <a:schemeClr val="accent1"/>
                </a:solidFill>
                <a:cs typeface="Calibri"/>
              </a:rPr>
              <a:t>We can intervene according to Laban’s pillars  </a:t>
            </a:r>
          </a:p>
        </p:txBody>
      </p:sp>
      <p:sp>
        <p:nvSpPr>
          <p:cNvPr id="5" name="Rectangle 4">
            <a:extLst>
              <a:ext uri="{FF2B5EF4-FFF2-40B4-BE49-F238E27FC236}">
                <a16:creationId xmlns:a16="http://schemas.microsoft.com/office/drawing/2014/main" id="{D0145143-2C0A-5340-9261-A9B8C76C7FE1}"/>
              </a:ext>
            </a:extLst>
          </p:cNvPr>
          <p:cNvSpPr/>
          <p:nvPr/>
        </p:nvSpPr>
        <p:spPr>
          <a:xfrm>
            <a:off x="7241455" y="884902"/>
            <a:ext cx="2159075" cy="20524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cs typeface="Calibri"/>
              </a:rPr>
              <a:t>Body</a:t>
            </a:r>
          </a:p>
          <a:p>
            <a:pPr algn="ctr"/>
            <a:endParaRPr lang="en-GB" sz="2400" b="1">
              <a:cs typeface="Calibri"/>
            </a:endParaRPr>
          </a:p>
          <a:p>
            <a:pPr algn="ctr"/>
            <a:endParaRPr lang="en-GB" sz="2400" b="1">
              <a:cs typeface="Calibri"/>
            </a:endParaRPr>
          </a:p>
          <a:p>
            <a:pPr algn="ctr"/>
            <a:endParaRPr lang="en-GB" sz="2000">
              <a:cs typeface="Calibri"/>
            </a:endParaRPr>
          </a:p>
        </p:txBody>
      </p:sp>
      <p:sp>
        <p:nvSpPr>
          <p:cNvPr id="6" name="Rectangle 5">
            <a:extLst>
              <a:ext uri="{FF2B5EF4-FFF2-40B4-BE49-F238E27FC236}">
                <a16:creationId xmlns:a16="http://schemas.microsoft.com/office/drawing/2014/main" id="{58908A16-118C-A24E-BD27-3CC406FFD634}"/>
              </a:ext>
            </a:extLst>
          </p:cNvPr>
          <p:cNvSpPr/>
          <p:nvPr/>
        </p:nvSpPr>
        <p:spPr>
          <a:xfrm>
            <a:off x="9619676" y="884902"/>
            <a:ext cx="2159075" cy="20586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cs typeface="Calibri"/>
              </a:rPr>
              <a:t>Space</a:t>
            </a:r>
          </a:p>
          <a:p>
            <a:pPr algn="ctr"/>
            <a:endParaRPr lang="en-GB" sz="2400" b="1">
              <a:cs typeface="Calibri"/>
            </a:endParaRPr>
          </a:p>
          <a:p>
            <a:pPr algn="ctr"/>
            <a:endParaRPr lang="en-GB" sz="2400" b="1">
              <a:cs typeface="Calibri"/>
            </a:endParaRPr>
          </a:p>
          <a:p>
            <a:pPr algn="ctr"/>
            <a:endParaRPr lang="en-GB" sz="2400" b="1">
              <a:cs typeface="Calibri"/>
            </a:endParaRPr>
          </a:p>
        </p:txBody>
      </p:sp>
      <p:sp>
        <p:nvSpPr>
          <p:cNvPr id="7" name="Rectangle 6">
            <a:extLst>
              <a:ext uri="{FF2B5EF4-FFF2-40B4-BE49-F238E27FC236}">
                <a16:creationId xmlns:a16="http://schemas.microsoft.com/office/drawing/2014/main" id="{42788853-B892-864B-BC08-A7C41AC686DA}"/>
              </a:ext>
            </a:extLst>
          </p:cNvPr>
          <p:cNvSpPr/>
          <p:nvPr/>
        </p:nvSpPr>
        <p:spPr>
          <a:xfrm>
            <a:off x="7241455" y="3135261"/>
            <a:ext cx="2159074" cy="20094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cs typeface="Calibri"/>
              </a:rPr>
              <a:t>Dynamics / Effort</a:t>
            </a:r>
          </a:p>
          <a:p>
            <a:pPr algn="ctr"/>
            <a:endParaRPr lang="en-GB" sz="1050" b="1" u="sng">
              <a:cs typeface="Calibri"/>
            </a:endParaRPr>
          </a:p>
          <a:p>
            <a:pPr algn="ctr"/>
            <a:endParaRPr lang="en-GB">
              <a:cs typeface="Calibri"/>
            </a:endParaRPr>
          </a:p>
          <a:p>
            <a:pPr algn="ctr"/>
            <a:endParaRPr lang="en-GB">
              <a:cs typeface="Calibri"/>
            </a:endParaRPr>
          </a:p>
          <a:p>
            <a:pPr algn="ctr"/>
            <a:endParaRPr lang="en-GB">
              <a:cs typeface="Calibri"/>
            </a:endParaRPr>
          </a:p>
          <a:p>
            <a:pPr algn="ctr"/>
            <a:endParaRPr lang="en-GB">
              <a:cs typeface="Calibri"/>
            </a:endParaRPr>
          </a:p>
        </p:txBody>
      </p:sp>
      <p:sp>
        <p:nvSpPr>
          <p:cNvPr id="8" name="Rectangle 7">
            <a:extLst>
              <a:ext uri="{FF2B5EF4-FFF2-40B4-BE49-F238E27FC236}">
                <a16:creationId xmlns:a16="http://schemas.microsoft.com/office/drawing/2014/main" id="{C67E237D-233A-DA41-A615-0C01942BA15A}"/>
              </a:ext>
            </a:extLst>
          </p:cNvPr>
          <p:cNvSpPr/>
          <p:nvPr/>
        </p:nvSpPr>
        <p:spPr>
          <a:xfrm>
            <a:off x="9637136" y="3135259"/>
            <a:ext cx="2141615" cy="20094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cs typeface="Calibri"/>
              </a:rPr>
              <a:t>Relationships</a:t>
            </a:r>
          </a:p>
          <a:p>
            <a:pPr algn="ctr"/>
            <a:endParaRPr lang="en-GB" sz="2000">
              <a:cs typeface="Calibri"/>
            </a:endParaRPr>
          </a:p>
          <a:p>
            <a:pPr algn="ctr"/>
            <a:endParaRPr lang="en-GB" sz="2000">
              <a:cs typeface="Calibri"/>
            </a:endParaRPr>
          </a:p>
          <a:p>
            <a:pPr algn="ctr"/>
            <a:endParaRPr lang="en-GB" sz="2000">
              <a:cs typeface="Calibri"/>
            </a:endParaRPr>
          </a:p>
          <a:p>
            <a:pPr algn="ctr"/>
            <a:endParaRPr lang="en-GB" sz="2000">
              <a:cs typeface="Calibri"/>
            </a:endParaRPr>
          </a:p>
        </p:txBody>
      </p:sp>
    </p:spTree>
    <p:extLst>
      <p:ext uri="{BB962C8B-B14F-4D97-AF65-F5344CB8AC3E}">
        <p14:creationId xmlns:p14="http://schemas.microsoft.com/office/powerpoint/2010/main" val="13766593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D9A3A31-980C-46D0-A624-A8E1EBBA9FCD}"/>
              </a:ext>
            </a:extLst>
          </p:cNvPr>
          <p:cNvSpPr/>
          <p:nvPr/>
        </p:nvSpPr>
        <p:spPr>
          <a:xfrm>
            <a:off x="2390461" y="752170"/>
            <a:ext cx="3553134" cy="20524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cs typeface="Calibri"/>
              </a:rPr>
              <a:t>Body</a:t>
            </a:r>
          </a:p>
          <a:p>
            <a:pPr algn="ctr"/>
            <a:endParaRPr lang="en-GB" sz="1050">
              <a:cs typeface="Calibri"/>
            </a:endParaRPr>
          </a:p>
          <a:p>
            <a:pPr algn="ctr"/>
            <a:r>
              <a:rPr lang="en-GB" sz="2000">
                <a:cs typeface="Calibri"/>
              </a:rPr>
              <a:t>Tension</a:t>
            </a:r>
          </a:p>
          <a:p>
            <a:pPr algn="ctr"/>
            <a:r>
              <a:rPr lang="en-GB" sz="2000">
                <a:cs typeface="Calibri"/>
              </a:rPr>
              <a:t>Challenging balances</a:t>
            </a:r>
          </a:p>
          <a:p>
            <a:pPr algn="ctr"/>
            <a:r>
              <a:rPr lang="en-GB" sz="2000">
                <a:cs typeface="Calibri"/>
              </a:rPr>
              <a:t>Imaginative ways of travelling</a:t>
            </a:r>
          </a:p>
        </p:txBody>
      </p:sp>
      <p:sp>
        <p:nvSpPr>
          <p:cNvPr id="4" name="Rectangle 3">
            <a:extLst>
              <a:ext uri="{FF2B5EF4-FFF2-40B4-BE49-F238E27FC236}">
                <a16:creationId xmlns:a16="http://schemas.microsoft.com/office/drawing/2014/main" id="{49FCC2DF-A7BA-48DF-93C3-D2A11868EFE4}"/>
              </a:ext>
            </a:extLst>
          </p:cNvPr>
          <p:cNvSpPr/>
          <p:nvPr/>
        </p:nvSpPr>
        <p:spPr>
          <a:xfrm>
            <a:off x="6154999" y="752170"/>
            <a:ext cx="3553134" cy="20586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cs typeface="Calibri"/>
              </a:rPr>
              <a:t>Space</a:t>
            </a:r>
          </a:p>
          <a:p>
            <a:pPr algn="ctr"/>
            <a:r>
              <a:rPr lang="en-GB" sz="1600">
                <a:cs typeface="Calibri"/>
              </a:rPr>
              <a:t>Variations in…</a:t>
            </a:r>
          </a:p>
          <a:p>
            <a:pPr algn="ctr"/>
            <a:r>
              <a:rPr lang="en-GB" sz="2000" b="1">
                <a:cs typeface="Calibri"/>
              </a:rPr>
              <a:t>Directions</a:t>
            </a:r>
          </a:p>
          <a:p>
            <a:pPr algn="ctr"/>
            <a:r>
              <a:rPr lang="en-GB" sz="2000" b="1">
                <a:cs typeface="Calibri"/>
              </a:rPr>
              <a:t>Levels</a:t>
            </a:r>
          </a:p>
          <a:p>
            <a:pPr algn="ctr"/>
            <a:r>
              <a:rPr lang="en-GB" sz="2000" b="1">
                <a:cs typeface="Calibri"/>
              </a:rPr>
              <a:t>Speed</a:t>
            </a:r>
          </a:p>
          <a:p>
            <a:pPr algn="ctr"/>
            <a:r>
              <a:rPr lang="en-GB" sz="2000" b="1">
                <a:cs typeface="Calibri"/>
              </a:rPr>
              <a:t>Pathways</a:t>
            </a:r>
          </a:p>
        </p:txBody>
      </p:sp>
      <p:sp>
        <p:nvSpPr>
          <p:cNvPr id="5" name="Rectangle 4">
            <a:extLst>
              <a:ext uri="{FF2B5EF4-FFF2-40B4-BE49-F238E27FC236}">
                <a16:creationId xmlns:a16="http://schemas.microsoft.com/office/drawing/2014/main" id="{6555C2F8-1B48-4D19-AD2C-930BB3C8C526}"/>
              </a:ext>
            </a:extLst>
          </p:cNvPr>
          <p:cNvSpPr/>
          <p:nvPr/>
        </p:nvSpPr>
        <p:spPr>
          <a:xfrm>
            <a:off x="2390461" y="2973034"/>
            <a:ext cx="3553133" cy="20094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cs typeface="Calibri"/>
              </a:rPr>
              <a:t>Dynamics / Effort</a:t>
            </a:r>
          </a:p>
          <a:p>
            <a:pPr algn="ctr"/>
            <a:endParaRPr lang="en-GB" sz="1050" b="1" u="sng">
              <a:cs typeface="Calibri"/>
            </a:endParaRPr>
          </a:p>
          <a:p>
            <a:pPr algn="ctr"/>
            <a:r>
              <a:rPr lang="en-GB">
                <a:cs typeface="Calibri"/>
              </a:rPr>
              <a:t>Fluency and flow between movements</a:t>
            </a:r>
          </a:p>
          <a:p>
            <a:pPr algn="ctr"/>
            <a:r>
              <a:rPr lang="en-GB">
                <a:cs typeface="Calibri"/>
              </a:rPr>
              <a:t>Sustained or sharp </a:t>
            </a:r>
          </a:p>
          <a:p>
            <a:pPr algn="ctr"/>
            <a:r>
              <a:rPr lang="en-GB">
                <a:cs typeface="Calibri"/>
              </a:rPr>
              <a:t>Effort of movements– soft or heavy </a:t>
            </a:r>
          </a:p>
          <a:p>
            <a:pPr algn="ctr"/>
            <a:r>
              <a:rPr lang="en-GB">
                <a:cs typeface="Calibri"/>
              </a:rPr>
              <a:t>Link to stimulus e.g. emotions </a:t>
            </a:r>
          </a:p>
        </p:txBody>
      </p:sp>
      <p:sp>
        <p:nvSpPr>
          <p:cNvPr id="6" name="Rectangle 5">
            <a:extLst>
              <a:ext uri="{FF2B5EF4-FFF2-40B4-BE49-F238E27FC236}">
                <a16:creationId xmlns:a16="http://schemas.microsoft.com/office/drawing/2014/main" id="{8BC99411-2CFC-412B-89C2-4F5629D632A7}"/>
              </a:ext>
            </a:extLst>
          </p:cNvPr>
          <p:cNvSpPr/>
          <p:nvPr/>
        </p:nvSpPr>
        <p:spPr>
          <a:xfrm>
            <a:off x="6154998" y="2973032"/>
            <a:ext cx="3553133" cy="20094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cs typeface="Calibri"/>
              </a:rPr>
              <a:t>Relationships</a:t>
            </a:r>
          </a:p>
          <a:p>
            <a:pPr algn="ctr"/>
            <a:endParaRPr lang="en-GB" sz="2000">
              <a:cs typeface="Calibri"/>
            </a:endParaRPr>
          </a:p>
          <a:p>
            <a:pPr algn="ctr"/>
            <a:r>
              <a:rPr lang="en-GB" sz="2000">
                <a:cs typeface="Calibri"/>
              </a:rPr>
              <a:t>Relationships between group - Chorographic devices</a:t>
            </a:r>
          </a:p>
          <a:p>
            <a:pPr algn="ctr"/>
            <a:r>
              <a:rPr lang="en-GB" sz="2000">
                <a:cs typeface="Calibri"/>
              </a:rPr>
              <a:t>Unison, cannon, mirroring, action reaction etc. </a:t>
            </a:r>
          </a:p>
        </p:txBody>
      </p:sp>
      <p:sp>
        <p:nvSpPr>
          <p:cNvPr id="8" name="TextBox 7">
            <a:extLst>
              <a:ext uri="{FF2B5EF4-FFF2-40B4-BE49-F238E27FC236}">
                <a16:creationId xmlns:a16="http://schemas.microsoft.com/office/drawing/2014/main" id="{A5497B81-DE6E-4A45-AC4C-9176FA3B01BE}"/>
              </a:ext>
            </a:extLst>
          </p:cNvPr>
          <p:cNvSpPr txBox="1"/>
          <p:nvPr/>
        </p:nvSpPr>
        <p:spPr>
          <a:xfrm>
            <a:off x="287594" y="111845"/>
            <a:ext cx="1168809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a:cs typeface="Arial"/>
              </a:rPr>
              <a:t>Intervening with Laban's principles</a:t>
            </a:r>
            <a:endParaRPr lang="en-US" sz="2800" b="1"/>
          </a:p>
        </p:txBody>
      </p:sp>
      <p:sp>
        <p:nvSpPr>
          <p:cNvPr id="9" name="TextBox 8">
            <a:extLst>
              <a:ext uri="{FF2B5EF4-FFF2-40B4-BE49-F238E27FC236}">
                <a16:creationId xmlns:a16="http://schemas.microsoft.com/office/drawing/2014/main" id="{300D17B0-F4CA-2F44-8D06-DFE53C53ECA0}"/>
              </a:ext>
            </a:extLst>
          </p:cNvPr>
          <p:cNvSpPr txBox="1"/>
          <p:nvPr/>
        </p:nvSpPr>
        <p:spPr>
          <a:xfrm>
            <a:off x="287593" y="5129979"/>
            <a:ext cx="11688095" cy="52322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a:cs typeface="Arial"/>
              </a:rPr>
              <a:t>Discuss how these can be explored through questioning</a:t>
            </a:r>
            <a:endParaRPr lang="en-US" sz="2800"/>
          </a:p>
        </p:txBody>
      </p:sp>
    </p:spTree>
    <p:extLst>
      <p:ext uri="{BB962C8B-B14F-4D97-AF65-F5344CB8AC3E}">
        <p14:creationId xmlns:p14="http://schemas.microsoft.com/office/powerpoint/2010/main" val="39495236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957D6-D067-4B33-9308-D415F49E4104}"/>
              </a:ext>
            </a:extLst>
          </p:cNvPr>
          <p:cNvSpPr txBox="1"/>
          <p:nvPr/>
        </p:nvSpPr>
        <p:spPr>
          <a:xfrm>
            <a:off x="601264" y="2659559"/>
            <a:ext cx="1098947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cs typeface="Calibri"/>
              </a:rPr>
              <a:t>Refine 3 questions/tasks or to </a:t>
            </a:r>
            <a:r>
              <a:rPr lang="en-GB" sz="4400" u="sng">
                <a:cs typeface="Calibri"/>
              </a:rPr>
              <a:t>Intervene</a:t>
            </a:r>
            <a:r>
              <a:rPr lang="en-GB" sz="4400">
                <a:cs typeface="Calibri"/>
              </a:rPr>
              <a:t> </a:t>
            </a:r>
            <a:endParaRPr lang="en-GB" sz="2800">
              <a:cs typeface="Calibri"/>
            </a:endParaRPr>
          </a:p>
        </p:txBody>
      </p:sp>
    </p:spTree>
    <p:extLst>
      <p:ext uri="{BB962C8B-B14F-4D97-AF65-F5344CB8AC3E}">
        <p14:creationId xmlns:p14="http://schemas.microsoft.com/office/powerpoint/2010/main" val="238481873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7DAA8FD-69AE-6567-2F83-E488C502B88D}"/>
              </a:ext>
            </a:extLst>
          </p:cNvPr>
          <p:cNvSpPr>
            <a:spLocks noGrp="1"/>
          </p:cNvSpPr>
          <p:nvPr>
            <p:ph idx="1"/>
          </p:nvPr>
        </p:nvSpPr>
        <p:spPr/>
        <p:txBody>
          <a:bodyPr/>
          <a:lstStyle/>
          <a:p>
            <a:r>
              <a:rPr lang="en-GB" dirty="0">
                <a:ea typeface="Calibri"/>
                <a:cs typeface="Calibri"/>
              </a:rPr>
              <a:t>Task:</a:t>
            </a:r>
          </a:p>
          <a:p>
            <a:endParaRPr lang="en-GB" dirty="0">
              <a:ea typeface="Calibri"/>
              <a:cs typeface="Calibri"/>
            </a:endParaRPr>
          </a:p>
          <a:p>
            <a:r>
              <a:rPr lang="en-GB" dirty="0">
                <a:ea typeface="Calibri"/>
                <a:cs typeface="Calibri"/>
              </a:rPr>
              <a:t>Come up with a </a:t>
            </a:r>
            <a:r>
              <a:rPr lang="en-GB" u="sng" dirty="0">
                <a:ea typeface="Calibri"/>
                <a:cs typeface="Calibri"/>
              </a:rPr>
              <a:t>CREATE </a:t>
            </a:r>
            <a:r>
              <a:rPr lang="en-GB" dirty="0">
                <a:ea typeface="Calibri"/>
                <a:cs typeface="Calibri"/>
              </a:rPr>
              <a:t>&amp; INTERVENE questions for a lesson</a:t>
            </a:r>
          </a:p>
          <a:p>
            <a:endParaRPr lang="en-GB" dirty="0">
              <a:ea typeface="Calibri"/>
              <a:cs typeface="Calibri"/>
            </a:endParaRPr>
          </a:p>
        </p:txBody>
      </p:sp>
      <p:sp>
        <p:nvSpPr>
          <p:cNvPr id="3" name="Content Placeholder 2">
            <a:extLst>
              <a:ext uri="{FF2B5EF4-FFF2-40B4-BE49-F238E27FC236}">
                <a16:creationId xmlns:a16="http://schemas.microsoft.com/office/drawing/2014/main" id="{B8002973-D596-D3B9-DFF6-FF48DB7D3312}"/>
              </a:ext>
            </a:extLst>
          </p:cNvPr>
          <p:cNvSpPr>
            <a:spLocks noGrp="1"/>
          </p:cNvSpPr>
          <p:nvPr>
            <p:ph idx="10"/>
          </p:nvPr>
        </p:nvSpPr>
        <p:spPr/>
        <p:txBody>
          <a:bodyPr/>
          <a:lstStyle/>
          <a:p>
            <a:endParaRPr lang="en-GB"/>
          </a:p>
        </p:txBody>
      </p:sp>
    </p:spTree>
    <p:extLst>
      <p:ext uri="{BB962C8B-B14F-4D97-AF65-F5344CB8AC3E}">
        <p14:creationId xmlns:p14="http://schemas.microsoft.com/office/powerpoint/2010/main" val="13093855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1">
            <a:extLst>
              <a:ext uri="{FF2B5EF4-FFF2-40B4-BE49-F238E27FC236}">
                <a16:creationId xmlns:a16="http://schemas.microsoft.com/office/drawing/2014/main" id="{F8012FA6-0562-4F52-9716-BA3F23914593}"/>
              </a:ext>
            </a:extLst>
          </p:cNvPr>
          <p:cNvSpPr txBox="1">
            <a:spLocks/>
          </p:cNvSpPr>
          <p:nvPr/>
        </p:nvSpPr>
        <p:spPr>
          <a:xfrm>
            <a:off x="649245" y="1295079"/>
            <a:ext cx="10873790" cy="391758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Feb 24th – RECIPE: PERFORM/EVALUATE  </a:t>
            </a:r>
          </a:p>
          <a:p>
            <a:endParaRPr lang="en-GB">
              <a:cs typeface="Calibri"/>
            </a:endParaRPr>
          </a:p>
          <a:p>
            <a:endParaRPr lang="en-GB"/>
          </a:p>
          <a:p>
            <a:r>
              <a:rPr lang="en-GB" dirty="0"/>
              <a:t>Creativity Through Movement</a:t>
            </a:r>
            <a:endParaRPr lang="en-GB" dirty="0">
              <a:cs typeface="Calibri"/>
            </a:endParaRPr>
          </a:p>
          <a:p>
            <a:r>
              <a:rPr lang="en-GB" dirty="0"/>
              <a:t>(BMPE4002) Level 4</a:t>
            </a:r>
            <a:endParaRPr lang="en-GB" dirty="0">
              <a:cs typeface="Calibri"/>
            </a:endParaRPr>
          </a:p>
          <a:p>
            <a:endParaRPr lang="en-GB"/>
          </a:p>
          <a:p>
            <a:r>
              <a:rPr lang="en-GB" dirty="0"/>
              <a:t>Anna Stevenson</a:t>
            </a:r>
            <a:endParaRPr lang="en-GB" dirty="0">
              <a:cs typeface="Calibri"/>
            </a:endParaRPr>
          </a:p>
        </p:txBody>
      </p:sp>
    </p:spTree>
    <p:extLst>
      <p:ext uri="{BB962C8B-B14F-4D97-AF65-F5344CB8AC3E}">
        <p14:creationId xmlns:p14="http://schemas.microsoft.com/office/powerpoint/2010/main" val="365055549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2905112"/>
            <a:ext cx="4535079" cy="2430458"/>
          </a:xfrm>
        </p:spPr>
        <p:txBody>
          <a:bodyPr/>
          <a:lstStyle/>
          <a:p>
            <a:r>
              <a:rPr lang="en-GB" sz="5400"/>
              <a:t>RECIPE: Perform </a:t>
            </a:r>
            <a:endParaRPr lang="en-GB" sz="5400">
              <a:cs typeface="Calibri"/>
            </a:endParaRPr>
          </a:p>
          <a:p>
            <a:endParaRPr lang="en-GB"/>
          </a:p>
          <a:p>
            <a:endParaRPr lang="en-GB"/>
          </a:p>
          <a:p>
            <a:endParaRPr lang="en-GB">
              <a:cs typeface="Calibri"/>
            </a:endParaRPr>
          </a:p>
        </p:txBody>
      </p:sp>
    </p:spTree>
    <p:extLst>
      <p:ext uri="{BB962C8B-B14F-4D97-AF65-F5344CB8AC3E}">
        <p14:creationId xmlns:p14="http://schemas.microsoft.com/office/powerpoint/2010/main" val="294518415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9C417A1-8CA4-4E35-9D28-18CF2817CD62}"/>
              </a:ext>
            </a:extLst>
          </p:cNvPr>
          <p:cNvSpPr>
            <a:spLocks noGrp="1"/>
          </p:cNvSpPr>
          <p:nvPr>
            <p:ph idx="1"/>
          </p:nvPr>
        </p:nvSpPr>
        <p:spPr>
          <a:xfrm>
            <a:off x="593939" y="1630355"/>
            <a:ext cx="10803903" cy="3864989"/>
          </a:xfrm>
        </p:spPr>
        <p:txBody>
          <a:bodyPr/>
          <a:lstStyle/>
          <a:p>
            <a:pPr marL="0" indent="0">
              <a:buNone/>
            </a:pPr>
            <a:endParaRPr lang="en-GB" b="1">
              <a:cs typeface="Calibri"/>
            </a:endParaRPr>
          </a:p>
          <a:p>
            <a:r>
              <a:rPr lang="en-US" sz="3600">
                <a:ea typeface="+mn-lt"/>
                <a:cs typeface="+mn-lt"/>
              </a:rPr>
              <a:t>Jot down as many ways children could </a:t>
            </a:r>
            <a:r>
              <a:rPr lang="en-US" sz="3600" b="1">
                <a:ea typeface="+mn-lt"/>
                <a:cs typeface="+mn-lt"/>
              </a:rPr>
              <a:t>Perform</a:t>
            </a:r>
          </a:p>
          <a:p>
            <a:endParaRPr lang="en-US" b="1">
              <a:ea typeface="+mn-lt"/>
              <a:cs typeface="+mn-lt"/>
            </a:endParaRPr>
          </a:p>
          <a:p>
            <a:r>
              <a:rPr lang="en-US" b="1">
                <a:ea typeface="+mn-lt"/>
                <a:cs typeface="+mn-lt"/>
              </a:rPr>
              <a:t>Self </a:t>
            </a:r>
            <a:r>
              <a:rPr lang="en-US">
                <a:cs typeface="Calibri"/>
              </a:rPr>
              <a:t>– iPad / recording  </a:t>
            </a:r>
          </a:p>
          <a:p>
            <a:r>
              <a:rPr lang="en-GB" b="1">
                <a:cs typeface="Calibri"/>
              </a:rPr>
              <a:t>Friend </a:t>
            </a:r>
            <a:r>
              <a:rPr lang="en-GB">
                <a:cs typeface="Calibri"/>
              </a:rPr>
              <a:t>– performing to one group  - Museum </a:t>
            </a:r>
            <a:endParaRPr lang="en-US">
              <a:cs typeface="Calibri"/>
            </a:endParaRPr>
          </a:p>
          <a:p>
            <a:r>
              <a:rPr lang="en-US" b="1">
                <a:cs typeface="Calibri"/>
              </a:rPr>
              <a:t>Teacher </a:t>
            </a:r>
          </a:p>
          <a:p>
            <a:r>
              <a:rPr lang="en-US" b="1">
                <a:cs typeface="Calibri"/>
              </a:rPr>
              <a:t>All </a:t>
            </a:r>
            <a:r>
              <a:rPr lang="en-US">
                <a:cs typeface="Calibri"/>
              </a:rPr>
              <a:t>– 2</a:t>
            </a:r>
            <a:r>
              <a:rPr lang="en-US">
                <a:ea typeface="+mn-lt"/>
                <a:cs typeface="+mn-lt"/>
              </a:rPr>
              <a:t> groups at once or one group</a:t>
            </a:r>
          </a:p>
          <a:p>
            <a:endParaRPr lang="en-US">
              <a:cs typeface="Calibri"/>
            </a:endParaRPr>
          </a:p>
          <a:p>
            <a:pPr marL="0" indent="0">
              <a:buNone/>
            </a:pPr>
            <a:r>
              <a:rPr lang="en-US">
                <a:cs typeface="Calibri"/>
              </a:rPr>
              <a:t>*Discussion </a:t>
            </a:r>
          </a:p>
        </p:txBody>
      </p:sp>
      <p:sp>
        <p:nvSpPr>
          <p:cNvPr id="3" name="TextBox 2">
            <a:extLst>
              <a:ext uri="{FF2B5EF4-FFF2-40B4-BE49-F238E27FC236}">
                <a16:creationId xmlns:a16="http://schemas.microsoft.com/office/drawing/2014/main" id="{C81FF0C8-1C3E-4591-91F9-D7DFC11DEA63}"/>
              </a:ext>
            </a:extLst>
          </p:cNvPr>
          <p:cNvSpPr txBox="1"/>
          <p:nvPr/>
        </p:nvSpPr>
        <p:spPr>
          <a:xfrm>
            <a:off x="594852" y="680885"/>
            <a:ext cx="9760973" cy="7571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4800" b="1" u="sng">
                <a:ea typeface="+mn-lt"/>
                <a:cs typeface="+mn-lt"/>
              </a:rPr>
              <a:t>Perform</a:t>
            </a:r>
            <a:endParaRPr lang="en-US" u="sng"/>
          </a:p>
        </p:txBody>
      </p:sp>
    </p:spTree>
    <p:extLst>
      <p:ext uri="{BB962C8B-B14F-4D97-AF65-F5344CB8AC3E}">
        <p14:creationId xmlns:p14="http://schemas.microsoft.com/office/powerpoint/2010/main" val="148668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9C417A1-8CA4-4E35-9D28-18CF2817CD62}"/>
              </a:ext>
            </a:extLst>
          </p:cNvPr>
          <p:cNvSpPr>
            <a:spLocks noGrp="1"/>
          </p:cNvSpPr>
          <p:nvPr>
            <p:ph idx="1"/>
          </p:nvPr>
        </p:nvSpPr>
        <p:spPr>
          <a:xfrm>
            <a:off x="593939" y="1630355"/>
            <a:ext cx="10803903" cy="3864989"/>
          </a:xfrm>
        </p:spPr>
        <p:txBody>
          <a:bodyPr/>
          <a:lstStyle/>
          <a:p>
            <a:pPr marL="0" indent="0">
              <a:buNone/>
            </a:pPr>
            <a:endParaRPr lang="en-GB" b="1">
              <a:cs typeface="Calibri"/>
            </a:endParaRPr>
          </a:p>
          <a:p>
            <a:r>
              <a:rPr lang="en-US" sz="3600" b="1" dirty="0">
                <a:cs typeface="Calibri"/>
              </a:rPr>
              <a:t>Discuss Ideas?</a:t>
            </a:r>
          </a:p>
          <a:p>
            <a:endParaRPr lang="en-US" sz="3600" b="1">
              <a:cs typeface="Calibri"/>
            </a:endParaRPr>
          </a:p>
          <a:p>
            <a:r>
              <a:rPr lang="en-US" sz="3600" dirty="0">
                <a:cs typeface="Calibri"/>
              </a:rPr>
              <a:t>Bingo (2 versions)</a:t>
            </a:r>
          </a:p>
          <a:p>
            <a:r>
              <a:rPr lang="en-GB" sz="3600" dirty="0">
                <a:cs typeface="Calibri"/>
              </a:rPr>
              <a:t>Finish the phrase</a:t>
            </a:r>
          </a:p>
          <a:p>
            <a:r>
              <a:rPr lang="en-GB" sz="3600" dirty="0">
                <a:cs typeface="Calibri"/>
              </a:rPr>
              <a:t>Key word feedback (e.g. flow, challenging shape)</a:t>
            </a:r>
          </a:p>
          <a:p>
            <a:pPr marL="0" indent="0">
              <a:buNone/>
            </a:pPr>
            <a:endParaRPr lang="en-GB" sz="3600" b="1">
              <a:cs typeface="Calibri"/>
            </a:endParaRPr>
          </a:p>
        </p:txBody>
      </p:sp>
      <p:sp>
        <p:nvSpPr>
          <p:cNvPr id="3" name="TextBox 2">
            <a:extLst>
              <a:ext uri="{FF2B5EF4-FFF2-40B4-BE49-F238E27FC236}">
                <a16:creationId xmlns:a16="http://schemas.microsoft.com/office/drawing/2014/main" id="{C81FF0C8-1C3E-4591-91F9-D7DFC11DEA63}"/>
              </a:ext>
            </a:extLst>
          </p:cNvPr>
          <p:cNvSpPr txBox="1"/>
          <p:nvPr/>
        </p:nvSpPr>
        <p:spPr>
          <a:xfrm>
            <a:off x="594852" y="680885"/>
            <a:ext cx="9760973" cy="7571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4800" b="1"/>
              <a:t>Strategies to</a:t>
            </a:r>
            <a:r>
              <a:rPr lang="en-GB" sz="4800" b="1">
                <a:ea typeface="+mn-lt"/>
                <a:cs typeface="+mn-lt"/>
              </a:rPr>
              <a:t> </a:t>
            </a:r>
            <a:r>
              <a:rPr lang="en-GB" sz="4800" b="1" u="sng">
                <a:ea typeface="+mn-lt"/>
                <a:cs typeface="+mn-lt"/>
              </a:rPr>
              <a:t>Evaluate</a:t>
            </a:r>
            <a:endParaRPr lang="en-US" u="sng"/>
          </a:p>
        </p:txBody>
      </p:sp>
    </p:spTree>
    <p:extLst>
      <p:ext uri="{BB962C8B-B14F-4D97-AF65-F5344CB8AC3E}">
        <p14:creationId xmlns:p14="http://schemas.microsoft.com/office/powerpoint/2010/main" val="12064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Chart, funnel chart&#10;&#10;Description automatically generated">
            <a:extLst>
              <a:ext uri="{FF2B5EF4-FFF2-40B4-BE49-F238E27FC236}">
                <a16:creationId xmlns:a16="http://schemas.microsoft.com/office/drawing/2014/main" id="{F7EB15EB-5B29-424E-9CD9-A04A9095665C}"/>
              </a:ext>
            </a:extLst>
          </p:cNvPr>
          <p:cNvPicPr>
            <a:picLocks noChangeAspect="1"/>
          </p:cNvPicPr>
          <p:nvPr/>
        </p:nvPicPr>
        <p:blipFill rotWithShape="1">
          <a:blip r:embed="rId2"/>
          <a:srcRect l="4779" r="2390" b="-114"/>
          <a:stretch/>
        </p:blipFill>
        <p:spPr>
          <a:xfrm>
            <a:off x="643467" y="1616040"/>
            <a:ext cx="5294716" cy="3625917"/>
          </a:xfrm>
          <a:prstGeom prst="rect">
            <a:avLst/>
          </a:prstGeom>
        </p:spPr>
      </p:pic>
      <p:cxnSp>
        <p:nvCxnSpPr>
          <p:cNvPr id="17" name="Straight Connector 16">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2" name="Picture 1" descr="Improving Questioning -">
            <a:extLst>
              <a:ext uri="{FF2B5EF4-FFF2-40B4-BE49-F238E27FC236}">
                <a16:creationId xmlns:a16="http://schemas.microsoft.com/office/drawing/2014/main" id="{D91BACD2-4137-E3C6-5E61-3C4BDABB0452}"/>
              </a:ext>
            </a:extLst>
          </p:cNvPr>
          <p:cNvPicPr>
            <a:picLocks noChangeAspect="1"/>
          </p:cNvPicPr>
          <p:nvPr/>
        </p:nvPicPr>
        <p:blipFill>
          <a:blip r:embed="rId3"/>
          <a:stretch>
            <a:fillRect/>
          </a:stretch>
        </p:blipFill>
        <p:spPr>
          <a:xfrm>
            <a:off x="6253817" y="1615560"/>
            <a:ext cx="5294715" cy="3626879"/>
          </a:xfrm>
          <a:prstGeom prst="rect">
            <a:avLst/>
          </a:prstGeom>
        </p:spPr>
      </p:pic>
      <p:sp>
        <p:nvSpPr>
          <p:cNvPr id="3" name="Rectangle 2">
            <a:extLst>
              <a:ext uri="{FF2B5EF4-FFF2-40B4-BE49-F238E27FC236}">
                <a16:creationId xmlns:a16="http://schemas.microsoft.com/office/drawing/2014/main" id="{87FF5B25-4AF6-2F66-96CD-61D2360F5323}"/>
              </a:ext>
            </a:extLst>
          </p:cNvPr>
          <p:cNvSpPr/>
          <p:nvPr/>
        </p:nvSpPr>
        <p:spPr>
          <a:xfrm>
            <a:off x="3291840" y="716280"/>
            <a:ext cx="5379720" cy="548640"/>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cs typeface="Calibri"/>
              </a:rPr>
              <a:t>Think about your questioning through the lesson</a:t>
            </a:r>
            <a:endParaRPr lang="en-GB" sz="2000">
              <a:cs typeface="Calibri"/>
            </a:endParaRPr>
          </a:p>
        </p:txBody>
      </p:sp>
    </p:spTree>
    <p:extLst>
      <p:ext uri="{BB962C8B-B14F-4D97-AF65-F5344CB8AC3E}">
        <p14:creationId xmlns:p14="http://schemas.microsoft.com/office/powerpoint/2010/main" val="70777836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dirty="0"/>
              <a:t>Counter Balance Counter Tension</a:t>
            </a:r>
            <a:endParaRPr lang="en-GB" dirty="0">
              <a:cs typeface="Calibri"/>
            </a:endParaRPr>
          </a:p>
          <a:p>
            <a:r>
              <a:rPr lang="en-GB" dirty="0">
                <a:cs typeface="Calibri"/>
              </a:rPr>
              <a:t>Peer Teaching</a:t>
            </a:r>
            <a:endParaRPr lang="en-GB" dirty="0"/>
          </a:p>
          <a:p>
            <a:endParaRPr lang="en-GB"/>
          </a:p>
          <a:p>
            <a:r>
              <a:rPr lang="en-GB" dirty="0"/>
              <a:t>Creativity Through Movement</a:t>
            </a:r>
            <a:endParaRPr lang="en-GB">
              <a:cs typeface="Calibri"/>
            </a:endParaRPr>
          </a:p>
          <a:p>
            <a:r>
              <a:rPr lang="en-GB" dirty="0"/>
              <a:t>(BMPE4002) Level 4</a:t>
            </a:r>
            <a:endParaRPr lang="en-GB">
              <a:cs typeface="Calibri"/>
            </a:endParaRPr>
          </a:p>
          <a:p>
            <a:endParaRPr lang="en-GB"/>
          </a:p>
          <a:p>
            <a:r>
              <a:rPr lang="en-GB" dirty="0"/>
              <a:t>Kate Piper</a:t>
            </a:r>
            <a:endParaRPr lang="en-GB">
              <a:cs typeface="Calibri"/>
            </a:endParaRPr>
          </a:p>
          <a:p>
            <a:r>
              <a:rPr lang="en-GB" dirty="0"/>
              <a:t>Anna Stevenson</a:t>
            </a:r>
            <a:endParaRPr lang="en-GB">
              <a:cs typeface="Calibri"/>
            </a:endParaRPr>
          </a:p>
        </p:txBody>
      </p:sp>
    </p:spTree>
    <p:extLst>
      <p:ext uri="{BB962C8B-B14F-4D97-AF65-F5344CB8AC3E}">
        <p14:creationId xmlns:p14="http://schemas.microsoft.com/office/powerpoint/2010/main" val="409424617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EC01459-B2C8-8A39-5743-6CB67A481440}"/>
              </a:ext>
            </a:extLst>
          </p:cNvPr>
          <p:cNvSpPr>
            <a:spLocks noGrp="1"/>
          </p:cNvSpPr>
          <p:nvPr>
            <p:ph idx="1"/>
          </p:nvPr>
        </p:nvSpPr>
        <p:spPr>
          <a:xfrm>
            <a:off x="535528" y="887250"/>
            <a:ext cx="10803903" cy="3864989"/>
          </a:xfrm>
        </p:spPr>
        <p:txBody>
          <a:bodyPr/>
          <a:lstStyle/>
          <a:p>
            <a:pPr marL="0" indent="0">
              <a:buNone/>
            </a:pPr>
            <a:r>
              <a:rPr lang="en-GB" sz="3600" b="1" dirty="0">
                <a:cs typeface="Calibri"/>
              </a:rPr>
              <a:t>RECAP – Warm up</a:t>
            </a:r>
            <a:endParaRPr lang="en-GB" sz="3600" dirty="0">
              <a:cs typeface="Calibri"/>
            </a:endParaRPr>
          </a:p>
          <a:p>
            <a:r>
              <a:rPr lang="en-GB" sz="3600" dirty="0">
                <a:cs typeface="Calibri"/>
              </a:rPr>
              <a:t>Come up with a warm up sequence</a:t>
            </a:r>
            <a:endParaRPr lang="en-GB" sz="3600" dirty="0"/>
          </a:p>
          <a:p>
            <a:r>
              <a:rPr lang="en-GB" sz="3600" dirty="0">
                <a:cs typeface="Calibri"/>
              </a:rPr>
              <a:t>Pulse raiser / stretching </a:t>
            </a:r>
          </a:p>
          <a:p>
            <a:r>
              <a:rPr lang="en-GB" sz="3600" dirty="0">
                <a:cs typeface="Calibri"/>
              </a:rPr>
              <a:t>Include </a:t>
            </a:r>
            <a:r>
              <a:rPr lang="en-GB" sz="3600" b="1" u="sng" dirty="0">
                <a:cs typeface="Calibri"/>
              </a:rPr>
              <a:t>relationships </a:t>
            </a:r>
            <a:r>
              <a:rPr lang="en-GB" sz="3600" dirty="0" err="1">
                <a:cs typeface="Calibri"/>
              </a:rPr>
              <a:t>e.g</a:t>
            </a:r>
            <a:r>
              <a:rPr lang="en-GB" sz="3600" dirty="0">
                <a:cs typeface="Calibri"/>
              </a:rPr>
              <a:t> symmetrical, away towards etc...</a:t>
            </a:r>
          </a:p>
          <a:p>
            <a:pPr marL="0" indent="0">
              <a:buNone/>
            </a:pPr>
            <a:endParaRPr lang="en-GB" sz="3600" dirty="0">
              <a:cs typeface="Calibri"/>
            </a:endParaRPr>
          </a:p>
        </p:txBody>
      </p:sp>
    </p:spTree>
    <p:extLst>
      <p:ext uri="{BB962C8B-B14F-4D97-AF65-F5344CB8AC3E}">
        <p14:creationId xmlns:p14="http://schemas.microsoft.com/office/powerpoint/2010/main" val="128590078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9625857-CD33-CFC7-D933-5EFF91959F37}"/>
              </a:ext>
            </a:extLst>
          </p:cNvPr>
          <p:cNvSpPr>
            <a:spLocks noGrp="1"/>
          </p:cNvSpPr>
          <p:nvPr>
            <p:ph idx="1"/>
          </p:nvPr>
        </p:nvSpPr>
        <p:spPr>
          <a:xfrm>
            <a:off x="630810" y="300149"/>
            <a:ext cx="10803903" cy="5449949"/>
          </a:xfrm>
        </p:spPr>
        <p:txBody>
          <a:bodyPr/>
          <a:lstStyle/>
          <a:p>
            <a:r>
              <a:rPr lang="en-GB" sz="2400" b="1" dirty="0">
                <a:cs typeface="Calibri"/>
              </a:rPr>
              <a:t>Recap </a:t>
            </a:r>
            <a:r>
              <a:rPr lang="en-GB" sz="2400" dirty="0">
                <a:cs typeface="Calibri"/>
              </a:rPr>
              <a:t>(warm up)</a:t>
            </a:r>
            <a:endParaRPr lang="en-GB" sz="2400" b="1" dirty="0">
              <a:cs typeface="Calibri"/>
            </a:endParaRPr>
          </a:p>
          <a:p>
            <a:pPr marL="0" indent="0">
              <a:buNone/>
            </a:pPr>
            <a:endParaRPr lang="en-GB" sz="2400" b="1" dirty="0">
              <a:cs typeface="Calibri"/>
            </a:endParaRPr>
          </a:p>
          <a:p>
            <a:r>
              <a:rPr lang="en-GB" sz="2400" b="1" dirty="0">
                <a:cs typeface="Calibri"/>
              </a:rPr>
              <a:t>Exploring </a:t>
            </a:r>
            <a:r>
              <a:rPr lang="en-GB" sz="2400" dirty="0">
                <a:cs typeface="Calibri"/>
              </a:rPr>
              <a:t>centre of gravity - </a:t>
            </a:r>
            <a:r>
              <a:rPr lang="en-GB" sz="2400" dirty="0">
                <a:ea typeface="+mn-lt"/>
                <a:cs typeface="+mn-lt"/>
              </a:rPr>
              <a:t>progressions </a:t>
            </a:r>
            <a:endParaRPr lang="en-GB" sz="2400" dirty="0">
              <a:cs typeface="Calibri"/>
            </a:endParaRPr>
          </a:p>
          <a:p>
            <a:r>
              <a:rPr lang="en-GB" sz="2400" dirty="0">
                <a:cs typeface="Calibri"/>
              </a:rPr>
              <a:t>Counter balance counter tension</a:t>
            </a:r>
          </a:p>
          <a:p>
            <a:r>
              <a:rPr lang="en-GB" sz="2400" dirty="0">
                <a:cs typeface="Calibri"/>
              </a:rPr>
              <a:t>Strong bases</a:t>
            </a:r>
          </a:p>
          <a:p>
            <a:r>
              <a:rPr lang="en-GB" sz="2400" dirty="0">
                <a:cs typeface="Calibri"/>
              </a:rPr>
              <a:t>Explore shapes with cards</a:t>
            </a:r>
          </a:p>
          <a:p>
            <a:endParaRPr lang="en-GB" sz="2400" b="1" dirty="0">
              <a:cs typeface="Calibri"/>
            </a:endParaRPr>
          </a:p>
          <a:p>
            <a:r>
              <a:rPr lang="en-GB" sz="2400" b="1" dirty="0">
                <a:cs typeface="Calibri"/>
              </a:rPr>
              <a:t>Create </a:t>
            </a:r>
            <a:r>
              <a:rPr lang="en-GB" sz="2400" dirty="0">
                <a:cs typeface="Calibri"/>
              </a:rPr>
              <a:t>– come up with your own create sentence </a:t>
            </a:r>
            <a:endParaRPr lang="en-GB" sz="2400">
              <a:cs typeface="Calibri"/>
            </a:endParaRPr>
          </a:p>
          <a:p>
            <a:r>
              <a:rPr lang="en-GB" sz="2400" b="1" dirty="0">
                <a:cs typeface="Calibri"/>
              </a:rPr>
              <a:t>Intervene </a:t>
            </a:r>
            <a:r>
              <a:rPr lang="en-GB" sz="2400" dirty="0">
                <a:cs typeface="Calibri"/>
              </a:rPr>
              <a:t>– add to the whiteboard</a:t>
            </a:r>
          </a:p>
          <a:p>
            <a:endParaRPr lang="en-GB" sz="2400" dirty="0">
              <a:cs typeface="Calibri"/>
            </a:endParaRPr>
          </a:p>
          <a:p>
            <a:r>
              <a:rPr lang="en-GB" sz="2400" b="1" dirty="0">
                <a:cs typeface="Calibri"/>
              </a:rPr>
              <a:t>Perform &amp; Evaluate </a:t>
            </a:r>
            <a:endParaRPr lang="en-GB" sz="2400" dirty="0">
              <a:cs typeface="Calibri"/>
            </a:endParaRPr>
          </a:p>
          <a:p>
            <a:endParaRPr lang="en-GB" sz="2400" dirty="0">
              <a:cs typeface="Calibri"/>
            </a:endParaRPr>
          </a:p>
          <a:p>
            <a:endParaRPr lang="en-GB" sz="2400" dirty="0">
              <a:cs typeface="Calibri"/>
            </a:endParaRPr>
          </a:p>
          <a:p>
            <a:endParaRPr lang="en-GB" sz="2400" dirty="0">
              <a:cs typeface="Calibri"/>
            </a:endParaRPr>
          </a:p>
          <a:p>
            <a:endParaRPr lang="en-GB" sz="2400" dirty="0">
              <a:cs typeface="Calibri"/>
            </a:endParaRPr>
          </a:p>
        </p:txBody>
      </p:sp>
    </p:spTree>
    <p:extLst>
      <p:ext uri="{BB962C8B-B14F-4D97-AF65-F5344CB8AC3E}">
        <p14:creationId xmlns:p14="http://schemas.microsoft.com/office/powerpoint/2010/main" val="34083525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opy Of Ms Jane: Aesthetics Basic Gymnastic Skills For Your Toolbox -  Lessons - Blendspace">
            <a:extLst>
              <a:ext uri="{FF2B5EF4-FFF2-40B4-BE49-F238E27FC236}">
                <a16:creationId xmlns:a16="http://schemas.microsoft.com/office/drawing/2014/main" id="{169355B1-F5BF-6B2F-8AAE-9A5538CF00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4102" y="-20"/>
            <a:ext cx="9013317" cy="67528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105946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A846994-69B6-97C1-9312-C51EEB7040F2}"/>
              </a:ext>
            </a:extLst>
          </p:cNvPr>
          <p:cNvSpPr>
            <a:spLocks noGrp="1"/>
          </p:cNvSpPr>
          <p:nvPr>
            <p:ph idx="1"/>
          </p:nvPr>
        </p:nvSpPr>
        <p:spPr>
          <a:xfrm>
            <a:off x="643002" y="635429"/>
            <a:ext cx="10803903" cy="3864989"/>
          </a:xfrm>
        </p:spPr>
        <p:txBody>
          <a:bodyPr wrap="square"/>
          <a:lstStyle/>
          <a:p>
            <a:r>
              <a:rPr lang="en-GB" sz="3600" b="1" dirty="0">
                <a:cs typeface="Calibri"/>
              </a:rPr>
              <a:t>Teaching groups:</a:t>
            </a:r>
          </a:p>
          <a:p>
            <a:endParaRPr lang="en-GB" dirty="0">
              <a:ea typeface="Calibri" panose="020F0502020204030204"/>
              <a:cs typeface="Calibri"/>
            </a:endParaRPr>
          </a:p>
          <a:p>
            <a:endParaRPr lang="en-GB" dirty="0">
              <a:cs typeface="Calibri"/>
            </a:endParaRPr>
          </a:p>
          <a:p>
            <a:endParaRPr lang="en-GB" dirty="0">
              <a:cs typeface="Calibri"/>
            </a:endParaRPr>
          </a:p>
          <a:p>
            <a:endParaRPr lang="en-GB">
              <a:cs typeface="Calibri"/>
            </a:endParaRPr>
          </a:p>
          <a:p>
            <a:r>
              <a:rPr lang="en-GB" dirty="0">
                <a:cs typeface="Calibri"/>
              </a:rPr>
              <a:t>Next week planning week!</a:t>
            </a:r>
          </a:p>
        </p:txBody>
      </p:sp>
      <p:sp>
        <p:nvSpPr>
          <p:cNvPr id="3" name="Rectangle: Rounded Corners 2">
            <a:extLst>
              <a:ext uri="{FF2B5EF4-FFF2-40B4-BE49-F238E27FC236}">
                <a16:creationId xmlns:a16="http://schemas.microsoft.com/office/drawing/2014/main" id="{696F5CCA-F203-643A-F797-4EE309139C74}"/>
              </a:ext>
            </a:extLst>
          </p:cNvPr>
          <p:cNvSpPr/>
          <p:nvPr/>
        </p:nvSpPr>
        <p:spPr>
          <a:xfrm>
            <a:off x="863150" y="1375645"/>
            <a:ext cx="3383279" cy="1658112"/>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ctr">
              <a:buFont typeface="Arial"/>
              <a:buChar char="•"/>
            </a:pPr>
            <a:r>
              <a:rPr lang="en-GB" sz="2400" dirty="0">
                <a:solidFill>
                  <a:schemeClr val="tx1"/>
                </a:solidFill>
                <a:ea typeface="+mn-lt"/>
                <a:cs typeface="+mn-lt"/>
              </a:rPr>
              <a:t>Lucy</a:t>
            </a:r>
            <a:endParaRPr lang="en-GB" sz="2400" dirty="0">
              <a:solidFill>
                <a:schemeClr val="tx1"/>
              </a:solidFill>
              <a:cs typeface="Calibri" panose="020F0502020204030204"/>
            </a:endParaRPr>
          </a:p>
          <a:p>
            <a:pPr marL="342900" indent="-342900" algn="ctr">
              <a:buFont typeface="Arial"/>
              <a:buChar char="•"/>
            </a:pPr>
            <a:r>
              <a:rPr lang="en-GB" sz="2400" dirty="0">
                <a:solidFill>
                  <a:schemeClr val="tx1"/>
                </a:solidFill>
                <a:ea typeface="+mn-lt"/>
                <a:cs typeface="+mn-lt"/>
              </a:rPr>
              <a:t>Sam</a:t>
            </a:r>
          </a:p>
          <a:p>
            <a:pPr marL="342900" indent="-342900" algn="ctr">
              <a:buFont typeface="Arial"/>
              <a:buChar char="•"/>
            </a:pPr>
            <a:r>
              <a:rPr lang="en-GB" sz="2400" dirty="0">
                <a:solidFill>
                  <a:schemeClr val="tx1"/>
                </a:solidFill>
                <a:ea typeface="+mn-lt"/>
                <a:cs typeface="+mn-lt"/>
              </a:rPr>
              <a:t>Cellan</a:t>
            </a:r>
            <a:endParaRPr lang="en-GB" sz="2400" dirty="0">
              <a:solidFill>
                <a:schemeClr val="tx1"/>
              </a:solidFill>
              <a:cs typeface="Calibri" panose="020F0502020204030204"/>
            </a:endParaRPr>
          </a:p>
        </p:txBody>
      </p:sp>
      <p:sp>
        <p:nvSpPr>
          <p:cNvPr id="4" name="Rectangle: Rounded Corners 3">
            <a:extLst>
              <a:ext uri="{FF2B5EF4-FFF2-40B4-BE49-F238E27FC236}">
                <a16:creationId xmlns:a16="http://schemas.microsoft.com/office/drawing/2014/main" id="{AA59C94B-4774-8363-8B10-9ADF11DA8B08}"/>
              </a:ext>
            </a:extLst>
          </p:cNvPr>
          <p:cNvSpPr/>
          <p:nvPr/>
        </p:nvSpPr>
        <p:spPr>
          <a:xfrm>
            <a:off x="4471982" y="1375645"/>
            <a:ext cx="3383279" cy="1658112"/>
          </a:xfrm>
          <a:prstGeom prst="roundRect">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28600" lvl="0" indent="-228600" algn="ctr" rtl="0">
              <a:buFont typeface="Arial,Sans-Serif"/>
              <a:buChar char="•"/>
            </a:pPr>
            <a:r>
              <a:rPr lang="en-GB" sz="2400" baseline="0" dirty="0">
                <a:solidFill>
                  <a:srgbClr val="000000"/>
                </a:solidFill>
                <a:latin typeface="Calibri"/>
                <a:ea typeface="Arial"/>
                <a:cs typeface="Calibri"/>
              </a:rPr>
              <a:t>Nia</a:t>
            </a:r>
            <a:r>
              <a:rPr lang="en-GB" sz="2400" dirty="0">
                <a:solidFill>
                  <a:srgbClr val="000000"/>
                </a:solidFill>
                <a:latin typeface="Calibri"/>
                <a:ea typeface="Arial"/>
                <a:cs typeface="Calibri"/>
              </a:rPr>
              <a:t>​</a:t>
            </a:r>
          </a:p>
          <a:p>
            <a:pPr marL="228600" lvl="0" indent="-228600" algn="ctr" rtl="0">
              <a:buFont typeface="Arial,Sans-Serif"/>
              <a:buChar char="•"/>
            </a:pPr>
            <a:r>
              <a:rPr lang="en-GB" sz="2400" baseline="0" dirty="0">
                <a:solidFill>
                  <a:srgbClr val="000000"/>
                </a:solidFill>
                <a:latin typeface="Calibri"/>
                <a:ea typeface="Arial"/>
                <a:cs typeface="Calibri"/>
              </a:rPr>
              <a:t>Ryan</a:t>
            </a:r>
            <a:r>
              <a:rPr lang="en-GB" sz="2400" dirty="0">
                <a:solidFill>
                  <a:srgbClr val="000000"/>
                </a:solidFill>
                <a:latin typeface="Calibri"/>
                <a:ea typeface="Arial"/>
                <a:cs typeface="Calibri"/>
              </a:rPr>
              <a:t>​</a:t>
            </a:r>
          </a:p>
          <a:p>
            <a:pPr marL="228600" lvl="0" indent="-228600" algn="ctr" rtl="0">
              <a:buFont typeface="Arial,Sans-Serif"/>
              <a:buChar char="•"/>
            </a:pPr>
            <a:r>
              <a:rPr lang="en-GB" sz="2400" baseline="0" dirty="0">
                <a:solidFill>
                  <a:srgbClr val="000000"/>
                </a:solidFill>
                <a:latin typeface="Calibri"/>
                <a:ea typeface="Arial"/>
                <a:cs typeface="Calibri"/>
              </a:rPr>
              <a:t>Brychan</a:t>
            </a:r>
            <a:r>
              <a:rPr lang="en-GB" sz="2400" dirty="0">
                <a:solidFill>
                  <a:srgbClr val="000000"/>
                </a:solidFill>
                <a:latin typeface="Calibri"/>
                <a:ea typeface="Arial"/>
                <a:cs typeface="Calibri"/>
              </a:rPr>
              <a:t>​</a:t>
            </a:r>
            <a:endParaRPr lang="en-GB" sz="2400">
              <a:solidFill>
                <a:srgbClr val="000000"/>
              </a:solidFill>
              <a:latin typeface="Calibri"/>
              <a:cs typeface="Calibri"/>
            </a:endParaRPr>
          </a:p>
        </p:txBody>
      </p:sp>
      <p:sp>
        <p:nvSpPr>
          <p:cNvPr id="5" name="Rectangle: Rounded Corners 4">
            <a:extLst>
              <a:ext uri="{FF2B5EF4-FFF2-40B4-BE49-F238E27FC236}">
                <a16:creationId xmlns:a16="http://schemas.microsoft.com/office/drawing/2014/main" id="{8DDD3B53-12EC-E6B4-0EA8-98BB300EAAB7}"/>
              </a:ext>
            </a:extLst>
          </p:cNvPr>
          <p:cNvSpPr/>
          <p:nvPr/>
        </p:nvSpPr>
        <p:spPr>
          <a:xfrm>
            <a:off x="8068622" y="1375645"/>
            <a:ext cx="3383279" cy="1658112"/>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28600" lvl="0" indent="-228600" algn="ctr" rtl="0">
              <a:buFont typeface="Arial,Sans-Serif"/>
              <a:buChar char="•"/>
            </a:pPr>
            <a:r>
              <a:rPr lang="en-GB" sz="2400" baseline="0" dirty="0">
                <a:solidFill>
                  <a:schemeClr val="tx1"/>
                </a:solidFill>
                <a:latin typeface="Calibri"/>
                <a:ea typeface="Arial"/>
                <a:cs typeface="Calibri"/>
              </a:rPr>
              <a:t>Maddie</a:t>
            </a:r>
            <a:r>
              <a:rPr lang="en-GB" sz="2400" dirty="0">
                <a:solidFill>
                  <a:schemeClr val="tx1"/>
                </a:solidFill>
                <a:latin typeface="Calibri"/>
                <a:ea typeface="Arial"/>
                <a:cs typeface="Calibri"/>
              </a:rPr>
              <a:t>​</a:t>
            </a:r>
          </a:p>
          <a:p>
            <a:pPr marL="228600" lvl="0" indent="-228600" algn="ctr" rtl="0">
              <a:buFont typeface="Arial,Sans-Serif"/>
              <a:buChar char="•"/>
            </a:pPr>
            <a:r>
              <a:rPr lang="en-GB" sz="2400" baseline="0" dirty="0">
                <a:solidFill>
                  <a:schemeClr val="tx1"/>
                </a:solidFill>
                <a:latin typeface="Calibri"/>
                <a:ea typeface="Arial"/>
                <a:cs typeface="Calibri"/>
              </a:rPr>
              <a:t>Fraser</a:t>
            </a:r>
            <a:r>
              <a:rPr lang="en-GB" sz="2400" dirty="0">
                <a:solidFill>
                  <a:schemeClr val="tx1"/>
                </a:solidFill>
                <a:latin typeface="Calibri"/>
                <a:ea typeface="Arial"/>
                <a:cs typeface="Calibri"/>
              </a:rPr>
              <a:t>​</a:t>
            </a:r>
            <a:endParaRPr lang="en-GB" sz="2400">
              <a:solidFill>
                <a:schemeClr val="tx1"/>
              </a:solidFill>
              <a:latin typeface="Calibri"/>
              <a:cs typeface="Calibri"/>
            </a:endParaRPr>
          </a:p>
        </p:txBody>
      </p:sp>
    </p:spTree>
    <p:extLst>
      <p:ext uri="{BB962C8B-B14F-4D97-AF65-F5344CB8AC3E}">
        <p14:creationId xmlns:p14="http://schemas.microsoft.com/office/powerpoint/2010/main" val="97038173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8E99A-537F-4E83-80A4-FDB82D251E5C}"/>
              </a:ext>
            </a:extLst>
          </p:cNvPr>
          <p:cNvSpPr>
            <a:spLocks noGrp="1"/>
          </p:cNvSpPr>
          <p:nvPr>
            <p:ph type="title"/>
          </p:nvPr>
        </p:nvSpPr>
        <p:spPr>
          <a:xfrm>
            <a:off x="306308" y="110159"/>
            <a:ext cx="11481847" cy="1325563"/>
          </a:xfrm>
        </p:spPr>
        <p:txBody>
          <a:bodyPr/>
          <a:lstStyle/>
          <a:p>
            <a:r>
              <a:rPr lang="en-GB" dirty="0"/>
              <a:t>Lesson Structure - </a:t>
            </a:r>
            <a:r>
              <a:rPr lang="en-GB" b="1" dirty="0"/>
              <a:t>RECIPE</a:t>
            </a:r>
          </a:p>
        </p:txBody>
      </p:sp>
      <p:sp>
        <p:nvSpPr>
          <p:cNvPr id="3" name="Content Placeholder 2">
            <a:extLst>
              <a:ext uri="{FF2B5EF4-FFF2-40B4-BE49-F238E27FC236}">
                <a16:creationId xmlns:a16="http://schemas.microsoft.com/office/drawing/2014/main" id="{2F1D6B13-C8F3-4141-B230-FB8C5D57102A}"/>
              </a:ext>
            </a:extLst>
          </p:cNvPr>
          <p:cNvSpPr>
            <a:spLocks noGrp="1"/>
          </p:cNvSpPr>
          <p:nvPr>
            <p:ph idx="1"/>
          </p:nvPr>
        </p:nvSpPr>
        <p:spPr>
          <a:xfrm>
            <a:off x="303355" y="1266226"/>
            <a:ext cx="11628899" cy="4258750"/>
          </a:xfrm>
        </p:spPr>
        <p:txBody>
          <a:bodyPr vert="horz" lIns="91440" tIns="45720" rIns="91440" bIns="45720" rtlCol="0" anchor="t">
            <a:normAutofit fontScale="62500" lnSpcReduction="20000"/>
          </a:bodyPr>
          <a:lstStyle/>
          <a:p>
            <a:pPr marL="0" indent="0">
              <a:buNone/>
            </a:pPr>
            <a:endParaRPr lang="en-GB" sz="4400" b="1" u="sng" dirty="0">
              <a:cs typeface="Calibri"/>
            </a:endParaRPr>
          </a:p>
          <a:p>
            <a:r>
              <a:rPr lang="en-GB" dirty="0"/>
              <a:t>RECAP: Know what came before (lesson/ year); Warm up</a:t>
            </a:r>
            <a:endParaRPr lang="en-GB" dirty="0">
              <a:cs typeface="Calibri"/>
            </a:endParaRPr>
          </a:p>
          <a:p>
            <a:endParaRPr lang="en-GB"/>
          </a:p>
          <a:p>
            <a:r>
              <a:rPr lang="en-GB" dirty="0"/>
              <a:t>EXPLORE: Biggest chunk of lesson; exploration of theme/ task; not left alone – questions, subtasks, activities, carousels</a:t>
            </a:r>
            <a:endParaRPr lang="en-GB" dirty="0">
              <a:cs typeface="Calibri"/>
            </a:endParaRPr>
          </a:p>
          <a:p>
            <a:endParaRPr lang="en-GB"/>
          </a:p>
          <a:p>
            <a:r>
              <a:rPr lang="en-GB" dirty="0"/>
              <a:t>CREATE: Something they create from what they explore – can be a sequence, routine etc </a:t>
            </a:r>
            <a:endParaRPr lang="en-GB" dirty="0">
              <a:cs typeface="Calibri"/>
            </a:endParaRPr>
          </a:p>
          <a:p>
            <a:endParaRPr lang="en-GB"/>
          </a:p>
          <a:p>
            <a:r>
              <a:rPr lang="en-GB" dirty="0"/>
              <a:t>INTERVENE: Created outcome needs more exploration – can be on quality of movement – exploring flow, fluency, unison, symmetry, mirroring quality of </a:t>
            </a:r>
            <a:r>
              <a:rPr lang="en-GB" b="1" dirty="0"/>
              <a:t>BSER</a:t>
            </a:r>
            <a:endParaRPr lang="en-GB" dirty="0">
              <a:cs typeface="Calibri"/>
            </a:endParaRPr>
          </a:p>
          <a:p>
            <a:endParaRPr lang="en-GB"/>
          </a:p>
          <a:p>
            <a:r>
              <a:rPr lang="en-GB" dirty="0"/>
              <a:t>PERFORM: Important for these activities; Self, friends, teacher, all</a:t>
            </a:r>
            <a:endParaRPr lang="en-GB" dirty="0">
              <a:cs typeface="Calibri"/>
            </a:endParaRPr>
          </a:p>
          <a:p>
            <a:endParaRPr lang="en-GB"/>
          </a:p>
          <a:p>
            <a:r>
              <a:rPr lang="en-GB" dirty="0"/>
              <a:t>EVALUATE: Linked with Performances feedback and opportunities for improvement</a:t>
            </a:r>
            <a:endParaRPr lang="en-GB" dirty="0">
              <a:cs typeface="Calibri"/>
            </a:endParaRPr>
          </a:p>
        </p:txBody>
      </p:sp>
    </p:spTree>
    <p:extLst>
      <p:ext uri="{BB962C8B-B14F-4D97-AF65-F5344CB8AC3E}">
        <p14:creationId xmlns:p14="http://schemas.microsoft.com/office/powerpoint/2010/main" val="3332650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dirty="0"/>
              <a:t>Date:</a:t>
            </a:r>
          </a:p>
          <a:p>
            <a:r>
              <a:rPr lang="en-GB" dirty="0"/>
              <a:t>Planning Session</a:t>
            </a:r>
            <a:endParaRPr lang="en-GB" dirty="0">
              <a:ea typeface="Calibri"/>
              <a:cs typeface="Calibri"/>
            </a:endParaRPr>
          </a:p>
          <a:p>
            <a:endParaRPr lang="en-GB">
              <a:cs typeface="Calibri"/>
            </a:endParaRPr>
          </a:p>
          <a:p>
            <a:r>
              <a:rPr lang="en-GB" dirty="0"/>
              <a:t>Creativity Through Movement</a:t>
            </a:r>
            <a:endParaRPr lang="en-GB" dirty="0">
              <a:cs typeface="Calibri"/>
            </a:endParaRPr>
          </a:p>
          <a:p>
            <a:r>
              <a:rPr lang="en-GB" dirty="0"/>
              <a:t>(BMPE4002) Level 4</a:t>
            </a:r>
            <a:endParaRPr lang="en-GB" dirty="0">
              <a:cs typeface="Calibri"/>
            </a:endParaRPr>
          </a:p>
          <a:p>
            <a:endParaRPr lang="en-GB"/>
          </a:p>
          <a:p>
            <a:r>
              <a:rPr lang="en-GB" dirty="0"/>
              <a:t>Kate Piper</a:t>
            </a:r>
            <a:endParaRPr lang="en-GB" dirty="0">
              <a:cs typeface="Calibri"/>
            </a:endParaRPr>
          </a:p>
          <a:p>
            <a:r>
              <a:rPr lang="en-GB" dirty="0"/>
              <a:t>Anna Stevenson</a:t>
            </a:r>
            <a:endParaRPr lang="en-GB" dirty="0">
              <a:cs typeface="Calibri"/>
            </a:endParaRPr>
          </a:p>
        </p:txBody>
      </p:sp>
    </p:spTree>
    <p:extLst>
      <p:ext uri="{BB962C8B-B14F-4D97-AF65-F5344CB8AC3E}">
        <p14:creationId xmlns:p14="http://schemas.microsoft.com/office/powerpoint/2010/main" val="117964618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Hands holding each other">
            <a:extLst>
              <a:ext uri="{FF2B5EF4-FFF2-40B4-BE49-F238E27FC236}">
                <a16:creationId xmlns:a16="http://schemas.microsoft.com/office/drawing/2014/main" id="{D0EF240D-4A32-D5E7-43BB-42B03A995F48}"/>
              </a:ext>
            </a:extLst>
          </p:cNvPr>
          <p:cNvPicPr>
            <a:picLocks noChangeAspect="1"/>
          </p:cNvPicPr>
          <p:nvPr/>
        </p:nvPicPr>
        <p:blipFill rotWithShape="1">
          <a:blip r:embed="rId2"/>
          <a:srcRect l="23656" r="23762" b="-4"/>
          <a:stretch/>
        </p:blipFill>
        <p:spPr>
          <a:xfrm>
            <a:off x="-1" y="-2"/>
            <a:ext cx="5410198" cy="6858002"/>
          </a:xfrm>
          <a:prstGeom prst="rect">
            <a:avLst/>
          </a:prstGeom>
        </p:spPr>
      </p:pic>
      <p:sp>
        <p:nvSpPr>
          <p:cNvPr id="2" name="Title 1">
            <a:extLst>
              <a:ext uri="{FF2B5EF4-FFF2-40B4-BE49-F238E27FC236}">
                <a16:creationId xmlns:a16="http://schemas.microsoft.com/office/drawing/2014/main" id="{1F451C6D-EE49-1A42-9DCC-EB47AD489734}"/>
              </a:ext>
            </a:extLst>
          </p:cNvPr>
          <p:cNvSpPr>
            <a:spLocks noGrp="1"/>
          </p:cNvSpPr>
          <p:nvPr>
            <p:ph type="title"/>
          </p:nvPr>
        </p:nvSpPr>
        <p:spPr>
          <a:xfrm>
            <a:off x="6115317" y="405685"/>
            <a:ext cx="5464968" cy="1559301"/>
          </a:xfrm>
        </p:spPr>
        <p:txBody>
          <a:bodyPr vert="horz" lIns="91440" tIns="45720" rIns="91440" bIns="45720" rtlCol="0" anchor="ctr">
            <a:normAutofit/>
          </a:bodyPr>
          <a:lstStyle/>
          <a:p>
            <a:r>
              <a:rPr lang="en-US" sz="4000"/>
              <a:t>Handshake Challenge</a:t>
            </a:r>
          </a:p>
        </p:txBody>
      </p:sp>
      <p:sp>
        <p:nvSpPr>
          <p:cNvPr id="3" name="Content Placeholder 2">
            <a:extLst>
              <a:ext uri="{FF2B5EF4-FFF2-40B4-BE49-F238E27FC236}">
                <a16:creationId xmlns:a16="http://schemas.microsoft.com/office/drawing/2014/main" id="{C32893F9-957D-D546-8593-63FE8B0048D9}"/>
              </a:ext>
            </a:extLst>
          </p:cNvPr>
          <p:cNvSpPr>
            <a:spLocks noGrp="1"/>
          </p:cNvSpPr>
          <p:nvPr>
            <p:ph idx="1"/>
          </p:nvPr>
        </p:nvSpPr>
        <p:spPr>
          <a:xfrm>
            <a:off x="6115257" y="1964342"/>
            <a:ext cx="4968393" cy="3877878"/>
          </a:xfrm>
        </p:spPr>
        <p:txBody>
          <a:bodyPr vert="horz" lIns="91440" tIns="45720" rIns="91440" bIns="45720" rtlCol="0" anchor="ctr">
            <a:normAutofit/>
          </a:bodyPr>
          <a:lstStyle/>
          <a:p>
            <a:r>
              <a:rPr lang="en-US"/>
              <a:t>6 movements/actions</a:t>
            </a:r>
          </a:p>
          <a:p>
            <a:r>
              <a:rPr lang="en-US"/>
              <a:t>Can’t just use hands </a:t>
            </a:r>
            <a:endParaRPr lang="en-US">
              <a:ea typeface="Calibri"/>
              <a:cs typeface="Calibri"/>
            </a:endParaRPr>
          </a:p>
          <a:p>
            <a:r>
              <a:rPr lang="en-US"/>
              <a:t>Include a spin/turn element</a:t>
            </a:r>
            <a:endParaRPr lang="en-US">
              <a:ea typeface="Calibri"/>
              <a:cs typeface="Calibri"/>
            </a:endParaRPr>
          </a:p>
          <a:p>
            <a:endParaRPr lang="en-US" b="1"/>
          </a:p>
          <a:p>
            <a:r>
              <a:rPr lang="en-US" b="1"/>
              <a:t>In pairs or 3s… </a:t>
            </a:r>
            <a:endParaRPr lang="en-US" b="1">
              <a:ea typeface="Calibri"/>
              <a:cs typeface="Calibri"/>
            </a:endParaRPr>
          </a:p>
          <a:p>
            <a:r>
              <a:rPr lang="en-US"/>
              <a:t>Show and then teach to another group if time!</a:t>
            </a:r>
            <a:endParaRPr lang="en-US">
              <a:ea typeface="Calibri"/>
              <a:cs typeface="Calibri"/>
            </a:endParaRPr>
          </a:p>
          <a:p>
            <a:endParaRPr lang="en-US"/>
          </a:p>
        </p:txBody>
      </p:sp>
    </p:spTree>
    <p:extLst>
      <p:ext uri="{BB962C8B-B14F-4D97-AF65-F5344CB8AC3E}">
        <p14:creationId xmlns:p14="http://schemas.microsoft.com/office/powerpoint/2010/main" val="96191300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957D6-D067-4B33-9308-D415F49E4104}"/>
              </a:ext>
            </a:extLst>
          </p:cNvPr>
          <p:cNvSpPr txBox="1"/>
          <p:nvPr/>
        </p:nvSpPr>
        <p:spPr>
          <a:xfrm>
            <a:off x="491023" y="296324"/>
            <a:ext cx="11424218" cy="58785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cs typeface="Calibri"/>
              </a:rPr>
              <a:t>Planning for teaching Year 6's</a:t>
            </a:r>
            <a:endParaRPr lang="en-US" dirty="0"/>
          </a:p>
          <a:p>
            <a:endParaRPr lang="en-US" sz="2800">
              <a:cs typeface="Calibri"/>
            </a:endParaRPr>
          </a:p>
          <a:p>
            <a:pPr marL="457200" indent="-457200">
              <a:buFont typeface="Calibri"/>
              <a:buChar char="-"/>
            </a:pPr>
            <a:r>
              <a:rPr lang="en-US" sz="2800" dirty="0">
                <a:cs typeface="Calibri"/>
              </a:rPr>
              <a:t>Thinking of the importance of movement and learning at each stage of primary school</a:t>
            </a:r>
          </a:p>
          <a:p>
            <a:pPr marL="457200" indent="-457200">
              <a:buFont typeface="Calibri"/>
              <a:buChar char="-"/>
            </a:pPr>
            <a:r>
              <a:rPr lang="en-US" sz="2800" dirty="0">
                <a:cs typeface="Calibri"/>
              </a:rPr>
              <a:t>Plan for pupils learning in </a:t>
            </a:r>
            <a:r>
              <a:rPr lang="en-US" sz="2800" b="1" dirty="0">
                <a:cs typeface="Calibri"/>
              </a:rPr>
              <a:t>broader dimensions of the curriculum</a:t>
            </a:r>
            <a:endParaRPr lang="en-US" b="1" dirty="0">
              <a:cs typeface="Calibri"/>
            </a:endParaRPr>
          </a:p>
          <a:p>
            <a:pPr marL="457200" indent="-457200">
              <a:buFont typeface="Calibri"/>
              <a:buChar char="-"/>
            </a:pPr>
            <a:r>
              <a:rPr lang="en-US" sz="2800" dirty="0">
                <a:cs typeface="Calibri"/>
              </a:rPr>
              <a:t>Stimulus and engaging learning</a:t>
            </a:r>
          </a:p>
          <a:p>
            <a:pPr marL="457200" indent="-457200">
              <a:buFont typeface="Calibri"/>
              <a:buChar char="-"/>
            </a:pPr>
            <a:endParaRPr lang="en-US" sz="2800">
              <a:cs typeface="Calibri"/>
            </a:endParaRPr>
          </a:p>
          <a:p>
            <a:pPr marL="457200" indent="-457200">
              <a:buFont typeface="Calibri"/>
              <a:buChar char="-"/>
            </a:pPr>
            <a:r>
              <a:rPr lang="en-US" sz="2800" dirty="0">
                <a:cs typeface="Calibri"/>
              </a:rPr>
              <a:t>Structure of the lesson: RECAP / EXPLORE / CREATE / INTERVENE / PERFORM / EVALUATE - *Questioning throughout</a:t>
            </a:r>
            <a:endParaRPr lang="en-US" dirty="0">
              <a:cs typeface="Calibri"/>
            </a:endParaRPr>
          </a:p>
          <a:p>
            <a:endParaRPr lang="en-US" sz="2800">
              <a:cs typeface="Calibri"/>
            </a:endParaRPr>
          </a:p>
          <a:p>
            <a:pPr marL="457200" indent="-457200">
              <a:buFont typeface="Calibri,Sans-Serif"/>
              <a:buChar char="-"/>
            </a:pPr>
            <a:r>
              <a:rPr lang="en-US" sz="2800" dirty="0">
                <a:ea typeface="+mn-lt"/>
                <a:cs typeface="+mn-lt"/>
              </a:rPr>
              <a:t>Recap dance &amp; gymnastic elements teaching and learning</a:t>
            </a:r>
          </a:p>
          <a:p>
            <a:endParaRPr lang="en-US" sz="2800">
              <a:cs typeface="Calibri"/>
            </a:endParaRPr>
          </a:p>
          <a:p>
            <a:endParaRPr lang="en-US" sz="2800" i="1">
              <a:cs typeface="Calibri"/>
            </a:endParaRPr>
          </a:p>
        </p:txBody>
      </p:sp>
    </p:spTree>
    <p:extLst>
      <p:ext uri="{BB962C8B-B14F-4D97-AF65-F5344CB8AC3E}">
        <p14:creationId xmlns:p14="http://schemas.microsoft.com/office/powerpoint/2010/main" val="34757770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F2A3853-C183-F528-1778-C5EA869E9C01}"/>
              </a:ext>
            </a:extLst>
          </p:cNvPr>
          <p:cNvSpPr>
            <a:spLocks noGrp="1"/>
          </p:cNvSpPr>
          <p:nvPr>
            <p:ph idx="1"/>
          </p:nvPr>
        </p:nvSpPr>
        <p:spPr>
          <a:xfrm>
            <a:off x="630810" y="373301"/>
            <a:ext cx="10803903" cy="4962269"/>
          </a:xfrm>
        </p:spPr>
        <p:txBody>
          <a:bodyPr/>
          <a:lstStyle/>
          <a:p>
            <a:r>
              <a:rPr lang="en-GB" dirty="0">
                <a:cs typeface="Calibri"/>
              </a:rPr>
              <a:t>KS2 Year 5/6</a:t>
            </a:r>
          </a:p>
          <a:p>
            <a:endParaRPr lang="en-GB">
              <a:cs typeface="Calibri"/>
            </a:endParaRPr>
          </a:p>
          <a:p>
            <a:endParaRPr lang="en-GB">
              <a:cs typeface="Calibri"/>
            </a:endParaRPr>
          </a:p>
        </p:txBody>
      </p:sp>
      <p:sp>
        <p:nvSpPr>
          <p:cNvPr id="3" name="TextBox 2">
            <a:extLst>
              <a:ext uri="{FF2B5EF4-FFF2-40B4-BE49-F238E27FC236}">
                <a16:creationId xmlns:a16="http://schemas.microsoft.com/office/drawing/2014/main" id="{7A96ACB6-4846-D2D6-A779-514624529C33}"/>
              </a:ext>
            </a:extLst>
          </p:cNvPr>
          <p:cNvSpPr txBox="1"/>
          <p:nvPr/>
        </p:nvSpPr>
        <p:spPr>
          <a:xfrm>
            <a:off x="3291305" y="374209"/>
            <a:ext cx="8475044" cy="52352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2400">
                <a:ea typeface="+mn-lt"/>
                <a:cs typeface="+mn-lt"/>
              </a:rPr>
              <a:t>Apply and develop a broader range of skills</a:t>
            </a:r>
          </a:p>
          <a:p>
            <a:pPr marL="285750" indent="-285750">
              <a:lnSpc>
                <a:spcPct val="90000"/>
              </a:lnSpc>
              <a:spcBef>
                <a:spcPts val="1000"/>
              </a:spcBef>
              <a:buFont typeface="Arial"/>
              <a:buChar char="•"/>
            </a:pPr>
            <a:r>
              <a:rPr lang="en-GB" sz="2400">
                <a:ea typeface="+mn-lt"/>
                <a:cs typeface="+mn-lt"/>
              </a:rPr>
              <a:t>Learning how to use them in different ways and to link them to make actions and sequences of movement.</a:t>
            </a:r>
          </a:p>
          <a:p>
            <a:pPr marL="285750" indent="-285750">
              <a:lnSpc>
                <a:spcPct val="90000"/>
              </a:lnSpc>
              <a:spcBef>
                <a:spcPts val="1000"/>
              </a:spcBef>
              <a:buFont typeface="Arial"/>
              <a:buChar char="•"/>
            </a:pPr>
            <a:r>
              <a:rPr lang="en-GB" sz="2400">
                <a:ea typeface="+mn-lt"/>
                <a:cs typeface="+mn-lt"/>
              </a:rPr>
              <a:t>Enjoy communicating, collaborating with each other.</a:t>
            </a:r>
          </a:p>
          <a:p>
            <a:pPr marL="285750" indent="-285750">
              <a:lnSpc>
                <a:spcPct val="90000"/>
              </a:lnSpc>
              <a:spcBef>
                <a:spcPts val="1000"/>
              </a:spcBef>
              <a:buFont typeface="Arial"/>
              <a:buChar char="•"/>
            </a:pPr>
            <a:r>
              <a:rPr lang="en-GB" sz="2400">
                <a:ea typeface="+mn-lt"/>
                <a:cs typeface="+mn-lt"/>
              </a:rPr>
              <a:t>Understanding of how to improve in different physical activities</a:t>
            </a:r>
          </a:p>
          <a:p>
            <a:pPr marL="285750" indent="-285750">
              <a:lnSpc>
                <a:spcPct val="90000"/>
              </a:lnSpc>
              <a:spcBef>
                <a:spcPts val="1000"/>
              </a:spcBef>
              <a:buFont typeface="Arial"/>
              <a:buChar char="•"/>
            </a:pPr>
            <a:r>
              <a:rPr lang="en-GB" sz="2400">
                <a:ea typeface="+mn-lt"/>
                <a:cs typeface="+mn-lt"/>
              </a:rPr>
              <a:t>Learn how to evaluate and recognise their own success. </a:t>
            </a:r>
          </a:p>
          <a:p>
            <a:pPr>
              <a:lnSpc>
                <a:spcPct val="90000"/>
              </a:lnSpc>
              <a:spcBef>
                <a:spcPts val="1000"/>
              </a:spcBef>
            </a:pPr>
            <a:endParaRPr lang="en-GB" sz="2400" b="1">
              <a:ea typeface="+mn-lt"/>
              <a:cs typeface="+mn-lt"/>
            </a:endParaRPr>
          </a:p>
          <a:p>
            <a:pPr>
              <a:lnSpc>
                <a:spcPct val="90000"/>
              </a:lnSpc>
              <a:spcBef>
                <a:spcPts val="1000"/>
              </a:spcBef>
            </a:pPr>
            <a:r>
              <a:rPr lang="en-GB" sz="2400" b="1">
                <a:ea typeface="+mn-lt"/>
                <a:cs typeface="+mn-lt"/>
              </a:rPr>
              <a:t>Pupils should be taught to</a:t>
            </a:r>
            <a:endParaRPr lang="en-GB" sz="2400">
              <a:ea typeface="+mn-lt"/>
              <a:cs typeface="+mn-lt"/>
            </a:endParaRPr>
          </a:p>
          <a:p>
            <a:pPr marL="285750" indent="-285750">
              <a:lnSpc>
                <a:spcPct val="90000"/>
              </a:lnSpc>
              <a:spcBef>
                <a:spcPts val="1000"/>
              </a:spcBef>
              <a:buFont typeface="Arial"/>
              <a:buChar char="•"/>
            </a:pPr>
            <a:r>
              <a:rPr lang="en-GB" sz="2400">
                <a:ea typeface="+mn-lt"/>
                <a:cs typeface="+mn-lt"/>
              </a:rPr>
              <a:t>develop flexibility, strength, technique, control and balance </a:t>
            </a:r>
          </a:p>
          <a:p>
            <a:pPr marL="285750" indent="-285750">
              <a:lnSpc>
                <a:spcPct val="90000"/>
              </a:lnSpc>
              <a:spcBef>
                <a:spcPts val="1000"/>
              </a:spcBef>
              <a:buFont typeface="Arial"/>
              <a:buChar char="•"/>
            </a:pPr>
            <a:r>
              <a:rPr lang="en-GB" sz="2400">
                <a:ea typeface="+mn-lt"/>
                <a:cs typeface="+mn-lt"/>
              </a:rPr>
              <a:t>perform dances using a range of movement patterns</a:t>
            </a:r>
          </a:p>
          <a:p>
            <a:pPr marL="285750" indent="-285750">
              <a:lnSpc>
                <a:spcPct val="90000"/>
              </a:lnSpc>
              <a:spcBef>
                <a:spcPts val="1000"/>
              </a:spcBef>
              <a:buFont typeface="Arial"/>
              <a:buChar char="•"/>
            </a:pPr>
            <a:r>
              <a:rPr lang="en-GB" sz="2400" dirty="0">
                <a:ea typeface="+mn-lt"/>
                <a:cs typeface="+mn-lt"/>
              </a:rPr>
              <a:t> compare their performances with previous ones and demonstrate improvement </a:t>
            </a:r>
            <a:endParaRPr lang="en-GB" sz="2400" dirty="0">
              <a:cs typeface="Calibri"/>
            </a:endParaRPr>
          </a:p>
        </p:txBody>
      </p:sp>
    </p:spTree>
    <p:extLst>
      <p:ext uri="{BB962C8B-B14F-4D97-AF65-F5344CB8AC3E}">
        <p14:creationId xmlns:p14="http://schemas.microsoft.com/office/powerpoint/2010/main" val="116175531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A06F55C-BF7F-4EC0-97A3-A978B191EBEC}"/>
              </a:ext>
            </a:extLst>
          </p:cNvPr>
          <p:cNvSpPr>
            <a:spLocks noGrp="1"/>
          </p:cNvSpPr>
          <p:nvPr>
            <p:ph idx="1"/>
          </p:nvPr>
        </p:nvSpPr>
        <p:spPr>
          <a:xfrm>
            <a:off x="1052074" y="1922302"/>
            <a:ext cx="8759607" cy="2916835"/>
          </a:xfrm>
        </p:spPr>
        <p:txBody>
          <a:bodyPr/>
          <a:lstStyle/>
          <a:p>
            <a:r>
              <a:rPr lang="en-GB" dirty="0"/>
              <a:t>A) Group lesson Plans </a:t>
            </a:r>
            <a:r>
              <a:rPr lang="en-GB" dirty="0">
                <a:cs typeface="Calibri"/>
              </a:rPr>
              <a:t> - Emailed by </a:t>
            </a:r>
            <a:r>
              <a:rPr lang="en-GB" b="1" dirty="0">
                <a:highlight>
                  <a:srgbClr val="FF0000"/>
                </a:highlight>
                <a:latin typeface="Calibri"/>
                <a:cs typeface="Arial"/>
              </a:rPr>
              <a:t>ADD DATE</a:t>
            </a:r>
            <a:endParaRPr lang="en-GB" dirty="0">
              <a:highlight>
                <a:srgbClr val="FF0000"/>
              </a:highlight>
              <a:latin typeface="Calibri"/>
              <a:cs typeface="Arial"/>
            </a:endParaRPr>
          </a:p>
          <a:p>
            <a:endParaRPr lang="en-GB"/>
          </a:p>
          <a:p>
            <a:r>
              <a:rPr lang="en-GB" dirty="0"/>
              <a:t>B) Teaching Practice</a:t>
            </a:r>
            <a:endParaRPr lang="en-GB" dirty="0">
              <a:cs typeface="Calibri"/>
            </a:endParaRPr>
          </a:p>
          <a:p>
            <a:endParaRPr lang="en-GB" dirty="0"/>
          </a:p>
          <a:p>
            <a:r>
              <a:rPr lang="en-GB" dirty="0"/>
              <a:t>C) Reflections – Submit on Turnitin by </a:t>
            </a:r>
            <a:r>
              <a:rPr lang="en-GB" dirty="0">
                <a:highlight>
                  <a:srgbClr val="FF0000"/>
                </a:highlight>
              </a:rPr>
              <a:t>ADD DATE </a:t>
            </a:r>
            <a:endParaRPr lang="en-GB">
              <a:highlight>
                <a:srgbClr val="FF0000"/>
              </a:highlight>
              <a:cs typeface="Calibri"/>
            </a:endParaRPr>
          </a:p>
        </p:txBody>
      </p:sp>
    </p:spTree>
    <p:extLst>
      <p:ext uri="{BB962C8B-B14F-4D97-AF65-F5344CB8AC3E}">
        <p14:creationId xmlns:p14="http://schemas.microsoft.com/office/powerpoint/2010/main" val="401612824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81FF0C8-1C3E-4591-91F9-D7DFC11DEA63}"/>
              </a:ext>
            </a:extLst>
          </p:cNvPr>
          <p:cNvSpPr txBox="1"/>
          <p:nvPr/>
        </p:nvSpPr>
        <p:spPr>
          <a:xfrm>
            <a:off x="594852" y="680884"/>
            <a:ext cx="10633587" cy="7644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4800" b="1"/>
              <a:t>Lesson plans</a:t>
            </a:r>
            <a:endParaRPr lang="en-US" u="sng"/>
          </a:p>
        </p:txBody>
      </p:sp>
      <p:sp>
        <p:nvSpPr>
          <p:cNvPr id="4" name="TextBox 3">
            <a:extLst>
              <a:ext uri="{FF2B5EF4-FFF2-40B4-BE49-F238E27FC236}">
                <a16:creationId xmlns:a16="http://schemas.microsoft.com/office/drawing/2014/main" id="{13A9D9C1-E08E-4E6F-8D45-210BE0E9F6E5}"/>
              </a:ext>
            </a:extLst>
          </p:cNvPr>
          <p:cNvSpPr txBox="1"/>
          <p:nvPr/>
        </p:nvSpPr>
        <p:spPr>
          <a:xfrm>
            <a:off x="594851" y="1578371"/>
            <a:ext cx="11498826" cy="31362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4800" b="1" dirty="0"/>
              <a:t>Teaching Practice</a:t>
            </a:r>
          </a:p>
          <a:p>
            <a:pPr>
              <a:lnSpc>
                <a:spcPct val="90000"/>
              </a:lnSpc>
              <a:spcBef>
                <a:spcPts val="1000"/>
              </a:spcBef>
            </a:pPr>
            <a:r>
              <a:rPr lang="en-GB" sz="4800" dirty="0"/>
              <a:t>RECAP and EXPLORE</a:t>
            </a:r>
            <a:endParaRPr lang="en-GB" sz="4800" dirty="0">
              <a:cs typeface="Calibri"/>
            </a:endParaRPr>
          </a:p>
          <a:p>
            <a:pPr>
              <a:lnSpc>
                <a:spcPct val="90000"/>
              </a:lnSpc>
              <a:spcBef>
                <a:spcPts val="1000"/>
              </a:spcBef>
            </a:pPr>
            <a:r>
              <a:rPr lang="en-GB" sz="4800" dirty="0"/>
              <a:t>EXPLORE and CREATE + INTERVENE</a:t>
            </a:r>
          </a:p>
          <a:p>
            <a:pPr>
              <a:lnSpc>
                <a:spcPct val="90000"/>
              </a:lnSpc>
              <a:spcBef>
                <a:spcPts val="1000"/>
              </a:spcBef>
            </a:pPr>
            <a:r>
              <a:rPr lang="en-GB" sz="4800" dirty="0"/>
              <a:t>20-30mins </a:t>
            </a:r>
            <a:r>
              <a:rPr lang="en-GB" sz="4800" dirty="0">
                <a:latin typeface="Calibri"/>
                <a:cs typeface="Calibri"/>
              </a:rPr>
              <a:t>→ Feedback (KP) → Next practice</a:t>
            </a:r>
            <a:endParaRPr lang="en-US">
              <a:latin typeface="Calibri"/>
              <a:cs typeface="Calibri"/>
            </a:endParaRPr>
          </a:p>
        </p:txBody>
      </p:sp>
      <p:sp>
        <p:nvSpPr>
          <p:cNvPr id="7" name="TextBox 6">
            <a:extLst>
              <a:ext uri="{FF2B5EF4-FFF2-40B4-BE49-F238E27FC236}">
                <a16:creationId xmlns:a16="http://schemas.microsoft.com/office/drawing/2014/main" id="{60771B99-4DA8-4166-97AA-FDBEB4CDCD79}"/>
              </a:ext>
            </a:extLst>
          </p:cNvPr>
          <p:cNvSpPr txBox="1"/>
          <p:nvPr/>
        </p:nvSpPr>
        <p:spPr>
          <a:xfrm>
            <a:off x="594851" y="4847644"/>
            <a:ext cx="10633587" cy="7644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4800" b="1"/>
              <a:t>Reflections</a:t>
            </a:r>
            <a:endParaRPr lang="en-US" u="sng"/>
          </a:p>
        </p:txBody>
      </p:sp>
    </p:spTree>
    <p:extLst>
      <p:ext uri="{BB962C8B-B14F-4D97-AF65-F5344CB8AC3E}">
        <p14:creationId xmlns:p14="http://schemas.microsoft.com/office/powerpoint/2010/main" val="18084709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7340367" cy="3917587"/>
          </a:xfrm>
        </p:spPr>
        <p:txBody>
          <a:bodyPr/>
          <a:lstStyle/>
          <a:p>
            <a:r>
              <a:rPr lang="en-GB" dirty="0"/>
              <a:t>DATE:</a:t>
            </a:r>
          </a:p>
          <a:p>
            <a:r>
              <a:rPr lang="en-GB" dirty="0"/>
              <a:t>Reflections &amp; Refine plans </a:t>
            </a:r>
            <a:endParaRPr lang="en-GB" dirty="0">
              <a:ea typeface="Calibri" panose="020F0502020204030204"/>
              <a:cs typeface="Calibri"/>
            </a:endParaRPr>
          </a:p>
          <a:p>
            <a:endParaRPr lang="en-GB">
              <a:cs typeface="Calibri"/>
            </a:endParaRPr>
          </a:p>
          <a:p>
            <a:r>
              <a:rPr lang="en-GB" dirty="0"/>
              <a:t>Creativity Through Movement</a:t>
            </a:r>
            <a:endParaRPr lang="en-GB" dirty="0">
              <a:cs typeface="Calibri"/>
            </a:endParaRPr>
          </a:p>
          <a:p>
            <a:r>
              <a:rPr lang="en-GB" dirty="0"/>
              <a:t>(BMPE4002) Level 4</a:t>
            </a:r>
            <a:endParaRPr lang="en-GB" dirty="0">
              <a:cs typeface="Calibri"/>
            </a:endParaRPr>
          </a:p>
          <a:p>
            <a:endParaRPr lang="en-GB"/>
          </a:p>
          <a:p>
            <a:r>
              <a:rPr lang="en-GB" dirty="0"/>
              <a:t>Kate Piper</a:t>
            </a:r>
            <a:endParaRPr lang="en-GB" dirty="0">
              <a:cs typeface="Calibri"/>
            </a:endParaRPr>
          </a:p>
          <a:p>
            <a:r>
              <a:rPr lang="en-GB" dirty="0"/>
              <a:t>Anna Stevenson</a:t>
            </a:r>
            <a:endParaRPr lang="en-GB" dirty="0">
              <a:cs typeface="Calibri"/>
            </a:endParaRPr>
          </a:p>
        </p:txBody>
      </p:sp>
    </p:spTree>
    <p:extLst>
      <p:ext uri="{BB962C8B-B14F-4D97-AF65-F5344CB8AC3E}">
        <p14:creationId xmlns:p14="http://schemas.microsoft.com/office/powerpoint/2010/main" val="80926053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81FF0C8-1C3E-4591-91F9-D7DFC11DEA63}"/>
              </a:ext>
            </a:extLst>
          </p:cNvPr>
          <p:cNvSpPr txBox="1"/>
          <p:nvPr/>
        </p:nvSpPr>
        <p:spPr>
          <a:xfrm>
            <a:off x="594852" y="680884"/>
            <a:ext cx="10633587" cy="7644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4800" b="1"/>
              <a:t>Lesson plans x 3 </a:t>
            </a:r>
            <a:endParaRPr lang="en-US" u="sng"/>
          </a:p>
        </p:txBody>
      </p:sp>
      <p:sp>
        <p:nvSpPr>
          <p:cNvPr id="4" name="TextBox 3">
            <a:extLst>
              <a:ext uri="{FF2B5EF4-FFF2-40B4-BE49-F238E27FC236}">
                <a16:creationId xmlns:a16="http://schemas.microsoft.com/office/drawing/2014/main" id="{13A9D9C1-E08E-4E6F-8D45-210BE0E9F6E5}"/>
              </a:ext>
            </a:extLst>
          </p:cNvPr>
          <p:cNvSpPr txBox="1"/>
          <p:nvPr/>
        </p:nvSpPr>
        <p:spPr>
          <a:xfrm>
            <a:off x="594851" y="1925843"/>
            <a:ext cx="11498826" cy="23432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4800" b="1" dirty="0"/>
              <a:t>Teaching Practice</a:t>
            </a:r>
          </a:p>
          <a:p>
            <a:pPr>
              <a:lnSpc>
                <a:spcPct val="90000"/>
              </a:lnSpc>
              <a:spcBef>
                <a:spcPts val="1000"/>
              </a:spcBef>
            </a:pPr>
            <a:r>
              <a:rPr lang="en-GB" sz="4800" dirty="0"/>
              <a:t>RECAP and EXPLORE</a:t>
            </a:r>
            <a:endParaRPr lang="en-GB" sz="4800" dirty="0">
              <a:cs typeface="Calibri"/>
            </a:endParaRPr>
          </a:p>
          <a:p>
            <a:pPr>
              <a:lnSpc>
                <a:spcPct val="90000"/>
              </a:lnSpc>
              <a:spcBef>
                <a:spcPts val="1000"/>
              </a:spcBef>
            </a:pPr>
            <a:r>
              <a:rPr lang="en-GB" sz="4800" dirty="0"/>
              <a:t>EXPLORE and CREATE + INTERVENE</a:t>
            </a:r>
            <a:endParaRPr lang="en-US">
              <a:latin typeface="Calibri"/>
              <a:cs typeface="Calibri"/>
            </a:endParaRPr>
          </a:p>
        </p:txBody>
      </p:sp>
      <p:sp>
        <p:nvSpPr>
          <p:cNvPr id="7" name="TextBox 6">
            <a:extLst>
              <a:ext uri="{FF2B5EF4-FFF2-40B4-BE49-F238E27FC236}">
                <a16:creationId xmlns:a16="http://schemas.microsoft.com/office/drawing/2014/main" id="{60771B99-4DA8-4166-97AA-FDBEB4CDCD79}"/>
              </a:ext>
            </a:extLst>
          </p:cNvPr>
          <p:cNvSpPr txBox="1"/>
          <p:nvPr/>
        </p:nvSpPr>
        <p:spPr>
          <a:xfrm>
            <a:off x="594851" y="4750108"/>
            <a:ext cx="10633587" cy="7644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4800" b="1"/>
              <a:t>Reflections</a:t>
            </a:r>
            <a:endParaRPr lang="en-US" u="sng"/>
          </a:p>
        </p:txBody>
      </p:sp>
      <p:pic>
        <p:nvPicPr>
          <p:cNvPr id="2" name="Graphic 1" descr="Tick with solid fill">
            <a:extLst>
              <a:ext uri="{FF2B5EF4-FFF2-40B4-BE49-F238E27FC236}">
                <a16:creationId xmlns:a16="http://schemas.microsoft.com/office/drawing/2014/main" id="{2A7AF9B6-1D7E-9E7D-7D60-A9454372371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077968" y="569976"/>
            <a:ext cx="914400" cy="914400"/>
          </a:xfrm>
          <a:prstGeom prst="rect">
            <a:avLst/>
          </a:prstGeom>
        </p:spPr>
      </p:pic>
    </p:spTree>
    <p:extLst>
      <p:ext uri="{BB962C8B-B14F-4D97-AF65-F5344CB8AC3E}">
        <p14:creationId xmlns:p14="http://schemas.microsoft.com/office/powerpoint/2010/main" val="85738960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A06F55C-BF7F-4EC0-97A3-A978B191EBEC}"/>
              </a:ext>
            </a:extLst>
          </p:cNvPr>
          <p:cNvSpPr>
            <a:spLocks noGrp="1"/>
          </p:cNvSpPr>
          <p:nvPr>
            <p:ph idx="1"/>
          </p:nvPr>
        </p:nvSpPr>
        <p:spPr>
          <a:xfrm>
            <a:off x="1052074" y="1922302"/>
            <a:ext cx="8759607" cy="2916835"/>
          </a:xfrm>
        </p:spPr>
        <p:txBody>
          <a:bodyPr/>
          <a:lstStyle/>
          <a:p>
            <a:r>
              <a:rPr lang="en-GB" dirty="0"/>
              <a:t>A) Group lesson Plans </a:t>
            </a:r>
            <a:r>
              <a:rPr lang="en-GB" dirty="0">
                <a:cs typeface="Calibri"/>
              </a:rPr>
              <a:t> - Emailed by </a:t>
            </a:r>
            <a:r>
              <a:rPr lang="en-GB" b="1" dirty="0">
                <a:highlight>
                  <a:srgbClr val="FF0000"/>
                </a:highlight>
                <a:latin typeface="Calibri"/>
                <a:cs typeface="Arial"/>
              </a:rPr>
              <a:t>ADD DATE</a:t>
            </a:r>
            <a:endParaRPr lang="en-GB" dirty="0">
              <a:highlight>
                <a:srgbClr val="FF0000"/>
              </a:highlight>
              <a:latin typeface="Calibri"/>
              <a:cs typeface="Arial"/>
            </a:endParaRPr>
          </a:p>
          <a:p>
            <a:endParaRPr lang="en-GB"/>
          </a:p>
          <a:p>
            <a:r>
              <a:rPr lang="en-GB" dirty="0"/>
              <a:t>B) Teaching Practice</a:t>
            </a:r>
            <a:endParaRPr lang="en-GB" dirty="0">
              <a:cs typeface="Calibri"/>
            </a:endParaRPr>
          </a:p>
          <a:p>
            <a:endParaRPr lang="en-GB" dirty="0"/>
          </a:p>
          <a:p>
            <a:r>
              <a:rPr lang="en-GB" dirty="0"/>
              <a:t>C) Reflections – Submit on Turnitin by </a:t>
            </a:r>
            <a:r>
              <a:rPr lang="en-GB" dirty="0">
                <a:highlight>
                  <a:srgbClr val="FF0000"/>
                </a:highlight>
              </a:rPr>
              <a:t>ADD DATE </a:t>
            </a:r>
            <a:endParaRPr lang="en-GB">
              <a:highlight>
                <a:srgbClr val="FF0000"/>
              </a:highlight>
              <a:cs typeface="Calibri"/>
            </a:endParaRPr>
          </a:p>
        </p:txBody>
      </p:sp>
    </p:spTree>
    <p:extLst>
      <p:ext uri="{BB962C8B-B14F-4D97-AF65-F5344CB8AC3E}">
        <p14:creationId xmlns:p14="http://schemas.microsoft.com/office/powerpoint/2010/main" val="55877357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261C54-16FC-4707-8C1B-2DA61400D53F}"/>
              </a:ext>
            </a:extLst>
          </p:cNvPr>
          <p:cNvSpPr txBox="1">
            <a:spLocks/>
          </p:cNvSpPr>
          <p:nvPr/>
        </p:nvSpPr>
        <p:spPr>
          <a:xfrm>
            <a:off x="78658" y="173849"/>
            <a:ext cx="12034684" cy="963835"/>
          </a:xfrm>
          <a:prstGeom prst="rect">
            <a:avLst/>
          </a:prstGeom>
          <a:solidFill>
            <a:schemeClr val="accent1">
              <a:lumMod val="20000"/>
              <a:lumOff val="80000"/>
            </a:schemeClr>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000"/>
              <a:t>“A good teacher is one who, rather than being a good technician, regularly reflects upon his or her own philosophy and practice” (Green, 2008: 223).</a:t>
            </a:r>
          </a:p>
        </p:txBody>
      </p:sp>
      <p:sp>
        <p:nvSpPr>
          <p:cNvPr id="4" name="Content Placeholder 2">
            <a:extLst>
              <a:ext uri="{FF2B5EF4-FFF2-40B4-BE49-F238E27FC236}">
                <a16:creationId xmlns:a16="http://schemas.microsoft.com/office/drawing/2014/main" id="{9FEED912-D1E8-45C3-8C5E-449F252AFB70}"/>
              </a:ext>
            </a:extLst>
          </p:cNvPr>
          <p:cNvSpPr>
            <a:spLocks noGrp="1"/>
          </p:cNvSpPr>
          <p:nvPr>
            <p:ph idx="1"/>
          </p:nvPr>
        </p:nvSpPr>
        <p:spPr>
          <a:xfrm>
            <a:off x="838199" y="1253331"/>
            <a:ext cx="10515600" cy="4351338"/>
          </a:xfrm>
        </p:spPr>
        <p:txBody>
          <a:bodyPr wrap="square"/>
          <a:lstStyle/>
          <a:p>
            <a:r>
              <a:rPr lang="en-US"/>
              <a:t>Daily Press (Cohen and Hill, 2001; Day and </a:t>
            </a:r>
            <a:r>
              <a:rPr lang="en-US" err="1"/>
              <a:t>Gu</a:t>
            </a:r>
            <a:r>
              <a:rPr lang="en-US"/>
              <a:t>, 2010) means that there is very little time to reflect</a:t>
            </a:r>
          </a:p>
          <a:p>
            <a:r>
              <a:rPr lang="en-US"/>
              <a:t>Out of comfort zone feels very much like failure, so without actions in place, professionals are likely to stay in their comfort zone. </a:t>
            </a:r>
          </a:p>
          <a:p>
            <a:pPr lvl="1"/>
            <a:r>
              <a:rPr lang="en-US"/>
              <a:t>Higher stakes</a:t>
            </a:r>
          </a:p>
          <a:p>
            <a:pPr lvl="1"/>
            <a:r>
              <a:rPr lang="en-US"/>
              <a:t>More public</a:t>
            </a:r>
          </a:p>
          <a:p>
            <a:pPr lvl="1"/>
            <a:r>
              <a:rPr lang="en-US"/>
              <a:t>Unpredictability of profession</a:t>
            </a:r>
          </a:p>
          <a:p>
            <a:r>
              <a:rPr lang="en-US"/>
              <a:t>Understanding not just the how but the why</a:t>
            </a:r>
          </a:p>
        </p:txBody>
      </p:sp>
      <p:sp>
        <p:nvSpPr>
          <p:cNvPr id="5" name="Title 1">
            <a:extLst>
              <a:ext uri="{FF2B5EF4-FFF2-40B4-BE49-F238E27FC236}">
                <a16:creationId xmlns:a16="http://schemas.microsoft.com/office/drawing/2014/main" id="{165C65B4-B70C-4E37-969E-DD7F75F11AFA}"/>
              </a:ext>
            </a:extLst>
          </p:cNvPr>
          <p:cNvSpPr txBox="1">
            <a:spLocks/>
          </p:cNvSpPr>
          <p:nvPr/>
        </p:nvSpPr>
        <p:spPr>
          <a:xfrm>
            <a:off x="759541" y="4668273"/>
            <a:ext cx="10515600" cy="963835"/>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a:t>Reflection challenges established forms of practice</a:t>
            </a:r>
          </a:p>
        </p:txBody>
      </p:sp>
    </p:spTree>
    <p:extLst>
      <p:ext uri="{BB962C8B-B14F-4D97-AF65-F5344CB8AC3E}">
        <p14:creationId xmlns:p14="http://schemas.microsoft.com/office/powerpoint/2010/main" val="44759621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95A517A-87A5-4259-AA70-EC877243CA4F}"/>
              </a:ext>
            </a:extLst>
          </p:cNvPr>
          <p:cNvSpPr txBox="1">
            <a:spLocks/>
          </p:cNvSpPr>
          <p:nvPr/>
        </p:nvSpPr>
        <p:spPr>
          <a:xfrm>
            <a:off x="978310" y="116632"/>
            <a:ext cx="8229600" cy="63408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What could you reflect on?</a:t>
            </a:r>
          </a:p>
        </p:txBody>
      </p:sp>
      <p:sp>
        <p:nvSpPr>
          <p:cNvPr id="4" name="Content Placeholder 2">
            <a:extLst>
              <a:ext uri="{FF2B5EF4-FFF2-40B4-BE49-F238E27FC236}">
                <a16:creationId xmlns:a16="http://schemas.microsoft.com/office/drawing/2014/main" id="{1F13ECB0-B38C-443C-B332-6AB78253197B}"/>
              </a:ext>
            </a:extLst>
          </p:cNvPr>
          <p:cNvSpPr txBox="1">
            <a:spLocks/>
          </p:cNvSpPr>
          <p:nvPr/>
        </p:nvSpPr>
        <p:spPr>
          <a:xfrm>
            <a:off x="312099" y="750714"/>
            <a:ext cx="11309629" cy="4971660"/>
          </a:xfrm>
          <a:prstGeom prst="rect">
            <a:avLst/>
          </a:prstGeom>
        </p:spPr>
        <p:txBody>
          <a:bodyPr vert="horz" wrap="square" lIns="0" tIns="0" rIns="0" bIns="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Planning</a:t>
            </a:r>
          </a:p>
          <a:p>
            <a:pPr lvl="1"/>
            <a:r>
              <a:rPr lang="en-GB"/>
              <a:t>Did your plan help? Why? Why not? Reflection in action points. What else do you need to put in your plan to be more successful?</a:t>
            </a:r>
          </a:p>
          <a:p>
            <a:r>
              <a:rPr lang="en-GB"/>
              <a:t>Teaching</a:t>
            </a:r>
          </a:p>
          <a:p>
            <a:pPr lvl="1"/>
            <a:r>
              <a:rPr lang="en-GB"/>
              <a:t>What was successful? Why? What was uncomfortable? Why? Thinking of your actions, the way you are teaching? The task/activity? How and why? How you dealt with individuals? If things did not go to plan? How you set up/ transitions of and between tasks. Use of questioning. </a:t>
            </a:r>
            <a:r>
              <a:rPr lang="en-GB" err="1"/>
              <a:t>Creativitiy</a:t>
            </a:r>
            <a:r>
              <a:rPr lang="en-GB"/>
              <a:t>.</a:t>
            </a:r>
          </a:p>
          <a:p>
            <a:r>
              <a:rPr lang="en-GB"/>
              <a:t>Learning and progress of children</a:t>
            </a:r>
          </a:p>
          <a:p>
            <a:pPr lvl="1"/>
            <a:r>
              <a:rPr lang="en-GB"/>
              <a:t>Did they get it? Why? Why not? Engagement? Motivations? – if low how would you improve this? Did all improve or progress in some way? Did all reach learning objectives? Was it challenging? Individuals can be discussed. Were the tasks set at an appropriate level? Creativity.</a:t>
            </a:r>
          </a:p>
        </p:txBody>
      </p:sp>
    </p:spTree>
    <p:extLst>
      <p:ext uri="{BB962C8B-B14F-4D97-AF65-F5344CB8AC3E}">
        <p14:creationId xmlns:p14="http://schemas.microsoft.com/office/powerpoint/2010/main" val="356174361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988D2B4-997D-ACC5-C2BC-A34902A2B892}"/>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26189929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45ABEE96-DC98-259B-ADD9-89385F346043}"/>
              </a:ext>
            </a:extLst>
          </p:cNvPr>
          <p:cNvPicPr>
            <a:picLocks noChangeAspect="1"/>
          </p:cNvPicPr>
          <p:nvPr/>
        </p:nvPicPr>
        <p:blipFill rotWithShape="1">
          <a:blip r:embed="rId3"/>
          <a:srcRect l="24954" r="22548" b="9"/>
          <a:stretch/>
        </p:blipFill>
        <p:spPr>
          <a:xfrm>
            <a:off x="-1" y="-2"/>
            <a:ext cx="5410198" cy="6858002"/>
          </a:xfrm>
          <a:prstGeom prst="rect">
            <a:avLst/>
          </a:prstGeom>
        </p:spPr>
      </p:pic>
      <p:sp useBgFill="1">
        <p:nvSpPr>
          <p:cNvPr id="16" name="Rectangle 15">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8EEB64F-0299-77C9-5314-5752B5618616}"/>
              </a:ext>
            </a:extLst>
          </p:cNvPr>
          <p:cNvSpPr txBox="1"/>
          <p:nvPr/>
        </p:nvSpPr>
        <p:spPr>
          <a:xfrm>
            <a:off x="6115317" y="405685"/>
            <a:ext cx="5464968" cy="155930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b="1" dirty="0">
                <a:latin typeface="+mj-lt"/>
                <a:ea typeface="+mj-ea"/>
                <a:cs typeface="+mj-cs"/>
              </a:rPr>
              <a:t>Teaching Creative Movement </a:t>
            </a:r>
          </a:p>
        </p:txBody>
      </p:sp>
      <p:sp>
        <p:nvSpPr>
          <p:cNvPr id="17" name="TextBox 16">
            <a:extLst>
              <a:ext uri="{FF2B5EF4-FFF2-40B4-BE49-F238E27FC236}">
                <a16:creationId xmlns:a16="http://schemas.microsoft.com/office/drawing/2014/main" id="{9A4F053A-C0C1-83C1-1326-5A5F40546287}"/>
              </a:ext>
            </a:extLst>
          </p:cNvPr>
          <p:cNvSpPr txBox="1"/>
          <p:nvPr/>
        </p:nvSpPr>
        <p:spPr>
          <a:xfrm>
            <a:off x="6097029" y="2462784"/>
            <a:ext cx="5265628" cy="416743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28600" indent="-228600">
              <a:lnSpc>
                <a:spcPct val="90000"/>
              </a:lnSpc>
              <a:spcAft>
                <a:spcPts val="600"/>
              </a:spcAft>
              <a:buFont typeface="Arial" panose="020B0604020202020204" pitchFamily="34" charset="0"/>
              <a:buChar char="•"/>
            </a:pPr>
            <a:r>
              <a:rPr lang="en-US" sz="1900" b="1"/>
              <a:t>Student-Centered Learning</a:t>
            </a:r>
            <a:endParaRPr lang="en-US" sz="1900"/>
          </a:p>
          <a:p>
            <a:pPr marL="228600" indent="-228600">
              <a:lnSpc>
                <a:spcPct val="90000"/>
              </a:lnSpc>
              <a:spcAft>
                <a:spcPts val="600"/>
              </a:spcAft>
              <a:buFont typeface="Arial" panose="020B0604020202020204" pitchFamily="34" charset="0"/>
              <a:buChar char="•"/>
            </a:pPr>
            <a:endParaRPr lang="en-US" sz="1900" b="1"/>
          </a:p>
          <a:p>
            <a:pPr marL="228600" indent="-228600">
              <a:lnSpc>
                <a:spcPct val="90000"/>
              </a:lnSpc>
              <a:spcAft>
                <a:spcPts val="600"/>
              </a:spcAft>
              <a:buFont typeface="Arial" panose="020B0604020202020204" pitchFamily="34" charset="0"/>
              <a:buChar char="•"/>
            </a:pPr>
            <a:r>
              <a:rPr lang="en-US" sz="1900" b="1"/>
              <a:t>Inquiry-Based Learning -</a:t>
            </a:r>
            <a:r>
              <a:rPr lang="en-US" sz="1900"/>
              <a:t> investigate dance concepts, ask questions</a:t>
            </a:r>
          </a:p>
          <a:p>
            <a:pPr marL="228600" indent="-228600">
              <a:lnSpc>
                <a:spcPct val="90000"/>
              </a:lnSpc>
              <a:spcAft>
                <a:spcPts val="600"/>
              </a:spcAft>
              <a:buFont typeface="Arial" panose="020B0604020202020204" pitchFamily="34" charset="0"/>
              <a:buChar char="•"/>
            </a:pPr>
            <a:endParaRPr lang="en-US" sz="1900" b="1"/>
          </a:p>
          <a:p>
            <a:pPr marL="228600" indent="-228600">
              <a:lnSpc>
                <a:spcPct val="90000"/>
              </a:lnSpc>
              <a:spcAft>
                <a:spcPts val="600"/>
              </a:spcAft>
              <a:buFont typeface="Arial" panose="020B0604020202020204" pitchFamily="34" charset="0"/>
              <a:buChar char="•"/>
            </a:pPr>
            <a:r>
              <a:rPr lang="en-US" sz="1900" b="1"/>
              <a:t>Experiential Learning</a:t>
            </a:r>
            <a:r>
              <a:rPr lang="en-US" sz="1900"/>
              <a:t>: Learn through direct experience and reflection - experiment with movement, take risks, and learn</a:t>
            </a:r>
          </a:p>
          <a:p>
            <a:pPr marL="228600" indent="-228600">
              <a:lnSpc>
                <a:spcPct val="90000"/>
              </a:lnSpc>
              <a:spcAft>
                <a:spcPts val="600"/>
              </a:spcAft>
              <a:buFont typeface="Arial" panose="020B0604020202020204" pitchFamily="34" charset="0"/>
              <a:buChar char="•"/>
            </a:pPr>
            <a:endParaRPr lang="en-US" sz="1900" b="1"/>
          </a:p>
          <a:p>
            <a:pPr marL="228600" indent="-228600">
              <a:lnSpc>
                <a:spcPct val="90000"/>
              </a:lnSpc>
              <a:spcAft>
                <a:spcPts val="600"/>
              </a:spcAft>
              <a:buFont typeface="Arial" panose="020B0604020202020204" pitchFamily="34" charset="0"/>
              <a:buChar char="•"/>
            </a:pPr>
            <a:r>
              <a:rPr lang="en-US" sz="1900" b="1"/>
              <a:t>Differentiated Instruction - </a:t>
            </a:r>
            <a:r>
              <a:rPr lang="en-US" sz="1900"/>
              <a:t>varying levels of challenge</a:t>
            </a:r>
          </a:p>
          <a:p>
            <a:pPr indent="-228600">
              <a:lnSpc>
                <a:spcPct val="90000"/>
              </a:lnSpc>
              <a:spcAft>
                <a:spcPts val="600"/>
              </a:spcAft>
              <a:buFont typeface="Arial" panose="020B0604020202020204" pitchFamily="34" charset="0"/>
              <a:buChar char="•"/>
            </a:pPr>
            <a:endParaRPr lang="en-US" sz="1900"/>
          </a:p>
        </p:txBody>
      </p:sp>
    </p:spTree>
    <p:extLst>
      <p:ext uri="{BB962C8B-B14F-4D97-AF65-F5344CB8AC3E}">
        <p14:creationId xmlns:p14="http://schemas.microsoft.com/office/powerpoint/2010/main" val="86509548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FB6E3E-FFB0-416C-BCC6-6512BEF4DB0D}"/>
              </a:ext>
            </a:extLst>
          </p:cNvPr>
          <p:cNvSpPr>
            <a:spLocks noGrp="1"/>
          </p:cNvSpPr>
          <p:nvPr>
            <p:ph idx="1"/>
          </p:nvPr>
        </p:nvSpPr>
        <p:spPr/>
        <p:txBody>
          <a:bodyPr/>
          <a:lstStyle/>
          <a:p>
            <a:pPr>
              <a:buNone/>
            </a:pPr>
            <a:br>
              <a:rPr lang="en-US"/>
            </a:br>
            <a:endParaRPr lang="en-US"/>
          </a:p>
          <a:p>
            <a:pPr marL="0" indent="0">
              <a:buNone/>
            </a:pPr>
            <a:endParaRPr lang="en-GB">
              <a:cs typeface="Calibri"/>
            </a:endParaRPr>
          </a:p>
        </p:txBody>
      </p:sp>
      <p:sp>
        <p:nvSpPr>
          <p:cNvPr id="3" name="TextBox 2">
            <a:extLst>
              <a:ext uri="{FF2B5EF4-FFF2-40B4-BE49-F238E27FC236}">
                <a16:creationId xmlns:a16="http://schemas.microsoft.com/office/drawing/2014/main" id="{E9990FE6-217C-4AA9-8280-DC8423A705B2}"/>
              </a:ext>
            </a:extLst>
          </p:cNvPr>
          <p:cNvSpPr txBox="1"/>
          <p:nvPr/>
        </p:nvSpPr>
        <p:spPr>
          <a:xfrm>
            <a:off x="597216" y="1711432"/>
            <a:ext cx="971339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Creativity encourages </a:t>
            </a:r>
            <a:r>
              <a:rPr lang="en-GB" sz="2400" b="1" dirty="0"/>
              <a:t>self-expression &amp; </a:t>
            </a:r>
            <a:r>
              <a:rPr lang="en-GB" sz="2400" dirty="0"/>
              <a:t>can help children express and </a:t>
            </a:r>
            <a:r>
              <a:rPr lang="en-GB" sz="2400" b="1" dirty="0"/>
              <a:t>cope with their feelings</a:t>
            </a:r>
            <a:endParaRPr lang="en-GB" sz="2400" b="1" dirty="0">
              <a:cs typeface="Calibri"/>
            </a:endParaRPr>
          </a:p>
          <a:p>
            <a:endParaRPr lang="en-GB" sz="2400"/>
          </a:p>
          <a:p>
            <a:r>
              <a:rPr lang="en-GB" sz="2400" dirty="0"/>
              <a:t>Creativity provides opportunities </a:t>
            </a:r>
            <a:r>
              <a:rPr lang="en-GB" sz="2400" b="1" dirty="0"/>
              <a:t>problem-solving – </a:t>
            </a:r>
            <a:r>
              <a:rPr lang="en-GB" sz="2400" b="1" dirty="0">
                <a:solidFill>
                  <a:srgbClr val="FF0000"/>
                </a:solidFill>
              </a:rPr>
              <a:t>when have we had to do this?</a:t>
            </a:r>
            <a:endParaRPr lang="en-GB" sz="2400" b="1" dirty="0">
              <a:solidFill>
                <a:srgbClr val="FF0000"/>
              </a:solidFill>
              <a:ea typeface="Calibri"/>
              <a:cs typeface="Calibri"/>
            </a:endParaRPr>
          </a:p>
          <a:p>
            <a:endParaRPr lang="en-GB" sz="2400" b="1">
              <a:cs typeface="Calibri"/>
            </a:endParaRPr>
          </a:p>
          <a:p>
            <a:r>
              <a:rPr lang="en-US" sz="2400" dirty="0"/>
              <a:t>Creative movement provides the possibility to create new movements and shapes in space that aren’t regulated by rules of technique, but they are characterized by creative individual actions and approaches </a:t>
            </a:r>
            <a:r>
              <a:rPr lang="en-US" sz="2400" dirty="0">
                <a:cs typeface="Calibri"/>
              </a:rPr>
              <a:t>(</a:t>
            </a:r>
            <a:r>
              <a:rPr lang="en-GB" sz="2400" dirty="0" err="1"/>
              <a:t>Theocharidou</a:t>
            </a:r>
            <a:r>
              <a:rPr lang="en-GB" sz="2400" dirty="0"/>
              <a:t> et al., 2018)</a:t>
            </a:r>
            <a:endParaRPr lang="en-GB" sz="2400" b="1" dirty="0">
              <a:cs typeface="Calibri"/>
            </a:endParaRPr>
          </a:p>
        </p:txBody>
      </p:sp>
      <p:pic>
        <p:nvPicPr>
          <p:cNvPr id="7" name="Picture 7" descr="A picture containing text, silhouette&#10;&#10;Description automatically generated">
            <a:extLst>
              <a:ext uri="{FF2B5EF4-FFF2-40B4-BE49-F238E27FC236}">
                <a16:creationId xmlns:a16="http://schemas.microsoft.com/office/drawing/2014/main" id="{671B4173-F6D9-425B-A299-9A3F0C8217C5}"/>
              </a:ext>
            </a:extLst>
          </p:cNvPr>
          <p:cNvPicPr>
            <a:picLocks noChangeAspect="1"/>
          </p:cNvPicPr>
          <p:nvPr/>
        </p:nvPicPr>
        <p:blipFill rotWithShape="1">
          <a:blip r:embed="rId2"/>
          <a:srcRect r="-2083" b="8418"/>
          <a:stretch/>
        </p:blipFill>
        <p:spPr>
          <a:xfrm>
            <a:off x="9779911" y="3405188"/>
            <a:ext cx="2203810" cy="1975261"/>
          </a:xfrm>
          <a:prstGeom prst="rect">
            <a:avLst/>
          </a:prstGeom>
        </p:spPr>
      </p:pic>
      <p:sp>
        <p:nvSpPr>
          <p:cNvPr id="9" name="TextBox 8">
            <a:extLst>
              <a:ext uri="{FF2B5EF4-FFF2-40B4-BE49-F238E27FC236}">
                <a16:creationId xmlns:a16="http://schemas.microsoft.com/office/drawing/2014/main" id="{CF4865D1-7A16-48BC-8716-4748218B8F44}"/>
              </a:ext>
            </a:extLst>
          </p:cNvPr>
          <p:cNvSpPr txBox="1"/>
          <p:nvPr/>
        </p:nvSpPr>
        <p:spPr>
          <a:xfrm>
            <a:off x="597217" y="704872"/>
            <a:ext cx="9880616" cy="646331"/>
          </a:xfrm>
          <a:prstGeom prst="rect">
            <a:avLst/>
          </a:prstGeom>
          <a:noFill/>
        </p:spPr>
        <p:txBody>
          <a:bodyPr wrap="square" lIns="91440" tIns="45720" rIns="91440" bIns="45720" anchor="t">
            <a:spAutoFit/>
          </a:bodyPr>
          <a:lstStyle/>
          <a:p>
            <a:r>
              <a:rPr lang="en-GB" sz="3600" b="1" dirty="0"/>
              <a:t>Skills developed through creative movement </a:t>
            </a:r>
            <a:endParaRPr lang="en-GB" sz="3600" dirty="0"/>
          </a:p>
        </p:txBody>
      </p:sp>
    </p:spTree>
    <p:extLst>
      <p:ext uri="{BB962C8B-B14F-4D97-AF65-F5344CB8AC3E}">
        <p14:creationId xmlns:p14="http://schemas.microsoft.com/office/powerpoint/2010/main" val="290191983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91C5A5-513C-62F8-9786-A1BD719B6767}"/>
              </a:ext>
            </a:extLst>
          </p:cNvPr>
          <p:cNvSpPr txBox="1"/>
          <p:nvPr/>
        </p:nvSpPr>
        <p:spPr>
          <a:xfrm>
            <a:off x="598311" y="1715911"/>
            <a:ext cx="10667999"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sz="2800" dirty="0">
                <a:solidFill>
                  <a:srgbClr val="202124"/>
                </a:solidFill>
                <a:cs typeface="Arial"/>
              </a:rPr>
              <a:t>Imagination </a:t>
            </a:r>
            <a:r>
              <a:rPr lang="en-US" sz="2800" b="1" dirty="0">
                <a:solidFill>
                  <a:srgbClr val="202124"/>
                </a:solidFill>
                <a:cs typeface="Arial"/>
              </a:rPr>
              <a:t>supports cognitive and social development</a:t>
            </a:r>
            <a:r>
              <a:rPr lang="en-US" sz="2800" dirty="0">
                <a:solidFill>
                  <a:srgbClr val="202124"/>
                </a:solidFill>
                <a:cs typeface="Arial"/>
              </a:rPr>
              <a:t>.</a:t>
            </a:r>
            <a:r>
              <a:rPr lang="en-US" sz="2800" dirty="0">
                <a:cs typeface="Arial"/>
              </a:rPr>
              <a:t> </a:t>
            </a:r>
            <a:endParaRPr lang="en-US" sz="2800" b="1" dirty="0">
              <a:cs typeface="Arial"/>
            </a:endParaRPr>
          </a:p>
          <a:p>
            <a:pPr marL="228600" indent="-228600">
              <a:buFont typeface=""/>
              <a:buChar char="•"/>
            </a:pPr>
            <a:endParaRPr lang="en-US" sz="2800" dirty="0">
              <a:cs typeface="Arial"/>
            </a:endParaRPr>
          </a:p>
          <a:p>
            <a:pPr marL="228600" indent="-228600">
              <a:buFont typeface=""/>
              <a:buChar char="•"/>
            </a:pPr>
            <a:r>
              <a:rPr lang="en-US" sz="2800" dirty="0">
                <a:cs typeface="Arial"/>
              </a:rPr>
              <a:t>​</a:t>
            </a:r>
            <a:r>
              <a:rPr lang="en-US" sz="2800" dirty="0">
                <a:solidFill>
                  <a:srgbClr val="202124"/>
                </a:solidFill>
                <a:cs typeface="Arial"/>
              </a:rPr>
              <a:t>Imagining, trying new ways of doing things and experimenting helps develop </a:t>
            </a:r>
            <a:r>
              <a:rPr lang="en-US" sz="2800" b="1" u="sng" dirty="0">
                <a:solidFill>
                  <a:srgbClr val="202124"/>
                </a:solidFill>
                <a:cs typeface="Arial"/>
              </a:rPr>
              <a:t>critical thinking </a:t>
            </a:r>
            <a:endParaRPr lang="en-US" sz="2800" b="1" u="sng">
              <a:solidFill>
                <a:srgbClr val="000000"/>
              </a:solidFill>
              <a:ea typeface="Calibri"/>
              <a:cs typeface="Arial"/>
            </a:endParaRPr>
          </a:p>
          <a:p>
            <a:pPr marL="228600" indent="-228600">
              <a:buFont typeface=""/>
              <a:buChar char="•"/>
            </a:pPr>
            <a:endParaRPr lang="en-US" sz="2800" dirty="0">
              <a:solidFill>
                <a:srgbClr val="000000"/>
              </a:solidFill>
              <a:cs typeface="Arial"/>
            </a:endParaRPr>
          </a:p>
          <a:p>
            <a:pPr marL="228600" indent="-228600">
              <a:buFont typeface=""/>
              <a:buChar char="•"/>
            </a:pPr>
            <a:r>
              <a:rPr lang="en-US" sz="2800" dirty="0">
                <a:solidFill>
                  <a:srgbClr val="000000"/>
                </a:solidFill>
                <a:cs typeface="Arial"/>
              </a:rPr>
              <a:t>Creative</a:t>
            </a:r>
            <a:r>
              <a:rPr lang="en-US" sz="2800" dirty="0">
                <a:cs typeface="Arial"/>
              </a:rPr>
              <a:t> movement encourages children to discover new ways of moving</a:t>
            </a:r>
            <a:r>
              <a:rPr lang="en-US" sz="2800" b="1" dirty="0">
                <a:solidFill>
                  <a:srgbClr val="202124"/>
                </a:solidFill>
                <a:cs typeface="Arial"/>
              </a:rPr>
              <a:t> </a:t>
            </a:r>
            <a:r>
              <a:rPr lang="en-US" sz="2800" dirty="0">
                <a:solidFill>
                  <a:srgbClr val="202124"/>
                </a:solidFill>
                <a:cs typeface="Arial"/>
              </a:rPr>
              <a:t>(</a:t>
            </a:r>
            <a:r>
              <a:rPr lang="en-GB" sz="2800" dirty="0" err="1">
                <a:cs typeface="Arial"/>
              </a:rPr>
              <a:t>Tiktampanidi</a:t>
            </a:r>
            <a:r>
              <a:rPr lang="en-GB" sz="2800" dirty="0">
                <a:cs typeface="Arial"/>
              </a:rPr>
              <a:t> et al., 2021)</a:t>
            </a:r>
            <a:r>
              <a:rPr lang="en-US" sz="2800" dirty="0">
                <a:cs typeface="Arial"/>
              </a:rPr>
              <a:t>​</a:t>
            </a:r>
            <a:endParaRPr lang="en-US" sz="2800">
              <a:ea typeface="Calibri"/>
              <a:cs typeface="Arial"/>
            </a:endParaRPr>
          </a:p>
        </p:txBody>
      </p:sp>
      <p:sp>
        <p:nvSpPr>
          <p:cNvPr id="5" name="TextBox 4">
            <a:extLst>
              <a:ext uri="{FF2B5EF4-FFF2-40B4-BE49-F238E27FC236}">
                <a16:creationId xmlns:a16="http://schemas.microsoft.com/office/drawing/2014/main" id="{224066D7-5D31-6A58-9810-91A9C41D354C}"/>
              </a:ext>
            </a:extLst>
          </p:cNvPr>
          <p:cNvSpPr txBox="1"/>
          <p:nvPr/>
        </p:nvSpPr>
        <p:spPr>
          <a:xfrm>
            <a:off x="597217" y="704872"/>
            <a:ext cx="9880616" cy="646331"/>
          </a:xfrm>
          <a:prstGeom prst="rect">
            <a:avLst/>
          </a:prstGeom>
          <a:noFill/>
        </p:spPr>
        <p:txBody>
          <a:bodyPr wrap="square" lIns="91440" tIns="45720" rIns="91440" bIns="45720" anchor="t">
            <a:spAutoFit/>
          </a:bodyPr>
          <a:lstStyle/>
          <a:p>
            <a:r>
              <a:rPr lang="en-GB" sz="3600" b="1" dirty="0"/>
              <a:t>Imagination &amp; Discovery</a:t>
            </a:r>
            <a:endParaRPr lang="en-US" dirty="0"/>
          </a:p>
        </p:txBody>
      </p:sp>
    </p:spTree>
    <p:extLst>
      <p:ext uri="{BB962C8B-B14F-4D97-AF65-F5344CB8AC3E}">
        <p14:creationId xmlns:p14="http://schemas.microsoft.com/office/powerpoint/2010/main" val="96468675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sz="2000" i="1">
                <a:cs typeface="Calibri"/>
              </a:rPr>
              <a:t>Personal &amp; General</a:t>
            </a:r>
          </a:p>
          <a:p>
            <a:endParaRPr lang="en-GB" sz="2000" i="1">
              <a:cs typeface="Calibri"/>
            </a:endParaRPr>
          </a:p>
          <a:p>
            <a:r>
              <a:rPr lang="en-GB" sz="2000" b="1">
                <a:cs typeface="Calibri"/>
              </a:rPr>
              <a:t>Direction</a:t>
            </a:r>
            <a:r>
              <a:rPr lang="en-GB" sz="2000">
                <a:cs typeface="Calibri"/>
              </a:rPr>
              <a:t> (Forward, back, sideways)</a:t>
            </a:r>
          </a:p>
          <a:p>
            <a:r>
              <a:rPr lang="en-GB" sz="2000" b="1">
                <a:cs typeface="Calibri"/>
              </a:rPr>
              <a:t>Speed</a:t>
            </a:r>
          </a:p>
          <a:p>
            <a:r>
              <a:rPr lang="en-GB" sz="2000" b="1">
                <a:cs typeface="Calibri"/>
              </a:rPr>
              <a:t>Pathways</a:t>
            </a:r>
            <a:r>
              <a:rPr lang="en-GB" sz="2000">
                <a:cs typeface="Calibri"/>
              </a:rPr>
              <a:t> (Direct/Indirect e.g. zig zag)</a:t>
            </a:r>
          </a:p>
          <a:p>
            <a:r>
              <a:rPr lang="en-GB" sz="2000" b="1">
                <a:cs typeface="Calibri"/>
              </a:rPr>
              <a:t>Levels</a:t>
            </a:r>
            <a:r>
              <a:rPr lang="en-GB" sz="2000">
                <a:cs typeface="Calibri"/>
              </a:rPr>
              <a:t> (High/Low)</a:t>
            </a: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sz="2000" i="1">
                <a:cs typeface="Calibri"/>
              </a:rPr>
              <a:t>What can we do?</a:t>
            </a:r>
          </a:p>
          <a:p>
            <a:endParaRPr lang="en-GB" sz="2000">
              <a:cs typeface="Calibri"/>
            </a:endParaRPr>
          </a:p>
          <a:p>
            <a:r>
              <a:rPr lang="en-GB" sz="2000">
                <a:ea typeface="Microsoft JhengHei"/>
              </a:rPr>
              <a:t>Travel - FMS</a:t>
            </a:r>
            <a:endParaRPr lang="en-GB" sz="900">
              <a:ea typeface="Microsoft JhengHei"/>
            </a:endParaRPr>
          </a:p>
          <a:p>
            <a:r>
              <a:rPr lang="en-GB" sz="2000">
                <a:ea typeface="Microsoft JhengHei"/>
              </a:rPr>
              <a:t>Rotation</a:t>
            </a:r>
          </a:p>
          <a:p>
            <a:r>
              <a:rPr lang="en-GB" sz="2000">
                <a:ea typeface="Microsoft JhengHei"/>
              </a:rPr>
              <a:t>Elevation</a:t>
            </a:r>
          </a:p>
          <a:p>
            <a:r>
              <a:rPr lang="en-GB" sz="2000">
                <a:ea typeface="Microsoft JhengHei"/>
              </a:rPr>
              <a:t>Balance</a:t>
            </a:r>
            <a:endParaRPr lang="en-GB" sz="2000">
              <a:cs typeface="Calibri"/>
            </a:endParaRPr>
          </a:p>
          <a:p>
            <a:r>
              <a:rPr lang="en-GB" sz="2000">
                <a:cs typeface="Calibri"/>
              </a:rPr>
              <a:t>Shape - ABC</a:t>
            </a:r>
          </a:p>
          <a:p>
            <a:endParaRPr lang="en-GB" sz="2000">
              <a:cs typeface="Calibri"/>
            </a:endParaRPr>
          </a:p>
          <a:p>
            <a:endParaRPr lang="en-GB" sz="2000">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6161235" y="1244180"/>
            <a:ext cx="2901351" cy="4247317"/>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sz="2000" i="1">
                <a:cs typeface="Calibri"/>
              </a:rPr>
              <a:t>How do we move?</a:t>
            </a:r>
          </a:p>
          <a:p>
            <a:endParaRPr lang="en-GB" sz="2000">
              <a:cs typeface="Calibri"/>
            </a:endParaRPr>
          </a:p>
          <a:p>
            <a:r>
              <a:rPr lang="en-GB" sz="2000" b="1">
                <a:cs typeface="Calibri"/>
              </a:rPr>
              <a:t>Weight</a:t>
            </a:r>
            <a:r>
              <a:rPr lang="en-GB" sz="2000">
                <a:cs typeface="Calibri"/>
              </a:rPr>
              <a:t> (Light/Heavy)</a:t>
            </a:r>
          </a:p>
          <a:p>
            <a:r>
              <a:rPr lang="en-GB" sz="2000" b="1">
                <a:cs typeface="Calibri"/>
              </a:rPr>
              <a:t>Time</a:t>
            </a:r>
            <a:r>
              <a:rPr lang="en-GB" sz="2000">
                <a:cs typeface="Calibri"/>
              </a:rPr>
              <a:t> (Quick/Sustained)</a:t>
            </a:r>
          </a:p>
          <a:p>
            <a:r>
              <a:rPr lang="en-GB" sz="2000" b="1">
                <a:cs typeface="Calibri"/>
              </a:rPr>
              <a:t>Direction</a:t>
            </a:r>
            <a:r>
              <a:rPr lang="en-GB" sz="2000">
                <a:cs typeface="Calibri"/>
              </a:rPr>
              <a:t> (Direct/Indirect)</a:t>
            </a:r>
          </a:p>
          <a:p>
            <a:r>
              <a:rPr lang="en-GB" sz="2000" b="1">
                <a:cs typeface="Calibri"/>
              </a:rPr>
              <a:t>Flow</a:t>
            </a:r>
            <a:r>
              <a:rPr lang="en-GB" sz="2000">
                <a:cs typeface="Calibri"/>
              </a:rPr>
              <a:t> (Bound/Tension, Free)</a:t>
            </a:r>
          </a:p>
          <a:p>
            <a:endParaRPr lang="en-GB">
              <a:cs typeface="Calibri"/>
            </a:endParaRPr>
          </a:p>
          <a:p>
            <a:endParaRPr lang="en-GB" sz="2200">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9180480" y="1244179"/>
            <a:ext cx="2901351" cy="4247317"/>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a:cs typeface="Calibri"/>
            </a:endParaRPr>
          </a:p>
          <a:p>
            <a:r>
              <a:rPr lang="en-GB" sz="2000" i="1">
                <a:cs typeface="Calibri"/>
              </a:rPr>
              <a:t>With whom and what do we move?</a:t>
            </a:r>
          </a:p>
          <a:p>
            <a:endParaRPr lang="en-GB" sz="2000">
              <a:cs typeface="Calibri"/>
            </a:endParaRPr>
          </a:p>
          <a:p>
            <a:r>
              <a:rPr lang="en-GB" sz="2000">
                <a:cs typeface="Calibri"/>
              </a:rPr>
              <a:t>Between people/groups between people &amp; apparatus or equipment </a:t>
            </a:r>
            <a:endParaRPr lang="en-GB" sz="2000" b="1">
              <a:cs typeface="Calibri"/>
            </a:endParaRPr>
          </a:p>
          <a:p>
            <a:r>
              <a:rPr lang="en-GB" sz="2000" b="1">
                <a:cs typeface="Calibri"/>
              </a:rPr>
              <a:t>Choreographic devices: </a:t>
            </a:r>
            <a:r>
              <a:rPr lang="en-GB" sz="2000"/>
              <a:t>Unison, Mirroring, Cannon, Call &amp; response / Action &amp; reaction, Formations</a:t>
            </a:r>
          </a:p>
          <a:p>
            <a:endParaRPr lang="en-GB" sz="500"/>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4 Pillars to creative movement - recap </a:t>
            </a:r>
          </a:p>
        </p:txBody>
      </p:sp>
      <p:sp>
        <p:nvSpPr>
          <p:cNvPr id="2" name="Rectangle 1">
            <a:extLst>
              <a:ext uri="{FF2B5EF4-FFF2-40B4-BE49-F238E27FC236}">
                <a16:creationId xmlns:a16="http://schemas.microsoft.com/office/drawing/2014/main" id="{B7A40582-5ED2-4F61-BC8D-3D6529036FBA}"/>
              </a:ext>
            </a:extLst>
          </p:cNvPr>
          <p:cNvSpPr/>
          <p:nvPr/>
        </p:nvSpPr>
        <p:spPr>
          <a:xfrm>
            <a:off x="0" y="2991394"/>
            <a:ext cx="12227651" cy="27693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t>Tell me something you remember about…</a:t>
            </a:r>
          </a:p>
        </p:txBody>
      </p:sp>
      <p:sp>
        <p:nvSpPr>
          <p:cNvPr id="8" name="Rectangle 7">
            <a:extLst>
              <a:ext uri="{FF2B5EF4-FFF2-40B4-BE49-F238E27FC236}">
                <a16:creationId xmlns:a16="http://schemas.microsoft.com/office/drawing/2014/main" id="{30158092-68F1-46F6-8A88-D14E8DA55CCE}"/>
              </a:ext>
            </a:extLst>
          </p:cNvPr>
          <p:cNvSpPr/>
          <p:nvPr/>
        </p:nvSpPr>
        <p:spPr>
          <a:xfrm>
            <a:off x="0" y="1065615"/>
            <a:ext cx="12227651" cy="27693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t>What are the four pillars? Describe them</a:t>
            </a:r>
          </a:p>
        </p:txBody>
      </p:sp>
    </p:spTree>
    <p:extLst>
      <p:ext uri="{BB962C8B-B14F-4D97-AF65-F5344CB8AC3E}">
        <p14:creationId xmlns:p14="http://schemas.microsoft.com/office/powerpoint/2010/main" val="3706724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picture containing text, indoor&#10;&#10;Description automatically generated">
            <a:extLst>
              <a:ext uri="{FF2B5EF4-FFF2-40B4-BE49-F238E27FC236}">
                <a16:creationId xmlns:a16="http://schemas.microsoft.com/office/drawing/2014/main" id="{680B4D9B-D539-41DF-817F-B29F6220465C}"/>
              </a:ext>
            </a:extLst>
          </p:cNvPr>
          <p:cNvPicPr>
            <a:picLocks noChangeAspect="1"/>
          </p:cNvPicPr>
          <p:nvPr/>
        </p:nvPicPr>
        <p:blipFill>
          <a:blip r:embed="rId2"/>
          <a:stretch>
            <a:fillRect/>
          </a:stretch>
        </p:blipFill>
        <p:spPr>
          <a:xfrm>
            <a:off x="211753" y="1323394"/>
            <a:ext cx="5099221" cy="3522863"/>
          </a:xfrm>
          <a:prstGeom prst="rect">
            <a:avLst/>
          </a:prstGeom>
        </p:spPr>
      </p:pic>
      <p:sp>
        <p:nvSpPr>
          <p:cNvPr id="5" name="Title 1">
            <a:extLst>
              <a:ext uri="{FF2B5EF4-FFF2-40B4-BE49-F238E27FC236}">
                <a16:creationId xmlns:a16="http://schemas.microsoft.com/office/drawing/2014/main" id="{370D7C0F-1679-4A53-A6ED-CB645D62F9F8}"/>
              </a:ext>
            </a:extLst>
          </p:cNvPr>
          <p:cNvSpPr txBox="1">
            <a:spLocks/>
          </p:cNvSpPr>
          <p:nvPr/>
        </p:nvSpPr>
        <p:spPr>
          <a:xfrm>
            <a:off x="1907698" y="304726"/>
            <a:ext cx="8218405" cy="135229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a:highlight>
                  <a:srgbClr val="CCFFFF"/>
                </a:highlight>
                <a:cs typeface="Calibri Light"/>
              </a:rPr>
              <a:t>Spatial</a:t>
            </a:r>
            <a:r>
              <a:rPr lang="en-GB">
                <a:cs typeface="Calibri Light"/>
              </a:rPr>
              <a:t> Awareness - recap</a:t>
            </a:r>
            <a:endParaRPr lang="en-US"/>
          </a:p>
        </p:txBody>
      </p:sp>
      <p:sp>
        <p:nvSpPr>
          <p:cNvPr id="6" name="Title 1">
            <a:extLst>
              <a:ext uri="{FF2B5EF4-FFF2-40B4-BE49-F238E27FC236}">
                <a16:creationId xmlns:a16="http://schemas.microsoft.com/office/drawing/2014/main" id="{D9258C7E-634A-4E84-A4B2-7BE18BF0F24B}"/>
              </a:ext>
            </a:extLst>
          </p:cNvPr>
          <p:cNvSpPr txBox="1">
            <a:spLocks/>
          </p:cNvSpPr>
          <p:nvPr/>
        </p:nvSpPr>
        <p:spPr>
          <a:xfrm>
            <a:off x="373304" y="1443371"/>
            <a:ext cx="1281475" cy="526164"/>
          </a:xfrm>
          <a:prstGeom prst="rect">
            <a:avLst/>
          </a:prstGeom>
          <a:solidFill>
            <a:schemeClr val="bg1"/>
          </a:solidFill>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a:cs typeface="Calibri Light"/>
              </a:rPr>
              <a:t>Areas</a:t>
            </a:r>
            <a:endParaRPr lang="en-US" sz="3200"/>
          </a:p>
        </p:txBody>
      </p:sp>
      <p:graphicFrame>
        <p:nvGraphicFramePr>
          <p:cNvPr id="7" name="Table 10">
            <a:extLst>
              <a:ext uri="{FF2B5EF4-FFF2-40B4-BE49-F238E27FC236}">
                <a16:creationId xmlns:a16="http://schemas.microsoft.com/office/drawing/2014/main" id="{6F9D61AA-FB88-824D-8931-79DD37DD1554}"/>
              </a:ext>
            </a:extLst>
          </p:cNvPr>
          <p:cNvGraphicFramePr>
            <a:graphicFrameLocks noGrp="1"/>
          </p:cNvGraphicFramePr>
          <p:nvPr>
            <p:ph idx="1"/>
            <p:extLst>
              <p:ext uri="{D42A27DB-BD31-4B8C-83A1-F6EECF244321}">
                <p14:modId xmlns:p14="http://schemas.microsoft.com/office/powerpoint/2010/main" val="2982174203"/>
              </p:ext>
            </p:extLst>
          </p:nvPr>
        </p:nvGraphicFramePr>
        <p:xfrm>
          <a:off x="5611645" y="1323393"/>
          <a:ext cx="6342978" cy="3522865"/>
        </p:xfrm>
        <a:graphic>
          <a:graphicData uri="http://schemas.openxmlformats.org/drawingml/2006/table">
            <a:tbl>
              <a:tblPr firstRow="1" bandRow="1">
                <a:tableStyleId>{5940675A-B579-460E-94D1-54222C63F5DA}</a:tableStyleId>
              </a:tblPr>
              <a:tblGrid>
                <a:gridCol w="3171489">
                  <a:extLst>
                    <a:ext uri="{9D8B030D-6E8A-4147-A177-3AD203B41FA5}">
                      <a16:colId xmlns:a16="http://schemas.microsoft.com/office/drawing/2014/main" val="2251626236"/>
                    </a:ext>
                  </a:extLst>
                </a:gridCol>
                <a:gridCol w="3171489">
                  <a:extLst>
                    <a:ext uri="{9D8B030D-6E8A-4147-A177-3AD203B41FA5}">
                      <a16:colId xmlns:a16="http://schemas.microsoft.com/office/drawing/2014/main" val="858095127"/>
                    </a:ext>
                  </a:extLst>
                </a:gridCol>
              </a:tblGrid>
              <a:tr h="476063">
                <a:tc gridSpan="2">
                  <a:txBody>
                    <a:bodyPr/>
                    <a:lstStyle/>
                    <a:p>
                      <a:pPr algn="ctr"/>
                      <a:r>
                        <a:rPr lang="en-GB" sz="2400" b="1">
                          <a:solidFill>
                            <a:schemeClr val="tx1"/>
                          </a:solidFill>
                        </a:rPr>
                        <a:t>General Space Movement Concepts</a:t>
                      </a:r>
                    </a:p>
                  </a:txBody>
                  <a:tcPr>
                    <a:solidFill>
                      <a:schemeClr val="bg1">
                        <a:lumMod val="85000"/>
                      </a:schemeClr>
                    </a:solidFill>
                  </a:tcPr>
                </a:tc>
                <a:tc hMerge="1">
                  <a:txBody>
                    <a:bodyPr/>
                    <a:lstStyle/>
                    <a:p>
                      <a:endParaRPr lang="en-GB" sz="1800" b="1">
                        <a:solidFill>
                          <a:schemeClr val="bg1"/>
                        </a:solidFill>
                      </a:endParaRPr>
                    </a:p>
                  </a:txBody>
                  <a:tcPr>
                    <a:solidFill>
                      <a:schemeClr val="bg1">
                        <a:lumMod val="85000"/>
                      </a:schemeClr>
                    </a:solidFill>
                  </a:tcPr>
                </a:tc>
                <a:extLst>
                  <a:ext uri="{0D108BD9-81ED-4DB2-BD59-A6C34878D82A}">
                    <a16:rowId xmlns:a16="http://schemas.microsoft.com/office/drawing/2014/main" val="4260758240"/>
                  </a:ext>
                </a:extLst>
              </a:tr>
              <a:tr h="476063">
                <a:tc>
                  <a:txBody>
                    <a:bodyPr/>
                    <a:lstStyle/>
                    <a:p>
                      <a:r>
                        <a:rPr lang="en-GB" sz="2400" b="1">
                          <a:solidFill>
                            <a:schemeClr val="bg1"/>
                          </a:solidFill>
                        </a:rPr>
                        <a:t>Directions</a:t>
                      </a:r>
                    </a:p>
                  </a:txBody>
                  <a:tcPr>
                    <a:solidFill>
                      <a:schemeClr val="accent5">
                        <a:lumMod val="75000"/>
                      </a:schemeClr>
                    </a:solidFill>
                  </a:tcPr>
                </a:tc>
                <a:tc>
                  <a:txBody>
                    <a:bodyPr/>
                    <a:lstStyle/>
                    <a:p>
                      <a:r>
                        <a:rPr lang="en-GB" sz="2400" b="1">
                          <a:solidFill>
                            <a:schemeClr val="bg1"/>
                          </a:solidFill>
                        </a:rPr>
                        <a:t>Speed</a:t>
                      </a:r>
                    </a:p>
                  </a:txBody>
                  <a:tcPr>
                    <a:solidFill>
                      <a:srgbClr val="C00000"/>
                    </a:solidFill>
                  </a:tcPr>
                </a:tc>
                <a:extLst>
                  <a:ext uri="{0D108BD9-81ED-4DB2-BD59-A6C34878D82A}">
                    <a16:rowId xmlns:a16="http://schemas.microsoft.com/office/drawing/2014/main" val="1412367364"/>
                  </a:ext>
                </a:extLst>
              </a:tr>
              <a:tr h="856913">
                <a:tc>
                  <a:txBody>
                    <a:bodyPr/>
                    <a:lstStyle/>
                    <a:p>
                      <a:pPr lvl="0" algn="l">
                        <a:lnSpc>
                          <a:spcPct val="100000"/>
                        </a:lnSpc>
                        <a:spcBef>
                          <a:spcPts val="0"/>
                        </a:spcBef>
                        <a:spcAft>
                          <a:spcPts val="0"/>
                        </a:spcAft>
                        <a:buNone/>
                      </a:pPr>
                      <a:r>
                        <a:rPr lang="en-GB" sz="2400" b="0" i="0" u="none" strike="noStrike" noProof="0"/>
                        <a:t>Forwards/Backwards</a:t>
                      </a:r>
                      <a:endParaRPr lang="en-GB" sz="2400"/>
                    </a:p>
                    <a:p>
                      <a:pPr lvl="0" algn="l">
                        <a:lnSpc>
                          <a:spcPct val="100000"/>
                        </a:lnSpc>
                        <a:spcBef>
                          <a:spcPts val="0"/>
                        </a:spcBef>
                        <a:spcAft>
                          <a:spcPts val="0"/>
                        </a:spcAft>
                        <a:buNone/>
                      </a:pPr>
                      <a:r>
                        <a:rPr lang="en-GB" sz="2400" b="0" i="0" u="none" strike="noStrike" noProof="0"/>
                        <a:t>Sideways</a:t>
                      </a:r>
                      <a:endParaRPr lang="en-GB" sz="2400"/>
                    </a:p>
                  </a:txBody>
                  <a:tcPr/>
                </a:tc>
                <a:tc>
                  <a:txBody>
                    <a:bodyPr/>
                    <a:lstStyle/>
                    <a:p>
                      <a:pPr lvl="0">
                        <a:buNone/>
                      </a:pPr>
                      <a:r>
                        <a:rPr lang="en-GB" sz="2400"/>
                        <a:t>Fast</a:t>
                      </a:r>
                    </a:p>
                    <a:p>
                      <a:pPr lvl="0">
                        <a:buNone/>
                      </a:pPr>
                      <a:r>
                        <a:rPr lang="en-GB" sz="2400"/>
                        <a:t>Slow</a:t>
                      </a:r>
                    </a:p>
                  </a:txBody>
                  <a:tcPr/>
                </a:tc>
                <a:extLst>
                  <a:ext uri="{0D108BD9-81ED-4DB2-BD59-A6C34878D82A}">
                    <a16:rowId xmlns:a16="http://schemas.microsoft.com/office/drawing/2014/main" val="3532191678"/>
                  </a:ext>
                </a:extLst>
              </a:tr>
              <a:tr h="476063">
                <a:tc>
                  <a:txBody>
                    <a:bodyPr/>
                    <a:lstStyle/>
                    <a:p>
                      <a:r>
                        <a:rPr lang="en-GB" sz="2400" b="1">
                          <a:solidFill>
                            <a:schemeClr val="bg1"/>
                          </a:solidFill>
                        </a:rPr>
                        <a:t>Pathways</a:t>
                      </a:r>
                    </a:p>
                  </a:txBody>
                  <a:tcPr>
                    <a:solidFill>
                      <a:srgbClr val="7030A0"/>
                    </a:solidFill>
                  </a:tcPr>
                </a:tc>
                <a:tc>
                  <a:txBody>
                    <a:bodyPr/>
                    <a:lstStyle/>
                    <a:p>
                      <a:r>
                        <a:rPr lang="en-GB" sz="2400" b="1">
                          <a:solidFill>
                            <a:schemeClr val="bg1"/>
                          </a:solidFill>
                        </a:rPr>
                        <a:t>Levels</a:t>
                      </a:r>
                    </a:p>
                  </a:txBody>
                  <a:tcPr>
                    <a:solidFill>
                      <a:schemeClr val="accent6">
                        <a:lumMod val="75000"/>
                      </a:schemeClr>
                    </a:solidFill>
                  </a:tcPr>
                </a:tc>
                <a:extLst>
                  <a:ext uri="{0D108BD9-81ED-4DB2-BD59-A6C34878D82A}">
                    <a16:rowId xmlns:a16="http://schemas.microsoft.com/office/drawing/2014/main" val="2953050851"/>
                  </a:ext>
                </a:extLst>
              </a:tr>
              <a:tr h="1237763">
                <a:tc>
                  <a:txBody>
                    <a:bodyPr/>
                    <a:lstStyle/>
                    <a:p>
                      <a:pPr lvl="0" algn="l">
                        <a:lnSpc>
                          <a:spcPct val="100000"/>
                        </a:lnSpc>
                        <a:spcBef>
                          <a:spcPts val="0"/>
                        </a:spcBef>
                        <a:spcAft>
                          <a:spcPts val="0"/>
                        </a:spcAft>
                        <a:buNone/>
                      </a:pPr>
                      <a:r>
                        <a:rPr lang="en-GB" sz="2400" b="0" i="0" u="none" strike="noStrike" noProof="0">
                          <a:latin typeface="Calibri"/>
                        </a:rPr>
                        <a:t>Direct &amp; Indirect</a:t>
                      </a:r>
                      <a:endParaRPr lang="en-GB" sz="2400" b="0"/>
                    </a:p>
                    <a:p>
                      <a:pPr lvl="0" algn="l">
                        <a:lnSpc>
                          <a:spcPct val="100000"/>
                        </a:lnSpc>
                        <a:spcBef>
                          <a:spcPts val="0"/>
                        </a:spcBef>
                        <a:spcAft>
                          <a:spcPts val="0"/>
                        </a:spcAft>
                        <a:buNone/>
                      </a:pPr>
                      <a:r>
                        <a:rPr lang="en-GB" sz="2400" b="0" i="0" u="none" strike="noStrike" noProof="0">
                          <a:latin typeface="Calibri"/>
                        </a:rPr>
                        <a:t>Straight </a:t>
                      </a:r>
                    </a:p>
                    <a:p>
                      <a:pPr lvl="0" algn="l">
                        <a:lnSpc>
                          <a:spcPct val="100000"/>
                        </a:lnSpc>
                        <a:spcBef>
                          <a:spcPts val="0"/>
                        </a:spcBef>
                        <a:spcAft>
                          <a:spcPts val="0"/>
                        </a:spcAft>
                        <a:buNone/>
                      </a:pPr>
                      <a:r>
                        <a:rPr lang="en-GB" sz="2400" b="0" i="0" u="none" strike="noStrike" noProof="0">
                          <a:latin typeface="Calibri"/>
                        </a:rPr>
                        <a:t>Zig-zag,</a:t>
                      </a:r>
                      <a:r>
                        <a:rPr lang="en-GB" sz="2400" b="0" i="0" u="none" strike="noStrike" noProof="0">
                          <a:latin typeface="+mn-lt"/>
                        </a:rPr>
                        <a:t> </a:t>
                      </a:r>
                      <a:r>
                        <a:rPr lang="en-GB" sz="2400" b="0" i="0" u="none" strike="noStrike" noProof="0">
                          <a:latin typeface="Calibri"/>
                        </a:rPr>
                        <a:t>Curved  </a:t>
                      </a:r>
                      <a:endParaRPr lang="en-GB" sz="2400"/>
                    </a:p>
                  </a:txBody>
                  <a:tcPr/>
                </a:tc>
                <a:tc>
                  <a:txBody>
                    <a:bodyPr/>
                    <a:lstStyle/>
                    <a:p>
                      <a:pPr lvl="0" algn="l">
                        <a:lnSpc>
                          <a:spcPct val="100000"/>
                        </a:lnSpc>
                        <a:spcBef>
                          <a:spcPts val="0"/>
                        </a:spcBef>
                        <a:spcAft>
                          <a:spcPts val="0"/>
                        </a:spcAft>
                        <a:buNone/>
                      </a:pPr>
                      <a:r>
                        <a:rPr lang="en-GB" sz="2400" b="0" i="0" u="none" strike="noStrike" noProof="0"/>
                        <a:t>High </a:t>
                      </a:r>
                      <a:endParaRPr lang="en-GB" sz="2400"/>
                    </a:p>
                    <a:p>
                      <a:pPr lvl="0" algn="l">
                        <a:lnSpc>
                          <a:spcPct val="100000"/>
                        </a:lnSpc>
                        <a:spcBef>
                          <a:spcPts val="0"/>
                        </a:spcBef>
                        <a:spcAft>
                          <a:spcPts val="0"/>
                        </a:spcAft>
                        <a:buNone/>
                      </a:pPr>
                      <a:r>
                        <a:rPr lang="en-GB" sz="2400" b="0" i="0" u="none" strike="noStrike" noProof="0"/>
                        <a:t>Medium</a:t>
                      </a:r>
                      <a:endParaRPr lang="en-GB" sz="2400"/>
                    </a:p>
                    <a:p>
                      <a:pPr lvl="0" algn="l">
                        <a:lnSpc>
                          <a:spcPct val="100000"/>
                        </a:lnSpc>
                        <a:spcBef>
                          <a:spcPts val="0"/>
                        </a:spcBef>
                        <a:spcAft>
                          <a:spcPts val="0"/>
                        </a:spcAft>
                        <a:buNone/>
                      </a:pPr>
                      <a:r>
                        <a:rPr lang="en-GB" sz="2400" b="0" i="0" u="none" strike="noStrike" noProof="0"/>
                        <a:t>Low </a:t>
                      </a:r>
                      <a:endParaRPr lang="en-GB" sz="2400"/>
                    </a:p>
                  </a:txBody>
                  <a:tcPr/>
                </a:tc>
                <a:extLst>
                  <a:ext uri="{0D108BD9-81ED-4DB2-BD59-A6C34878D82A}">
                    <a16:rowId xmlns:a16="http://schemas.microsoft.com/office/drawing/2014/main" val="4086266794"/>
                  </a:ext>
                </a:extLst>
              </a:tr>
            </a:tbl>
          </a:graphicData>
        </a:graphic>
      </p:graphicFrame>
    </p:spTree>
    <p:extLst>
      <p:ext uri="{BB962C8B-B14F-4D97-AF65-F5344CB8AC3E}">
        <p14:creationId xmlns:p14="http://schemas.microsoft.com/office/powerpoint/2010/main" val="9493218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9986" y="180194"/>
            <a:ext cx="11332028" cy="1015663"/>
          </a:xfrm>
          <a:prstGeom prst="rect">
            <a:avLst/>
          </a:prstGeom>
        </p:spPr>
        <p:txBody>
          <a:bodyPr wrap="square">
            <a:spAutoFit/>
          </a:bodyPr>
          <a:lstStyle/>
          <a:p>
            <a:pPr algn="ctr"/>
            <a:r>
              <a:rPr lang="en-GB" sz="4800" b="1">
                <a:highlight>
                  <a:srgbClr val="FFFFCC"/>
                </a:highlight>
                <a:latin typeface="+mj-lt"/>
                <a:ea typeface="Microsoft JhengHei" panose="020B0604030504040204" pitchFamily="34" charset="-120"/>
                <a:cs typeface="Arial" panose="020B0604020202020204" pitchFamily="34" charset="0"/>
              </a:rPr>
              <a:t>Body</a:t>
            </a:r>
            <a:r>
              <a:rPr lang="en-GB" sz="4800">
                <a:latin typeface="+mj-lt"/>
                <a:ea typeface="Microsoft JhengHei" panose="020B0604030504040204" pitchFamily="34" charset="-120"/>
                <a:cs typeface="Arial" panose="020B0604020202020204" pitchFamily="34" charset="0"/>
              </a:rPr>
              <a:t> Awareness - recap</a:t>
            </a:r>
            <a:endParaRPr lang="en-GB" sz="3200">
              <a:latin typeface="+mj-lt"/>
              <a:ea typeface="Microsoft JhengHei" panose="020B0604030504040204" pitchFamily="34" charset="-120"/>
              <a:cs typeface="Arial" panose="020B0604020202020204" pitchFamily="34" charset="0"/>
            </a:endParaRPr>
          </a:p>
          <a:p>
            <a:pPr algn="ctr"/>
            <a:endParaRPr lang="en-GB" sz="1200" b="1">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2576296918"/>
              </p:ext>
            </p:extLst>
          </p:nvPr>
        </p:nvGraphicFramePr>
        <p:xfrm>
          <a:off x="606843" y="1668104"/>
          <a:ext cx="10934368" cy="3931920"/>
        </p:xfrm>
        <a:graphic>
          <a:graphicData uri="http://schemas.openxmlformats.org/drawingml/2006/table">
            <a:tbl>
              <a:tblPr firstRow="1" bandRow="1">
                <a:tableStyleId>{073A0DAA-6AF3-43AB-8588-CEC1D06C72B9}</a:tableStyleId>
              </a:tblPr>
              <a:tblGrid>
                <a:gridCol w="5146681">
                  <a:extLst>
                    <a:ext uri="{9D8B030D-6E8A-4147-A177-3AD203B41FA5}">
                      <a16:colId xmlns:a16="http://schemas.microsoft.com/office/drawing/2014/main" val="2558349164"/>
                    </a:ext>
                  </a:extLst>
                </a:gridCol>
                <a:gridCol w="5787687">
                  <a:extLst>
                    <a:ext uri="{9D8B030D-6E8A-4147-A177-3AD203B41FA5}">
                      <a16:colId xmlns:a16="http://schemas.microsoft.com/office/drawing/2014/main" val="1352727306"/>
                    </a:ext>
                  </a:extLst>
                </a:gridCol>
              </a:tblGrid>
              <a:tr h="431056">
                <a:tc>
                  <a:txBody>
                    <a:bodyPr/>
                    <a:lstStyle/>
                    <a:p>
                      <a:r>
                        <a:rPr lang="en-US" sz="2400" b="1">
                          <a:solidFill>
                            <a:schemeClr val="tx1"/>
                          </a:solidFill>
                          <a:latin typeface="+mj-lt"/>
                          <a:ea typeface="Microsoft JhengHei" panose="020B0604030504040204" pitchFamily="34" charset="-120"/>
                        </a:rPr>
                        <a:t>Whole body actions</a:t>
                      </a: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US" sz="2400" b="0">
                          <a:solidFill>
                            <a:schemeClr val="tx1"/>
                          </a:solidFill>
                          <a:latin typeface="+mj-lt"/>
                          <a:ea typeface="Microsoft JhengHei" panose="020B0604030504040204" pitchFamily="34" charset="-120"/>
                        </a:rPr>
                        <a:t>Actions of body Parts </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29246004"/>
                  </a:ext>
                </a:extLst>
              </a:tr>
              <a:tr h="1310067">
                <a:tc rowSpan="3">
                  <a:txBody>
                    <a:bodyPr/>
                    <a:lstStyle/>
                    <a:p>
                      <a:pPr marL="342900" indent="-342900">
                        <a:buFont typeface="Arial" panose="020B0604020202020204" pitchFamily="34" charset="0"/>
                        <a:buChar char="•"/>
                      </a:pPr>
                      <a:r>
                        <a:rPr lang="en-GB" sz="2400" b="1">
                          <a:latin typeface="+mj-lt"/>
                          <a:ea typeface="Microsoft JhengHei"/>
                        </a:rPr>
                        <a:t>Travel</a:t>
                      </a:r>
                    </a:p>
                    <a:p>
                      <a:pPr marL="0" indent="0">
                        <a:buFontTx/>
                        <a:buNone/>
                      </a:pPr>
                      <a:r>
                        <a:rPr lang="en-GB" sz="2400">
                          <a:latin typeface="+mj-lt"/>
                          <a:ea typeface="Microsoft JhengHei"/>
                        </a:rPr>
                        <a:t>Walk, run, skip, galop, slide, crawl</a:t>
                      </a:r>
                    </a:p>
                    <a:p>
                      <a:pPr marL="342900" indent="-342900">
                        <a:buFont typeface="Arial" panose="020B0604020202020204" pitchFamily="34" charset="0"/>
                        <a:buChar char="•"/>
                      </a:pPr>
                      <a:endParaRPr lang="en-GB" sz="1000">
                        <a:latin typeface="+mj-lt"/>
                        <a:ea typeface="Microsoft JhengHei"/>
                      </a:endParaRPr>
                    </a:p>
                    <a:p>
                      <a:pPr marL="342900" indent="-342900">
                        <a:buFont typeface="Arial" panose="020B0604020202020204" pitchFamily="34" charset="0"/>
                        <a:buChar char="•"/>
                      </a:pPr>
                      <a:r>
                        <a:rPr lang="en-GB" sz="2400" b="1">
                          <a:latin typeface="+mj-lt"/>
                          <a:ea typeface="Microsoft JhengHei"/>
                        </a:rPr>
                        <a:t>Turn</a:t>
                      </a:r>
                    </a:p>
                    <a:p>
                      <a:pPr marL="0" indent="0">
                        <a:buFontTx/>
                        <a:buNone/>
                      </a:pPr>
                      <a:r>
                        <a:rPr lang="en-GB" sz="2400">
                          <a:latin typeface="+mj-lt"/>
                          <a:ea typeface="Microsoft JhengHei"/>
                        </a:rPr>
                        <a:t>Twist, Roll, Spin </a:t>
                      </a:r>
                    </a:p>
                    <a:p>
                      <a:pPr marL="342900" indent="-342900">
                        <a:buFont typeface="Arial" panose="020B0604020202020204" pitchFamily="34" charset="0"/>
                        <a:buChar char="•"/>
                      </a:pPr>
                      <a:endParaRPr lang="en-GB" sz="1000">
                        <a:latin typeface="+mj-lt"/>
                        <a:ea typeface="Microsoft JhengHei"/>
                      </a:endParaRPr>
                    </a:p>
                    <a:p>
                      <a:pPr marL="342900" indent="-342900">
                        <a:buFont typeface="Arial" panose="020B0604020202020204" pitchFamily="34" charset="0"/>
                        <a:buChar char="•"/>
                      </a:pPr>
                      <a:r>
                        <a:rPr lang="en-GB" sz="2400" b="1">
                          <a:latin typeface="+mj-lt"/>
                          <a:ea typeface="Microsoft JhengHei"/>
                        </a:rPr>
                        <a:t>Elevation</a:t>
                      </a:r>
                    </a:p>
                    <a:p>
                      <a:pPr marL="0" indent="0">
                        <a:buFontTx/>
                        <a:buNone/>
                      </a:pPr>
                      <a:r>
                        <a:rPr lang="en-GB" sz="2400">
                          <a:latin typeface="+mj-lt"/>
                          <a:ea typeface="Microsoft JhengHei"/>
                        </a:rPr>
                        <a:t>Jump, leap, hop</a:t>
                      </a:r>
                    </a:p>
                    <a:p>
                      <a:pPr marL="342900" indent="-342900">
                        <a:buFontTx/>
                        <a:buChar char="-"/>
                      </a:pPr>
                      <a:endParaRPr lang="en-GB" sz="1000">
                        <a:latin typeface="+mj-lt"/>
                        <a:ea typeface="Microsoft JhengHei"/>
                      </a:endParaRPr>
                    </a:p>
                    <a:p>
                      <a:pPr marL="342900" indent="-342900">
                        <a:buFont typeface="Arial" panose="020B0604020202020204" pitchFamily="34" charset="0"/>
                        <a:buChar char="•"/>
                      </a:pPr>
                      <a:r>
                        <a:rPr lang="en-GB" sz="2400" b="1">
                          <a:latin typeface="+mj-lt"/>
                          <a:ea typeface="Microsoft JhengHei"/>
                        </a:rPr>
                        <a:t>Stillness</a:t>
                      </a:r>
                    </a:p>
                    <a:p>
                      <a:pPr marL="0" indent="0">
                        <a:buFontTx/>
                        <a:buNone/>
                      </a:pPr>
                      <a:r>
                        <a:rPr lang="en-GB" sz="2400">
                          <a:latin typeface="+mj-lt"/>
                          <a:ea typeface="Microsoft JhengHei"/>
                        </a:rPr>
                        <a:t>Balance – point/patch</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tc>
                  <a:txBody>
                    <a:bodyPr/>
                    <a:lstStyle/>
                    <a:p>
                      <a:pPr marL="285750" indent="-285750">
                        <a:lnSpc>
                          <a:spcPct val="100000"/>
                        </a:lnSpc>
                        <a:buFont typeface="Arial" panose="020B0604020202020204" pitchFamily="34" charset="0"/>
                        <a:buChar char="•"/>
                      </a:pPr>
                      <a:r>
                        <a:rPr lang="en-GB" sz="2400" b="0">
                          <a:solidFill>
                            <a:schemeClr val="tx1"/>
                          </a:solidFill>
                          <a:latin typeface="+mj-lt"/>
                          <a:ea typeface="Microsoft JhengHei" panose="020B0604030504040204" pitchFamily="34" charset="-120"/>
                          <a:cs typeface="Arial" panose="020B0604020202020204" pitchFamily="34" charset="0"/>
                        </a:rPr>
                        <a:t>Support body weight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kern="1200">
                          <a:solidFill>
                            <a:schemeClr val="tx1"/>
                          </a:solidFill>
                          <a:latin typeface="+mj-lt"/>
                          <a:ea typeface="Microsoft JhengHei" panose="020B0604030504040204" pitchFamily="34" charset="-120"/>
                          <a:cs typeface="Arial" panose="020B0604020202020204" pitchFamily="34" charset="0"/>
                        </a:rPr>
                        <a:t>Isolated movements</a:t>
                      </a:r>
                      <a:endParaRPr lang="en-GB" sz="2400" b="0">
                        <a:solidFill>
                          <a:schemeClr val="tx1"/>
                        </a:solidFill>
                        <a:latin typeface="+mj-lt"/>
                        <a:ea typeface="Microsoft JhengHei" panose="020B0604030504040204" pitchFamily="34" charset="-120"/>
                        <a:cs typeface="Arial" panose="020B0604020202020204" pitchFamily="34" charset="0"/>
                      </a:endParaRPr>
                    </a:p>
                    <a:p>
                      <a:pPr marL="285750" indent="-285750">
                        <a:lnSpc>
                          <a:spcPct val="100000"/>
                        </a:lnSpc>
                        <a:buFont typeface="Arial" panose="020B0604020202020204" pitchFamily="34" charset="0"/>
                        <a:buChar char="•"/>
                      </a:pPr>
                      <a:r>
                        <a:rPr lang="en-GB" sz="2400" b="0">
                          <a:solidFill>
                            <a:schemeClr val="tx1"/>
                          </a:solidFill>
                          <a:latin typeface="+mj-lt"/>
                          <a:ea typeface="Microsoft JhengHei" panose="020B0604030504040204" pitchFamily="34" charset="-120"/>
                          <a:cs typeface="Arial" panose="020B0604020202020204" pitchFamily="34" charset="0"/>
                        </a:rPr>
                        <a:t>Lead action</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51671709"/>
                  </a:ext>
                </a:extLst>
              </a:tr>
              <a:tr h="440086">
                <a:tc vMerge="1">
                  <a:txBody>
                    <a:bodyPr/>
                    <a:lstStyle/>
                    <a:p>
                      <a:r>
                        <a:rPr lang="en-GB" sz="2400" b="1">
                          <a:solidFill>
                            <a:schemeClr val="tx1"/>
                          </a:solidFill>
                          <a:latin typeface="+mj-lt"/>
                          <a:ea typeface="Microsoft JhengHei" panose="020B0604030504040204" pitchFamily="34" charset="-120"/>
                          <a:cs typeface="Arial" panose="020B0604020202020204" pitchFamily="34" charset="0"/>
                        </a:rPr>
                        <a:t>Travel </a:t>
                      </a:r>
                      <a:endParaRPr lang="en-US" sz="2400" b="1">
                        <a:solidFill>
                          <a:schemeClr val="tx1"/>
                        </a:solidFill>
                        <a:latin typeface="+mj-lt"/>
                        <a:ea typeface="Microsoft JhengHei" panose="020B0604030504040204" pitchFamily="34" charset="-120"/>
                      </a:endParaRP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r>
                        <a:rPr lang="en-US" sz="2400" b="0" u="none">
                          <a:solidFill>
                            <a:schemeClr val="tx1"/>
                          </a:solidFill>
                          <a:latin typeface="+mj-lt"/>
                          <a:ea typeface="Microsoft JhengHei" panose="020B0604030504040204" pitchFamily="34" charset="-120"/>
                        </a:rPr>
                        <a:t>Body shape</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2808939864"/>
                  </a:ext>
                </a:extLst>
              </a:tr>
              <a:tr h="1525876">
                <a:tc vMerge="1">
                  <a:txBody>
                    <a:bodyPr/>
                    <a:lstStyle/>
                    <a:p>
                      <a:pPr marL="285750" indent="-285750">
                        <a:lnSpc>
                          <a:spcPct val="100000"/>
                        </a:lnSpc>
                        <a:buFont typeface="Arial" panose="020B0604020202020204" pitchFamily="34" charset="0"/>
                        <a:buChar char="•"/>
                      </a:pPr>
                      <a:r>
                        <a:rPr lang="en-GB" sz="2400">
                          <a:solidFill>
                            <a:schemeClr val="tx1"/>
                          </a:solidFill>
                          <a:latin typeface="+mj-lt"/>
                          <a:ea typeface="Microsoft JhengHei" panose="020B0604030504040204" pitchFamily="34" charset="-120"/>
                          <a:cs typeface="Arial" panose="020B0604020202020204" pitchFamily="34" charset="0"/>
                        </a:rPr>
                        <a:t>Walk, run, skip, gallop, Slide</a:t>
                      </a:r>
                    </a:p>
                    <a:p>
                      <a:pPr marL="285750" indent="-285750">
                        <a:lnSpc>
                          <a:spcPct val="100000"/>
                        </a:lnSpc>
                        <a:buFont typeface="Arial" panose="020B0604020202020204" pitchFamily="34" charset="0"/>
                        <a:buChar char="•"/>
                      </a:pPr>
                      <a:r>
                        <a:rPr lang="en-GB" sz="2400">
                          <a:solidFill>
                            <a:schemeClr val="tx1"/>
                          </a:solidFill>
                          <a:latin typeface="+mj-lt"/>
                          <a:ea typeface="Microsoft JhengHei" panose="020B0604030504040204" pitchFamily="34" charset="-120"/>
                          <a:cs typeface="Arial" panose="020B0604020202020204" pitchFamily="34" charset="0"/>
                        </a:rPr>
                        <a:t>Jump, Leap, Hop</a:t>
                      </a:r>
                    </a:p>
                    <a:p>
                      <a:pPr marL="285750" indent="-285750">
                        <a:lnSpc>
                          <a:spcPct val="100000"/>
                        </a:lnSpc>
                        <a:buFont typeface="Arial" panose="020B0604020202020204" pitchFamily="34" charset="0"/>
                        <a:buChar char="•"/>
                      </a:pPr>
                      <a:r>
                        <a:rPr lang="en-GB" sz="2400">
                          <a:solidFill>
                            <a:schemeClr val="tx1"/>
                          </a:solidFill>
                          <a:latin typeface="+mj-lt"/>
                          <a:ea typeface="Microsoft JhengHei" panose="020B0604030504040204" pitchFamily="34" charset="-120"/>
                          <a:cs typeface="Arial" panose="020B0604020202020204" pitchFamily="34" charset="0"/>
                        </a:rPr>
                        <a:t>Crawl, Climb, roll</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tc>
                  <a:txBody>
                    <a:bodyPr/>
                    <a:lstStyle/>
                    <a:p>
                      <a:pPr marL="285750" indent="-285750">
                        <a:lnSpc>
                          <a:spcPct val="100000"/>
                        </a:lnSpc>
                        <a:buFont typeface="Arial" panose="020B0604020202020204" pitchFamily="34" charset="0"/>
                        <a:buChar char="•"/>
                      </a:pPr>
                      <a:r>
                        <a:rPr lang="en-GB" sz="2400" b="0">
                          <a:solidFill>
                            <a:schemeClr val="tx1"/>
                          </a:solidFill>
                          <a:latin typeface="+mj-lt"/>
                          <a:ea typeface="Microsoft JhengHei" panose="020B0604030504040204" pitchFamily="34" charset="-120"/>
                          <a:cs typeface="Arial" panose="020B0604020202020204" pitchFamily="34" charset="0"/>
                        </a:rPr>
                        <a:t>Straight, wide, round, curved</a:t>
                      </a:r>
                    </a:p>
                    <a:p>
                      <a:pPr marL="285750" indent="-285750">
                        <a:lnSpc>
                          <a:spcPct val="100000"/>
                        </a:lnSpc>
                        <a:buFont typeface="Arial" panose="020B0604020202020204" pitchFamily="34" charset="0"/>
                        <a:buChar char="•"/>
                      </a:pPr>
                      <a:r>
                        <a:rPr lang="en-GB" sz="2400" b="0">
                          <a:solidFill>
                            <a:schemeClr val="tx1"/>
                          </a:solidFill>
                          <a:latin typeface="+mj-lt"/>
                          <a:ea typeface="Microsoft JhengHei" panose="020B0604030504040204" pitchFamily="34" charset="-120"/>
                          <a:cs typeface="Arial" panose="020B0604020202020204" pitchFamily="34" charset="0"/>
                        </a:rPr>
                        <a:t>Narrow, twisted, symmetrical, asymmetrical</a:t>
                      </a:r>
                    </a:p>
                    <a:p>
                      <a:pPr marL="285750" indent="-285750">
                        <a:lnSpc>
                          <a:spcPct val="100000"/>
                        </a:lnSpc>
                        <a:buFont typeface="Arial" panose="020B0604020202020204" pitchFamily="34" charset="0"/>
                        <a:buChar char="•"/>
                      </a:pPr>
                      <a:r>
                        <a:rPr lang="en-GB" sz="2400" b="0">
                          <a:solidFill>
                            <a:schemeClr val="tx1"/>
                          </a:solidFill>
                          <a:latin typeface="+mj-lt"/>
                          <a:ea typeface="Microsoft JhengHei" panose="020B0604030504040204" pitchFamily="34" charset="-120"/>
                          <a:cs typeface="Arial" panose="020B0604020202020204" pitchFamily="34" charset="0"/>
                        </a:rPr>
                        <a:t>Gymnastic Shapes  ABCs</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extLst>
                  <a:ext uri="{0D108BD9-81ED-4DB2-BD59-A6C34878D82A}">
                    <a16:rowId xmlns:a16="http://schemas.microsoft.com/office/drawing/2014/main" val="1836538047"/>
                  </a:ext>
                </a:extLst>
              </a:tr>
            </a:tbl>
          </a:graphicData>
        </a:graphic>
      </p:graphicFrame>
      <p:sp>
        <p:nvSpPr>
          <p:cNvPr id="3" name="Rectangle 2">
            <a:extLst>
              <a:ext uri="{FF2B5EF4-FFF2-40B4-BE49-F238E27FC236}">
                <a16:creationId xmlns:a16="http://schemas.microsoft.com/office/drawing/2014/main" id="{7F62931A-BA59-EC46-85E5-B914F466C0C0}"/>
              </a:ext>
            </a:extLst>
          </p:cNvPr>
          <p:cNvSpPr/>
          <p:nvPr/>
        </p:nvSpPr>
        <p:spPr>
          <a:xfrm>
            <a:off x="515693" y="1125664"/>
            <a:ext cx="11266802" cy="461665"/>
          </a:xfrm>
          <a:prstGeom prst="rect">
            <a:avLst/>
          </a:prstGeom>
        </p:spPr>
        <p:txBody>
          <a:bodyPr wrap="none">
            <a:spAutoFit/>
          </a:bodyPr>
          <a:lstStyle/>
          <a:p>
            <a:r>
              <a:rPr lang="en-US" sz="2400" i="1">
                <a:ea typeface="Microsoft JhengHei" panose="020B0604030504040204" pitchFamily="34" charset="-120"/>
              </a:rPr>
              <a:t>What can we do with our bodies… it is important for children to develop body awareness </a:t>
            </a:r>
            <a:endParaRPr lang="en-US" sz="2400" i="1"/>
          </a:p>
        </p:txBody>
      </p:sp>
    </p:spTree>
    <p:extLst>
      <p:ext uri="{BB962C8B-B14F-4D97-AF65-F5344CB8AC3E}">
        <p14:creationId xmlns:p14="http://schemas.microsoft.com/office/powerpoint/2010/main" val="280898457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231D4C-7EE1-488C-A312-356D08A40C04}"/>
              </a:ext>
            </a:extLst>
          </p:cNvPr>
          <p:cNvSpPr txBox="1"/>
          <p:nvPr/>
        </p:nvSpPr>
        <p:spPr>
          <a:xfrm>
            <a:off x="262646" y="682382"/>
            <a:ext cx="8245408"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 </a:t>
            </a:r>
            <a:r>
              <a:rPr lang="en-GB" b="1" dirty="0"/>
              <a:t>creative movement program based on the elements of Laban’s movement analysis may have a positive impact on balance of preschool children (</a:t>
            </a:r>
            <a:r>
              <a:rPr lang="en-GB" b="1" dirty="0" err="1"/>
              <a:t>Tiktampanidi</a:t>
            </a:r>
            <a:r>
              <a:rPr lang="en-GB" b="1" dirty="0"/>
              <a:t> et al. (2021)</a:t>
            </a:r>
            <a:r>
              <a:rPr lang="en-US" dirty="0"/>
              <a:t> </a:t>
            </a:r>
            <a:endParaRPr lang="en-US" dirty="0">
              <a:ea typeface="Calibri"/>
              <a:cs typeface="Calibri"/>
            </a:endParaRPr>
          </a:p>
          <a:p>
            <a:endParaRPr lang="en-US" dirty="0">
              <a:ea typeface="Calibri"/>
              <a:cs typeface="Calibri"/>
            </a:endParaRPr>
          </a:p>
          <a:p>
            <a:r>
              <a:rPr lang="en-US" err="1"/>
              <a:t>Tiktampanidi</a:t>
            </a:r>
            <a:r>
              <a:rPr lang="en-US" dirty="0"/>
              <a:t> &amp; colleagues evaluated the effects of a creative movement </a:t>
            </a:r>
            <a:r>
              <a:rPr lang="en-US" err="1"/>
              <a:t>programme</a:t>
            </a:r>
            <a:r>
              <a:rPr lang="en-US" dirty="0"/>
              <a:t> based on the elements of Laban’s movement framework on </a:t>
            </a:r>
            <a:r>
              <a:rPr lang="en-US" b="1" dirty="0"/>
              <a:t>balance</a:t>
            </a:r>
            <a:r>
              <a:rPr lang="en-US" dirty="0"/>
              <a:t> of preschool children. </a:t>
            </a:r>
            <a:endParaRPr lang="en-US" dirty="0">
              <a:ea typeface="Calibri"/>
              <a:cs typeface="Calibri"/>
            </a:endParaRPr>
          </a:p>
          <a:p>
            <a:endParaRPr lang="en-US" dirty="0">
              <a:ea typeface="Calibri"/>
              <a:cs typeface="Calibri"/>
            </a:endParaRPr>
          </a:p>
          <a:p>
            <a:r>
              <a:rPr lang="en-US" dirty="0"/>
              <a:t>They had an intervention (INT) group and a control group. INT group </a:t>
            </a:r>
            <a:r>
              <a:rPr lang="en-GB" dirty="0"/>
              <a:t>took part in 10 sessions, twice a week for 5 weeks while the Control Group continued with activities of the nursery curriculum. Prior to and after the intervention, children were assessed for </a:t>
            </a:r>
            <a:r>
              <a:rPr lang="en-GB" b="1" dirty="0"/>
              <a:t>static balance </a:t>
            </a:r>
            <a:r>
              <a:rPr lang="en-GB" dirty="0"/>
              <a:t>(two-legged stance on a </a:t>
            </a:r>
            <a:r>
              <a:rPr lang="en-GB" err="1"/>
              <a:t>forceplate</a:t>
            </a:r>
            <a:r>
              <a:rPr lang="en-GB" dirty="0"/>
              <a:t>), </a:t>
            </a:r>
            <a:r>
              <a:rPr lang="en-GB" b="1" dirty="0"/>
              <a:t>dynamic balance (walking on balance beams), </a:t>
            </a:r>
            <a:r>
              <a:rPr lang="en-GB" dirty="0"/>
              <a:t>and </a:t>
            </a:r>
            <a:r>
              <a:rPr lang="en-GB" b="1" dirty="0"/>
              <a:t>functional dynamic balance (Timed Up and Go test, TUG). </a:t>
            </a:r>
            <a:endParaRPr lang="en-GB" b="1" dirty="0">
              <a:ea typeface="Calibri"/>
              <a:cs typeface="Calibri"/>
            </a:endParaRPr>
          </a:p>
          <a:p>
            <a:endParaRPr lang="en-GB" b="1" dirty="0">
              <a:ea typeface="Calibri"/>
              <a:cs typeface="Calibri"/>
            </a:endParaRPr>
          </a:p>
          <a:p>
            <a:r>
              <a:rPr lang="en-GB" dirty="0"/>
              <a:t>Results showed that the INT group performed significantly better on dynamic balance and Timed-up and Go test compared to the Control Group. No significant differences were found for static balance (they concluded this may not be a suitable test). </a:t>
            </a:r>
            <a:endParaRPr lang="en-GB" b="1" dirty="0">
              <a:ea typeface="Calibri"/>
              <a:cs typeface="Calibri"/>
            </a:endParaRPr>
          </a:p>
          <a:p>
            <a:endParaRPr lang="en-GB" dirty="0">
              <a:ea typeface="Calibri"/>
              <a:cs typeface="Calibri"/>
            </a:endParaRPr>
          </a:p>
          <a:p>
            <a:endParaRPr lang="en-GB" b="1" dirty="0">
              <a:ea typeface="Calibri"/>
              <a:cs typeface="Calibri"/>
            </a:endParaRPr>
          </a:p>
        </p:txBody>
      </p:sp>
      <p:pic>
        <p:nvPicPr>
          <p:cNvPr id="2050" name="Picture 2" descr="Boy Standing On 1 Foot- Clip Art Rodin, Printables, - Standing On One Leg  Clipart , Free Transparent Clipart - ClipartKey">
            <a:extLst>
              <a:ext uri="{FF2B5EF4-FFF2-40B4-BE49-F238E27FC236}">
                <a16:creationId xmlns:a16="http://schemas.microsoft.com/office/drawing/2014/main" id="{BFA2054F-2516-4963-967C-AD84C22D964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375" r="20788"/>
          <a:stretch/>
        </p:blipFill>
        <p:spPr bwMode="auto">
          <a:xfrm>
            <a:off x="8762054" y="453889"/>
            <a:ext cx="3167406" cy="5018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56249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9986" y="243974"/>
            <a:ext cx="11332028" cy="1015663"/>
          </a:xfrm>
          <a:prstGeom prst="rect">
            <a:avLst/>
          </a:prstGeom>
        </p:spPr>
        <p:txBody>
          <a:bodyPr wrap="square">
            <a:spAutoFit/>
          </a:bodyPr>
          <a:lstStyle/>
          <a:p>
            <a:pPr algn="ctr"/>
            <a:r>
              <a:rPr lang="en-GB" sz="4800">
                <a:highlight>
                  <a:srgbClr val="F4B8B5"/>
                </a:highlight>
                <a:latin typeface="+mj-lt"/>
                <a:ea typeface="Microsoft JhengHei" panose="020B0604030504040204" pitchFamily="34" charset="-120"/>
                <a:cs typeface="Arial" panose="020B0604020202020204" pitchFamily="34" charset="0"/>
              </a:rPr>
              <a:t>Effort / Quality of Movement</a:t>
            </a:r>
            <a:r>
              <a:rPr lang="en-GB" sz="4800">
                <a:latin typeface="+mj-lt"/>
                <a:ea typeface="Microsoft JhengHei" panose="020B0604030504040204" pitchFamily="34" charset="-120"/>
                <a:cs typeface="Arial" panose="020B0604020202020204" pitchFamily="34" charset="0"/>
              </a:rPr>
              <a:t> - recap</a:t>
            </a:r>
            <a:endParaRPr lang="en-GB" sz="3200">
              <a:latin typeface="+mj-lt"/>
              <a:ea typeface="Microsoft JhengHei" panose="020B0604030504040204" pitchFamily="34" charset="-120"/>
              <a:cs typeface="Arial" panose="020B0604020202020204" pitchFamily="34" charset="0"/>
            </a:endParaRPr>
          </a:p>
          <a:p>
            <a:pPr algn="ctr"/>
            <a:endParaRPr lang="en-GB" sz="1200" b="1">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1649584779"/>
              </p:ext>
            </p:extLst>
          </p:nvPr>
        </p:nvGraphicFramePr>
        <p:xfrm>
          <a:off x="2568907" y="1992133"/>
          <a:ext cx="7054186" cy="2560320"/>
        </p:xfrm>
        <a:graphic>
          <a:graphicData uri="http://schemas.openxmlformats.org/drawingml/2006/table">
            <a:tbl>
              <a:tblPr firstRow="1" bandRow="1">
                <a:tableStyleId>{073A0DAA-6AF3-43AB-8588-CEC1D06C72B9}</a:tableStyleId>
              </a:tblPr>
              <a:tblGrid>
                <a:gridCol w="3527093">
                  <a:extLst>
                    <a:ext uri="{9D8B030D-6E8A-4147-A177-3AD203B41FA5}">
                      <a16:colId xmlns:a16="http://schemas.microsoft.com/office/drawing/2014/main" val="2558349164"/>
                    </a:ext>
                  </a:extLst>
                </a:gridCol>
                <a:gridCol w="3527093">
                  <a:extLst>
                    <a:ext uri="{9D8B030D-6E8A-4147-A177-3AD203B41FA5}">
                      <a16:colId xmlns:a16="http://schemas.microsoft.com/office/drawing/2014/main" val="1352727306"/>
                    </a:ext>
                  </a:extLst>
                </a:gridCol>
              </a:tblGrid>
              <a:tr h="361536">
                <a:tc>
                  <a:txBody>
                    <a:bodyPr/>
                    <a:lstStyle/>
                    <a:p>
                      <a:r>
                        <a:rPr lang="en-US" sz="2400" b="1">
                          <a:solidFill>
                            <a:schemeClr val="tx1"/>
                          </a:solidFill>
                          <a:latin typeface="+mj-lt"/>
                          <a:ea typeface="Microsoft JhengHei" panose="020B0604030504040204" pitchFamily="34" charset="-120"/>
                        </a:rPr>
                        <a:t>Weight </a:t>
                      </a: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r>
                        <a:rPr lang="en-US" sz="2400" b="1">
                          <a:solidFill>
                            <a:schemeClr val="tx1"/>
                          </a:solidFill>
                          <a:latin typeface="+mj-lt"/>
                          <a:ea typeface="Microsoft JhengHei" panose="020B0604030504040204" pitchFamily="34" charset="-120"/>
                        </a:rPr>
                        <a:t>Time</a:t>
                      </a: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29246004"/>
                  </a:ext>
                </a:extLst>
              </a:tr>
              <a:tr h="659272">
                <a:tc>
                  <a:txBody>
                    <a:bodyPr/>
                    <a:lstStyle/>
                    <a:p>
                      <a:pPr marL="285750" indent="-285750">
                        <a:lnSpc>
                          <a:spcPct val="100000"/>
                        </a:lnSpc>
                        <a:buFont typeface="Arial" panose="020B0604020202020204" pitchFamily="34" charset="0"/>
                        <a:buChar char="•"/>
                      </a:pPr>
                      <a:r>
                        <a:rPr lang="en-GB" sz="2400">
                          <a:latin typeface="+mj-lt"/>
                          <a:ea typeface="Microsoft JhengHei" panose="020B0604030504040204" pitchFamily="34" charset="-120"/>
                          <a:cs typeface="Arial" panose="020B0604020202020204" pitchFamily="34" charset="0"/>
                        </a:rPr>
                        <a:t>Heavy</a:t>
                      </a:r>
                    </a:p>
                    <a:p>
                      <a:pPr marL="285750" indent="-285750">
                        <a:lnSpc>
                          <a:spcPct val="100000"/>
                        </a:lnSpc>
                        <a:buFont typeface="Arial" panose="020B0604020202020204" pitchFamily="34" charset="0"/>
                        <a:buChar char="•"/>
                      </a:pPr>
                      <a:r>
                        <a:rPr lang="en-GB" sz="2400">
                          <a:latin typeface="+mj-lt"/>
                          <a:ea typeface="Microsoft JhengHei" panose="020B0604030504040204" pitchFamily="34" charset="-120"/>
                          <a:cs typeface="Arial" panose="020B0604020202020204" pitchFamily="34" charset="0"/>
                        </a:rPr>
                        <a:t>Light </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285750" indent="-285750">
                        <a:buFont typeface="Arial" panose="020B0604020202020204" pitchFamily="34" charset="0"/>
                        <a:buChar char="•"/>
                      </a:pPr>
                      <a:r>
                        <a:rPr lang="en-GB" sz="2400">
                          <a:latin typeface="+mj-lt"/>
                          <a:ea typeface="Microsoft JhengHei" panose="020B0604030504040204" pitchFamily="34" charset="-120"/>
                          <a:cs typeface="Arial" panose="020B0604020202020204" pitchFamily="34" charset="0"/>
                        </a:rPr>
                        <a:t>Quick</a:t>
                      </a:r>
                    </a:p>
                    <a:p>
                      <a:pPr marL="285750" indent="-285750">
                        <a:buFont typeface="Arial" panose="020B0604020202020204" pitchFamily="34" charset="0"/>
                        <a:buChar char="•"/>
                      </a:pPr>
                      <a:r>
                        <a:rPr lang="en-GB" sz="2400">
                          <a:latin typeface="+mj-lt"/>
                          <a:ea typeface="Microsoft JhengHei" panose="020B0604030504040204" pitchFamily="34" charset="-120"/>
                          <a:cs typeface="Arial" panose="020B0604020202020204" pitchFamily="34" charset="0"/>
                        </a:rPr>
                        <a:t>Sustained</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51671709"/>
                  </a:ext>
                </a:extLst>
              </a:tr>
              <a:tr h="361536">
                <a:tc>
                  <a:txBody>
                    <a:bodyPr/>
                    <a:lstStyle/>
                    <a:p>
                      <a:r>
                        <a:rPr lang="en-US" sz="2400" b="1">
                          <a:solidFill>
                            <a:schemeClr val="tx1"/>
                          </a:solidFill>
                          <a:latin typeface="+mj-lt"/>
                          <a:ea typeface="Microsoft JhengHei" panose="020B0604030504040204" pitchFamily="34" charset="-120"/>
                        </a:rPr>
                        <a:t>Direction</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r>
                        <a:rPr lang="en-US" sz="2400" b="1">
                          <a:solidFill>
                            <a:schemeClr val="tx1"/>
                          </a:solidFill>
                          <a:latin typeface="+mj-lt"/>
                          <a:ea typeface="Microsoft JhengHei" panose="020B0604030504040204" pitchFamily="34" charset="-120"/>
                        </a:rPr>
                        <a:t>Flow </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808939864"/>
                  </a:ext>
                </a:extLst>
              </a:tr>
              <a:tr h="659272">
                <a:tc>
                  <a:txBody>
                    <a:bodyPr/>
                    <a:lstStyle/>
                    <a:p>
                      <a:pPr marL="285750" indent="-285750">
                        <a:buFont typeface="Arial" panose="020B0604020202020204" pitchFamily="34" charset="0"/>
                        <a:buChar char="•"/>
                      </a:pPr>
                      <a:r>
                        <a:rPr lang="en-GB" sz="2400">
                          <a:latin typeface="+mj-lt"/>
                          <a:ea typeface="Microsoft JhengHei" panose="020B0604030504040204" pitchFamily="34" charset="-120"/>
                          <a:cs typeface="Arial" panose="020B0604020202020204" pitchFamily="34" charset="0"/>
                        </a:rPr>
                        <a:t>Direct </a:t>
                      </a:r>
                    </a:p>
                    <a:p>
                      <a:pPr marL="285750" indent="-285750">
                        <a:buFont typeface="Arial" panose="020B0604020202020204" pitchFamily="34" charset="0"/>
                        <a:buChar char="•"/>
                      </a:pPr>
                      <a:r>
                        <a:rPr lang="en-GB" sz="2400">
                          <a:latin typeface="+mj-lt"/>
                          <a:ea typeface="Microsoft JhengHei" panose="020B0604030504040204" pitchFamily="34" charset="-120"/>
                          <a:cs typeface="Arial" panose="020B0604020202020204" pitchFamily="34" charset="0"/>
                        </a:rPr>
                        <a:t>Indirect</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tc>
                  <a:txBody>
                    <a:bodyPr/>
                    <a:lstStyle/>
                    <a:p>
                      <a:pPr marL="285750" indent="-285750">
                        <a:buFont typeface="Arial" panose="020B0604020202020204" pitchFamily="34" charset="0"/>
                        <a:buChar char="•"/>
                      </a:pPr>
                      <a:r>
                        <a:rPr lang="en-GB" sz="2400">
                          <a:latin typeface="+mj-lt"/>
                          <a:ea typeface="Microsoft JhengHei" panose="020B0604030504040204" pitchFamily="34" charset="-120"/>
                          <a:cs typeface="Arial" panose="020B0604020202020204" pitchFamily="34" charset="0"/>
                        </a:rPr>
                        <a:t>Bound (tension)</a:t>
                      </a:r>
                    </a:p>
                    <a:p>
                      <a:pPr marL="285750" indent="-285750">
                        <a:buFont typeface="Arial" panose="020B0604020202020204" pitchFamily="34" charset="0"/>
                        <a:buChar char="•"/>
                      </a:pPr>
                      <a:r>
                        <a:rPr lang="en-GB" sz="2400">
                          <a:latin typeface="+mj-lt"/>
                          <a:ea typeface="Microsoft JhengHei" panose="020B0604030504040204" pitchFamily="34" charset="-120"/>
                          <a:cs typeface="Arial" panose="020B0604020202020204" pitchFamily="34" charset="0"/>
                        </a:rPr>
                        <a:t>Free</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solidFill>
                      <a:schemeClr val="bg1"/>
                    </a:solidFill>
                  </a:tcPr>
                </a:tc>
                <a:extLst>
                  <a:ext uri="{0D108BD9-81ED-4DB2-BD59-A6C34878D82A}">
                    <a16:rowId xmlns:a16="http://schemas.microsoft.com/office/drawing/2014/main" val="1836538047"/>
                  </a:ext>
                </a:extLst>
              </a:tr>
            </a:tbl>
          </a:graphicData>
        </a:graphic>
      </p:graphicFrame>
      <p:sp>
        <p:nvSpPr>
          <p:cNvPr id="3" name="Rectangle 2">
            <a:extLst>
              <a:ext uri="{FF2B5EF4-FFF2-40B4-BE49-F238E27FC236}">
                <a16:creationId xmlns:a16="http://schemas.microsoft.com/office/drawing/2014/main" id="{5835A8C2-1D29-E34F-905B-AC9612EB9C2F}"/>
              </a:ext>
            </a:extLst>
          </p:cNvPr>
          <p:cNvSpPr/>
          <p:nvPr/>
        </p:nvSpPr>
        <p:spPr>
          <a:xfrm>
            <a:off x="86496" y="1268988"/>
            <a:ext cx="12105504" cy="461665"/>
          </a:xfrm>
          <a:prstGeom prst="rect">
            <a:avLst/>
          </a:prstGeom>
        </p:spPr>
        <p:txBody>
          <a:bodyPr wrap="square">
            <a:spAutoFit/>
          </a:bodyPr>
          <a:lstStyle/>
          <a:p>
            <a:r>
              <a:rPr lang="en-GB" sz="2400" i="1">
                <a:latin typeface="+mj-lt"/>
              </a:rPr>
              <a:t>Effort refers to the quality of movement and how we move in space  - referred to as </a:t>
            </a:r>
            <a:r>
              <a:rPr lang="en-GB" sz="2400" b="1" i="1">
                <a:latin typeface="+mj-lt"/>
              </a:rPr>
              <a:t>dynamics</a:t>
            </a:r>
            <a:endParaRPr lang="en-GB" sz="2400" i="1">
              <a:latin typeface="+mj-lt"/>
            </a:endParaRPr>
          </a:p>
        </p:txBody>
      </p:sp>
      <p:sp>
        <p:nvSpPr>
          <p:cNvPr id="5" name="Rectangle 4">
            <a:extLst>
              <a:ext uri="{FF2B5EF4-FFF2-40B4-BE49-F238E27FC236}">
                <a16:creationId xmlns:a16="http://schemas.microsoft.com/office/drawing/2014/main" id="{267F0DD5-F54B-3848-9D33-DBA7DE312052}"/>
              </a:ext>
            </a:extLst>
          </p:cNvPr>
          <p:cNvSpPr/>
          <p:nvPr/>
        </p:nvSpPr>
        <p:spPr>
          <a:xfrm>
            <a:off x="195647" y="4813933"/>
            <a:ext cx="11887201" cy="707886"/>
          </a:xfrm>
          <a:prstGeom prst="rect">
            <a:avLst/>
          </a:prstGeom>
        </p:spPr>
        <p:txBody>
          <a:bodyPr wrap="square">
            <a:spAutoFit/>
          </a:bodyPr>
          <a:lstStyle/>
          <a:p>
            <a:pPr lvl="0" eaLnBrk="0" fontAlgn="base" hangingPunct="0">
              <a:spcBef>
                <a:spcPct val="0"/>
              </a:spcBef>
              <a:spcAft>
                <a:spcPct val="0"/>
              </a:spcAft>
            </a:pPr>
            <a:r>
              <a:rPr lang="en-US" altLang="en-US" sz="2000">
                <a:solidFill>
                  <a:srgbClr val="000000"/>
                </a:solidFill>
                <a:latin typeface="+mj-lt"/>
                <a:cs typeface="Open Sans" panose="020B0606030504020204" pitchFamily="34" charset="0"/>
              </a:rPr>
              <a:t>Children experience efforts in their bodies all the time. We can experiment with different efforts by </a:t>
            </a:r>
            <a:r>
              <a:rPr lang="en-US" altLang="en-US" sz="2000" b="1">
                <a:solidFill>
                  <a:srgbClr val="000000"/>
                </a:solidFill>
                <a:latin typeface="+mj-lt"/>
                <a:cs typeface="Open Sans" panose="020B0606030504020204" pitchFamily="34" charset="0"/>
              </a:rPr>
              <a:t>linking them to emotions. </a:t>
            </a:r>
            <a:r>
              <a:rPr lang="en-US" altLang="en-US" sz="2000" b="1">
                <a:solidFill>
                  <a:srgbClr val="C00000"/>
                </a:solidFill>
                <a:latin typeface="+mj-lt"/>
                <a:cs typeface="Open Sans" panose="020B0606030504020204" pitchFamily="34" charset="0"/>
              </a:rPr>
              <a:t>H</a:t>
            </a:r>
            <a:r>
              <a:rPr lang="en-US" altLang="en-US" sz="2000">
                <a:solidFill>
                  <a:srgbClr val="C00000"/>
                </a:solidFill>
                <a:latin typeface="+mj-lt"/>
                <a:cs typeface="Open Sans" panose="020B0606030504020204" pitchFamily="34" charset="0"/>
              </a:rPr>
              <a:t>ow might children respond to this question</a:t>
            </a:r>
            <a:r>
              <a:rPr lang="en-US" altLang="en-US" sz="2000">
                <a:solidFill>
                  <a:srgbClr val="E90119"/>
                </a:solidFill>
                <a:latin typeface="+mj-lt"/>
                <a:cs typeface="Open Sans" panose="020B0606030504020204" pitchFamily="34" charset="0"/>
              </a:rPr>
              <a:t>: </a:t>
            </a:r>
            <a:r>
              <a:rPr lang="en-US" altLang="en-US" sz="2000">
                <a:solidFill>
                  <a:srgbClr val="000000"/>
                </a:solidFill>
                <a:latin typeface="+mj-lt"/>
                <a:cs typeface="Open Sans" panose="020B0606030504020204" pitchFamily="34" charset="0"/>
              </a:rPr>
              <a:t>How does your body move when you are angry?</a:t>
            </a:r>
            <a:endParaRPr lang="en-US" altLang="en-US" sz="2000">
              <a:latin typeface="+mj-lt"/>
            </a:endParaRPr>
          </a:p>
        </p:txBody>
      </p:sp>
    </p:spTree>
    <p:extLst>
      <p:ext uri="{BB962C8B-B14F-4D97-AF65-F5344CB8AC3E}">
        <p14:creationId xmlns:p14="http://schemas.microsoft.com/office/powerpoint/2010/main" val="25587320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70D7C0F-1679-4A53-A6ED-CB645D62F9F8}"/>
              </a:ext>
            </a:extLst>
          </p:cNvPr>
          <p:cNvSpPr txBox="1">
            <a:spLocks/>
          </p:cNvSpPr>
          <p:nvPr/>
        </p:nvSpPr>
        <p:spPr>
          <a:xfrm>
            <a:off x="580768" y="304726"/>
            <a:ext cx="11121081" cy="135229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a:highlight>
                  <a:srgbClr val="D4FDC3"/>
                </a:highlight>
                <a:cs typeface="Calibri Light"/>
              </a:rPr>
              <a:t>Relationships</a:t>
            </a:r>
            <a:r>
              <a:rPr lang="en-GB">
                <a:cs typeface="Calibri Light"/>
              </a:rPr>
              <a:t> - recap</a:t>
            </a:r>
            <a:endParaRPr lang="en-US"/>
          </a:p>
        </p:txBody>
      </p:sp>
      <p:sp>
        <p:nvSpPr>
          <p:cNvPr id="8" name="TextBox 7">
            <a:extLst>
              <a:ext uri="{FF2B5EF4-FFF2-40B4-BE49-F238E27FC236}">
                <a16:creationId xmlns:a16="http://schemas.microsoft.com/office/drawing/2014/main" id="{22FBAD7A-3B2D-4046-B59C-E32818D40D01}"/>
              </a:ext>
            </a:extLst>
          </p:cNvPr>
          <p:cNvSpPr txBox="1"/>
          <p:nvPr/>
        </p:nvSpPr>
        <p:spPr>
          <a:xfrm>
            <a:off x="172991" y="1215641"/>
            <a:ext cx="11833654" cy="461665"/>
          </a:xfrm>
          <a:prstGeom prst="rect">
            <a:avLst/>
          </a:prstGeom>
          <a:noFill/>
        </p:spPr>
        <p:txBody>
          <a:bodyPr wrap="square">
            <a:spAutoFit/>
          </a:bodyPr>
          <a:lstStyle/>
          <a:p>
            <a:pPr algn="ctr"/>
            <a:r>
              <a:rPr lang="en-GB" sz="2400" i="1">
                <a:latin typeface="+mj-lt"/>
              </a:rPr>
              <a:t>The dance element that focuses on how the body relates to itself, to others and the environment </a:t>
            </a:r>
          </a:p>
        </p:txBody>
      </p:sp>
      <p:sp>
        <p:nvSpPr>
          <p:cNvPr id="9" name="TextBox 8">
            <a:extLst>
              <a:ext uri="{FF2B5EF4-FFF2-40B4-BE49-F238E27FC236}">
                <a16:creationId xmlns:a16="http://schemas.microsoft.com/office/drawing/2014/main" id="{95E515E5-5720-D447-BDEB-9D893F9DD5BE}"/>
              </a:ext>
            </a:extLst>
          </p:cNvPr>
          <p:cNvSpPr txBox="1"/>
          <p:nvPr/>
        </p:nvSpPr>
        <p:spPr>
          <a:xfrm>
            <a:off x="2276903" y="3198193"/>
            <a:ext cx="3003286" cy="1323439"/>
          </a:xfrm>
          <a:prstGeom prst="rect">
            <a:avLst/>
          </a:prstGeom>
          <a:noFill/>
        </p:spPr>
        <p:txBody>
          <a:bodyPr wrap="square">
            <a:spAutoFit/>
          </a:bodyPr>
          <a:lstStyle/>
          <a:p>
            <a:pPr algn="ctr"/>
            <a:r>
              <a:rPr lang="en-GB" sz="2400" b="1">
                <a:latin typeface="+mj-lt"/>
              </a:rPr>
              <a:t>Relationships </a:t>
            </a:r>
            <a:r>
              <a:rPr lang="en-GB" sz="2400">
                <a:latin typeface="+mj-lt"/>
              </a:rPr>
              <a:t>in creative movement </a:t>
            </a:r>
          </a:p>
          <a:p>
            <a:pPr algn="ctr"/>
            <a:endParaRPr lang="en-GB" sz="3200">
              <a:latin typeface="+mj-lt"/>
            </a:endParaRPr>
          </a:p>
        </p:txBody>
      </p:sp>
      <p:sp>
        <p:nvSpPr>
          <p:cNvPr id="10" name="TextBox 9">
            <a:extLst>
              <a:ext uri="{FF2B5EF4-FFF2-40B4-BE49-F238E27FC236}">
                <a16:creationId xmlns:a16="http://schemas.microsoft.com/office/drawing/2014/main" id="{45D24F92-C12E-A447-9DC3-B19CF3814E8D}"/>
              </a:ext>
            </a:extLst>
          </p:cNvPr>
          <p:cNvSpPr txBox="1"/>
          <p:nvPr/>
        </p:nvSpPr>
        <p:spPr>
          <a:xfrm>
            <a:off x="0" y="3239508"/>
            <a:ext cx="1857208" cy="830997"/>
          </a:xfrm>
          <a:prstGeom prst="rect">
            <a:avLst/>
          </a:prstGeom>
          <a:noFill/>
        </p:spPr>
        <p:txBody>
          <a:bodyPr wrap="square">
            <a:spAutoFit/>
          </a:bodyPr>
          <a:lstStyle/>
          <a:p>
            <a:pPr algn="ctr"/>
            <a:r>
              <a:rPr lang="en-GB" sz="2400">
                <a:latin typeface="+mj-lt"/>
              </a:rPr>
              <a:t>Between people</a:t>
            </a:r>
          </a:p>
        </p:txBody>
      </p:sp>
      <p:sp>
        <p:nvSpPr>
          <p:cNvPr id="11" name="TextBox 10">
            <a:extLst>
              <a:ext uri="{FF2B5EF4-FFF2-40B4-BE49-F238E27FC236}">
                <a16:creationId xmlns:a16="http://schemas.microsoft.com/office/drawing/2014/main" id="{AB56C3D6-F7DB-2D40-B158-ED66EFF7CF9A}"/>
              </a:ext>
            </a:extLst>
          </p:cNvPr>
          <p:cNvSpPr txBox="1"/>
          <p:nvPr/>
        </p:nvSpPr>
        <p:spPr>
          <a:xfrm>
            <a:off x="-806548" y="2120370"/>
            <a:ext cx="3896414" cy="461665"/>
          </a:xfrm>
          <a:prstGeom prst="rect">
            <a:avLst/>
          </a:prstGeom>
          <a:noFill/>
        </p:spPr>
        <p:txBody>
          <a:bodyPr wrap="square">
            <a:spAutoFit/>
          </a:bodyPr>
          <a:lstStyle/>
          <a:p>
            <a:pPr algn="ctr"/>
            <a:r>
              <a:rPr lang="en-GB" sz="2400">
                <a:latin typeface="+mj-lt"/>
              </a:rPr>
              <a:t>In groups</a:t>
            </a:r>
          </a:p>
        </p:txBody>
      </p:sp>
      <p:sp>
        <p:nvSpPr>
          <p:cNvPr id="12" name="TextBox 11">
            <a:extLst>
              <a:ext uri="{FF2B5EF4-FFF2-40B4-BE49-F238E27FC236}">
                <a16:creationId xmlns:a16="http://schemas.microsoft.com/office/drawing/2014/main" id="{A8020BC6-AB6C-0847-B78A-891496151B55}"/>
              </a:ext>
            </a:extLst>
          </p:cNvPr>
          <p:cNvSpPr txBox="1"/>
          <p:nvPr/>
        </p:nvSpPr>
        <p:spPr>
          <a:xfrm>
            <a:off x="1857208" y="4763570"/>
            <a:ext cx="3896414" cy="830997"/>
          </a:xfrm>
          <a:prstGeom prst="rect">
            <a:avLst/>
          </a:prstGeom>
          <a:noFill/>
        </p:spPr>
        <p:txBody>
          <a:bodyPr wrap="square">
            <a:spAutoFit/>
          </a:bodyPr>
          <a:lstStyle/>
          <a:p>
            <a:r>
              <a:rPr lang="en-GB" sz="2400">
                <a:latin typeface="+mj-lt"/>
              </a:rPr>
              <a:t>People and equipment -  rhythmic gymnastics </a:t>
            </a:r>
          </a:p>
        </p:txBody>
      </p:sp>
      <p:sp>
        <p:nvSpPr>
          <p:cNvPr id="13" name="TextBox 12">
            <a:extLst>
              <a:ext uri="{FF2B5EF4-FFF2-40B4-BE49-F238E27FC236}">
                <a16:creationId xmlns:a16="http://schemas.microsoft.com/office/drawing/2014/main" id="{D6F38379-3E7C-F74E-B285-654C8A3A6FBD}"/>
              </a:ext>
            </a:extLst>
          </p:cNvPr>
          <p:cNvSpPr txBox="1"/>
          <p:nvPr/>
        </p:nvSpPr>
        <p:spPr>
          <a:xfrm>
            <a:off x="2641438" y="1983120"/>
            <a:ext cx="3896414" cy="461665"/>
          </a:xfrm>
          <a:prstGeom prst="rect">
            <a:avLst/>
          </a:prstGeom>
          <a:noFill/>
        </p:spPr>
        <p:txBody>
          <a:bodyPr wrap="square">
            <a:spAutoFit/>
          </a:bodyPr>
          <a:lstStyle/>
          <a:p>
            <a:r>
              <a:rPr lang="en-GB" sz="2400">
                <a:latin typeface="+mj-lt"/>
              </a:rPr>
              <a:t>People and apparatus</a:t>
            </a:r>
          </a:p>
        </p:txBody>
      </p:sp>
      <p:sp>
        <p:nvSpPr>
          <p:cNvPr id="14" name="Oval 13">
            <a:extLst>
              <a:ext uri="{FF2B5EF4-FFF2-40B4-BE49-F238E27FC236}">
                <a16:creationId xmlns:a16="http://schemas.microsoft.com/office/drawing/2014/main" id="{98E2AE06-A95C-9845-8B92-75E0CA95DB6E}"/>
              </a:ext>
            </a:extLst>
          </p:cNvPr>
          <p:cNvSpPr/>
          <p:nvPr/>
        </p:nvSpPr>
        <p:spPr>
          <a:xfrm>
            <a:off x="2126465" y="2882112"/>
            <a:ext cx="3180593" cy="1504535"/>
          </a:xfrm>
          <a:prstGeom prst="ellipse">
            <a:avLst/>
          </a:prstGeom>
          <a:no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mj-lt"/>
            </a:endParaRPr>
          </a:p>
        </p:txBody>
      </p:sp>
      <p:sp>
        <p:nvSpPr>
          <p:cNvPr id="15" name="TextBox 14">
            <a:extLst>
              <a:ext uri="{FF2B5EF4-FFF2-40B4-BE49-F238E27FC236}">
                <a16:creationId xmlns:a16="http://schemas.microsoft.com/office/drawing/2014/main" id="{CAEF191D-C520-8F4E-B89F-9FC5A60B628C}"/>
              </a:ext>
            </a:extLst>
          </p:cNvPr>
          <p:cNvSpPr txBox="1"/>
          <p:nvPr/>
        </p:nvSpPr>
        <p:spPr>
          <a:xfrm>
            <a:off x="5673591" y="1962839"/>
            <a:ext cx="4119513" cy="461665"/>
          </a:xfrm>
          <a:prstGeom prst="rect">
            <a:avLst/>
          </a:prstGeom>
          <a:noFill/>
        </p:spPr>
        <p:txBody>
          <a:bodyPr wrap="square">
            <a:spAutoFit/>
          </a:bodyPr>
          <a:lstStyle/>
          <a:p>
            <a:pPr algn="ctr"/>
            <a:r>
              <a:rPr lang="en-GB" sz="2400" b="1">
                <a:latin typeface="+mj-lt"/>
              </a:rPr>
              <a:t>Choreographic Devices</a:t>
            </a:r>
          </a:p>
        </p:txBody>
      </p:sp>
      <p:graphicFrame>
        <p:nvGraphicFramePr>
          <p:cNvPr id="23" name="Table 2">
            <a:extLst>
              <a:ext uri="{FF2B5EF4-FFF2-40B4-BE49-F238E27FC236}">
                <a16:creationId xmlns:a16="http://schemas.microsoft.com/office/drawing/2014/main" id="{CCF56673-E755-1349-BAA7-633559309A58}"/>
              </a:ext>
            </a:extLst>
          </p:cNvPr>
          <p:cNvGraphicFramePr>
            <a:graphicFrameLocks noGrp="1"/>
          </p:cNvGraphicFramePr>
          <p:nvPr/>
        </p:nvGraphicFramePr>
        <p:xfrm>
          <a:off x="6169123" y="2106941"/>
          <a:ext cx="5852984" cy="3433246"/>
        </p:xfrm>
        <a:graphic>
          <a:graphicData uri="http://schemas.openxmlformats.org/drawingml/2006/table">
            <a:tbl>
              <a:tblPr firstRow="1" bandRow="1">
                <a:tableStyleId>{5C22544A-7EE6-4342-B048-85BDC9FD1C3A}</a:tableStyleId>
              </a:tblPr>
              <a:tblGrid>
                <a:gridCol w="2030033">
                  <a:extLst>
                    <a:ext uri="{9D8B030D-6E8A-4147-A177-3AD203B41FA5}">
                      <a16:colId xmlns:a16="http://schemas.microsoft.com/office/drawing/2014/main" val="732460154"/>
                    </a:ext>
                  </a:extLst>
                </a:gridCol>
                <a:gridCol w="3822951">
                  <a:extLst>
                    <a:ext uri="{9D8B030D-6E8A-4147-A177-3AD203B41FA5}">
                      <a16:colId xmlns:a16="http://schemas.microsoft.com/office/drawing/2014/main" val="2889472742"/>
                    </a:ext>
                  </a:extLst>
                </a:gridCol>
              </a:tblGrid>
              <a:tr h="276175">
                <a:tc>
                  <a:txBody>
                    <a:bodyPr/>
                    <a:lstStyle/>
                    <a:p>
                      <a:endParaRPr lang="en-GB" sz="1600"/>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endParaRPr lang="en-GB" sz="1600"/>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08772129"/>
                  </a:ext>
                </a:extLst>
              </a:tr>
              <a:tr h="4766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a:latin typeface="+mj-lt"/>
                        </a:rPr>
                        <a:t>Unison</a:t>
                      </a:r>
                    </a:p>
                  </a:txBody>
                  <a:tcPr>
                    <a:lnT w="38100" cmpd="sng">
                      <a:noFill/>
                    </a:lnT>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latin typeface="+mj-lt"/>
                        </a:rPr>
                        <a:t>When all the dancers do the same actions at the same time </a:t>
                      </a:r>
                      <a:r>
                        <a:rPr lang="en-GB" sz="1600" i="1">
                          <a:latin typeface="+mj-lt"/>
                        </a:rPr>
                        <a:t>e.g. </a:t>
                      </a:r>
                      <a:r>
                        <a:rPr lang="en-GB" sz="1600" i="1" err="1">
                          <a:latin typeface="+mj-lt"/>
                        </a:rPr>
                        <a:t>Macaerna</a:t>
                      </a:r>
                      <a:r>
                        <a:rPr lang="en-GB" sz="1600" i="1">
                          <a:latin typeface="+mj-lt"/>
                        </a:rPr>
                        <a:t>. </a:t>
                      </a:r>
                    </a:p>
                  </a:txBody>
                  <a:tcPr>
                    <a:lnT w="38100" cmpd="sng">
                      <a:noFill/>
                    </a:lnT>
                  </a:tcPr>
                </a:tc>
                <a:extLst>
                  <a:ext uri="{0D108BD9-81ED-4DB2-BD59-A6C34878D82A}">
                    <a16:rowId xmlns:a16="http://schemas.microsoft.com/office/drawing/2014/main" val="2662759549"/>
                  </a:ext>
                </a:extLst>
              </a:tr>
              <a:tr h="4766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a:solidFill>
                            <a:srgbClr val="202124"/>
                          </a:solidFill>
                          <a:effectLst/>
                          <a:latin typeface="+mj-lt"/>
                          <a:cs typeface="Calibri Light" panose="020F0302020204030204" pitchFamily="34" charset="0"/>
                        </a:rPr>
                        <a:t>Mirroring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latin typeface="+mj-lt"/>
                        </a:rPr>
                        <a:t>Reflecting the movement of another dancer</a:t>
                      </a:r>
                      <a:endParaRPr lang="en-GB" sz="1600" b="1" i="0">
                        <a:solidFill>
                          <a:srgbClr val="202124"/>
                        </a:solidFill>
                        <a:effectLst/>
                        <a:latin typeface="+mj-lt"/>
                        <a:cs typeface="Calibri Light" panose="020F0302020204030204" pitchFamily="34" charset="0"/>
                      </a:endParaRPr>
                    </a:p>
                  </a:txBody>
                  <a:tcPr/>
                </a:tc>
                <a:extLst>
                  <a:ext uri="{0D108BD9-81ED-4DB2-BD59-A6C34878D82A}">
                    <a16:rowId xmlns:a16="http://schemas.microsoft.com/office/drawing/2014/main" val="2848159171"/>
                  </a:ext>
                </a:extLst>
              </a:tr>
              <a:tr h="4766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a:solidFill>
                            <a:srgbClr val="202124"/>
                          </a:solidFill>
                          <a:latin typeface="+mj-lt"/>
                          <a:cs typeface="Calibri Light" panose="020F0302020204030204" pitchFamily="34" charset="0"/>
                        </a:rPr>
                        <a:t>Cannon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latin typeface="+mj-lt"/>
                        </a:rPr>
                        <a:t>Dancers perform the same actions one after the other e.g. Mexican wave</a:t>
                      </a:r>
                      <a:endParaRPr lang="en-GB" sz="1600" b="1">
                        <a:solidFill>
                          <a:srgbClr val="202124"/>
                        </a:solidFill>
                        <a:latin typeface="+mj-lt"/>
                        <a:cs typeface="Calibri Light" panose="020F0302020204030204" pitchFamily="34" charset="0"/>
                      </a:endParaRPr>
                    </a:p>
                  </a:txBody>
                  <a:tcPr/>
                </a:tc>
                <a:extLst>
                  <a:ext uri="{0D108BD9-81ED-4DB2-BD59-A6C34878D82A}">
                    <a16:rowId xmlns:a16="http://schemas.microsoft.com/office/drawing/2014/main" val="1371349646"/>
                  </a:ext>
                </a:extLst>
              </a:tr>
              <a:tr h="624231">
                <a:tc>
                  <a:txBody>
                    <a:bodyPr/>
                    <a:lstStyle/>
                    <a:p>
                      <a:pPr marL="0" indent="0">
                        <a:buFontTx/>
                        <a:buNone/>
                      </a:pPr>
                      <a:r>
                        <a:rPr lang="en-GB" sz="1800" b="1" i="0">
                          <a:solidFill>
                            <a:srgbClr val="202124"/>
                          </a:solidFill>
                          <a:latin typeface="+mj-lt"/>
                          <a:cs typeface="Calibri Light" panose="020F0302020204030204" pitchFamily="34" charset="0"/>
                        </a:rPr>
                        <a:t>Call &amp; response / Action &amp; reaction </a:t>
                      </a:r>
                      <a:endParaRPr lang="en-GB" sz="1800" b="1" i="0">
                        <a:latin typeface="+mj-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solidFill>
                            <a:srgbClr val="202124"/>
                          </a:solidFill>
                          <a:latin typeface="+mj-lt"/>
                          <a:cs typeface="Calibri Light" panose="020F0302020204030204" pitchFamily="34" charset="0"/>
                        </a:rPr>
                        <a:t>Responding with a dance reaction </a:t>
                      </a:r>
                      <a:r>
                        <a:rPr lang="en-GB" sz="1600" i="1">
                          <a:solidFill>
                            <a:srgbClr val="202124"/>
                          </a:solidFill>
                          <a:latin typeface="+mj-lt"/>
                          <a:cs typeface="Calibri Light" panose="020F0302020204030204" pitchFamily="34" charset="0"/>
                        </a:rPr>
                        <a:t>e.g. dance battle</a:t>
                      </a:r>
                    </a:p>
                  </a:txBody>
                  <a:tcPr/>
                </a:tc>
                <a:extLst>
                  <a:ext uri="{0D108BD9-81ED-4DB2-BD59-A6C34878D82A}">
                    <a16:rowId xmlns:a16="http://schemas.microsoft.com/office/drawing/2014/main" val="3843598795"/>
                  </a:ext>
                </a:extLst>
              </a:tr>
              <a:tr h="680980">
                <a:tc>
                  <a:txBody>
                    <a:bodyPr/>
                    <a:lstStyle/>
                    <a:p>
                      <a:pPr marL="0" indent="0">
                        <a:buFontTx/>
                        <a:buNone/>
                      </a:pPr>
                      <a:r>
                        <a:rPr lang="en-GB" sz="1800" b="1" i="0">
                          <a:solidFill>
                            <a:srgbClr val="202124"/>
                          </a:solidFill>
                          <a:latin typeface="+mj-lt"/>
                          <a:cs typeface="Calibri Light" panose="020F0302020204030204" pitchFamily="34" charset="0"/>
                        </a:rPr>
                        <a:t>F</a:t>
                      </a:r>
                      <a:r>
                        <a:rPr lang="en-GB" sz="1800" b="1" i="0">
                          <a:solidFill>
                            <a:srgbClr val="202124"/>
                          </a:solidFill>
                          <a:effectLst/>
                          <a:latin typeface="+mj-lt"/>
                          <a:cs typeface="Calibri Light" panose="020F0302020204030204" pitchFamily="34" charset="0"/>
                        </a:rPr>
                        <a:t>ormations</a:t>
                      </a:r>
                      <a:endParaRPr lang="en-GB" sz="1800" b="1" i="0">
                        <a:latin typeface="+mj-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a:solidFill>
                            <a:srgbClr val="202124"/>
                          </a:solidFill>
                          <a:latin typeface="+mj-lt"/>
                          <a:cs typeface="Calibri Light" panose="020F0302020204030204" pitchFamily="34" charset="0"/>
                        </a:rPr>
                        <a:t>F</a:t>
                      </a:r>
                      <a:r>
                        <a:rPr lang="en-GB" sz="1600" b="1" i="0">
                          <a:solidFill>
                            <a:srgbClr val="202124"/>
                          </a:solidFill>
                          <a:effectLst/>
                          <a:latin typeface="+mj-lt"/>
                          <a:cs typeface="Calibri Light" panose="020F0302020204030204" pitchFamily="34" charset="0"/>
                        </a:rPr>
                        <a:t>ormations -</a:t>
                      </a:r>
                      <a:r>
                        <a:rPr lang="en-GB" sz="1600">
                          <a:latin typeface="+mj-lt"/>
                        </a:rPr>
                        <a:t>where are you in the space as a group &amp; how you move between these placements</a:t>
                      </a:r>
                    </a:p>
                  </a:txBody>
                  <a:tcPr/>
                </a:tc>
                <a:extLst>
                  <a:ext uri="{0D108BD9-81ED-4DB2-BD59-A6C34878D82A}">
                    <a16:rowId xmlns:a16="http://schemas.microsoft.com/office/drawing/2014/main" val="3153493267"/>
                  </a:ext>
                </a:extLst>
              </a:tr>
            </a:tbl>
          </a:graphicData>
        </a:graphic>
      </p:graphicFrame>
      <p:cxnSp>
        <p:nvCxnSpPr>
          <p:cNvPr id="25" name="Straight Arrow Connector 24">
            <a:extLst>
              <a:ext uri="{FF2B5EF4-FFF2-40B4-BE49-F238E27FC236}">
                <a16:creationId xmlns:a16="http://schemas.microsoft.com/office/drawing/2014/main" id="{3C284A3E-7B5D-4447-94CB-559D094E47C2}"/>
              </a:ext>
            </a:extLst>
          </p:cNvPr>
          <p:cNvCxnSpPr/>
          <p:nvPr/>
        </p:nvCxnSpPr>
        <p:spPr>
          <a:xfrm flipH="1" flipV="1">
            <a:off x="1396314" y="2582035"/>
            <a:ext cx="880589" cy="6161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6" name="Straight Arrow Connector 25">
            <a:extLst>
              <a:ext uri="{FF2B5EF4-FFF2-40B4-BE49-F238E27FC236}">
                <a16:creationId xmlns:a16="http://schemas.microsoft.com/office/drawing/2014/main" id="{B28373FD-89D3-4347-9D8F-EE74148C4760}"/>
              </a:ext>
            </a:extLst>
          </p:cNvPr>
          <p:cNvCxnSpPr>
            <a:cxnSpLocks/>
          </p:cNvCxnSpPr>
          <p:nvPr/>
        </p:nvCxnSpPr>
        <p:spPr>
          <a:xfrm flipH="1" flipV="1">
            <a:off x="1484376" y="3751104"/>
            <a:ext cx="544866" cy="4131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3" name="Straight Arrow Connector 32">
            <a:extLst>
              <a:ext uri="{FF2B5EF4-FFF2-40B4-BE49-F238E27FC236}">
                <a16:creationId xmlns:a16="http://schemas.microsoft.com/office/drawing/2014/main" id="{128B4A52-9E7C-BF49-92A3-66D58FFCC6D8}"/>
              </a:ext>
            </a:extLst>
          </p:cNvPr>
          <p:cNvCxnSpPr>
            <a:cxnSpLocks/>
          </p:cNvCxnSpPr>
          <p:nvPr/>
        </p:nvCxnSpPr>
        <p:spPr>
          <a:xfrm flipH="1">
            <a:off x="2743200" y="4413013"/>
            <a:ext cx="170671" cy="36291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5" name="Straight Arrow Connector 34">
            <a:extLst>
              <a:ext uri="{FF2B5EF4-FFF2-40B4-BE49-F238E27FC236}">
                <a16:creationId xmlns:a16="http://schemas.microsoft.com/office/drawing/2014/main" id="{9CB3E240-FBCC-0149-B255-098B8558E894}"/>
              </a:ext>
            </a:extLst>
          </p:cNvPr>
          <p:cNvCxnSpPr>
            <a:cxnSpLocks/>
          </p:cNvCxnSpPr>
          <p:nvPr/>
        </p:nvCxnSpPr>
        <p:spPr>
          <a:xfrm flipH="1" flipV="1">
            <a:off x="3693210" y="2407714"/>
            <a:ext cx="85336" cy="39064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7" name="Straight Arrow Connector 36">
            <a:extLst>
              <a:ext uri="{FF2B5EF4-FFF2-40B4-BE49-F238E27FC236}">
                <a16:creationId xmlns:a16="http://schemas.microsoft.com/office/drawing/2014/main" id="{76E8E2AE-EC23-FA44-BC2E-E25FC4E252EC}"/>
              </a:ext>
            </a:extLst>
          </p:cNvPr>
          <p:cNvCxnSpPr>
            <a:cxnSpLocks/>
          </p:cNvCxnSpPr>
          <p:nvPr/>
        </p:nvCxnSpPr>
        <p:spPr>
          <a:xfrm flipV="1">
            <a:off x="5329540" y="2201212"/>
            <a:ext cx="866452" cy="95423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3656084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23310C-F41D-AE4B-B1B5-06121549D629}"/>
              </a:ext>
            </a:extLst>
          </p:cNvPr>
          <p:cNvSpPr txBox="1"/>
          <p:nvPr/>
        </p:nvSpPr>
        <p:spPr>
          <a:xfrm>
            <a:off x="552450" y="1843087"/>
            <a:ext cx="11087100" cy="3416320"/>
          </a:xfrm>
          <a:prstGeom prst="rect">
            <a:avLst/>
          </a:prstGeom>
          <a:noFill/>
        </p:spPr>
        <p:txBody>
          <a:bodyPr wrap="square" rtlCol="0">
            <a:spAutoFit/>
          </a:bodyPr>
          <a:lstStyle/>
          <a:p>
            <a:r>
              <a:rPr lang="en-GB" b="1"/>
              <a:t>5 Steps to problem solving (</a:t>
            </a:r>
            <a:r>
              <a:rPr lang="en-GB" b="1" err="1"/>
              <a:t>Tillosten</a:t>
            </a:r>
            <a:r>
              <a:rPr lang="en-GB" b="1"/>
              <a:t>, 1970) – LINK TO RECIPE</a:t>
            </a:r>
          </a:p>
          <a:p>
            <a:pPr marL="285750" indent="-285750">
              <a:buFont typeface="Arial" panose="020B0604020202020204" pitchFamily="34" charset="0"/>
              <a:buChar char="•"/>
            </a:pPr>
            <a:endParaRPr lang="en-GB"/>
          </a:p>
          <a:p>
            <a:pPr marL="342900" indent="-342900">
              <a:buFont typeface="+mj-lt"/>
              <a:buAutoNum type="arabicPeriod"/>
            </a:pPr>
            <a:r>
              <a:rPr lang="en-GB"/>
              <a:t>Identification of the problem – </a:t>
            </a:r>
            <a:r>
              <a:rPr lang="en-GB" i="1"/>
              <a:t>Teacher knows the concept that students need to learn and skills to be mastered and how to prompt students with questions </a:t>
            </a:r>
            <a:endParaRPr lang="en-GB"/>
          </a:p>
          <a:p>
            <a:pPr marL="342900" indent="-342900">
              <a:buFont typeface="+mj-lt"/>
              <a:buAutoNum type="arabicPeriod"/>
            </a:pPr>
            <a:r>
              <a:rPr lang="en-GB" b="1">
                <a:highlight>
                  <a:srgbClr val="FFFF00"/>
                </a:highlight>
              </a:rPr>
              <a:t>Presentation of the problem </a:t>
            </a:r>
            <a:r>
              <a:rPr lang="en-GB">
                <a:highlight>
                  <a:srgbClr val="FFFF00"/>
                </a:highlight>
              </a:rPr>
              <a:t>– </a:t>
            </a:r>
            <a:r>
              <a:rPr lang="en-GB" i="1">
                <a:highlight>
                  <a:srgbClr val="FFFF00"/>
                </a:highlight>
              </a:rPr>
              <a:t>Focused question that frames learning task and its embedded problems for students </a:t>
            </a:r>
            <a:endParaRPr lang="en-GB">
              <a:highlight>
                <a:srgbClr val="FFFF00"/>
              </a:highlight>
            </a:endParaRPr>
          </a:p>
          <a:p>
            <a:pPr marL="342900" indent="-342900">
              <a:buFont typeface="+mj-lt"/>
              <a:buAutoNum type="arabicPeriod"/>
            </a:pPr>
            <a:r>
              <a:rPr lang="en-GB" b="1">
                <a:highlight>
                  <a:srgbClr val="FFFF00"/>
                </a:highlight>
              </a:rPr>
              <a:t>Guided exploration of the problem </a:t>
            </a:r>
            <a:r>
              <a:rPr lang="en-GB">
                <a:highlight>
                  <a:srgbClr val="FFFF00"/>
                </a:highlight>
              </a:rPr>
              <a:t>– </a:t>
            </a:r>
            <a:r>
              <a:rPr lang="en-GB" i="1">
                <a:highlight>
                  <a:srgbClr val="FFFF00"/>
                </a:highlight>
              </a:rPr>
              <a:t>Teacher observes students as they attempt to solve the problem, providing cues, feedback and </a:t>
            </a:r>
            <a:r>
              <a:rPr lang="en-GB" b="1" i="1">
                <a:highlight>
                  <a:srgbClr val="FFFF00"/>
                </a:highlight>
              </a:rPr>
              <a:t>facilitative questions </a:t>
            </a:r>
            <a:r>
              <a:rPr lang="en-GB" b="1">
                <a:highlight>
                  <a:srgbClr val="FFFF00"/>
                </a:highlight>
              </a:rPr>
              <a:t>(EXPLORE)</a:t>
            </a:r>
          </a:p>
          <a:p>
            <a:pPr marL="342900" indent="-342900">
              <a:buFont typeface="+mj-lt"/>
              <a:buAutoNum type="arabicPeriod"/>
            </a:pPr>
            <a:r>
              <a:rPr lang="en-GB" b="1"/>
              <a:t>Identifying and refining the final solution </a:t>
            </a:r>
            <a:r>
              <a:rPr lang="en-GB"/>
              <a:t>– </a:t>
            </a:r>
            <a:r>
              <a:rPr lang="en-GB" i="1"/>
              <a:t>teacher uses those cues, feedback and questions to refine students thinking and lead them to one or more plausible solutions </a:t>
            </a:r>
            <a:r>
              <a:rPr lang="en-GB" i="1">
                <a:highlight>
                  <a:srgbClr val="00FF00"/>
                </a:highlight>
              </a:rPr>
              <a:t>(CREATE &amp; INTERVENE)</a:t>
            </a:r>
            <a:endParaRPr lang="en-GB">
              <a:highlight>
                <a:srgbClr val="00FF00"/>
              </a:highlight>
            </a:endParaRPr>
          </a:p>
          <a:p>
            <a:pPr marL="342900" indent="-342900">
              <a:buFont typeface="+mj-lt"/>
              <a:buAutoNum type="arabicPeriod"/>
            </a:pPr>
            <a:r>
              <a:rPr lang="en-GB" b="1"/>
              <a:t>Demonstration for analysis, evaluation and discussion </a:t>
            </a:r>
            <a:r>
              <a:rPr lang="en-GB"/>
              <a:t>– </a:t>
            </a:r>
            <a:r>
              <a:rPr lang="en-GB" i="1"/>
              <a:t>After devising a solution, students demonstrate their solutions to the rest of the group where students can analyse </a:t>
            </a:r>
            <a:r>
              <a:rPr lang="en-GB" i="1">
                <a:highlight>
                  <a:srgbClr val="00FFFF"/>
                </a:highlight>
              </a:rPr>
              <a:t>(Perform &amp; Evaluate)</a:t>
            </a:r>
            <a:endParaRPr lang="en-US">
              <a:highlight>
                <a:srgbClr val="00FFFF"/>
              </a:highlight>
            </a:endParaRPr>
          </a:p>
        </p:txBody>
      </p:sp>
      <p:sp>
        <p:nvSpPr>
          <p:cNvPr id="5" name="TextBox 4">
            <a:extLst>
              <a:ext uri="{FF2B5EF4-FFF2-40B4-BE49-F238E27FC236}">
                <a16:creationId xmlns:a16="http://schemas.microsoft.com/office/drawing/2014/main" id="{1CE40081-9AFB-D64D-9D20-F0D6489DEDDC}"/>
              </a:ext>
            </a:extLst>
          </p:cNvPr>
          <p:cNvSpPr txBox="1"/>
          <p:nvPr/>
        </p:nvSpPr>
        <p:spPr>
          <a:xfrm>
            <a:off x="552450" y="535265"/>
            <a:ext cx="9234488" cy="1200329"/>
          </a:xfrm>
          <a:prstGeom prst="rect">
            <a:avLst/>
          </a:prstGeom>
          <a:noFill/>
        </p:spPr>
        <p:txBody>
          <a:bodyPr wrap="square">
            <a:spAutoFit/>
          </a:bodyPr>
          <a:lstStyle/>
          <a:p>
            <a:pPr marL="0" indent="0">
              <a:buNone/>
            </a:pPr>
            <a:r>
              <a:rPr lang="en-GB" sz="3600" b="1">
                <a:cs typeface="Calibri"/>
              </a:rPr>
              <a:t>Inquiry Teaching – Learner as the problem solver </a:t>
            </a:r>
            <a:endParaRPr lang="en-US" sz="3600" b="1"/>
          </a:p>
        </p:txBody>
      </p:sp>
    </p:spTree>
    <p:extLst>
      <p:ext uri="{BB962C8B-B14F-4D97-AF65-F5344CB8AC3E}">
        <p14:creationId xmlns:p14="http://schemas.microsoft.com/office/powerpoint/2010/main" val="420518205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23310C-F41D-AE4B-B1B5-06121549D629}"/>
              </a:ext>
            </a:extLst>
          </p:cNvPr>
          <p:cNvSpPr txBox="1"/>
          <p:nvPr/>
        </p:nvSpPr>
        <p:spPr>
          <a:xfrm>
            <a:off x="552449" y="1320730"/>
            <a:ext cx="11291888" cy="4216539"/>
          </a:xfrm>
          <a:prstGeom prst="rect">
            <a:avLst/>
          </a:prstGeom>
          <a:noFill/>
        </p:spPr>
        <p:txBody>
          <a:bodyPr wrap="square" rtlCol="0">
            <a:spAutoFit/>
          </a:bodyPr>
          <a:lstStyle/>
          <a:p>
            <a:r>
              <a:rPr lang="en-GB" sz="2000" b="1">
                <a:highlight>
                  <a:srgbClr val="FFFF00"/>
                </a:highlight>
              </a:rPr>
              <a:t>EXPLORE</a:t>
            </a:r>
          </a:p>
          <a:p>
            <a:r>
              <a:rPr lang="en-GB" sz="2000" b="1"/>
              <a:t>Presentation of the problem </a:t>
            </a:r>
            <a:r>
              <a:rPr lang="en-GB" sz="2000"/>
              <a:t>– </a:t>
            </a:r>
            <a:r>
              <a:rPr lang="en-GB" sz="2000" i="1"/>
              <a:t>Focused question that frames learning task and its embedded problems for students </a:t>
            </a:r>
          </a:p>
          <a:p>
            <a:endParaRPr lang="en-GB" sz="300"/>
          </a:p>
          <a:p>
            <a:endParaRPr lang="en-GB" sz="500" b="1"/>
          </a:p>
          <a:p>
            <a:r>
              <a:rPr lang="en-GB" sz="2000" b="1"/>
              <a:t>Guided exploration of the problem </a:t>
            </a:r>
            <a:r>
              <a:rPr lang="en-GB" sz="2000"/>
              <a:t>– </a:t>
            </a:r>
            <a:r>
              <a:rPr lang="en-GB" sz="2000" i="1"/>
              <a:t>Teacher observes students as they attempt to solve the problem, providing cues, feedback and </a:t>
            </a:r>
            <a:r>
              <a:rPr lang="en-GB" sz="2000" b="1" i="1"/>
              <a:t>facilitative questions </a:t>
            </a:r>
            <a:r>
              <a:rPr lang="en-GB" sz="2000" b="1"/>
              <a:t>(EXPLORE)</a:t>
            </a:r>
          </a:p>
          <a:p>
            <a:endParaRPr lang="en-GB" sz="2000" b="1">
              <a:highlight>
                <a:srgbClr val="FFFF00"/>
              </a:highlight>
            </a:endParaRPr>
          </a:p>
          <a:p>
            <a:r>
              <a:rPr lang="en-GB" sz="2000" i="1">
                <a:highlight>
                  <a:srgbClr val="00FF00"/>
                </a:highlight>
              </a:rPr>
              <a:t>CREATE &amp; INTERVENE</a:t>
            </a:r>
            <a:endParaRPr lang="en-GB" sz="2000" b="1">
              <a:highlight>
                <a:srgbClr val="FFFF00"/>
              </a:highlight>
            </a:endParaRPr>
          </a:p>
          <a:p>
            <a:r>
              <a:rPr lang="en-GB" sz="2000" b="1"/>
              <a:t>Identifying and refining the final solution </a:t>
            </a:r>
            <a:r>
              <a:rPr lang="en-GB" sz="2000"/>
              <a:t>– </a:t>
            </a:r>
            <a:r>
              <a:rPr lang="en-GB" sz="2000" i="1"/>
              <a:t>teacher uses those cues, feedback and questions to refine students thinking and lead them to one or more plausible solutions </a:t>
            </a:r>
          </a:p>
          <a:p>
            <a:endParaRPr lang="en-GB" sz="2000" i="1"/>
          </a:p>
          <a:p>
            <a:r>
              <a:rPr lang="en-GB" sz="2000" b="1" i="1">
                <a:highlight>
                  <a:srgbClr val="00FFFF"/>
                </a:highlight>
              </a:rPr>
              <a:t>Perform &amp; Evaluate</a:t>
            </a:r>
            <a:endParaRPr lang="en-GB" sz="2000" b="1" i="1"/>
          </a:p>
          <a:p>
            <a:r>
              <a:rPr lang="en-GB" sz="2000" b="1"/>
              <a:t>Demonstration for analysis, evaluation and discussion </a:t>
            </a:r>
            <a:r>
              <a:rPr lang="en-GB" sz="2000"/>
              <a:t>– </a:t>
            </a:r>
            <a:r>
              <a:rPr lang="en-GB" sz="2000" i="1"/>
              <a:t>After devising a solution, students demonstrate their solutions to the rest of the group where students can analyse</a:t>
            </a:r>
            <a:endParaRPr lang="en-US" sz="2000">
              <a:highlight>
                <a:srgbClr val="00FFFF"/>
              </a:highlight>
            </a:endParaRPr>
          </a:p>
        </p:txBody>
      </p:sp>
      <p:sp>
        <p:nvSpPr>
          <p:cNvPr id="5" name="TextBox 4">
            <a:extLst>
              <a:ext uri="{FF2B5EF4-FFF2-40B4-BE49-F238E27FC236}">
                <a16:creationId xmlns:a16="http://schemas.microsoft.com/office/drawing/2014/main" id="{1CE40081-9AFB-D64D-9D20-F0D6489DEDDC}"/>
              </a:ext>
            </a:extLst>
          </p:cNvPr>
          <p:cNvSpPr txBox="1"/>
          <p:nvPr/>
        </p:nvSpPr>
        <p:spPr>
          <a:xfrm>
            <a:off x="552449" y="615256"/>
            <a:ext cx="11420475" cy="523220"/>
          </a:xfrm>
          <a:prstGeom prst="rect">
            <a:avLst/>
          </a:prstGeom>
          <a:noFill/>
        </p:spPr>
        <p:txBody>
          <a:bodyPr wrap="square">
            <a:spAutoFit/>
          </a:bodyPr>
          <a:lstStyle/>
          <a:p>
            <a:r>
              <a:rPr lang="en-GB" sz="2800" b="1"/>
              <a:t>Steps to problem solving (</a:t>
            </a:r>
            <a:r>
              <a:rPr lang="en-GB" sz="2800" b="1" err="1"/>
              <a:t>Tillosten</a:t>
            </a:r>
            <a:r>
              <a:rPr lang="en-GB" sz="2800" b="1"/>
              <a:t>, 1970) – LINKED TO RECIPE</a:t>
            </a:r>
          </a:p>
        </p:txBody>
      </p:sp>
    </p:spTree>
    <p:extLst>
      <p:ext uri="{BB962C8B-B14F-4D97-AF65-F5344CB8AC3E}">
        <p14:creationId xmlns:p14="http://schemas.microsoft.com/office/powerpoint/2010/main" val="1706521229"/>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D2DE48B-498F-4597-A7EC-27A09A8F298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81</Slides>
  <Notes>12</Notes>
  <HiddenSlides>0</HiddenSlides>
  <ScaleCrop>false</ScaleCrop>
  <HeadingPairs>
    <vt:vector size="4" baseType="variant">
      <vt:variant>
        <vt:lpstr>Theme</vt:lpstr>
      </vt:variant>
      <vt:variant>
        <vt:i4>5</vt:i4>
      </vt:variant>
      <vt:variant>
        <vt:lpstr>Slide Titles</vt:lpstr>
      </vt:variant>
      <vt:variant>
        <vt:i4>81</vt:i4>
      </vt:variant>
    </vt:vector>
  </HeadingPairs>
  <TitlesOfParts>
    <vt:vector size="86" baseType="lpstr">
      <vt:lpstr>UWTSD 200_Title Page</vt:lpstr>
      <vt:lpstr>UWTSD 200_Title Page 2</vt:lpstr>
      <vt:lpstr>UWTSD 200_Text 1</vt:lpstr>
      <vt:lpstr>UWTSD 200_Text 6</vt:lpstr>
      <vt:lpstr>UWTSD 200_Text 7</vt:lpstr>
      <vt:lpstr>PowerPoint Presentation</vt:lpstr>
      <vt:lpstr>Let’s recap creativity</vt:lpstr>
      <vt:lpstr>PowerPoint Presentation</vt:lpstr>
      <vt:lpstr>How does Creativity links to other Areas of Learning</vt:lpstr>
      <vt:lpstr>Environment</vt:lpstr>
      <vt:lpstr>PowerPoint Presentation</vt:lpstr>
      <vt:lpstr>PowerPoint Presentation</vt:lpstr>
      <vt:lpstr>PowerPoint Presentation</vt:lpstr>
      <vt:lpstr>PowerPoint Presentation</vt:lpstr>
      <vt:lpstr>PowerPoint Presentation</vt:lpstr>
      <vt:lpstr>PowerPoint Presentation</vt:lpstr>
      <vt:lpstr>Lesson Structure</vt:lpstr>
      <vt:lpstr>PowerPoint Presentation</vt:lpstr>
      <vt:lpstr>Semester 2 Plan</vt:lpstr>
      <vt:lpstr>Lesson Structure</vt:lpstr>
      <vt:lpstr>PowerPoint Presentation</vt:lpstr>
      <vt:lpstr>PowerPoint Presentation</vt:lpstr>
      <vt:lpstr>Lesson Structure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Lesson Structure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Lesson Structure</vt:lpstr>
      <vt:lpstr>PowerPoint Presentation</vt:lpstr>
      <vt:lpstr>PowerPoint Presentation</vt:lpstr>
      <vt:lpstr>PowerPoint Presentation</vt:lpstr>
      <vt:lpstr>PowerPoint Presentation</vt:lpstr>
      <vt:lpstr>Lesson Structure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Lesson Structure - RECIPE</vt:lpstr>
      <vt:lpstr>PowerPoint Presentation</vt:lpstr>
      <vt:lpstr>Handshake Challenge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revision>525</cp:revision>
  <cp:lastPrinted>2022-02-07T09:33:22Z</cp:lastPrinted>
  <dcterms:created xsi:type="dcterms:W3CDTF">2021-03-09T15:35:42Z</dcterms:created>
  <dcterms:modified xsi:type="dcterms:W3CDTF">2025-03-03T09:12:52Z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