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6" r:id="rId3"/>
    <p:sldId id="257" r:id="rId4"/>
  </p:sldIdLst>
  <p:sldSz cx="10693400" cy="15122525"/>
  <p:notesSz cx="6858000" cy="9144000"/>
  <p:defaultTextStyle>
    <a:defPPr>
      <a:defRPr lang="en-US"/>
    </a:defPPr>
    <a:lvl1pPr marL="0" algn="l" defTabSz="1475110" rtl="0" eaLnBrk="1" latinLnBrk="0" hangingPunct="1">
      <a:defRPr sz="2900" kern="1200">
        <a:solidFill>
          <a:schemeClr val="tx1"/>
        </a:solidFill>
        <a:latin typeface="+mn-lt"/>
        <a:ea typeface="+mn-ea"/>
        <a:cs typeface="+mn-cs"/>
      </a:defRPr>
    </a:lvl1pPr>
    <a:lvl2pPr marL="737555" algn="l" defTabSz="1475110" rtl="0" eaLnBrk="1" latinLnBrk="0" hangingPunct="1">
      <a:defRPr sz="2900" kern="1200">
        <a:solidFill>
          <a:schemeClr val="tx1"/>
        </a:solidFill>
        <a:latin typeface="+mn-lt"/>
        <a:ea typeface="+mn-ea"/>
        <a:cs typeface="+mn-cs"/>
      </a:defRPr>
    </a:lvl2pPr>
    <a:lvl3pPr marL="1475110" algn="l" defTabSz="1475110" rtl="0" eaLnBrk="1" latinLnBrk="0" hangingPunct="1">
      <a:defRPr sz="2900" kern="1200">
        <a:solidFill>
          <a:schemeClr val="tx1"/>
        </a:solidFill>
        <a:latin typeface="+mn-lt"/>
        <a:ea typeface="+mn-ea"/>
        <a:cs typeface="+mn-cs"/>
      </a:defRPr>
    </a:lvl3pPr>
    <a:lvl4pPr marL="2212665" algn="l" defTabSz="1475110" rtl="0" eaLnBrk="1" latinLnBrk="0" hangingPunct="1">
      <a:defRPr sz="2900" kern="1200">
        <a:solidFill>
          <a:schemeClr val="tx1"/>
        </a:solidFill>
        <a:latin typeface="+mn-lt"/>
        <a:ea typeface="+mn-ea"/>
        <a:cs typeface="+mn-cs"/>
      </a:defRPr>
    </a:lvl4pPr>
    <a:lvl5pPr marL="2950220" algn="l" defTabSz="1475110" rtl="0" eaLnBrk="1" latinLnBrk="0" hangingPunct="1">
      <a:defRPr sz="2900" kern="1200">
        <a:solidFill>
          <a:schemeClr val="tx1"/>
        </a:solidFill>
        <a:latin typeface="+mn-lt"/>
        <a:ea typeface="+mn-ea"/>
        <a:cs typeface="+mn-cs"/>
      </a:defRPr>
    </a:lvl5pPr>
    <a:lvl6pPr marL="3687775" algn="l" defTabSz="1475110" rtl="0" eaLnBrk="1" latinLnBrk="0" hangingPunct="1">
      <a:defRPr sz="2900" kern="1200">
        <a:solidFill>
          <a:schemeClr val="tx1"/>
        </a:solidFill>
        <a:latin typeface="+mn-lt"/>
        <a:ea typeface="+mn-ea"/>
        <a:cs typeface="+mn-cs"/>
      </a:defRPr>
    </a:lvl6pPr>
    <a:lvl7pPr marL="4425330" algn="l" defTabSz="1475110" rtl="0" eaLnBrk="1" latinLnBrk="0" hangingPunct="1">
      <a:defRPr sz="2900" kern="1200">
        <a:solidFill>
          <a:schemeClr val="tx1"/>
        </a:solidFill>
        <a:latin typeface="+mn-lt"/>
        <a:ea typeface="+mn-ea"/>
        <a:cs typeface="+mn-cs"/>
      </a:defRPr>
    </a:lvl7pPr>
    <a:lvl8pPr marL="5162885" algn="l" defTabSz="1475110" rtl="0" eaLnBrk="1" latinLnBrk="0" hangingPunct="1">
      <a:defRPr sz="2900" kern="1200">
        <a:solidFill>
          <a:schemeClr val="tx1"/>
        </a:solidFill>
        <a:latin typeface="+mn-lt"/>
        <a:ea typeface="+mn-ea"/>
        <a:cs typeface="+mn-cs"/>
      </a:defRPr>
    </a:lvl8pPr>
    <a:lvl9pPr marL="5900440" algn="l" defTabSz="1475110" rtl="0" eaLnBrk="1" latinLnBrk="0" hangingPunct="1">
      <a:defRPr sz="29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763">
          <p15:clr>
            <a:srgbClr val="A4A3A4"/>
          </p15:clr>
        </p15:guide>
        <p15:guide id="2" pos="3368">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33" d="100"/>
          <a:sy n="33" d="100"/>
        </p:scale>
        <p:origin x="2481" y="21"/>
      </p:cViewPr>
      <p:guideLst>
        <p:guide orient="horz" pos="4763"/>
        <p:guide pos="3368"/>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DD7A9FF-BE4D-4656-A63D-9EE142CB10D4}" type="doc">
      <dgm:prSet loTypeId="urn:microsoft.com/office/officeart/2005/8/layout/list1" loCatId="list" qsTypeId="urn:microsoft.com/office/officeart/2005/8/quickstyle/simple3" qsCatId="simple" csTypeId="urn:microsoft.com/office/officeart/2005/8/colors/colorful5" csCatId="colorful" phldr="1"/>
      <dgm:spPr/>
      <dgm:t>
        <a:bodyPr/>
        <a:lstStyle/>
        <a:p>
          <a:endParaRPr lang="en-US"/>
        </a:p>
      </dgm:t>
    </dgm:pt>
    <dgm:pt modelId="{9AA0FA99-832C-4FC5-8FDE-558F5FB0BFBC}">
      <dgm:prSet phldrT="[Text]" custT="1"/>
      <dgm:spPr/>
      <dgm:t>
        <a:bodyPr/>
        <a:lstStyle/>
        <a:p>
          <a:r>
            <a:rPr lang="en-US" sz="1200" dirty="0"/>
            <a:t>To identify the key financial, geographic, informational, and service-related challenges to accessing social care for older people in the UK</a:t>
          </a:r>
        </a:p>
      </dgm:t>
    </dgm:pt>
    <dgm:pt modelId="{F02B0FFE-C2F9-47A6-AC38-CCEA84967CF4}" type="parTrans" cxnId="{E5268089-614B-4660-97E7-10B7C0F7F53B}">
      <dgm:prSet/>
      <dgm:spPr/>
      <dgm:t>
        <a:bodyPr/>
        <a:lstStyle/>
        <a:p>
          <a:endParaRPr lang="en-US" sz="1200"/>
        </a:p>
      </dgm:t>
    </dgm:pt>
    <dgm:pt modelId="{0CC287C1-9A31-4F40-B66B-507B88890F36}" type="sibTrans" cxnId="{E5268089-614B-4660-97E7-10B7C0F7F53B}">
      <dgm:prSet/>
      <dgm:spPr/>
      <dgm:t>
        <a:bodyPr/>
        <a:lstStyle/>
        <a:p>
          <a:endParaRPr lang="en-US" sz="1200"/>
        </a:p>
      </dgm:t>
    </dgm:pt>
    <dgm:pt modelId="{84A151E2-2289-49EC-9F62-AC4888CC617D}">
      <dgm:prSet phldrT="[Text]" custT="1"/>
      <dgm:spPr/>
      <dgm:t>
        <a:bodyPr/>
        <a:lstStyle/>
        <a:p>
          <a:r>
            <a:rPr lang="en-US" sz="1200"/>
            <a:t>To critically examine how these barriers influence older adults’ ability to obtain appropriate and timely social care support</a:t>
          </a:r>
          <a:endParaRPr lang="en-US" sz="1200" dirty="0"/>
        </a:p>
      </dgm:t>
    </dgm:pt>
    <dgm:pt modelId="{655A036A-E4B4-4039-90FA-E02AA8334B81}" type="parTrans" cxnId="{3873524A-85D4-4B95-A62F-148460915A50}">
      <dgm:prSet/>
      <dgm:spPr/>
      <dgm:t>
        <a:bodyPr/>
        <a:lstStyle/>
        <a:p>
          <a:endParaRPr lang="en-US" sz="1200"/>
        </a:p>
      </dgm:t>
    </dgm:pt>
    <dgm:pt modelId="{77E87D50-CCBD-4028-A085-B9C08D6BFA60}" type="sibTrans" cxnId="{3873524A-85D4-4B95-A62F-148460915A50}">
      <dgm:prSet/>
      <dgm:spPr/>
      <dgm:t>
        <a:bodyPr/>
        <a:lstStyle/>
        <a:p>
          <a:endParaRPr lang="en-US" sz="1200"/>
        </a:p>
      </dgm:t>
    </dgm:pt>
    <dgm:pt modelId="{A61F41F1-DC59-4BB7-BB47-4FA35E589F26}">
      <dgm:prSet phldrT="[Text]" custT="1"/>
      <dgm:spPr/>
      <dgm:t>
        <a:bodyPr/>
        <a:lstStyle/>
        <a:p>
          <a:r>
            <a:rPr lang="en-US" sz="1200"/>
            <a:t>To evaluate ideas for potential access to social care services improvements and equality for older people in the UK</a:t>
          </a:r>
          <a:endParaRPr lang="en-US" sz="1200" dirty="0"/>
        </a:p>
      </dgm:t>
    </dgm:pt>
    <dgm:pt modelId="{333CAA66-6D5E-43FC-B36A-F8DDFA1A9991}" type="parTrans" cxnId="{1C062D1C-C018-4E7C-A205-1E5276EF1905}">
      <dgm:prSet/>
      <dgm:spPr/>
      <dgm:t>
        <a:bodyPr/>
        <a:lstStyle/>
        <a:p>
          <a:endParaRPr lang="en-US" sz="1200"/>
        </a:p>
      </dgm:t>
    </dgm:pt>
    <dgm:pt modelId="{E9AF4D33-FB5F-4BDF-A2E8-8459C3C2180C}" type="sibTrans" cxnId="{1C062D1C-C018-4E7C-A205-1E5276EF1905}">
      <dgm:prSet/>
      <dgm:spPr/>
      <dgm:t>
        <a:bodyPr/>
        <a:lstStyle/>
        <a:p>
          <a:endParaRPr lang="en-US" sz="1200"/>
        </a:p>
      </dgm:t>
    </dgm:pt>
    <dgm:pt modelId="{99E16162-D5CE-47FF-8A47-D6C2BC552593}" type="pres">
      <dgm:prSet presAssocID="{FDD7A9FF-BE4D-4656-A63D-9EE142CB10D4}" presName="linear" presStyleCnt="0">
        <dgm:presLayoutVars>
          <dgm:dir/>
          <dgm:animLvl val="lvl"/>
          <dgm:resizeHandles val="exact"/>
        </dgm:presLayoutVars>
      </dgm:prSet>
      <dgm:spPr/>
    </dgm:pt>
    <dgm:pt modelId="{DF03A276-6B74-40C9-83E8-F3F32A7F75EE}" type="pres">
      <dgm:prSet presAssocID="{9AA0FA99-832C-4FC5-8FDE-558F5FB0BFBC}" presName="parentLin" presStyleCnt="0"/>
      <dgm:spPr/>
    </dgm:pt>
    <dgm:pt modelId="{20F3967E-7E96-4763-876B-DE2ABA8388A5}" type="pres">
      <dgm:prSet presAssocID="{9AA0FA99-832C-4FC5-8FDE-558F5FB0BFBC}" presName="parentLeftMargin" presStyleLbl="node1" presStyleIdx="0" presStyleCnt="3"/>
      <dgm:spPr/>
    </dgm:pt>
    <dgm:pt modelId="{26414032-2B85-49E4-AEC5-F1D3ACE8A85E}" type="pres">
      <dgm:prSet presAssocID="{9AA0FA99-832C-4FC5-8FDE-558F5FB0BFBC}" presName="parentText" presStyleLbl="node1" presStyleIdx="0" presStyleCnt="3" custScaleX="125497" custScaleY="179839">
        <dgm:presLayoutVars>
          <dgm:chMax val="0"/>
          <dgm:bulletEnabled val="1"/>
        </dgm:presLayoutVars>
      </dgm:prSet>
      <dgm:spPr/>
    </dgm:pt>
    <dgm:pt modelId="{977BFE76-7A8F-46F8-94C7-7B0873ACCEC1}" type="pres">
      <dgm:prSet presAssocID="{9AA0FA99-832C-4FC5-8FDE-558F5FB0BFBC}" presName="negativeSpace" presStyleCnt="0"/>
      <dgm:spPr/>
    </dgm:pt>
    <dgm:pt modelId="{098492EF-E883-46A5-892A-6A410EA10532}" type="pres">
      <dgm:prSet presAssocID="{9AA0FA99-832C-4FC5-8FDE-558F5FB0BFBC}" presName="childText" presStyleLbl="conFgAcc1" presStyleIdx="0" presStyleCnt="3">
        <dgm:presLayoutVars>
          <dgm:bulletEnabled val="1"/>
        </dgm:presLayoutVars>
      </dgm:prSet>
      <dgm:spPr/>
    </dgm:pt>
    <dgm:pt modelId="{05895E90-CCD0-45E4-80DD-58E396E82CF9}" type="pres">
      <dgm:prSet presAssocID="{0CC287C1-9A31-4F40-B66B-507B88890F36}" presName="spaceBetweenRectangles" presStyleCnt="0"/>
      <dgm:spPr/>
    </dgm:pt>
    <dgm:pt modelId="{9C3FBD9E-B246-4A75-A335-FBFB6FAD092A}" type="pres">
      <dgm:prSet presAssocID="{84A151E2-2289-49EC-9F62-AC4888CC617D}" presName="parentLin" presStyleCnt="0"/>
      <dgm:spPr/>
    </dgm:pt>
    <dgm:pt modelId="{2094DA63-CAFC-4326-BEDE-261611B8823C}" type="pres">
      <dgm:prSet presAssocID="{84A151E2-2289-49EC-9F62-AC4888CC617D}" presName="parentLeftMargin" presStyleLbl="node1" presStyleIdx="0" presStyleCnt="3"/>
      <dgm:spPr/>
    </dgm:pt>
    <dgm:pt modelId="{20FCEA81-27AA-43BD-85A7-1ACB59AF7776}" type="pres">
      <dgm:prSet presAssocID="{84A151E2-2289-49EC-9F62-AC4888CC617D}" presName="parentText" presStyleLbl="node1" presStyleIdx="1" presStyleCnt="3" custScaleX="125497" custScaleY="151101">
        <dgm:presLayoutVars>
          <dgm:chMax val="0"/>
          <dgm:bulletEnabled val="1"/>
        </dgm:presLayoutVars>
      </dgm:prSet>
      <dgm:spPr/>
    </dgm:pt>
    <dgm:pt modelId="{0968EA78-DE63-4F91-9C26-C5F86BE1C739}" type="pres">
      <dgm:prSet presAssocID="{84A151E2-2289-49EC-9F62-AC4888CC617D}" presName="negativeSpace" presStyleCnt="0"/>
      <dgm:spPr/>
    </dgm:pt>
    <dgm:pt modelId="{CF57310A-E939-401E-A170-D3228FDFE589}" type="pres">
      <dgm:prSet presAssocID="{84A151E2-2289-49EC-9F62-AC4888CC617D}" presName="childText" presStyleLbl="conFgAcc1" presStyleIdx="1" presStyleCnt="3">
        <dgm:presLayoutVars>
          <dgm:bulletEnabled val="1"/>
        </dgm:presLayoutVars>
      </dgm:prSet>
      <dgm:spPr/>
    </dgm:pt>
    <dgm:pt modelId="{A63DE178-6937-4204-A49F-6AF2C4551743}" type="pres">
      <dgm:prSet presAssocID="{77E87D50-CCBD-4028-A085-B9C08D6BFA60}" presName="spaceBetweenRectangles" presStyleCnt="0"/>
      <dgm:spPr/>
    </dgm:pt>
    <dgm:pt modelId="{2C8600C3-4AA5-4CEC-97D3-765E68795498}" type="pres">
      <dgm:prSet presAssocID="{A61F41F1-DC59-4BB7-BB47-4FA35E589F26}" presName="parentLin" presStyleCnt="0"/>
      <dgm:spPr/>
    </dgm:pt>
    <dgm:pt modelId="{763CFF5B-FC7E-4667-B6FD-4BD4672A5348}" type="pres">
      <dgm:prSet presAssocID="{A61F41F1-DC59-4BB7-BB47-4FA35E589F26}" presName="parentLeftMargin" presStyleLbl="node1" presStyleIdx="1" presStyleCnt="3"/>
      <dgm:spPr/>
    </dgm:pt>
    <dgm:pt modelId="{733C546C-A7CF-43CD-8BA1-1A2082BD4372}" type="pres">
      <dgm:prSet presAssocID="{A61F41F1-DC59-4BB7-BB47-4FA35E589F26}" presName="parentText" presStyleLbl="node1" presStyleIdx="2" presStyleCnt="3" custScaleX="125497" custScaleY="151101">
        <dgm:presLayoutVars>
          <dgm:chMax val="0"/>
          <dgm:bulletEnabled val="1"/>
        </dgm:presLayoutVars>
      </dgm:prSet>
      <dgm:spPr/>
    </dgm:pt>
    <dgm:pt modelId="{5083740C-0D71-40CF-A80E-93359122A5A2}" type="pres">
      <dgm:prSet presAssocID="{A61F41F1-DC59-4BB7-BB47-4FA35E589F26}" presName="negativeSpace" presStyleCnt="0"/>
      <dgm:spPr/>
    </dgm:pt>
    <dgm:pt modelId="{86219BA1-A85F-4F60-9C59-92588643F9D6}" type="pres">
      <dgm:prSet presAssocID="{A61F41F1-DC59-4BB7-BB47-4FA35E589F26}" presName="childText" presStyleLbl="conFgAcc1" presStyleIdx="2" presStyleCnt="3">
        <dgm:presLayoutVars>
          <dgm:bulletEnabled val="1"/>
        </dgm:presLayoutVars>
      </dgm:prSet>
      <dgm:spPr/>
    </dgm:pt>
  </dgm:ptLst>
  <dgm:cxnLst>
    <dgm:cxn modelId="{1C062D1C-C018-4E7C-A205-1E5276EF1905}" srcId="{FDD7A9FF-BE4D-4656-A63D-9EE142CB10D4}" destId="{A61F41F1-DC59-4BB7-BB47-4FA35E589F26}" srcOrd="2" destOrd="0" parTransId="{333CAA66-6D5E-43FC-B36A-F8DDFA1A9991}" sibTransId="{E9AF4D33-FB5F-4BDF-A2E8-8459C3C2180C}"/>
    <dgm:cxn modelId="{31EBAA32-B3EB-4951-8E12-0CF2CA9EE136}" type="presOf" srcId="{A61F41F1-DC59-4BB7-BB47-4FA35E589F26}" destId="{733C546C-A7CF-43CD-8BA1-1A2082BD4372}" srcOrd="1" destOrd="0" presId="urn:microsoft.com/office/officeart/2005/8/layout/list1"/>
    <dgm:cxn modelId="{3873524A-85D4-4B95-A62F-148460915A50}" srcId="{FDD7A9FF-BE4D-4656-A63D-9EE142CB10D4}" destId="{84A151E2-2289-49EC-9F62-AC4888CC617D}" srcOrd="1" destOrd="0" parTransId="{655A036A-E4B4-4039-90FA-E02AA8334B81}" sibTransId="{77E87D50-CCBD-4028-A085-B9C08D6BFA60}"/>
    <dgm:cxn modelId="{41212076-1790-4755-8ED5-247F9DB5332C}" type="presOf" srcId="{84A151E2-2289-49EC-9F62-AC4888CC617D}" destId="{2094DA63-CAFC-4326-BEDE-261611B8823C}" srcOrd="0" destOrd="0" presId="urn:microsoft.com/office/officeart/2005/8/layout/list1"/>
    <dgm:cxn modelId="{E5268089-614B-4660-97E7-10B7C0F7F53B}" srcId="{FDD7A9FF-BE4D-4656-A63D-9EE142CB10D4}" destId="{9AA0FA99-832C-4FC5-8FDE-558F5FB0BFBC}" srcOrd="0" destOrd="0" parTransId="{F02B0FFE-C2F9-47A6-AC38-CCEA84967CF4}" sibTransId="{0CC287C1-9A31-4F40-B66B-507B88890F36}"/>
    <dgm:cxn modelId="{BABB85AA-6FD3-4AA1-8C8D-896F5049B288}" type="presOf" srcId="{FDD7A9FF-BE4D-4656-A63D-9EE142CB10D4}" destId="{99E16162-D5CE-47FF-8A47-D6C2BC552593}" srcOrd="0" destOrd="0" presId="urn:microsoft.com/office/officeart/2005/8/layout/list1"/>
    <dgm:cxn modelId="{6A5B29D9-CE5C-464D-9617-0806355EE1A2}" type="presOf" srcId="{84A151E2-2289-49EC-9F62-AC4888CC617D}" destId="{20FCEA81-27AA-43BD-85A7-1ACB59AF7776}" srcOrd="1" destOrd="0" presId="urn:microsoft.com/office/officeart/2005/8/layout/list1"/>
    <dgm:cxn modelId="{13D908DB-2035-4737-8B4C-53BFDBFDC788}" type="presOf" srcId="{9AA0FA99-832C-4FC5-8FDE-558F5FB0BFBC}" destId="{26414032-2B85-49E4-AEC5-F1D3ACE8A85E}" srcOrd="1" destOrd="0" presId="urn:microsoft.com/office/officeart/2005/8/layout/list1"/>
    <dgm:cxn modelId="{B4B4D2E3-7883-4674-97F1-117557A3DED3}" type="presOf" srcId="{9AA0FA99-832C-4FC5-8FDE-558F5FB0BFBC}" destId="{20F3967E-7E96-4763-876B-DE2ABA8388A5}" srcOrd="0" destOrd="0" presId="urn:microsoft.com/office/officeart/2005/8/layout/list1"/>
    <dgm:cxn modelId="{30B1B1F8-F8A5-436F-8D7C-4302BA5A6AAA}" type="presOf" srcId="{A61F41F1-DC59-4BB7-BB47-4FA35E589F26}" destId="{763CFF5B-FC7E-4667-B6FD-4BD4672A5348}" srcOrd="0" destOrd="0" presId="urn:microsoft.com/office/officeart/2005/8/layout/list1"/>
    <dgm:cxn modelId="{FAE44208-736D-4F77-8C00-20B750F3F061}" type="presParOf" srcId="{99E16162-D5CE-47FF-8A47-D6C2BC552593}" destId="{DF03A276-6B74-40C9-83E8-F3F32A7F75EE}" srcOrd="0" destOrd="0" presId="urn:microsoft.com/office/officeart/2005/8/layout/list1"/>
    <dgm:cxn modelId="{844919D2-5CB3-4F97-87C3-A4EADB3FA52C}" type="presParOf" srcId="{DF03A276-6B74-40C9-83E8-F3F32A7F75EE}" destId="{20F3967E-7E96-4763-876B-DE2ABA8388A5}" srcOrd="0" destOrd="0" presId="urn:microsoft.com/office/officeart/2005/8/layout/list1"/>
    <dgm:cxn modelId="{91273F8E-6B31-4472-A902-FFB65CA85F27}" type="presParOf" srcId="{DF03A276-6B74-40C9-83E8-F3F32A7F75EE}" destId="{26414032-2B85-49E4-AEC5-F1D3ACE8A85E}" srcOrd="1" destOrd="0" presId="urn:microsoft.com/office/officeart/2005/8/layout/list1"/>
    <dgm:cxn modelId="{E3A15CB5-2078-440B-9F8E-604B1FB9F3C6}" type="presParOf" srcId="{99E16162-D5CE-47FF-8A47-D6C2BC552593}" destId="{977BFE76-7A8F-46F8-94C7-7B0873ACCEC1}" srcOrd="1" destOrd="0" presId="urn:microsoft.com/office/officeart/2005/8/layout/list1"/>
    <dgm:cxn modelId="{EE19B2BF-218D-4219-B1E1-39CC20460395}" type="presParOf" srcId="{99E16162-D5CE-47FF-8A47-D6C2BC552593}" destId="{098492EF-E883-46A5-892A-6A410EA10532}" srcOrd="2" destOrd="0" presId="urn:microsoft.com/office/officeart/2005/8/layout/list1"/>
    <dgm:cxn modelId="{74244DFE-B2BD-4AC3-AD31-6CB78B29696E}" type="presParOf" srcId="{99E16162-D5CE-47FF-8A47-D6C2BC552593}" destId="{05895E90-CCD0-45E4-80DD-58E396E82CF9}" srcOrd="3" destOrd="0" presId="urn:microsoft.com/office/officeart/2005/8/layout/list1"/>
    <dgm:cxn modelId="{ED0EB42E-64BF-425B-8CAC-3C2ED773EDEB}" type="presParOf" srcId="{99E16162-D5CE-47FF-8A47-D6C2BC552593}" destId="{9C3FBD9E-B246-4A75-A335-FBFB6FAD092A}" srcOrd="4" destOrd="0" presId="urn:microsoft.com/office/officeart/2005/8/layout/list1"/>
    <dgm:cxn modelId="{AC12E0B8-0398-4D1C-8741-02BD0A95CB3E}" type="presParOf" srcId="{9C3FBD9E-B246-4A75-A335-FBFB6FAD092A}" destId="{2094DA63-CAFC-4326-BEDE-261611B8823C}" srcOrd="0" destOrd="0" presId="urn:microsoft.com/office/officeart/2005/8/layout/list1"/>
    <dgm:cxn modelId="{97A0582C-3452-4301-807B-C701DE2D13E2}" type="presParOf" srcId="{9C3FBD9E-B246-4A75-A335-FBFB6FAD092A}" destId="{20FCEA81-27AA-43BD-85A7-1ACB59AF7776}" srcOrd="1" destOrd="0" presId="urn:microsoft.com/office/officeart/2005/8/layout/list1"/>
    <dgm:cxn modelId="{2DF8E1F8-F212-45A8-AC38-E648E9FFA150}" type="presParOf" srcId="{99E16162-D5CE-47FF-8A47-D6C2BC552593}" destId="{0968EA78-DE63-4F91-9C26-C5F86BE1C739}" srcOrd="5" destOrd="0" presId="urn:microsoft.com/office/officeart/2005/8/layout/list1"/>
    <dgm:cxn modelId="{043347D2-B173-43CC-BCC0-3910F88FB6B8}" type="presParOf" srcId="{99E16162-D5CE-47FF-8A47-D6C2BC552593}" destId="{CF57310A-E939-401E-A170-D3228FDFE589}" srcOrd="6" destOrd="0" presId="urn:microsoft.com/office/officeart/2005/8/layout/list1"/>
    <dgm:cxn modelId="{D7F913D8-600F-4F5F-83DC-41112CDC2F2F}" type="presParOf" srcId="{99E16162-D5CE-47FF-8A47-D6C2BC552593}" destId="{A63DE178-6937-4204-A49F-6AF2C4551743}" srcOrd="7" destOrd="0" presId="urn:microsoft.com/office/officeart/2005/8/layout/list1"/>
    <dgm:cxn modelId="{0C71D47B-ED5C-4BF3-8E93-39AC1E86159C}" type="presParOf" srcId="{99E16162-D5CE-47FF-8A47-D6C2BC552593}" destId="{2C8600C3-4AA5-4CEC-97D3-765E68795498}" srcOrd="8" destOrd="0" presId="urn:microsoft.com/office/officeart/2005/8/layout/list1"/>
    <dgm:cxn modelId="{1883A83C-2395-4C0F-B1F6-CD5A17A8D31F}" type="presParOf" srcId="{2C8600C3-4AA5-4CEC-97D3-765E68795498}" destId="{763CFF5B-FC7E-4667-B6FD-4BD4672A5348}" srcOrd="0" destOrd="0" presId="urn:microsoft.com/office/officeart/2005/8/layout/list1"/>
    <dgm:cxn modelId="{63CD7250-1484-4B89-926D-FF39AB9CF77E}" type="presParOf" srcId="{2C8600C3-4AA5-4CEC-97D3-765E68795498}" destId="{733C546C-A7CF-43CD-8BA1-1A2082BD4372}" srcOrd="1" destOrd="0" presId="urn:microsoft.com/office/officeart/2005/8/layout/list1"/>
    <dgm:cxn modelId="{ACFDE519-2471-4D07-8E93-8ED3CB7DD010}" type="presParOf" srcId="{99E16162-D5CE-47FF-8A47-D6C2BC552593}" destId="{5083740C-0D71-40CF-A80E-93359122A5A2}" srcOrd="9" destOrd="0" presId="urn:microsoft.com/office/officeart/2005/8/layout/list1"/>
    <dgm:cxn modelId="{C90DD753-5707-4A7B-807F-A542995A9D01}" type="presParOf" srcId="{99E16162-D5CE-47FF-8A47-D6C2BC552593}" destId="{86219BA1-A85F-4F60-9C59-92588643F9D6}" srcOrd="10" destOrd="0" presId="urn:microsoft.com/office/officeart/2005/8/layout/list1"/>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8492EF-E883-46A5-892A-6A410EA10532}">
      <dsp:nvSpPr>
        <dsp:cNvPr id="0" name=""/>
        <dsp:cNvSpPr/>
      </dsp:nvSpPr>
      <dsp:spPr>
        <a:xfrm>
          <a:off x="0" y="815491"/>
          <a:ext cx="2857519" cy="504000"/>
        </a:xfrm>
        <a:prstGeom prst="rect">
          <a:avLst/>
        </a:prstGeom>
        <a:solidFill>
          <a:schemeClr val="lt1">
            <a:alpha val="90000"/>
            <a:hueOff val="0"/>
            <a:satOff val="0"/>
            <a:lumOff val="0"/>
            <a:alphaOff val="0"/>
          </a:schemeClr>
        </a:solidFill>
        <a:ln w="9525" cap="flat" cmpd="sng" algn="ctr">
          <a:solidFill>
            <a:schemeClr val="accent5">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26414032-2B85-49E4-AEC5-F1D3ACE8A85E}">
      <dsp:nvSpPr>
        <dsp:cNvPr id="0" name=""/>
        <dsp:cNvSpPr/>
      </dsp:nvSpPr>
      <dsp:spPr>
        <a:xfrm>
          <a:off x="142876" y="48921"/>
          <a:ext cx="2510271" cy="1061769"/>
        </a:xfrm>
        <a:prstGeom prst="roundRect">
          <a:avLst/>
        </a:prstGeom>
        <a:gradFill rotWithShape="0">
          <a:gsLst>
            <a:gs pos="0">
              <a:schemeClr val="accent5">
                <a:hueOff val="0"/>
                <a:satOff val="0"/>
                <a:lumOff val="0"/>
                <a:alphaOff val="0"/>
                <a:tint val="50000"/>
                <a:satMod val="300000"/>
              </a:schemeClr>
            </a:gs>
            <a:gs pos="35000">
              <a:schemeClr val="accent5">
                <a:hueOff val="0"/>
                <a:satOff val="0"/>
                <a:lumOff val="0"/>
                <a:alphaOff val="0"/>
                <a:tint val="37000"/>
                <a:satMod val="300000"/>
              </a:schemeClr>
            </a:gs>
            <a:gs pos="100000">
              <a:schemeClr val="accent5">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5605" tIns="0" rIns="75605" bIns="0" numCol="1" spcCol="1270" anchor="ctr" anchorCtr="0">
          <a:noAutofit/>
        </a:bodyPr>
        <a:lstStyle/>
        <a:p>
          <a:pPr marL="0" lvl="0" indent="0" algn="l" defTabSz="533400">
            <a:lnSpc>
              <a:spcPct val="90000"/>
            </a:lnSpc>
            <a:spcBef>
              <a:spcPct val="0"/>
            </a:spcBef>
            <a:spcAft>
              <a:spcPct val="35000"/>
            </a:spcAft>
            <a:buNone/>
          </a:pPr>
          <a:r>
            <a:rPr lang="en-US" sz="1200" kern="1200" dirty="0"/>
            <a:t>To identify the key financial, geographic, informational, and service-related challenges to accessing social care for older people in the UK</a:t>
          </a:r>
        </a:p>
      </dsp:txBody>
      <dsp:txXfrm>
        <a:off x="194707" y="100752"/>
        <a:ext cx="2406609" cy="958107"/>
      </dsp:txXfrm>
    </dsp:sp>
    <dsp:sp modelId="{CF57310A-E939-401E-A170-D3228FDFE589}">
      <dsp:nvSpPr>
        <dsp:cNvPr id="0" name=""/>
        <dsp:cNvSpPr/>
      </dsp:nvSpPr>
      <dsp:spPr>
        <a:xfrm>
          <a:off x="0" y="2024391"/>
          <a:ext cx="2857519" cy="504000"/>
        </a:xfrm>
        <a:prstGeom prst="rect">
          <a:avLst/>
        </a:prstGeom>
        <a:solidFill>
          <a:schemeClr val="lt1">
            <a:alpha val="90000"/>
            <a:hueOff val="0"/>
            <a:satOff val="0"/>
            <a:lumOff val="0"/>
            <a:alphaOff val="0"/>
          </a:schemeClr>
        </a:solidFill>
        <a:ln w="9525" cap="flat" cmpd="sng" algn="ctr">
          <a:solidFill>
            <a:schemeClr val="accent5">
              <a:hueOff val="-4966938"/>
              <a:satOff val="19906"/>
              <a:lumOff val="4314"/>
              <a:alphaOff val="0"/>
            </a:schemeClr>
          </a:solidFill>
          <a:prstDash val="solid"/>
        </a:ln>
        <a:effectLst/>
      </dsp:spPr>
      <dsp:style>
        <a:lnRef idx="1">
          <a:scrgbClr r="0" g="0" b="0"/>
        </a:lnRef>
        <a:fillRef idx="1">
          <a:scrgbClr r="0" g="0" b="0"/>
        </a:fillRef>
        <a:effectRef idx="0">
          <a:scrgbClr r="0" g="0" b="0"/>
        </a:effectRef>
        <a:fontRef idx="minor"/>
      </dsp:style>
    </dsp:sp>
    <dsp:sp modelId="{20FCEA81-27AA-43BD-85A7-1ACB59AF7776}">
      <dsp:nvSpPr>
        <dsp:cNvPr id="0" name=""/>
        <dsp:cNvSpPr/>
      </dsp:nvSpPr>
      <dsp:spPr>
        <a:xfrm>
          <a:off x="142876" y="1427491"/>
          <a:ext cx="2510271" cy="892100"/>
        </a:xfrm>
        <a:prstGeom prst="roundRect">
          <a:avLst/>
        </a:prstGeom>
        <a:gradFill rotWithShape="0">
          <a:gsLst>
            <a:gs pos="0">
              <a:schemeClr val="accent5">
                <a:hueOff val="-4966938"/>
                <a:satOff val="19906"/>
                <a:lumOff val="4314"/>
                <a:alphaOff val="0"/>
                <a:tint val="50000"/>
                <a:satMod val="300000"/>
              </a:schemeClr>
            </a:gs>
            <a:gs pos="35000">
              <a:schemeClr val="accent5">
                <a:hueOff val="-4966938"/>
                <a:satOff val="19906"/>
                <a:lumOff val="4314"/>
                <a:alphaOff val="0"/>
                <a:tint val="37000"/>
                <a:satMod val="300000"/>
              </a:schemeClr>
            </a:gs>
            <a:gs pos="100000">
              <a:schemeClr val="accent5">
                <a:hueOff val="-4966938"/>
                <a:satOff val="19906"/>
                <a:lumOff val="4314"/>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5605" tIns="0" rIns="75605" bIns="0" numCol="1" spcCol="1270" anchor="ctr" anchorCtr="0">
          <a:noAutofit/>
        </a:bodyPr>
        <a:lstStyle/>
        <a:p>
          <a:pPr marL="0" lvl="0" indent="0" algn="l" defTabSz="533400">
            <a:lnSpc>
              <a:spcPct val="90000"/>
            </a:lnSpc>
            <a:spcBef>
              <a:spcPct val="0"/>
            </a:spcBef>
            <a:spcAft>
              <a:spcPct val="35000"/>
            </a:spcAft>
            <a:buNone/>
          </a:pPr>
          <a:r>
            <a:rPr lang="en-US" sz="1200" kern="1200"/>
            <a:t>To critically examine how these barriers influence older adults’ ability to obtain appropriate and timely social care support</a:t>
          </a:r>
          <a:endParaRPr lang="en-US" sz="1200" kern="1200" dirty="0"/>
        </a:p>
      </dsp:txBody>
      <dsp:txXfrm>
        <a:off x="186425" y="1471040"/>
        <a:ext cx="2423173" cy="805002"/>
      </dsp:txXfrm>
    </dsp:sp>
    <dsp:sp modelId="{86219BA1-A85F-4F60-9C59-92588643F9D6}">
      <dsp:nvSpPr>
        <dsp:cNvPr id="0" name=""/>
        <dsp:cNvSpPr/>
      </dsp:nvSpPr>
      <dsp:spPr>
        <a:xfrm>
          <a:off x="0" y="3233292"/>
          <a:ext cx="2857519" cy="504000"/>
        </a:xfrm>
        <a:prstGeom prst="rect">
          <a:avLst/>
        </a:prstGeom>
        <a:solidFill>
          <a:schemeClr val="lt1">
            <a:alpha val="90000"/>
            <a:hueOff val="0"/>
            <a:satOff val="0"/>
            <a:lumOff val="0"/>
            <a:alphaOff val="0"/>
          </a:schemeClr>
        </a:solidFill>
        <a:ln w="9525" cap="flat" cmpd="sng" algn="ctr">
          <a:solidFill>
            <a:schemeClr val="accent5">
              <a:hueOff val="-9933876"/>
              <a:satOff val="39811"/>
              <a:lumOff val="8628"/>
              <a:alphaOff val="0"/>
            </a:schemeClr>
          </a:solidFill>
          <a:prstDash val="solid"/>
        </a:ln>
        <a:effectLst/>
      </dsp:spPr>
      <dsp:style>
        <a:lnRef idx="1">
          <a:scrgbClr r="0" g="0" b="0"/>
        </a:lnRef>
        <a:fillRef idx="1">
          <a:scrgbClr r="0" g="0" b="0"/>
        </a:fillRef>
        <a:effectRef idx="0">
          <a:scrgbClr r="0" g="0" b="0"/>
        </a:effectRef>
        <a:fontRef idx="minor"/>
      </dsp:style>
    </dsp:sp>
    <dsp:sp modelId="{733C546C-A7CF-43CD-8BA1-1A2082BD4372}">
      <dsp:nvSpPr>
        <dsp:cNvPr id="0" name=""/>
        <dsp:cNvSpPr/>
      </dsp:nvSpPr>
      <dsp:spPr>
        <a:xfrm>
          <a:off x="142876" y="2636391"/>
          <a:ext cx="2510271" cy="892100"/>
        </a:xfrm>
        <a:prstGeom prst="roundRect">
          <a:avLst/>
        </a:prstGeom>
        <a:gradFill rotWithShape="0">
          <a:gsLst>
            <a:gs pos="0">
              <a:schemeClr val="accent5">
                <a:hueOff val="-9933876"/>
                <a:satOff val="39811"/>
                <a:lumOff val="8628"/>
                <a:alphaOff val="0"/>
                <a:tint val="50000"/>
                <a:satMod val="300000"/>
              </a:schemeClr>
            </a:gs>
            <a:gs pos="35000">
              <a:schemeClr val="accent5">
                <a:hueOff val="-9933876"/>
                <a:satOff val="39811"/>
                <a:lumOff val="8628"/>
                <a:alphaOff val="0"/>
                <a:tint val="37000"/>
                <a:satMod val="300000"/>
              </a:schemeClr>
            </a:gs>
            <a:gs pos="100000">
              <a:schemeClr val="accent5">
                <a:hueOff val="-9933876"/>
                <a:satOff val="39811"/>
                <a:lumOff val="8628"/>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5605" tIns="0" rIns="75605" bIns="0" numCol="1" spcCol="1270" anchor="ctr" anchorCtr="0">
          <a:noAutofit/>
        </a:bodyPr>
        <a:lstStyle/>
        <a:p>
          <a:pPr marL="0" lvl="0" indent="0" algn="l" defTabSz="533400">
            <a:lnSpc>
              <a:spcPct val="90000"/>
            </a:lnSpc>
            <a:spcBef>
              <a:spcPct val="0"/>
            </a:spcBef>
            <a:spcAft>
              <a:spcPct val="35000"/>
            </a:spcAft>
            <a:buNone/>
          </a:pPr>
          <a:r>
            <a:rPr lang="en-US" sz="1200" kern="1200"/>
            <a:t>To evaluate ideas for potential access to social care services improvements and equality for older people in the UK</a:t>
          </a:r>
          <a:endParaRPr lang="en-US" sz="1200" kern="1200" dirty="0"/>
        </a:p>
      </dsp:txBody>
      <dsp:txXfrm>
        <a:off x="186425" y="2679940"/>
        <a:ext cx="2423173" cy="805002"/>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02005" y="4697786"/>
            <a:ext cx="9089390" cy="3241541"/>
          </a:xfrm>
        </p:spPr>
        <p:txBody>
          <a:bodyPr/>
          <a:lstStyle/>
          <a:p>
            <a:r>
              <a:rPr lang="en-US"/>
              <a:t>Click to edit Master title style</a:t>
            </a:r>
          </a:p>
        </p:txBody>
      </p:sp>
      <p:sp>
        <p:nvSpPr>
          <p:cNvPr id="3" name="Subtitle 2"/>
          <p:cNvSpPr>
            <a:spLocks noGrp="1"/>
          </p:cNvSpPr>
          <p:nvPr>
            <p:ph type="subTitle" idx="1"/>
          </p:nvPr>
        </p:nvSpPr>
        <p:spPr>
          <a:xfrm>
            <a:off x="1604010" y="8569431"/>
            <a:ext cx="7485380" cy="3864645"/>
          </a:xfrm>
        </p:spPr>
        <p:txBody>
          <a:bodyPr/>
          <a:lstStyle>
            <a:lvl1pPr marL="0" indent="0" algn="ctr">
              <a:buNone/>
              <a:defRPr>
                <a:solidFill>
                  <a:schemeClr val="tx1">
                    <a:tint val="75000"/>
                  </a:schemeClr>
                </a:solidFill>
              </a:defRPr>
            </a:lvl1pPr>
            <a:lvl2pPr marL="737555" indent="0" algn="ctr">
              <a:buNone/>
              <a:defRPr>
                <a:solidFill>
                  <a:schemeClr val="tx1">
                    <a:tint val="75000"/>
                  </a:schemeClr>
                </a:solidFill>
              </a:defRPr>
            </a:lvl2pPr>
            <a:lvl3pPr marL="1475110" indent="0" algn="ctr">
              <a:buNone/>
              <a:defRPr>
                <a:solidFill>
                  <a:schemeClr val="tx1">
                    <a:tint val="75000"/>
                  </a:schemeClr>
                </a:solidFill>
              </a:defRPr>
            </a:lvl3pPr>
            <a:lvl4pPr marL="2212665" indent="0" algn="ctr">
              <a:buNone/>
              <a:defRPr>
                <a:solidFill>
                  <a:schemeClr val="tx1">
                    <a:tint val="75000"/>
                  </a:schemeClr>
                </a:solidFill>
              </a:defRPr>
            </a:lvl4pPr>
            <a:lvl5pPr marL="2950220" indent="0" algn="ctr">
              <a:buNone/>
              <a:defRPr>
                <a:solidFill>
                  <a:schemeClr val="tx1">
                    <a:tint val="75000"/>
                  </a:schemeClr>
                </a:solidFill>
              </a:defRPr>
            </a:lvl5pPr>
            <a:lvl6pPr marL="3687775" indent="0" algn="ctr">
              <a:buNone/>
              <a:defRPr>
                <a:solidFill>
                  <a:schemeClr val="tx1">
                    <a:tint val="75000"/>
                  </a:schemeClr>
                </a:solidFill>
              </a:defRPr>
            </a:lvl6pPr>
            <a:lvl7pPr marL="4425330" indent="0" algn="ctr">
              <a:buNone/>
              <a:defRPr>
                <a:solidFill>
                  <a:schemeClr val="tx1">
                    <a:tint val="75000"/>
                  </a:schemeClr>
                </a:solidFill>
              </a:defRPr>
            </a:lvl7pPr>
            <a:lvl8pPr marL="5162885" indent="0" algn="ctr">
              <a:buNone/>
              <a:defRPr>
                <a:solidFill>
                  <a:schemeClr val="tx1">
                    <a:tint val="75000"/>
                  </a:schemeClr>
                </a:solidFill>
              </a:defRPr>
            </a:lvl8pPr>
            <a:lvl9pPr marL="590044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ACCA9B0-0EAF-489F-B7C4-DA54ECEE8FC5}" type="datetimeFigureOut">
              <a:rPr lang="en-US" smtClean="0"/>
              <a:pPr/>
              <a:t>10/10/26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CD3457-33C0-4A74-9CE4-2DD1BAEC3C97}"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ACCA9B0-0EAF-489F-B7C4-DA54ECEE8FC5}" type="datetimeFigureOut">
              <a:rPr lang="en-US" smtClean="0"/>
              <a:pPr/>
              <a:t>10/10/26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CD3457-33C0-4A74-9CE4-2DD1BAEC3C97}"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44705" y="9717624"/>
            <a:ext cx="9089390" cy="3003501"/>
          </a:xfrm>
        </p:spPr>
        <p:txBody>
          <a:bodyPr anchor="t"/>
          <a:lstStyle>
            <a:lvl1pPr algn="l">
              <a:defRPr sz="6500" b="1" cap="all"/>
            </a:lvl1pPr>
          </a:lstStyle>
          <a:p>
            <a:r>
              <a:rPr lang="en-US"/>
              <a:t>Click to edit Master title style</a:t>
            </a:r>
          </a:p>
        </p:txBody>
      </p:sp>
      <p:sp>
        <p:nvSpPr>
          <p:cNvPr id="3" name="Text Placeholder 2"/>
          <p:cNvSpPr>
            <a:spLocks noGrp="1"/>
          </p:cNvSpPr>
          <p:nvPr>
            <p:ph type="body" idx="1"/>
          </p:nvPr>
        </p:nvSpPr>
        <p:spPr>
          <a:xfrm>
            <a:off x="844705" y="6409573"/>
            <a:ext cx="9089390" cy="3308051"/>
          </a:xfrm>
        </p:spPr>
        <p:txBody>
          <a:bodyPr anchor="b"/>
          <a:lstStyle>
            <a:lvl1pPr marL="0" indent="0">
              <a:buNone/>
              <a:defRPr sz="3200">
                <a:solidFill>
                  <a:schemeClr val="tx1">
                    <a:tint val="75000"/>
                  </a:schemeClr>
                </a:solidFill>
              </a:defRPr>
            </a:lvl1pPr>
            <a:lvl2pPr marL="737555" indent="0">
              <a:buNone/>
              <a:defRPr sz="2900">
                <a:solidFill>
                  <a:schemeClr val="tx1">
                    <a:tint val="75000"/>
                  </a:schemeClr>
                </a:solidFill>
              </a:defRPr>
            </a:lvl2pPr>
            <a:lvl3pPr marL="1475110" indent="0">
              <a:buNone/>
              <a:defRPr sz="2600">
                <a:solidFill>
                  <a:schemeClr val="tx1">
                    <a:tint val="75000"/>
                  </a:schemeClr>
                </a:solidFill>
              </a:defRPr>
            </a:lvl3pPr>
            <a:lvl4pPr marL="2212665" indent="0">
              <a:buNone/>
              <a:defRPr sz="2300">
                <a:solidFill>
                  <a:schemeClr val="tx1">
                    <a:tint val="75000"/>
                  </a:schemeClr>
                </a:solidFill>
              </a:defRPr>
            </a:lvl4pPr>
            <a:lvl5pPr marL="2950220" indent="0">
              <a:buNone/>
              <a:defRPr sz="2300">
                <a:solidFill>
                  <a:schemeClr val="tx1">
                    <a:tint val="75000"/>
                  </a:schemeClr>
                </a:solidFill>
              </a:defRPr>
            </a:lvl5pPr>
            <a:lvl6pPr marL="3687775" indent="0">
              <a:buNone/>
              <a:defRPr sz="2300">
                <a:solidFill>
                  <a:schemeClr val="tx1">
                    <a:tint val="75000"/>
                  </a:schemeClr>
                </a:solidFill>
              </a:defRPr>
            </a:lvl6pPr>
            <a:lvl7pPr marL="4425330" indent="0">
              <a:buNone/>
              <a:defRPr sz="2300">
                <a:solidFill>
                  <a:schemeClr val="tx1">
                    <a:tint val="75000"/>
                  </a:schemeClr>
                </a:solidFill>
              </a:defRPr>
            </a:lvl7pPr>
            <a:lvl8pPr marL="5162885" indent="0">
              <a:buNone/>
              <a:defRPr sz="2300">
                <a:solidFill>
                  <a:schemeClr val="tx1">
                    <a:tint val="75000"/>
                  </a:schemeClr>
                </a:solidFill>
              </a:defRPr>
            </a:lvl8pPr>
            <a:lvl9pPr marL="5900440" indent="0">
              <a:buNone/>
              <a:defRPr sz="23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ACCA9B0-0EAF-489F-B7C4-DA54ECEE8FC5}" type="datetimeFigureOut">
              <a:rPr lang="en-US" smtClean="0"/>
              <a:pPr/>
              <a:t>10/10/26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CD3457-33C0-4A74-9CE4-2DD1BAEC3C97}"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534670" y="3528591"/>
            <a:ext cx="4722918" cy="9980167"/>
          </a:xfrm>
        </p:spPr>
        <p:txBody>
          <a:bodyPr/>
          <a:lstStyle>
            <a:lvl1pPr>
              <a:defRPr sz="4500"/>
            </a:lvl1pPr>
            <a:lvl2pPr>
              <a:defRPr sz="3900"/>
            </a:lvl2pPr>
            <a:lvl3pPr>
              <a:defRPr sz="3200"/>
            </a:lvl3pPr>
            <a:lvl4pPr>
              <a:defRPr sz="2900"/>
            </a:lvl4pPr>
            <a:lvl5pPr>
              <a:defRPr sz="2900"/>
            </a:lvl5pPr>
            <a:lvl6pPr>
              <a:defRPr sz="2900"/>
            </a:lvl6pPr>
            <a:lvl7pPr>
              <a:defRPr sz="2900"/>
            </a:lvl7pPr>
            <a:lvl8pPr>
              <a:defRPr sz="2900"/>
            </a:lvl8pPr>
            <a:lvl9pPr>
              <a:defRPr sz="2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435812" y="3528591"/>
            <a:ext cx="4722918" cy="9980167"/>
          </a:xfrm>
        </p:spPr>
        <p:txBody>
          <a:bodyPr/>
          <a:lstStyle>
            <a:lvl1pPr>
              <a:defRPr sz="4500"/>
            </a:lvl1pPr>
            <a:lvl2pPr>
              <a:defRPr sz="3900"/>
            </a:lvl2pPr>
            <a:lvl3pPr>
              <a:defRPr sz="3200"/>
            </a:lvl3pPr>
            <a:lvl4pPr>
              <a:defRPr sz="2900"/>
            </a:lvl4pPr>
            <a:lvl5pPr>
              <a:defRPr sz="2900"/>
            </a:lvl5pPr>
            <a:lvl6pPr>
              <a:defRPr sz="2900"/>
            </a:lvl6pPr>
            <a:lvl7pPr>
              <a:defRPr sz="2900"/>
            </a:lvl7pPr>
            <a:lvl8pPr>
              <a:defRPr sz="2900"/>
            </a:lvl8pPr>
            <a:lvl9pPr>
              <a:defRPr sz="29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ACCA9B0-0EAF-489F-B7C4-DA54ECEE8FC5}" type="datetimeFigureOut">
              <a:rPr lang="en-US" smtClean="0"/>
              <a:pPr/>
              <a:t>10/10/26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CD3457-33C0-4A74-9CE4-2DD1BAEC3C97}"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534670" y="3385067"/>
            <a:ext cx="4724775" cy="1410734"/>
          </a:xfrm>
        </p:spPr>
        <p:txBody>
          <a:bodyPr anchor="b"/>
          <a:lstStyle>
            <a:lvl1pPr marL="0" indent="0">
              <a:buNone/>
              <a:defRPr sz="3900" b="1"/>
            </a:lvl1pPr>
            <a:lvl2pPr marL="737555" indent="0">
              <a:buNone/>
              <a:defRPr sz="3200" b="1"/>
            </a:lvl2pPr>
            <a:lvl3pPr marL="1475110" indent="0">
              <a:buNone/>
              <a:defRPr sz="2900" b="1"/>
            </a:lvl3pPr>
            <a:lvl4pPr marL="2212665" indent="0">
              <a:buNone/>
              <a:defRPr sz="2600" b="1"/>
            </a:lvl4pPr>
            <a:lvl5pPr marL="2950220" indent="0">
              <a:buNone/>
              <a:defRPr sz="2600" b="1"/>
            </a:lvl5pPr>
            <a:lvl6pPr marL="3687775" indent="0">
              <a:buNone/>
              <a:defRPr sz="2600" b="1"/>
            </a:lvl6pPr>
            <a:lvl7pPr marL="4425330" indent="0">
              <a:buNone/>
              <a:defRPr sz="2600" b="1"/>
            </a:lvl7pPr>
            <a:lvl8pPr marL="5162885" indent="0">
              <a:buNone/>
              <a:defRPr sz="2600" b="1"/>
            </a:lvl8pPr>
            <a:lvl9pPr marL="5900440" indent="0">
              <a:buNone/>
              <a:defRPr sz="2600" b="1"/>
            </a:lvl9pPr>
          </a:lstStyle>
          <a:p>
            <a:pPr lvl="0"/>
            <a:r>
              <a:rPr lang="en-US"/>
              <a:t>Click to edit Master text styles</a:t>
            </a:r>
          </a:p>
        </p:txBody>
      </p:sp>
      <p:sp>
        <p:nvSpPr>
          <p:cNvPr id="4" name="Content Placeholder 3"/>
          <p:cNvSpPr>
            <a:spLocks noGrp="1"/>
          </p:cNvSpPr>
          <p:nvPr>
            <p:ph sz="half" idx="2"/>
          </p:nvPr>
        </p:nvSpPr>
        <p:spPr>
          <a:xfrm>
            <a:off x="534670" y="4795801"/>
            <a:ext cx="4724775" cy="8712956"/>
          </a:xfrm>
        </p:spPr>
        <p:txBody>
          <a:bodyPr/>
          <a:lstStyle>
            <a:lvl1pPr>
              <a:defRPr sz="3900"/>
            </a:lvl1pPr>
            <a:lvl2pPr>
              <a:defRPr sz="3200"/>
            </a:lvl2pPr>
            <a:lvl3pPr>
              <a:defRPr sz="2900"/>
            </a:lvl3pPr>
            <a:lvl4pPr>
              <a:defRPr sz="2600"/>
            </a:lvl4pPr>
            <a:lvl5pPr>
              <a:defRPr sz="2600"/>
            </a:lvl5pPr>
            <a:lvl6pPr>
              <a:defRPr sz="2600"/>
            </a:lvl6pPr>
            <a:lvl7pPr>
              <a:defRPr sz="2600"/>
            </a:lvl7pPr>
            <a:lvl8pPr>
              <a:defRPr sz="2600"/>
            </a:lvl8pPr>
            <a:lvl9pPr>
              <a:defRPr sz="2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432099" y="3385067"/>
            <a:ext cx="4726631" cy="1410734"/>
          </a:xfrm>
        </p:spPr>
        <p:txBody>
          <a:bodyPr anchor="b"/>
          <a:lstStyle>
            <a:lvl1pPr marL="0" indent="0">
              <a:buNone/>
              <a:defRPr sz="3900" b="1"/>
            </a:lvl1pPr>
            <a:lvl2pPr marL="737555" indent="0">
              <a:buNone/>
              <a:defRPr sz="3200" b="1"/>
            </a:lvl2pPr>
            <a:lvl3pPr marL="1475110" indent="0">
              <a:buNone/>
              <a:defRPr sz="2900" b="1"/>
            </a:lvl3pPr>
            <a:lvl4pPr marL="2212665" indent="0">
              <a:buNone/>
              <a:defRPr sz="2600" b="1"/>
            </a:lvl4pPr>
            <a:lvl5pPr marL="2950220" indent="0">
              <a:buNone/>
              <a:defRPr sz="2600" b="1"/>
            </a:lvl5pPr>
            <a:lvl6pPr marL="3687775" indent="0">
              <a:buNone/>
              <a:defRPr sz="2600" b="1"/>
            </a:lvl6pPr>
            <a:lvl7pPr marL="4425330" indent="0">
              <a:buNone/>
              <a:defRPr sz="2600" b="1"/>
            </a:lvl7pPr>
            <a:lvl8pPr marL="5162885" indent="0">
              <a:buNone/>
              <a:defRPr sz="2600" b="1"/>
            </a:lvl8pPr>
            <a:lvl9pPr marL="5900440" indent="0">
              <a:buNone/>
              <a:defRPr sz="2600" b="1"/>
            </a:lvl9pPr>
          </a:lstStyle>
          <a:p>
            <a:pPr lvl="0"/>
            <a:r>
              <a:rPr lang="en-US"/>
              <a:t>Click to edit Master text styles</a:t>
            </a:r>
          </a:p>
        </p:txBody>
      </p:sp>
      <p:sp>
        <p:nvSpPr>
          <p:cNvPr id="6" name="Content Placeholder 5"/>
          <p:cNvSpPr>
            <a:spLocks noGrp="1"/>
          </p:cNvSpPr>
          <p:nvPr>
            <p:ph sz="quarter" idx="4"/>
          </p:nvPr>
        </p:nvSpPr>
        <p:spPr>
          <a:xfrm>
            <a:off x="5432099" y="4795801"/>
            <a:ext cx="4726631" cy="8712956"/>
          </a:xfrm>
        </p:spPr>
        <p:txBody>
          <a:bodyPr/>
          <a:lstStyle>
            <a:lvl1pPr>
              <a:defRPr sz="3900"/>
            </a:lvl1pPr>
            <a:lvl2pPr>
              <a:defRPr sz="3200"/>
            </a:lvl2pPr>
            <a:lvl3pPr>
              <a:defRPr sz="2900"/>
            </a:lvl3pPr>
            <a:lvl4pPr>
              <a:defRPr sz="2600"/>
            </a:lvl4pPr>
            <a:lvl5pPr>
              <a:defRPr sz="2600"/>
            </a:lvl5pPr>
            <a:lvl6pPr>
              <a:defRPr sz="2600"/>
            </a:lvl6pPr>
            <a:lvl7pPr>
              <a:defRPr sz="2600"/>
            </a:lvl7pPr>
            <a:lvl8pPr>
              <a:defRPr sz="2600"/>
            </a:lvl8pPr>
            <a:lvl9pPr>
              <a:defRPr sz="2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ACCA9B0-0EAF-489F-B7C4-DA54ECEE8FC5}" type="datetimeFigureOut">
              <a:rPr lang="en-US" smtClean="0"/>
              <a:pPr/>
              <a:t>10/10/26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6CD3457-33C0-4A74-9CE4-2DD1BAEC3C97}"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ACCA9B0-0EAF-489F-B7C4-DA54ECEE8FC5}" type="datetimeFigureOut">
              <a:rPr lang="en-US" smtClean="0"/>
              <a:pPr/>
              <a:t>10/10/26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6CD3457-33C0-4A74-9CE4-2DD1BAEC3C97}"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ACCA9B0-0EAF-489F-B7C4-DA54ECEE8FC5}" type="datetimeFigureOut">
              <a:rPr lang="en-US" smtClean="0"/>
              <a:pPr/>
              <a:t>10/10/26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6CD3457-33C0-4A74-9CE4-2DD1BAEC3C97}"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4671" y="602100"/>
            <a:ext cx="3518055" cy="2562428"/>
          </a:xfrm>
        </p:spPr>
        <p:txBody>
          <a:bodyPr anchor="b"/>
          <a:lstStyle>
            <a:lvl1pPr algn="l">
              <a:defRPr sz="3200" b="1"/>
            </a:lvl1pPr>
          </a:lstStyle>
          <a:p>
            <a:r>
              <a:rPr lang="en-US"/>
              <a:t>Click to edit Master title style</a:t>
            </a:r>
          </a:p>
        </p:txBody>
      </p:sp>
      <p:sp>
        <p:nvSpPr>
          <p:cNvPr id="3" name="Content Placeholder 2"/>
          <p:cNvSpPr>
            <a:spLocks noGrp="1"/>
          </p:cNvSpPr>
          <p:nvPr>
            <p:ph idx="1"/>
          </p:nvPr>
        </p:nvSpPr>
        <p:spPr>
          <a:xfrm>
            <a:off x="4180822" y="602102"/>
            <a:ext cx="5977908" cy="12906656"/>
          </a:xfrm>
        </p:spPr>
        <p:txBody>
          <a:bodyPr/>
          <a:lstStyle>
            <a:lvl1pPr>
              <a:defRPr sz="5200"/>
            </a:lvl1pPr>
            <a:lvl2pPr>
              <a:defRPr sz="4500"/>
            </a:lvl2pPr>
            <a:lvl3pPr>
              <a:defRPr sz="3900"/>
            </a:lvl3pPr>
            <a:lvl4pPr>
              <a:defRPr sz="3200"/>
            </a:lvl4pPr>
            <a:lvl5pPr>
              <a:defRPr sz="3200"/>
            </a:lvl5pPr>
            <a:lvl6pPr>
              <a:defRPr sz="3200"/>
            </a:lvl6pPr>
            <a:lvl7pPr>
              <a:defRPr sz="3200"/>
            </a:lvl7pPr>
            <a:lvl8pPr>
              <a:defRPr sz="3200"/>
            </a:lvl8pPr>
            <a:lvl9pPr>
              <a:defRPr sz="3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534671" y="3164530"/>
            <a:ext cx="3518055" cy="10344228"/>
          </a:xfrm>
        </p:spPr>
        <p:txBody>
          <a:bodyPr/>
          <a:lstStyle>
            <a:lvl1pPr marL="0" indent="0">
              <a:buNone/>
              <a:defRPr sz="2300"/>
            </a:lvl1pPr>
            <a:lvl2pPr marL="737555" indent="0">
              <a:buNone/>
              <a:defRPr sz="1900"/>
            </a:lvl2pPr>
            <a:lvl3pPr marL="1475110" indent="0">
              <a:buNone/>
              <a:defRPr sz="1600"/>
            </a:lvl3pPr>
            <a:lvl4pPr marL="2212665" indent="0">
              <a:buNone/>
              <a:defRPr sz="1500"/>
            </a:lvl4pPr>
            <a:lvl5pPr marL="2950220" indent="0">
              <a:buNone/>
              <a:defRPr sz="1500"/>
            </a:lvl5pPr>
            <a:lvl6pPr marL="3687775" indent="0">
              <a:buNone/>
              <a:defRPr sz="1500"/>
            </a:lvl6pPr>
            <a:lvl7pPr marL="4425330" indent="0">
              <a:buNone/>
              <a:defRPr sz="1500"/>
            </a:lvl7pPr>
            <a:lvl8pPr marL="5162885" indent="0">
              <a:buNone/>
              <a:defRPr sz="1500"/>
            </a:lvl8pPr>
            <a:lvl9pPr marL="590044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AACCA9B0-0EAF-489F-B7C4-DA54ECEE8FC5}" type="datetimeFigureOut">
              <a:rPr lang="en-US" smtClean="0"/>
              <a:pPr/>
              <a:t>10/10/26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CD3457-33C0-4A74-9CE4-2DD1BAEC3C97}"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95981" y="10585767"/>
            <a:ext cx="6416040" cy="1249710"/>
          </a:xfrm>
        </p:spPr>
        <p:txBody>
          <a:bodyPr anchor="b"/>
          <a:lstStyle>
            <a:lvl1pPr algn="l">
              <a:defRPr sz="3200" b="1"/>
            </a:lvl1pPr>
          </a:lstStyle>
          <a:p>
            <a:r>
              <a:rPr lang="en-US"/>
              <a:t>Click to edit Master title style</a:t>
            </a:r>
          </a:p>
        </p:txBody>
      </p:sp>
      <p:sp>
        <p:nvSpPr>
          <p:cNvPr id="3" name="Picture Placeholder 2"/>
          <p:cNvSpPr>
            <a:spLocks noGrp="1"/>
          </p:cNvSpPr>
          <p:nvPr>
            <p:ph type="pic" idx="1"/>
          </p:nvPr>
        </p:nvSpPr>
        <p:spPr>
          <a:xfrm>
            <a:off x="2095981" y="1351226"/>
            <a:ext cx="6416040" cy="9073515"/>
          </a:xfrm>
        </p:spPr>
        <p:txBody>
          <a:bodyPr/>
          <a:lstStyle>
            <a:lvl1pPr marL="0" indent="0">
              <a:buNone/>
              <a:defRPr sz="5200"/>
            </a:lvl1pPr>
            <a:lvl2pPr marL="737555" indent="0">
              <a:buNone/>
              <a:defRPr sz="4500"/>
            </a:lvl2pPr>
            <a:lvl3pPr marL="1475110" indent="0">
              <a:buNone/>
              <a:defRPr sz="3900"/>
            </a:lvl3pPr>
            <a:lvl4pPr marL="2212665" indent="0">
              <a:buNone/>
              <a:defRPr sz="3200"/>
            </a:lvl4pPr>
            <a:lvl5pPr marL="2950220" indent="0">
              <a:buNone/>
              <a:defRPr sz="3200"/>
            </a:lvl5pPr>
            <a:lvl6pPr marL="3687775" indent="0">
              <a:buNone/>
              <a:defRPr sz="3200"/>
            </a:lvl6pPr>
            <a:lvl7pPr marL="4425330" indent="0">
              <a:buNone/>
              <a:defRPr sz="3200"/>
            </a:lvl7pPr>
            <a:lvl8pPr marL="5162885" indent="0">
              <a:buNone/>
              <a:defRPr sz="3200"/>
            </a:lvl8pPr>
            <a:lvl9pPr marL="5900440" indent="0">
              <a:buNone/>
              <a:defRPr sz="3200"/>
            </a:lvl9pPr>
          </a:lstStyle>
          <a:p>
            <a:endParaRPr lang="en-US"/>
          </a:p>
        </p:txBody>
      </p:sp>
      <p:sp>
        <p:nvSpPr>
          <p:cNvPr id="4" name="Text Placeholder 3"/>
          <p:cNvSpPr>
            <a:spLocks noGrp="1"/>
          </p:cNvSpPr>
          <p:nvPr>
            <p:ph type="body" sz="half" idx="2"/>
          </p:nvPr>
        </p:nvSpPr>
        <p:spPr>
          <a:xfrm>
            <a:off x="2095981" y="11835477"/>
            <a:ext cx="6416040" cy="1774795"/>
          </a:xfrm>
        </p:spPr>
        <p:txBody>
          <a:bodyPr/>
          <a:lstStyle>
            <a:lvl1pPr marL="0" indent="0">
              <a:buNone/>
              <a:defRPr sz="2300"/>
            </a:lvl1pPr>
            <a:lvl2pPr marL="737555" indent="0">
              <a:buNone/>
              <a:defRPr sz="1900"/>
            </a:lvl2pPr>
            <a:lvl3pPr marL="1475110" indent="0">
              <a:buNone/>
              <a:defRPr sz="1600"/>
            </a:lvl3pPr>
            <a:lvl4pPr marL="2212665" indent="0">
              <a:buNone/>
              <a:defRPr sz="1500"/>
            </a:lvl4pPr>
            <a:lvl5pPr marL="2950220" indent="0">
              <a:buNone/>
              <a:defRPr sz="1500"/>
            </a:lvl5pPr>
            <a:lvl6pPr marL="3687775" indent="0">
              <a:buNone/>
              <a:defRPr sz="1500"/>
            </a:lvl6pPr>
            <a:lvl7pPr marL="4425330" indent="0">
              <a:buNone/>
              <a:defRPr sz="1500"/>
            </a:lvl7pPr>
            <a:lvl8pPr marL="5162885" indent="0">
              <a:buNone/>
              <a:defRPr sz="1500"/>
            </a:lvl8pPr>
            <a:lvl9pPr marL="5900440" indent="0">
              <a:buNone/>
              <a:defRPr sz="1500"/>
            </a:lvl9pPr>
          </a:lstStyle>
          <a:p>
            <a:pPr lvl="0"/>
            <a:r>
              <a:rPr lang="en-US"/>
              <a:t>Click to edit Master text styles</a:t>
            </a:r>
          </a:p>
        </p:txBody>
      </p:sp>
      <p:sp>
        <p:nvSpPr>
          <p:cNvPr id="5" name="Date Placeholder 4"/>
          <p:cNvSpPr>
            <a:spLocks noGrp="1"/>
          </p:cNvSpPr>
          <p:nvPr>
            <p:ph type="dt" sz="half" idx="10"/>
          </p:nvPr>
        </p:nvSpPr>
        <p:spPr/>
        <p:txBody>
          <a:bodyPr/>
          <a:lstStyle/>
          <a:p>
            <a:fld id="{AACCA9B0-0EAF-489F-B7C4-DA54ECEE8FC5}" type="datetimeFigureOut">
              <a:rPr lang="en-US" smtClean="0"/>
              <a:pPr/>
              <a:t>10/10/26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6CD3457-33C0-4A74-9CE4-2DD1BAEC3C97}"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ACCA9B0-0EAF-489F-B7C4-DA54ECEE8FC5}" type="datetimeFigureOut">
              <a:rPr lang="en-US" smtClean="0"/>
              <a:pPr/>
              <a:t>10/10/26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CD3457-33C0-4A74-9CE4-2DD1BAEC3C97}"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752715" y="605604"/>
            <a:ext cx="2406015" cy="1290315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534670" y="605604"/>
            <a:ext cx="7039822" cy="1290315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ACCA9B0-0EAF-489F-B7C4-DA54ECEE8FC5}" type="datetimeFigureOut">
              <a:rPr lang="en-US" smtClean="0"/>
              <a:pPr/>
              <a:t>10/10/26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6CD3457-33C0-4A74-9CE4-2DD1BAEC3C97}"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34670" y="605602"/>
            <a:ext cx="9624060" cy="2520421"/>
          </a:xfrm>
          <a:prstGeom prst="rect">
            <a:avLst/>
          </a:prstGeom>
        </p:spPr>
        <p:txBody>
          <a:bodyPr vert="horz" lIns="147511" tIns="73756" rIns="147511" bIns="73756" rtlCol="0" anchor="ctr">
            <a:normAutofit/>
          </a:bodyPr>
          <a:lstStyle/>
          <a:p>
            <a:r>
              <a:rPr lang="en-US"/>
              <a:t>Click to edit Master title style</a:t>
            </a:r>
          </a:p>
        </p:txBody>
      </p:sp>
      <p:sp>
        <p:nvSpPr>
          <p:cNvPr id="3" name="Text Placeholder 2"/>
          <p:cNvSpPr>
            <a:spLocks noGrp="1"/>
          </p:cNvSpPr>
          <p:nvPr>
            <p:ph type="body" idx="1"/>
          </p:nvPr>
        </p:nvSpPr>
        <p:spPr>
          <a:xfrm>
            <a:off x="534670" y="3528591"/>
            <a:ext cx="9624060" cy="9980167"/>
          </a:xfrm>
          <a:prstGeom prst="rect">
            <a:avLst/>
          </a:prstGeom>
        </p:spPr>
        <p:txBody>
          <a:bodyPr vert="horz" lIns="147511" tIns="73756" rIns="147511" bIns="73756"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534670" y="14016342"/>
            <a:ext cx="2495127" cy="805134"/>
          </a:xfrm>
          <a:prstGeom prst="rect">
            <a:avLst/>
          </a:prstGeom>
        </p:spPr>
        <p:txBody>
          <a:bodyPr vert="horz" lIns="147511" tIns="73756" rIns="147511" bIns="73756" rtlCol="0" anchor="ctr"/>
          <a:lstStyle>
            <a:lvl1pPr algn="l">
              <a:defRPr sz="1900">
                <a:solidFill>
                  <a:schemeClr val="tx1">
                    <a:tint val="75000"/>
                  </a:schemeClr>
                </a:solidFill>
              </a:defRPr>
            </a:lvl1pPr>
          </a:lstStyle>
          <a:p>
            <a:fld id="{AACCA9B0-0EAF-489F-B7C4-DA54ECEE8FC5}" type="datetimeFigureOut">
              <a:rPr lang="en-US" smtClean="0"/>
              <a:pPr/>
              <a:t>10/10/26</a:t>
            </a:fld>
            <a:endParaRPr lang="en-US"/>
          </a:p>
        </p:txBody>
      </p:sp>
      <p:sp>
        <p:nvSpPr>
          <p:cNvPr id="5" name="Footer Placeholder 4"/>
          <p:cNvSpPr>
            <a:spLocks noGrp="1"/>
          </p:cNvSpPr>
          <p:nvPr>
            <p:ph type="ftr" sz="quarter" idx="3"/>
          </p:nvPr>
        </p:nvSpPr>
        <p:spPr>
          <a:xfrm>
            <a:off x="3653579" y="14016342"/>
            <a:ext cx="3386243" cy="805134"/>
          </a:xfrm>
          <a:prstGeom prst="rect">
            <a:avLst/>
          </a:prstGeom>
        </p:spPr>
        <p:txBody>
          <a:bodyPr vert="horz" lIns="147511" tIns="73756" rIns="147511" bIns="73756" rtlCol="0" anchor="ctr"/>
          <a:lstStyle>
            <a:lvl1pPr algn="ctr">
              <a:defRPr sz="1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7663603" y="14016342"/>
            <a:ext cx="2495127" cy="805134"/>
          </a:xfrm>
          <a:prstGeom prst="rect">
            <a:avLst/>
          </a:prstGeom>
        </p:spPr>
        <p:txBody>
          <a:bodyPr vert="horz" lIns="147511" tIns="73756" rIns="147511" bIns="73756" rtlCol="0" anchor="ctr"/>
          <a:lstStyle>
            <a:lvl1pPr algn="r">
              <a:defRPr sz="1900">
                <a:solidFill>
                  <a:schemeClr val="tx1">
                    <a:tint val="75000"/>
                  </a:schemeClr>
                </a:solidFill>
              </a:defRPr>
            </a:lvl1pPr>
          </a:lstStyle>
          <a:p>
            <a:fld id="{F6CD3457-33C0-4A74-9CE4-2DD1BAEC3C97}"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1475110" rtl="0" eaLnBrk="1" latinLnBrk="0" hangingPunct="1">
        <a:spcBef>
          <a:spcPct val="0"/>
        </a:spcBef>
        <a:buNone/>
        <a:defRPr sz="7100" kern="1200">
          <a:solidFill>
            <a:schemeClr val="tx1"/>
          </a:solidFill>
          <a:latin typeface="+mj-lt"/>
          <a:ea typeface="+mj-ea"/>
          <a:cs typeface="+mj-cs"/>
        </a:defRPr>
      </a:lvl1pPr>
    </p:titleStyle>
    <p:bodyStyle>
      <a:lvl1pPr marL="553166" indent="-553166" algn="l" defTabSz="1475110" rtl="0" eaLnBrk="1" latinLnBrk="0" hangingPunct="1">
        <a:spcBef>
          <a:spcPct val="20000"/>
        </a:spcBef>
        <a:buFont typeface="Arial" pitchFamily="34" charset="0"/>
        <a:buChar char="•"/>
        <a:defRPr sz="5200" kern="1200">
          <a:solidFill>
            <a:schemeClr val="tx1"/>
          </a:solidFill>
          <a:latin typeface="+mn-lt"/>
          <a:ea typeface="+mn-ea"/>
          <a:cs typeface="+mn-cs"/>
        </a:defRPr>
      </a:lvl1pPr>
      <a:lvl2pPr marL="1198527" indent="-460972" algn="l" defTabSz="1475110" rtl="0" eaLnBrk="1" latinLnBrk="0" hangingPunct="1">
        <a:spcBef>
          <a:spcPct val="20000"/>
        </a:spcBef>
        <a:buFont typeface="Arial" pitchFamily="34" charset="0"/>
        <a:buChar char="–"/>
        <a:defRPr sz="4500" kern="1200">
          <a:solidFill>
            <a:schemeClr val="tx1"/>
          </a:solidFill>
          <a:latin typeface="+mn-lt"/>
          <a:ea typeface="+mn-ea"/>
          <a:cs typeface="+mn-cs"/>
        </a:defRPr>
      </a:lvl2pPr>
      <a:lvl3pPr marL="1843888" indent="-368778" algn="l" defTabSz="1475110" rtl="0" eaLnBrk="1" latinLnBrk="0" hangingPunct="1">
        <a:spcBef>
          <a:spcPct val="20000"/>
        </a:spcBef>
        <a:buFont typeface="Arial" pitchFamily="34" charset="0"/>
        <a:buChar char="•"/>
        <a:defRPr sz="3900" kern="1200">
          <a:solidFill>
            <a:schemeClr val="tx1"/>
          </a:solidFill>
          <a:latin typeface="+mn-lt"/>
          <a:ea typeface="+mn-ea"/>
          <a:cs typeface="+mn-cs"/>
        </a:defRPr>
      </a:lvl3pPr>
      <a:lvl4pPr marL="2581443" indent="-368778" algn="l" defTabSz="1475110" rtl="0" eaLnBrk="1" latinLnBrk="0" hangingPunct="1">
        <a:spcBef>
          <a:spcPct val="20000"/>
        </a:spcBef>
        <a:buFont typeface="Arial" pitchFamily="34" charset="0"/>
        <a:buChar char="–"/>
        <a:defRPr sz="3200" kern="1200">
          <a:solidFill>
            <a:schemeClr val="tx1"/>
          </a:solidFill>
          <a:latin typeface="+mn-lt"/>
          <a:ea typeface="+mn-ea"/>
          <a:cs typeface="+mn-cs"/>
        </a:defRPr>
      </a:lvl4pPr>
      <a:lvl5pPr marL="3318998" indent="-368778" algn="l" defTabSz="1475110" rtl="0" eaLnBrk="1" latinLnBrk="0" hangingPunct="1">
        <a:spcBef>
          <a:spcPct val="20000"/>
        </a:spcBef>
        <a:buFont typeface="Arial" pitchFamily="34" charset="0"/>
        <a:buChar char="»"/>
        <a:defRPr sz="3200" kern="1200">
          <a:solidFill>
            <a:schemeClr val="tx1"/>
          </a:solidFill>
          <a:latin typeface="+mn-lt"/>
          <a:ea typeface="+mn-ea"/>
          <a:cs typeface="+mn-cs"/>
        </a:defRPr>
      </a:lvl5pPr>
      <a:lvl6pPr marL="4056553" indent="-368778" algn="l" defTabSz="1475110" rtl="0" eaLnBrk="1" latinLnBrk="0" hangingPunct="1">
        <a:spcBef>
          <a:spcPct val="20000"/>
        </a:spcBef>
        <a:buFont typeface="Arial" pitchFamily="34" charset="0"/>
        <a:buChar char="•"/>
        <a:defRPr sz="3200" kern="1200">
          <a:solidFill>
            <a:schemeClr val="tx1"/>
          </a:solidFill>
          <a:latin typeface="+mn-lt"/>
          <a:ea typeface="+mn-ea"/>
          <a:cs typeface="+mn-cs"/>
        </a:defRPr>
      </a:lvl6pPr>
      <a:lvl7pPr marL="4794108" indent="-368778" algn="l" defTabSz="1475110" rtl="0" eaLnBrk="1" latinLnBrk="0" hangingPunct="1">
        <a:spcBef>
          <a:spcPct val="20000"/>
        </a:spcBef>
        <a:buFont typeface="Arial" pitchFamily="34" charset="0"/>
        <a:buChar char="•"/>
        <a:defRPr sz="3200" kern="1200">
          <a:solidFill>
            <a:schemeClr val="tx1"/>
          </a:solidFill>
          <a:latin typeface="+mn-lt"/>
          <a:ea typeface="+mn-ea"/>
          <a:cs typeface="+mn-cs"/>
        </a:defRPr>
      </a:lvl7pPr>
      <a:lvl8pPr marL="5531663" indent="-368778" algn="l" defTabSz="1475110" rtl="0" eaLnBrk="1" latinLnBrk="0" hangingPunct="1">
        <a:spcBef>
          <a:spcPct val="20000"/>
        </a:spcBef>
        <a:buFont typeface="Arial" pitchFamily="34" charset="0"/>
        <a:buChar char="•"/>
        <a:defRPr sz="3200" kern="1200">
          <a:solidFill>
            <a:schemeClr val="tx1"/>
          </a:solidFill>
          <a:latin typeface="+mn-lt"/>
          <a:ea typeface="+mn-ea"/>
          <a:cs typeface="+mn-cs"/>
        </a:defRPr>
      </a:lvl8pPr>
      <a:lvl9pPr marL="6269218" indent="-368778" algn="l" defTabSz="1475110" rtl="0" eaLnBrk="1" latinLnBrk="0" hangingPunct="1">
        <a:spcBef>
          <a:spcPct val="20000"/>
        </a:spcBef>
        <a:buFont typeface="Arial" pitchFamily="34" charset="0"/>
        <a:buChar char="•"/>
        <a:defRPr sz="3200" kern="1200">
          <a:solidFill>
            <a:schemeClr val="tx1"/>
          </a:solidFill>
          <a:latin typeface="+mn-lt"/>
          <a:ea typeface="+mn-ea"/>
          <a:cs typeface="+mn-cs"/>
        </a:defRPr>
      </a:lvl9pPr>
    </p:bodyStyle>
    <p:otherStyle>
      <a:defPPr>
        <a:defRPr lang="en-US"/>
      </a:defPPr>
      <a:lvl1pPr marL="0" algn="l" defTabSz="1475110" rtl="0" eaLnBrk="1" latinLnBrk="0" hangingPunct="1">
        <a:defRPr sz="2900" kern="1200">
          <a:solidFill>
            <a:schemeClr val="tx1"/>
          </a:solidFill>
          <a:latin typeface="+mn-lt"/>
          <a:ea typeface="+mn-ea"/>
          <a:cs typeface="+mn-cs"/>
        </a:defRPr>
      </a:lvl1pPr>
      <a:lvl2pPr marL="737555" algn="l" defTabSz="1475110" rtl="0" eaLnBrk="1" latinLnBrk="0" hangingPunct="1">
        <a:defRPr sz="2900" kern="1200">
          <a:solidFill>
            <a:schemeClr val="tx1"/>
          </a:solidFill>
          <a:latin typeface="+mn-lt"/>
          <a:ea typeface="+mn-ea"/>
          <a:cs typeface="+mn-cs"/>
        </a:defRPr>
      </a:lvl2pPr>
      <a:lvl3pPr marL="1475110" algn="l" defTabSz="1475110" rtl="0" eaLnBrk="1" latinLnBrk="0" hangingPunct="1">
        <a:defRPr sz="2900" kern="1200">
          <a:solidFill>
            <a:schemeClr val="tx1"/>
          </a:solidFill>
          <a:latin typeface="+mn-lt"/>
          <a:ea typeface="+mn-ea"/>
          <a:cs typeface="+mn-cs"/>
        </a:defRPr>
      </a:lvl3pPr>
      <a:lvl4pPr marL="2212665" algn="l" defTabSz="1475110" rtl="0" eaLnBrk="1" latinLnBrk="0" hangingPunct="1">
        <a:defRPr sz="2900" kern="1200">
          <a:solidFill>
            <a:schemeClr val="tx1"/>
          </a:solidFill>
          <a:latin typeface="+mn-lt"/>
          <a:ea typeface="+mn-ea"/>
          <a:cs typeface="+mn-cs"/>
        </a:defRPr>
      </a:lvl4pPr>
      <a:lvl5pPr marL="2950220" algn="l" defTabSz="1475110" rtl="0" eaLnBrk="1" latinLnBrk="0" hangingPunct="1">
        <a:defRPr sz="2900" kern="1200">
          <a:solidFill>
            <a:schemeClr val="tx1"/>
          </a:solidFill>
          <a:latin typeface="+mn-lt"/>
          <a:ea typeface="+mn-ea"/>
          <a:cs typeface="+mn-cs"/>
        </a:defRPr>
      </a:lvl5pPr>
      <a:lvl6pPr marL="3687775" algn="l" defTabSz="1475110" rtl="0" eaLnBrk="1" latinLnBrk="0" hangingPunct="1">
        <a:defRPr sz="2900" kern="1200">
          <a:solidFill>
            <a:schemeClr val="tx1"/>
          </a:solidFill>
          <a:latin typeface="+mn-lt"/>
          <a:ea typeface="+mn-ea"/>
          <a:cs typeface="+mn-cs"/>
        </a:defRPr>
      </a:lvl6pPr>
      <a:lvl7pPr marL="4425330" algn="l" defTabSz="1475110" rtl="0" eaLnBrk="1" latinLnBrk="0" hangingPunct="1">
        <a:defRPr sz="2900" kern="1200">
          <a:solidFill>
            <a:schemeClr val="tx1"/>
          </a:solidFill>
          <a:latin typeface="+mn-lt"/>
          <a:ea typeface="+mn-ea"/>
          <a:cs typeface="+mn-cs"/>
        </a:defRPr>
      </a:lvl7pPr>
      <a:lvl8pPr marL="5162885" algn="l" defTabSz="1475110" rtl="0" eaLnBrk="1" latinLnBrk="0" hangingPunct="1">
        <a:defRPr sz="2900" kern="1200">
          <a:solidFill>
            <a:schemeClr val="tx1"/>
          </a:solidFill>
          <a:latin typeface="+mn-lt"/>
          <a:ea typeface="+mn-ea"/>
          <a:cs typeface="+mn-cs"/>
        </a:defRPr>
      </a:lvl8pPr>
      <a:lvl9pPr marL="5900440" algn="l" defTabSz="1475110" rtl="0" eaLnBrk="1" latinLnBrk="0" hangingPunct="1">
        <a:defRPr sz="29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8" Type="http://schemas.openxmlformats.org/officeDocument/2006/relationships/diagramQuickStyle" Target="../diagrams/quickStyle1.xml"/><Relationship Id="rId13" Type="http://schemas.openxmlformats.org/officeDocument/2006/relationships/image" Target="../media/image9.png"/><Relationship Id="rId3" Type="http://schemas.openxmlformats.org/officeDocument/2006/relationships/image" Target="../media/image4.png"/><Relationship Id="rId7" Type="http://schemas.openxmlformats.org/officeDocument/2006/relationships/diagramLayout" Target="../diagrams/layout1.xml"/><Relationship Id="rId12"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diagramData" Target="../diagrams/data1.xml"/><Relationship Id="rId11" Type="http://schemas.openxmlformats.org/officeDocument/2006/relationships/image" Target="../media/image7.png"/><Relationship Id="rId5" Type="http://schemas.openxmlformats.org/officeDocument/2006/relationships/image" Target="../media/image6.png"/><Relationship Id="rId10" Type="http://schemas.microsoft.com/office/2007/relationships/diagramDrawing" Target="../diagrams/drawing1.xml"/><Relationship Id="rId4" Type="http://schemas.openxmlformats.org/officeDocument/2006/relationships/image" Target="../media/image5.png"/><Relationship Id="rId9" Type="http://schemas.openxmlformats.org/officeDocument/2006/relationships/diagramColors" Target="../diagrams/colors1.xml"/><Relationship Id="rId14" Type="http://schemas.openxmlformats.org/officeDocument/2006/relationships/image" Target="../media/image10.png"/></Relationships>
</file>

<file path=ppt/slides/_rels/slide3.xml.rels><?xml version="1.0" encoding="UTF-8" standalone="yes"?>
<Relationships xmlns="http://schemas.openxmlformats.org/package/2006/relationships"><Relationship Id="rId8" Type="http://schemas.openxmlformats.org/officeDocument/2006/relationships/hyperlink" Target="https://link.springer.com/article/10.1007/s12062-023-09430-9" TargetMode="External"/><Relationship Id="rId13" Type="http://schemas.openxmlformats.org/officeDocument/2006/relationships/hyperlink" Target="https://www.foundations.uk.com/wp-content/uploads/2023/07/age_uk_briefing_state_of_health_and_care_of_older_people_july2023.pdf" TargetMode="External"/><Relationship Id="rId3" Type="http://schemas.openxmlformats.org/officeDocument/2006/relationships/hyperlink" Target="https://www.sciencedirect.com/science/article/pii/S2666535224000806" TargetMode="External"/><Relationship Id="rId7" Type="http://schemas.openxmlformats.org/officeDocument/2006/relationships/hyperlink" Target="https://journals.sagepub.com/doi/abs/10.1177/13558196211021618" TargetMode="External"/><Relationship Id="rId12" Type="http://schemas.openxmlformats.org/officeDocument/2006/relationships/hyperlink" Target="https://link.springer.com/article/10.1186/s13561-022-00398-4" TargetMode="External"/><Relationship Id="rId17" Type="http://schemas.openxmlformats.org/officeDocument/2006/relationships/hyperlink" Target="https://onlinelibrary.wiley.com/doi/abs/10.1111/hsc.13777" TargetMode="External"/><Relationship Id="rId2" Type="http://schemas.openxmlformats.org/officeDocument/2006/relationships/hyperlink" Target="https://www.ageuk.org.uk/discover/2024/september/state-of-health-and-care-of-older-people-in-england-2024/" TargetMode="External"/><Relationship Id="rId16" Type="http://schemas.openxmlformats.org/officeDocument/2006/relationships/hyperlink" Target="https://publications.aap.org/pediatrics/article-abstract/151/3/e2022056837/190636" TargetMode="External"/><Relationship Id="rId1" Type="http://schemas.openxmlformats.org/officeDocument/2006/relationships/slideLayout" Target="../slideLayouts/slideLayout7.xml"/><Relationship Id="rId6" Type="http://schemas.openxmlformats.org/officeDocument/2006/relationships/hyperlink" Target="https://www.gov.uk/government/statistics/adult-social-care-activity-report-england-2024-to-2025/adult-social-care-activity-report-2024-to-2025-commentary" TargetMode="External"/><Relationship Id="rId11" Type="http://schemas.openxmlformats.org/officeDocument/2006/relationships/hyperlink" Target="https://www.ons.gov.uk/explore-local-statistics/indicators/percentage-population-aged-65" TargetMode="External"/><Relationship Id="rId5" Type="http://schemas.openxmlformats.org/officeDocument/2006/relationships/hyperlink" Target="https://link.springer.com/article/10.1186/s12939-025-02429-y" TargetMode="External"/><Relationship Id="rId15" Type="http://schemas.openxmlformats.org/officeDocument/2006/relationships/hyperlink" Target="https://doi.org/10.3389/fpsyg.2022.1051968" TargetMode="External"/><Relationship Id="rId10" Type="http://schemas.openxmlformats.org/officeDocument/2006/relationships/hyperlink" Target="https://link.springer.com/article/10.1186/s12913-023-10030-8" TargetMode="External"/><Relationship Id="rId4" Type="http://schemas.openxmlformats.org/officeDocument/2006/relationships/hyperlink" Target="https://www.nature.com/articles/s41415-024-7740-x" TargetMode="External"/><Relationship Id="rId9" Type="http://schemas.openxmlformats.org/officeDocument/2006/relationships/hyperlink" Target="https://onlinelibrary.wiley.com/doi/abs/10.1002/puh2.213" TargetMode="External"/><Relationship Id="rId14" Type="http://schemas.openxmlformats.org/officeDocument/2006/relationships/hyperlink" Target="https://www.mdpi.com/2227-9032/13/20/257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srcRect/>
          <a:stretch>
            <a:fillRect/>
          </a:stretch>
        </p:blipFill>
        <p:spPr bwMode="auto">
          <a:xfrm>
            <a:off x="1543614" y="2667759"/>
            <a:ext cx="7606170" cy="4500594"/>
          </a:xfrm>
          <a:prstGeom prst="rect">
            <a:avLst/>
          </a:prstGeom>
          <a:noFill/>
          <a:ln w="9525">
            <a:noFill/>
            <a:miter lim="800000"/>
            <a:headEnd/>
            <a:tailEnd/>
          </a:ln>
          <a:effectLst/>
        </p:spPr>
      </p:pic>
      <p:sp>
        <p:nvSpPr>
          <p:cNvPr id="4" name="Rectangle 3"/>
          <p:cNvSpPr/>
          <p:nvPr/>
        </p:nvSpPr>
        <p:spPr>
          <a:xfrm>
            <a:off x="1016021" y="7168353"/>
            <a:ext cx="8661355" cy="8589403"/>
          </a:xfrm>
          <a:prstGeom prst="rect">
            <a:avLst/>
          </a:prstGeom>
        </p:spPr>
        <p:txBody>
          <a:bodyPr wrap="square">
            <a:spAutoFit/>
          </a:bodyPr>
          <a:lstStyle/>
          <a:p>
            <a:pPr>
              <a:lnSpc>
                <a:spcPct val="200000"/>
              </a:lnSpc>
            </a:pPr>
            <a:r>
              <a:rPr lang="en-IN" sz="2800" b="1" i="1" dirty="0"/>
              <a:t>Name -  Abin </a:t>
            </a:r>
            <a:r>
              <a:rPr lang="en-IN" sz="2800" b="1" i="1" dirty="0" err="1"/>
              <a:t>Cherukunnel</a:t>
            </a:r>
            <a:r>
              <a:rPr lang="en-IN" sz="2800" b="1" i="1" dirty="0"/>
              <a:t> aji</a:t>
            </a:r>
            <a:br>
              <a:rPr lang="en-IN" sz="2800" b="1" i="1" dirty="0"/>
            </a:br>
            <a:r>
              <a:rPr lang="en-IN" sz="2800" b="1" i="1" dirty="0"/>
              <a:t>Student id - 2535941</a:t>
            </a:r>
          </a:p>
          <a:p>
            <a:pPr>
              <a:lnSpc>
                <a:spcPct val="200000"/>
              </a:lnSpc>
            </a:pPr>
            <a:r>
              <a:rPr lang="en-US" sz="2800" b="1" i="1" spc="50" dirty="0">
                <a:ln w="13500">
                  <a:solidFill>
                    <a:schemeClr val="accent1">
                      <a:shade val="2500"/>
                      <a:alpha val="6500"/>
                    </a:schemeClr>
                  </a:solidFill>
                  <a:prstDash val="solid"/>
                </a:ln>
                <a:effectLst>
                  <a:innerShdw blurRad="50900" dist="38500" dir="13500000">
                    <a:srgbClr val="000000">
                      <a:alpha val="60000"/>
                    </a:srgbClr>
                  </a:innerShdw>
                </a:effectLst>
              </a:rPr>
              <a:t>Name of supervisor: Dr Junaid Shaikh</a:t>
            </a:r>
          </a:p>
          <a:p>
            <a:pPr>
              <a:lnSpc>
                <a:spcPct val="200000"/>
              </a:lnSpc>
            </a:pPr>
            <a:r>
              <a:rPr lang="en-US" sz="2800" b="1" i="1" spc="50" dirty="0">
                <a:ln w="13500">
                  <a:solidFill>
                    <a:schemeClr val="accent1">
                      <a:shade val="2500"/>
                      <a:alpha val="6500"/>
                    </a:schemeClr>
                  </a:solidFill>
                  <a:prstDash val="solid"/>
                </a:ln>
                <a:effectLst>
                  <a:innerShdw blurRad="50900" dist="38500" dir="13500000">
                    <a:srgbClr val="000000">
                      <a:alpha val="60000"/>
                    </a:srgbClr>
                  </a:innerShdw>
                </a:effectLst>
              </a:rPr>
              <a:t>Programme details: MSc Public Health and Social Care in Practice</a:t>
            </a:r>
          </a:p>
          <a:p>
            <a:pPr>
              <a:lnSpc>
                <a:spcPct val="200000"/>
              </a:lnSpc>
            </a:pPr>
            <a:r>
              <a:rPr lang="en-IN" sz="2800" b="1" i="1" dirty="0"/>
              <a:t>Module code: LCHS7009</a:t>
            </a:r>
          </a:p>
          <a:p>
            <a:pPr>
              <a:lnSpc>
                <a:spcPct val="200000"/>
              </a:lnSpc>
            </a:pPr>
            <a:r>
              <a:rPr lang="en-IN" sz="2800" b="1" i="1" dirty="0"/>
              <a:t>Module name :practice based research </a:t>
            </a:r>
          </a:p>
          <a:p>
            <a:pPr>
              <a:lnSpc>
                <a:spcPct val="200000"/>
              </a:lnSpc>
            </a:pPr>
            <a:r>
              <a:rPr lang="en-IN" sz="2800" b="1" i="1" dirty="0"/>
              <a:t>Submission date : 11/10/2026</a:t>
            </a:r>
          </a:p>
          <a:p>
            <a:pPr>
              <a:lnSpc>
                <a:spcPct val="200000"/>
              </a:lnSpc>
            </a:pPr>
            <a:endParaRPr lang="en-IN" sz="2800" b="1" i="1" dirty="0"/>
          </a:p>
          <a:p>
            <a:pPr>
              <a:lnSpc>
                <a:spcPct val="200000"/>
              </a:lnSpc>
            </a:pPr>
            <a:endParaRPr lang="en-US" sz="2800" b="1" i="1" spc="50" dirty="0">
              <a:ln w="13500">
                <a:solidFill>
                  <a:schemeClr val="accent1">
                    <a:shade val="2500"/>
                    <a:alpha val="6500"/>
                  </a:schemeClr>
                </a:solidFill>
                <a:prstDash val="solid"/>
              </a:ln>
              <a:effectLst>
                <a:innerShdw blurRad="50900" dist="38500" dir="13500000">
                  <a:srgbClr val="000000">
                    <a:alpha val="60000"/>
                  </a:srgbClr>
                </a:innerShdw>
              </a:effectLst>
            </a:endParaRPr>
          </a:p>
        </p:txBody>
      </p:sp>
      <p:pic>
        <p:nvPicPr>
          <p:cNvPr id="2" name="Picture 2"/>
          <p:cNvPicPr>
            <a:picLocks noChangeAspect="1" noChangeArrowheads="1"/>
          </p:cNvPicPr>
          <p:nvPr/>
        </p:nvPicPr>
        <p:blipFill>
          <a:blip r:embed="rId3"/>
          <a:srcRect/>
          <a:stretch>
            <a:fillRect/>
          </a:stretch>
        </p:blipFill>
        <p:spPr bwMode="auto">
          <a:xfrm>
            <a:off x="3489312" y="846090"/>
            <a:ext cx="4083978" cy="1428760"/>
          </a:xfrm>
          <a:prstGeom prst="rect">
            <a:avLst/>
          </a:prstGeom>
          <a:noFill/>
          <a:ln w="9525">
            <a:noFill/>
            <a:miter lim="800000"/>
            <a:headEnd/>
            <a:tailEnd/>
          </a:ln>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60288" y="1060404"/>
            <a:ext cx="3500462" cy="452431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just"/>
            <a:r>
              <a:rPr lang="en-US" sz="1200" b="1" dirty="0"/>
              <a:t>Prevalence </a:t>
            </a:r>
          </a:p>
          <a:p>
            <a:pPr algn="just"/>
            <a:r>
              <a:rPr lang="en-US" sz="1200" dirty="0"/>
              <a:t>Social care is a major issue for the UK's older population (Reeves </a:t>
            </a:r>
            <a:r>
              <a:rPr lang="en-US" sz="1200" i="1" dirty="0"/>
              <a:t>et al. </a:t>
            </a:r>
            <a:r>
              <a:rPr lang="en-US" sz="1200" dirty="0"/>
              <a:t>2023; Shin and Park, 2022). There was a high and rising proportion of the population aged 65 and above. In 2024, 19.9% of the UK population was aged 65 years and over, representing a significant and increasing population that may need health and social care support (ONS, 2025). The extent of unmet need is a particular cause for concern in England. Age UK (2024) estimates that there are approximately 2 million people aged 65+ with unmet care and support needs, with around 1.1 million needing help dressing, 640,000 needing help with bathing and 600,000 needing help getting in and out of bed. </a:t>
            </a:r>
          </a:p>
          <a:p>
            <a:pPr algn="just"/>
            <a:r>
              <a:rPr lang="en-US" sz="1200" dirty="0"/>
              <a:t>The importance of demand is also reflected in recent government data, which shows that 1.30 million requests for adult social-care support were made by individuals aged 65+ (66% of requests for which age was recorded) in 2024/25 (DHSC, 2025). The proportions suggest there is significant remaining unmet need as well as rising demand, which would support an exploration of issues surrounding access to social care services among older people.</a:t>
            </a:r>
          </a:p>
        </p:txBody>
      </p:sp>
      <p:pic>
        <p:nvPicPr>
          <p:cNvPr id="1028" name="Picture 4"/>
          <p:cNvPicPr>
            <a:picLocks noChangeAspect="1" noChangeArrowheads="1"/>
          </p:cNvPicPr>
          <p:nvPr/>
        </p:nvPicPr>
        <p:blipFill>
          <a:blip r:embed="rId2"/>
          <a:srcRect/>
          <a:stretch>
            <a:fillRect/>
          </a:stretch>
        </p:blipFill>
        <p:spPr bwMode="auto">
          <a:xfrm>
            <a:off x="60288" y="5703874"/>
            <a:ext cx="3429024" cy="2214578"/>
          </a:xfrm>
          <a:prstGeom prst="rect">
            <a:avLst/>
          </a:prstGeom>
          <a:noFill/>
          <a:ln w="9525">
            <a:noFill/>
            <a:miter lim="800000"/>
            <a:headEnd/>
            <a:tailEnd/>
          </a:ln>
          <a:effectLst/>
        </p:spPr>
      </p:pic>
      <p:pic>
        <p:nvPicPr>
          <p:cNvPr id="10" name="Picture 9"/>
          <p:cNvPicPr/>
          <p:nvPr/>
        </p:nvPicPr>
        <p:blipFill>
          <a:blip r:embed="rId3"/>
          <a:stretch>
            <a:fillRect/>
          </a:stretch>
        </p:blipFill>
        <p:spPr bwMode="auto">
          <a:xfrm>
            <a:off x="3703626" y="1060404"/>
            <a:ext cx="2786082" cy="2286016"/>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1" name="TextBox 10"/>
          <p:cNvSpPr txBox="1"/>
          <p:nvPr/>
        </p:nvSpPr>
        <p:spPr>
          <a:xfrm>
            <a:off x="3989378" y="3498049"/>
            <a:ext cx="2286016" cy="276999"/>
          </a:xfrm>
          <a:prstGeom prst="rect">
            <a:avLst/>
          </a:prstGeom>
          <a:noFill/>
        </p:spPr>
        <p:txBody>
          <a:bodyPr wrap="square" rtlCol="0">
            <a:spAutoFit/>
          </a:bodyPr>
          <a:lstStyle/>
          <a:p>
            <a:pPr algn="ctr"/>
            <a:r>
              <a:rPr lang="en-US" sz="1200" b="1" dirty="0"/>
              <a:t>(Source: DHSC, 2025)</a:t>
            </a:r>
          </a:p>
        </p:txBody>
      </p:sp>
      <p:sp>
        <p:nvSpPr>
          <p:cNvPr id="12" name="Notched Right Arrow 11"/>
          <p:cNvSpPr/>
          <p:nvPr/>
        </p:nvSpPr>
        <p:spPr>
          <a:xfrm>
            <a:off x="60288" y="8061328"/>
            <a:ext cx="3429024" cy="357190"/>
          </a:xfrm>
          <a:prstGeom prst="notched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1200" b="1" i="1" dirty="0"/>
              <a:t>Research Rationale</a:t>
            </a:r>
          </a:p>
        </p:txBody>
      </p:sp>
      <p:sp>
        <p:nvSpPr>
          <p:cNvPr id="13" name="TextBox 12"/>
          <p:cNvSpPr txBox="1"/>
          <p:nvPr/>
        </p:nvSpPr>
        <p:spPr>
          <a:xfrm>
            <a:off x="131726" y="8479790"/>
            <a:ext cx="3417874" cy="1938992"/>
          </a:xfrm>
          <a:prstGeom prst="rect">
            <a:avLst/>
          </a:prstGeom>
          <a:solidFill>
            <a:schemeClr val="accent2">
              <a:lumMod val="20000"/>
              <a:lumOff val="80000"/>
            </a:schemeClr>
          </a:solidFill>
          <a:ln>
            <a:solidFill>
              <a:schemeClr val="accent2"/>
            </a:solidFill>
          </a:ln>
        </p:spPr>
        <p:txBody>
          <a:bodyPr wrap="square" rtlCol="0">
            <a:spAutoFit/>
          </a:bodyPr>
          <a:lstStyle/>
          <a:p>
            <a:pPr algn="just"/>
            <a:r>
              <a:rPr lang="en-US" sz="1200" b="1" i="1" dirty="0"/>
              <a:t>Reasons for conducting research </a:t>
            </a:r>
            <a:endParaRPr lang="en-US" sz="1200" dirty="0"/>
          </a:p>
          <a:p>
            <a:pPr algn="just"/>
            <a:r>
              <a:rPr lang="en-US" sz="1200" dirty="0"/>
              <a:t>The study will examine the reasons for older adults in the UK having poor levels of access to social care despite high care needs. Financial, eligibility criteria, service availability, geographical inequities and lack of awareness can be barriers (</a:t>
            </a:r>
            <a:r>
              <a:rPr lang="en-US" sz="1200" dirty="0" err="1"/>
              <a:t>Cabañero</a:t>
            </a:r>
            <a:r>
              <a:rPr lang="en-US" sz="1200" dirty="0"/>
              <a:t>-Garcia </a:t>
            </a:r>
            <a:r>
              <a:rPr lang="en-US" sz="1200" i="1" dirty="0"/>
              <a:t>et al. </a:t>
            </a:r>
            <a:r>
              <a:rPr lang="en-US" sz="1200" dirty="0"/>
              <a:t>2025; </a:t>
            </a:r>
            <a:r>
              <a:rPr lang="en-US" sz="1200" dirty="0" err="1"/>
              <a:t>Lowther</a:t>
            </a:r>
            <a:r>
              <a:rPr lang="en-US" sz="1200" dirty="0"/>
              <a:t>-Payne </a:t>
            </a:r>
            <a:r>
              <a:rPr lang="en-US" sz="1200" i="1" dirty="0"/>
              <a:t>et al. </a:t>
            </a:r>
            <a:r>
              <a:rPr lang="en-US" sz="1200" dirty="0"/>
              <a:t>2023). It is important to understand how these barriers interact, as they may contribute to dependency, lower wellbeing, and add strain on families and the health services.</a:t>
            </a:r>
          </a:p>
        </p:txBody>
      </p:sp>
      <p:sp>
        <p:nvSpPr>
          <p:cNvPr id="15" name="TextBox 14"/>
          <p:cNvSpPr txBox="1"/>
          <p:nvPr/>
        </p:nvSpPr>
        <p:spPr>
          <a:xfrm>
            <a:off x="142876" y="10509702"/>
            <a:ext cx="3417874" cy="2123658"/>
          </a:xfrm>
          <a:prstGeom prst="rect">
            <a:avLst/>
          </a:prstGeom>
          <a:solidFill>
            <a:schemeClr val="accent3">
              <a:lumMod val="20000"/>
              <a:lumOff val="80000"/>
            </a:schemeClr>
          </a:solidFill>
          <a:ln>
            <a:solidFill>
              <a:schemeClr val="accent3"/>
            </a:solidFill>
          </a:ln>
        </p:spPr>
        <p:txBody>
          <a:bodyPr wrap="square" rtlCol="0">
            <a:spAutoFit/>
          </a:bodyPr>
          <a:lstStyle/>
          <a:p>
            <a:pPr algn="just"/>
            <a:r>
              <a:rPr lang="en-US" sz="1200" b="1" i="1" dirty="0"/>
              <a:t>Importance and Urgency </a:t>
            </a:r>
            <a:endParaRPr lang="en-US" sz="1200" dirty="0"/>
          </a:p>
          <a:p>
            <a:pPr lvl="0" algn="just">
              <a:buFont typeface="Arial" pitchFamily="34" charset="0"/>
              <a:buChar char="•"/>
            </a:pPr>
            <a:r>
              <a:rPr lang="en-US" sz="1200" dirty="0"/>
              <a:t>The ageing population in the UK is increasing the requirement for social care services (Khan </a:t>
            </a:r>
            <a:r>
              <a:rPr lang="en-US" sz="1200" i="1" dirty="0"/>
              <a:t>et al. </a:t>
            </a:r>
            <a:r>
              <a:rPr lang="en-US" sz="1200" dirty="0"/>
              <a:t>2024).</a:t>
            </a:r>
          </a:p>
          <a:p>
            <a:pPr lvl="0" algn="just">
              <a:buFont typeface="Arial" pitchFamily="34" charset="0"/>
              <a:buChar char="•"/>
            </a:pPr>
            <a:r>
              <a:rPr lang="en-US" sz="1200" dirty="0" err="1"/>
              <a:t>Rahman</a:t>
            </a:r>
            <a:r>
              <a:rPr lang="en-US" sz="1200" dirty="0"/>
              <a:t> </a:t>
            </a:r>
            <a:r>
              <a:rPr lang="en-US" sz="1200" i="1" dirty="0"/>
              <a:t>et al. </a:t>
            </a:r>
            <a:r>
              <a:rPr lang="en-US" sz="1200" dirty="0"/>
              <a:t>(2022) show there is a significant gap in access to care and support for older adults (about 2 million), who have an unmet need.</a:t>
            </a:r>
          </a:p>
          <a:p>
            <a:pPr algn="just">
              <a:buFont typeface="Arial" pitchFamily="34" charset="0"/>
              <a:buChar char="•"/>
            </a:pPr>
            <a:r>
              <a:rPr lang="en-US" sz="1200" dirty="0"/>
              <a:t>Improving access could support independence, dignity and quality of life while potentially reducing avoidable pressure on the NHS and informal </a:t>
            </a:r>
            <a:r>
              <a:rPr lang="en-US" sz="1200" dirty="0" err="1"/>
              <a:t>carers</a:t>
            </a:r>
            <a:r>
              <a:rPr lang="en-US" sz="1200" dirty="0"/>
              <a:t> (Remnant </a:t>
            </a:r>
            <a:r>
              <a:rPr lang="en-US" sz="1200" i="1" dirty="0"/>
              <a:t>et al. </a:t>
            </a:r>
            <a:r>
              <a:rPr lang="en-US" sz="1200" dirty="0"/>
              <a:t>2025).</a:t>
            </a:r>
          </a:p>
        </p:txBody>
      </p:sp>
      <p:sp>
        <p:nvSpPr>
          <p:cNvPr id="16" name="TextBox 15"/>
          <p:cNvSpPr txBox="1"/>
          <p:nvPr/>
        </p:nvSpPr>
        <p:spPr>
          <a:xfrm>
            <a:off x="131726" y="12766070"/>
            <a:ext cx="3417874" cy="1938992"/>
          </a:xfrm>
          <a:prstGeom prst="rect">
            <a:avLst/>
          </a:prstGeom>
          <a:solidFill>
            <a:schemeClr val="accent1">
              <a:lumMod val="20000"/>
              <a:lumOff val="80000"/>
            </a:schemeClr>
          </a:solidFill>
          <a:ln>
            <a:solidFill>
              <a:schemeClr val="accent1"/>
            </a:solidFill>
          </a:ln>
        </p:spPr>
        <p:txBody>
          <a:bodyPr wrap="square" rtlCol="0">
            <a:spAutoFit/>
          </a:bodyPr>
          <a:lstStyle/>
          <a:p>
            <a:r>
              <a:rPr lang="en-US" sz="1200" b="1" i="1" dirty="0"/>
              <a:t>Originality of the Research </a:t>
            </a:r>
            <a:endParaRPr lang="en-US" sz="1200" dirty="0"/>
          </a:p>
          <a:p>
            <a:pPr algn="just"/>
            <a:r>
              <a:rPr lang="en-US" sz="1200" dirty="0"/>
              <a:t>This research will build on identifying individual barriers and investigate the impact of these multiple barriers on access among older adults (</a:t>
            </a:r>
            <a:r>
              <a:rPr lang="en-US" sz="1200" dirty="0" err="1"/>
              <a:t>Beaven</a:t>
            </a:r>
            <a:r>
              <a:rPr lang="en-US" sz="1200" dirty="0"/>
              <a:t> and </a:t>
            </a:r>
            <a:r>
              <a:rPr lang="en-US" sz="1200" dirty="0" err="1"/>
              <a:t>Marshman</a:t>
            </a:r>
            <a:r>
              <a:rPr lang="en-US" sz="1200" dirty="0"/>
              <a:t>, 2024). It will collate evidence of financial, geographical, information and service barriers in the UK context. This holistic view can help to detect deficiencies in current practice and support more equitable and accessible </a:t>
            </a:r>
            <a:r>
              <a:rPr lang="en-GB" sz="1200" dirty="0"/>
              <a:t>social</a:t>
            </a:r>
            <a:r>
              <a:rPr lang="en-US" sz="1200" dirty="0"/>
              <a:t>-care practice.</a:t>
            </a:r>
          </a:p>
        </p:txBody>
      </p:sp>
      <p:sp>
        <p:nvSpPr>
          <p:cNvPr id="17" name="Wave 16"/>
          <p:cNvSpPr/>
          <p:nvPr/>
        </p:nvSpPr>
        <p:spPr>
          <a:xfrm>
            <a:off x="3775064" y="3917924"/>
            <a:ext cx="2786082" cy="571504"/>
          </a:xfrm>
          <a:prstGeom prst="wave">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200" b="1" dirty="0"/>
              <a:t>Research question, aims and objectives</a:t>
            </a:r>
          </a:p>
        </p:txBody>
      </p:sp>
      <p:pic>
        <p:nvPicPr>
          <p:cNvPr id="1030" name="Picture 6"/>
          <p:cNvPicPr>
            <a:picLocks noChangeAspect="1" noChangeArrowheads="1"/>
          </p:cNvPicPr>
          <p:nvPr/>
        </p:nvPicPr>
        <p:blipFill>
          <a:blip r:embed="rId4"/>
          <a:srcRect/>
          <a:stretch>
            <a:fillRect/>
          </a:stretch>
        </p:blipFill>
        <p:spPr bwMode="auto">
          <a:xfrm>
            <a:off x="3703626" y="4846618"/>
            <a:ext cx="671511" cy="649849"/>
          </a:xfrm>
          <a:prstGeom prst="rect">
            <a:avLst/>
          </a:prstGeom>
          <a:noFill/>
          <a:ln w="9525">
            <a:noFill/>
            <a:miter lim="800000"/>
            <a:headEnd/>
            <a:tailEnd/>
          </a:ln>
          <a:effectLst/>
        </p:spPr>
      </p:pic>
      <p:sp>
        <p:nvSpPr>
          <p:cNvPr id="19" name="TextBox 18"/>
          <p:cNvSpPr txBox="1"/>
          <p:nvPr/>
        </p:nvSpPr>
        <p:spPr>
          <a:xfrm>
            <a:off x="4560882" y="4632304"/>
            <a:ext cx="2000264" cy="1015663"/>
          </a:xfrm>
          <a:prstGeom prst="rect">
            <a:avLst/>
          </a:prstGeom>
          <a:noFill/>
          <a:ln>
            <a:solidFill>
              <a:schemeClr val="accent1"/>
            </a:solidFill>
          </a:ln>
        </p:spPr>
        <p:txBody>
          <a:bodyPr wrap="square" rtlCol="0">
            <a:spAutoFit/>
          </a:bodyPr>
          <a:lstStyle/>
          <a:p>
            <a:pPr algn="just"/>
            <a:r>
              <a:rPr lang="en-US" sz="1200" b="1" i="1" dirty="0"/>
              <a:t>Research Question</a:t>
            </a:r>
            <a:endParaRPr lang="en-US" sz="1200" dirty="0"/>
          </a:p>
          <a:p>
            <a:pPr algn="just"/>
            <a:r>
              <a:rPr lang="en-US" sz="1200" dirty="0"/>
              <a:t>What are the key barriers to accessing social care services among older adults in the UK? </a:t>
            </a:r>
          </a:p>
        </p:txBody>
      </p:sp>
      <p:sp>
        <p:nvSpPr>
          <p:cNvPr id="20" name="TextBox 19"/>
          <p:cNvSpPr txBox="1"/>
          <p:nvPr/>
        </p:nvSpPr>
        <p:spPr>
          <a:xfrm>
            <a:off x="3560750" y="5846750"/>
            <a:ext cx="2071702" cy="1569660"/>
          </a:xfrm>
          <a:prstGeom prst="rect">
            <a:avLst/>
          </a:prstGeom>
          <a:noFill/>
          <a:ln>
            <a:solidFill>
              <a:schemeClr val="accent2"/>
            </a:solidFill>
          </a:ln>
        </p:spPr>
        <p:txBody>
          <a:bodyPr wrap="square" rtlCol="0">
            <a:spAutoFit/>
          </a:bodyPr>
          <a:lstStyle/>
          <a:p>
            <a:pPr algn="just"/>
            <a:r>
              <a:rPr lang="en-US" sz="1200" b="1" i="1" dirty="0"/>
              <a:t>Research Aim</a:t>
            </a:r>
            <a:endParaRPr lang="en-US" sz="1200" dirty="0"/>
          </a:p>
          <a:p>
            <a:pPr algn="just"/>
            <a:r>
              <a:rPr lang="en-US" sz="1200" dirty="0"/>
              <a:t>To examine critically the main challenges to accessing social care services faced by older people in the UK and identify implications for improving accessibility and equitable care provision.</a:t>
            </a:r>
          </a:p>
        </p:txBody>
      </p:sp>
      <p:pic>
        <p:nvPicPr>
          <p:cNvPr id="1031" name="Picture 7"/>
          <p:cNvPicPr>
            <a:picLocks noChangeAspect="1" noChangeArrowheads="1"/>
          </p:cNvPicPr>
          <p:nvPr/>
        </p:nvPicPr>
        <p:blipFill>
          <a:blip r:embed="rId5"/>
          <a:srcRect/>
          <a:stretch>
            <a:fillRect/>
          </a:stretch>
        </p:blipFill>
        <p:spPr bwMode="auto">
          <a:xfrm>
            <a:off x="5775328" y="6275378"/>
            <a:ext cx="796925" cy="788167"/>
          </a:xfrm>
          <a:prstGeom prst="rect">
            <a:avLst/>
          </a:prstGeom>
          <a:noFill/>
          <a:ln w="9525">
            <a:noFill/>
            <a:miter lim="800000"/>
            <a:headEnd/>
            <a:tailEnd/>
          </a:ln>
          <a:effectLst/>
        </p:spPr>
      </p:pic>
      <p:graphicFrame>
        <p:nvGraphicFramePr>
          <p:cNvPr id="22" name="Diagram 21"/>
          <p:cNvGraphicFramePr/>
          <p:nvPr/>
        </p:nvGraphicFramePr>
        <p:xfrm>
          <a:off x="3775064" y="8132766"/>
          <a:ext cx="2857520" cy="3786214"/>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23" name="TextBox 22"/>
          <p:cNvSpPr txBox="1"/>
          <p:nvPr/>
        </p:nvSpPr>
        <p:spPr>
          <a:xfrm>
            <a:off x="3703626" y="7632700"/>
            <a:ext cx="2928958" cy="276999"/>
          </a:xfrm>
          <a:prstGeom prst="rect">
            <a:avLst/>
          </a:prstGeom>
          <a:ln/>
        </p:spPr>
        <p:style>
          <a:lnRef idx="2">
            <a:schemeClr val="accent3"/>
          </a:lnRef>
          <a:fillRef idx="1">
            <a:schemeClr val="lt1"/>
          </a:fillRef>
          <a:effectRef idx="0">
            <a:schemeClr val="accent3"/>
          </a:effectRef>
          <a:fontRef idx="minor">
            <a:schemeClr val="dk1"/>
          </a:fontRef>
        </p:style>
        <p:txBody>
          <a:bodyPr wrap="square" rtlCol="0">
            <a:spAutoFit/>
          </a:bodyPr>
          <a:lstStyle/>
          <a:p>
            <a:pPr algn="ctr"/>
            <a:r>
              <a:rPr lang="en-US" sz="1200" b="1" i="1" dirty="0"/>
              <a:t>Research Objectives</a:t>
            </a:r>
            <a:endParaRPr lang="en-US" sz="1200" dirty="0"/>
          </a:p>
        </p:txBody>
      </p:sp>
      <p:pic>
        <p:nvPicPr>
          <p:cNvPr id="1032" name="Picture 8"/>
          <p:cNvPicPr>
            <a:picLocks noChangeAspect="1" noChangeArrowheads="1"/>
          </p:cNvPicPr>
          <p:nvPr/>
        </p:nvPicPr>
        <p:blipFill>
          <a:blip r:embed="rId11" cstate="print"/>
          <a:srcRect/>
          <a:stretch>
            <a:fillRect/>
          </a:stretch>
        </p:blipFill>
        <p:spPr bwMode="auto">
          <a:xfrm>
            <a:off x="3703626" y="12204732"/>
            <a:ext cx="3214710" cy="2214578"/>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5" name="TextBox 24"/>
          <p:cNvSpPr txBox="1"/>
          <p:nvPr/>
        </p:nvSpPr>
        <p:spPr>
          <a:xfrm>
            <a:off x="4203692" y="14633624"/>
            <a:ext cx="2286016" cy="276999"/>
          </a:xfrm>
          <a:prstGeom prst="rect">
            <a:avLst/>
          </a:prstGeom>
          <a:noFill/>
        </p:spPr>
        <p:txBody>
          <a:bodyPr wrap="square" rtlCol="0">
            <a:spAutoFit/>
          </a:bodyPr>
          <a:lstStyle/>
          <a:p>
            <a:pPr algn="ctr"/>
            <a:r>
              <a:rPr lang="en-US" sz="1200" b="1" dirty="0"/>
              <a:t>(Source: ONS, 2025)</a:t>
            </a:r>
          </a:p>
        </p:txBody>
      </p:sp>
      <p:graphicFrame>
        <p:nvGraphicFramePr>
          <p:cNvPr id="28" name="Table 27"/>
          <p:cNvGraphicFramePr>
            <a:graphicFrameLocks noGrp="1"/>
          </p:cNvGraphicFramePr>
          <p:nvPr/>
        </p:nvGraphicFramePr>
        <p:xfrm>
          <a:off x="6846898" y="4287817"/>
          <a:ext cx="3643338" cy="5559461"/>
        </p:xfrm>
        <a:graphic>
          <a:graphicData uri="http://schemas.openxmlformats.org/drawingml/2006/table">
            <a:tbl>
              <a:tblPr/>
              <a:tblGrid>
                <a:gridCol w="1062896">
                  <a:extLst>
                    <a:ext uri="{9D8B030D-6E8A-4147-A177-3AD203B41FA5}">
                      <a16:colId xmlns:a16="http://schemas.microsoft.com/office/drawing/2014/main" val="20000"/>
                    </a:ext>
                  </a:extLst>
                </a:gridCol>
                <a:gridCol w="2580442">
                  <a:extLst>
                    <a:ext uri="{9D8B030D-6E8A-4147-A177-3AD203B41FA5}">
                      <a16:colId xmlns:a16="http://schemas.microsoft.com/office/drawing/2014/main" val="20001"/>
                    </a:ext>
                  </a:extLst>
                </a:gridCol>
              </a:tblGrid>
              <a:tr h="191936">
                <a:tc>
                  <a:txBody>
                    <a:bodyPr/>
                    <a:lstStyle/>
                    <a:p>
                      <a:pPr algn="ctr">
                        <a:lnSpc>
                          <a:spcPct val="150000"/>
                        </a:lnSpc>
                        <a:spcAft>
                          <a:spcPts val="0"/>
                        </a:spcAft>
                      </a:pPr>
                      <a:r>
                        <a:rPr lang="en-IN" sz="1200" b="1" i="1" kern="0" dirty="0">
                          <a:latin typeface="+mj-lt"/>
                          <a:ea typeface="Times New Roman"/>
                          <a:cs typeface="Arial"/>
                        </a:rPr>
                        <a:t>Beneficiary</a:t>
                      </a:r>
                      <a:endParaRPr lang="en-US" sz="1200" kern="100" dirty="0">
                        <a:latin typeface="+mj-lt"/>
                        <a:ea typeface="Calibri"/>
                        <a:cs typeface="Times New Roman"/>
                      </a:endParaRPr>
                    </a:p>
                  </a:txBody>
                  <a:tcPr marL="68580" marR="68580" marT="0" marB="0">
                    <a:lnL w="12700" cap="flat" cmpd="sng" algn="ctr">
                      <a:solidFill>
                        <a:srgbClr val="F79646"/>
                      </a:solidFill>
                      <a:prstDash val="solid"/>
                      <a:round/>
                      <a:headEnd type="none" w="med" len="med"/>
                      <a:tailEnd type="none" w="med" len="med"/>
                    </a:lnL>
                    <a:lnR>
                      <a:noFill/>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79646"/>
                    </a:solidFill>
                  </a:tcPr>
                </a:tc>
                <a:tc>
                  <a:txBody>
                    <a:bodyPr/>
                    <a:lstStyle/>
                    <a:p>
                      <a:pPr algn="ctr">
                        <a:lnSpc>
                          <a:spcPct val="150000"/>
                        </a:lnSpc>
                        <a:spcAft>
                          <a:spcPts val="0"/>
                        </a:spcAft>
                      </a:pPr>
                      <a:r>
                        <a:rPr lang="en-IN" sz="1200" b="1" i="1" kern="0">
                          <a:latin typeface="+mj-lt"/>
                          <a:ea typeface="Times New Roman"/>
                          <a:cs typeface="Arial"/>
                        </a:rPr>
                        <a:t>Potential Impact</a:t>
                      </a:r>
                      <a:endParaRPr lang="en-US" sz="1200" kern="100">
                        <a:latin typeface="+mj-lt"/>
                        <a:ea typeface="Calibri"/>
                        <a:cs typeface="Times New Roman"/>
                      </a:endParaRPr>
                    </a:p>
                  </a:txBody>
                  <a:tcPr marL="68580" marR="68580" marT="0" marB="0">
                    <a:lnL>
                      <a:noFill/>
                    </a:lnL>
                    <a:lnR w="12700" cap="flat" cmpd="sng" algn="ctr">
                      <a:solidFill>
                        <a:srgbClr val="F79646"/>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79646"/>
                      </a:solidFill>
                      <a:prstDash val="solid"/>
                      <a:round/>
                      <a:headEnd type="none" w="med" len="med"/>
                      <a:tailEnd type="none" w="med" len="med"/>
                    </a:lnB>
                    <a:solidFill>
                      <a:srgbClr val="F79646"/>
                    </a:solidFill>
                  </a:tcPr>
                </a:tc>
                <a:extLst>
                  <a:ext uri="{0D108BD9-81ED-4DB2-BD59-A6C34878D82A}">
                    <a16:rowId xmlns:a16="http://schemas.microsoft.com/office/drawing/2014/main" val="10000"/>
                  </a:ext>
                </a:extLst>
              </a:tr>
              <a:tr h="575809">
                <a:tc>
                  <a:txBody>
                    <a:bodyPr/>
                    <a:lstStyle/>
                    <a:p>
                      <a:pPr algn="ctr">
                        <a:lnSpc>
                          <a:spcPct val="150000"/>
                        </a:lnSpc>
                        <a:spcAft>
                          <a:spcPts val="0"/>
                        </a:spcAft>
                      </a:pPr>
                      <a:r>
                        <a:rPr lang="en-IN" sz="1200" b="1" kern="0" dirty="0">
                          <a:latin typeface="+mj-lt"/>
                          <a:ea typeface="Times New Roman"/>
                          <a:cs typeface="Arial"/>
                        </a:rPr>
                        <a:t>Older adults</a:t>
                      </a:r>
                      <a:endParaRPr lang="en-US" sz="1200" kern="100" dirty="0">
                        <a:latin typeface="+mj-lt"/>
                        <a:ea typeface="Calibri"/>
                        <a:cs typeface="Times New Roman"/>
                      </a:endParaRPr>
                    </a:p>
                  </a:txBody>
                  <a:tcPr marL="68580" marR="68580" marT="0" marB="0">
                    <a:lnL w="12700" cap="flat" cmpd="sng" algn="ctr">
                      <a:solidFill>
                        <a:srgbClr val="FABF8F"/>
                      </a:solidFill>
                      <a:prstDash val="solid"/>
                      <a:round/>
                      <a:headEnd type="none" w="med" len="med"/>
                      <a:tailEnd type="none" w="med" len="med"/>
                    </a:lnL>
                    <a:lnR w="12700" cap="flat" cmpd="sng" algn="ctr">
                      <a:solidFill>
                        <a:srgbClr val="FABF8F"/>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ABF8F"/>
                      </a:solidFill>
                      <a:prstDash val="solid"/>
                      <a:round/>
                      <a:headEnd type="none" w="med" len="med"/>
                      <a:tailEnd type="none" w="med" len="med"/>
                    </a:lnB>
                    <a:solidFill>
                      <a:srgbClr val="FDE9D9"/>
                    </a:solidFill>
                  </a:tcPr>
                </a:tc>
                <a:tc>
                  <a:txBody>
                    <a:bodyPr/>
                    <a:lstStyle/>
                    <a:p>
                      <a:pPr algn="just">
                        <a:lnSpc>
                          <a:spcPct val="150000"/>
                        </a:lnSpc>
                        <a:spcAft>
                          <a:spcPts val="0"/>
                        </a:spcAft>
                      </a:pPr>
                      <a:r>
                        <a:rPr lang="en-IN" sz="1200" kern="0" dirty="0">
                          <a:latin typeface="+mj-lt"/>
                          <a:ea typeface="Times New Roman"/>
                          <a:cs typeface="Arial"/>
                        </a:rPr>
                        <a:t>Improved understanding of barriers may support more accessible, equitable and person-centred social care (</a:t>
                      </a:r>
                      <a:r>
                        <a:rPr lang="en-IN" sz="1200" kern="0" dirty="0" err="1">
                          <a:latin typeface="+mj-lt"/>
                          <a:ea typeface="Times New Roman"/>
                          <a:cs typeface="Arial"/>
                        </a:rPr>
                        <a:t>Kervin</a:t>
                      </a:r>
                      <a:r>
                        <a:rPr lang="en-IN" sz="1200" kern="0" dirty="0">
                          <a:latin typeface="+mj-lt"/>
                          <a:ea typeface="Times New Roman"/>
                          <a:cs typeface="Arial"/>
                        </a:rPr>
                        <a:t> </a:t>
                      </a:r>
                      <a:r>
                        <a:rPr lang="en-IN" sz="1200" i="1" kern="0" dirty="0">
                          <a:latin typeface="+mj-lt"/>
                          <a:ea typeface="Times New Roman"/>
                          <a:cs typeface="Arial"/>
                        </a:rPr>
                        <a:t>et al. </a:t>
                      </a:r>
                      <a:r>
                        <a:rPr lang="en-IN" sz="1200" kern="0" dirty="0">
                          <a:latin typeface="+mj-lt"/>
                          <a:ea typeface="Times New Roman"/>
                          <a:cs typeface="Arial"/>
                        </a:rPr>
                        <a:t>2025).</a:t>
                      </a:r>
                      <a:endParaRPr lang="en-US" sz="1200" kern="100" dirty="0">
                        <a:latin typeface="+mj-lt"/>
                        <a:ea typeface="Calibri"/>
                        <a:cs typeface="Times New Roman"/>
                      </a:endParaRPr>
                    </a:p>
                  </a:txBody>
                  <a:tcPr marL="68580" marR="68580" marT="0" marB="0">
                    <a:lnL w="12700" cap="flat" cmpd="sng" algn="ctr">
                      <a:solidFill>
                        <a:srgbClr val="FABF8F"/>
                      </a:solidFill>
                      <a:prstDash val="solid"/>
                      <a:round/>
                      <a:headEnd type="none" w="med" len="med"/>
                      <a:tailEnd type="none" w="med" len="med"/>
                    </a:lnL>
                    <a:lnR w="12700" cap="flat" cmpd="sng" algn="ctr">
                      <a:solidFill>
                        <a:srgbClr val="FABF8F"/>
                      </a:solidFill>
                      <a:prstDash val="solid"/>
                      <a:round/>
                      <a:headEnd type="none" w="med" len="med"/>
                      <a:tailEnd type="none" w="med" len="med"/>
                    </a:lnR>
                    <a:lnT w="12700" cap="flat" cmpd="sng" algn="ctr">
                      <a:solidFill>
                        <a:srgbClr val="F79646"/>
                      </a:solidFill>
                      <a:prstDash val="solid"/>
                      <a:round/>
                      <a:headEnd type="none" w="med" len="med"/>
                      <a:tailEnd type="none" w="med" len="med"/>
                    </a:lnT>
                    <a:lnB w="12700" cap="flat" cmpd="sng" algn="ctr">
                      <a:solidFill>
                        <a:srgbClr val="FABF8F"/>
                      </a:solidFill>
                      <a:prstDash val="solid"/>
                      <a:round/>
                      <a:headEnd type="none" w="med" len="med"/>
                      <a:tailEnd type="none" w="med" len="med"/>
                    </a:lnB>
                    <a:solidFill>
                      <a:srgbClr val="FDE9D9"/>
                    </a:solidFill>
                  </a:tcPr>
                </a:tc>
                <a:extLst>
                  <a:ext uri="{0D108BD9-81ED-4DB2-BD59-A6C34878D82A}">
                    <a16:rowId xmlns:a16="http://schemas.microsoft.com/office/drawing/2014/main" val="10001"/>
                  </a:ext>
                </a:extLst>
              </a:tr>
              <a:tr h="530323">
                <a:tc>
                  <a:txBody>
                    <a:bodyPr/>
                    <a:lstStyle/>
                    <a:p>
                      <a:pPr algn="ctr">
                        <a:lnSpc>
                          <a:spcPct val="150000"/>
                        </a:lnSpc>
                        <a:spcAft>
                          <a:spcPts val="0"/>
                        </a:spcAft>
                      </a:pPr>
                      <a:r>
                        <a:rPr lang="en-IN" sz="1200" b="1" kern="0" dirty="0">
                          <a:latin typeface="+mj-lt"/>
                          <a:ea typeface="Times New Roman"/>
                          <a:cs typeface="Arial"/>
                        </a:rPr>
                        <a:t>Social care services</a:t>
                      </a:r>
                      <a:endParaRPr lang="en-US" sz="1200" kern="100" dirty="0">
                        <a:latin typeface="+mj-lt"/>
                        <a:ea typeface="Calibri"/>
                        <a:cs typeface="Times New Roman"/>
                      </a:endParaRPr>
                    </a:p>
                  </a:txBody>
                  <a:tcPr marL="68580" marR="68580" marT="0" marB="0">
                    <a:lnL w="12700" cap="flat" cmpd="sng" algn="ctr">
                      <a:solidFill>
                        <a:srgbClr val="FABF8F"/>
                      </a:solidFill>
                      <a:prstDash val="solid"/>
                      <a:round/>
                      <a:headEnd type="none" w="med" len="med"/>
                      <a:tailEnd type="none" w="med" len="med"/>
                    </a:lnL>
                    <a:lnR w="12700" cap="flat" cmpd="sng" algn="ctr">
                      <a:solidFill>
                        <a:srgbClr val="FABF8F"/>
                      </a:solidFill>
                      <a:prstDash val="solid"/>
                      <a:round/>
                      <a:headEnd type="none" w="med" len="med"/>
                      <a:tailEnd type="none" w="med" len="med"/>
                    </a:lnR>
                    <a:lnT w="12700" cap="flat" cmpd="sng" algn="ctr">
                      <a:solidFill>
                        <a:srgbClr val="FABF8F"/>
                      </a:solidFill>
                      <a:prstDash val="solid"/>
                      <a:round/>
                      <a:headEnd type="none" w="med" len="med"/>
                      <a:tailEnd type="none" w="med" len="med"/>
                    </a:lnT>
                    <a:lnB w="12700" cap="flat" cmpd="sng" algn="ctr">
                      <a:solidFill>
                        <a:srgbClr val="FABF8F"/>
                      </a:solidFill>
                      <a:prstDash val="solid"/>
                      <a:round/>
                      <a:headEnd type="none" w="med" len="med"/>
                      <a:tailEnd type="none" w="med" len="med"/>
                    </a:lnB>
                  </a:tcPr>
                </a:tc>
                <a:tc>
                  <a:txBody>
                    <a:bodyPr/>
                    <a:lstStyle/>
                    <a:p>
                      <a:pPr algn="just">
                        <a:lnSpc>
                          <a:spcPct val="150000"/>
                        </a:lnSpc>
                        <a:spcAft>
                          <a:spcPts val="0"/>
                        </a:spcAft>
                      </a:pPr>
                      <a:r>
                        <a:rPr lang="en-IN" sz="1200" kern="0" dirty="0">
                          <a:latin typeface="+mj-lt"/>
                          <a:ea typeface="Times New Roman"/>
                          <a:cs typeface="Arial"/>
                        </a:rPr>
                        <a:t>Findings can inform service design, referral pathways and strategies to reduce access gaps (Wong-See </a:t>
                      </a:r>
                      <a:r>
                        <a:rPr lang="en-IN" sz="1200" i="1" kern="0" dirty="0">
                          <a:latin typeface="+mj-lt"/>
                          <a:ea typeface="Times New Roman"/>
                          <a:cs typeface="Arial"/>
                        </a:rPr>
                        <a:t>et al. </a:t>
                      </a:r>
                      <a:r>
                        <a:rPr lang="en-IN" sz="1200" kern="0" dirty="0">
                          <a:latin typeface="+mj-lt"/>
                          <a:ea typeface="Times New Roman"/>
                          <a:cs typeface="Arial"/>
                        </a:rPr>
                        <a:t>2023).</a:t>
                      </a:r>
                      <a:endParaRPr lang="en-US" sz="1200" kern="100" dirty="0">
                        <a:latin typeface="+mj-lt"/>
                        <a:ea typeface="Calibri"/>
                        <a:cs typeface="Times New Roman"/>
                      </a:endParaRPr>
                    </a:p>
                  </a:txBody>
                  <a:tcPr marL="68580" marR="68580" marT="0" marB="0">
                    <a:lnL w="12700" cap="flat" cmpd="sng" algn="ctr">
                      <a:solidFill>
                        <a:srgbClr val="FABF8F"/>
                      </a:solidFill>
                      <a:prstDash val="solid"/>
                      <a:round/>
                      <a:headEnd type="none" w="med" len="med"/>
                      <a:tailEnd type="none" w="med" len="med"/>
                    </a:lnL>
                    <a:lnR w="12700" cap="flat" cmpd="sng" algn="ctr">
                      <a:solidFill>
                        <a:srgbClr val="FABF8F"/>
                      </a:solidFill>
                      <a:prstDash val="solid"/>
                      <a:round/>
                      <a:headEnd type="none" w="med" len="med"/>
                      <a:tailEnd type="none" w="med" len="med"/>
                    </a:lnR>
                    <a:lnT w="12700" cap="flat" cmpd="sng" algn="ctr">
                      <a:solidFill>
                        <a:srgbClr val="FABF8F"/>
                      </a:solidFill>
                      <a:prstDash val="solid"/>
                      <a:round/>
                      <a:headEnd type="none" w="med" len="med"/>
                      <a:tailEnd type="none" w="med" len="med"/>
                    </a:lnT>
                    <a:lnB w="12700" cap="flat" cmpd="sng" algn="ctr">
                      <a:solidFill>
                        <a:srgbClr val="FABF8F"/>
                      </a:solidFill>
                      <a:prstDash val="solid"/>
                      <a:round/>
                      <a:headEnd type="none" w="med" len="med"/>
                      <a:tailEnd type="none" w="med" len="med"/>
                    </a:lnB>
                  </a:tcPr>
                </a:tc>
                <a:extLst>
                  <a:ext uri="{0D108BD9-81ED-4DB2-BD59-A6C34878D82A}">
                    <a16:rowId xmlns:a16="http://schemas.microsoft.com/office/drawing/2014/main" val="10002"/>
                  </a:ext>
                </a:extLst>
              </a:tr>
              <a:tr h="383873">
                <a:tc>
                  <a:txBody>
                    <a:bodyPr/>
                    <a:lstStyle/>
                    <a:p>
                      <a:pPr algn="ctr">
                        <a:lnSpc>
                          <a:spcPct val="150000"/>
                        </a:lnSpc>
                        <a:spcAft>
                          <a:spcPts val="0"/>
                        </a:spcAft>
                      </a:pPr>
                      <a:r>
                        <a:rPr lang="en-IN" sz="1200" b="1" kern="0">
                          <a:latin typeface="+mj-lt"/>
                          <a:ea typeface="Times New Roman"/>
                          <a:cs typeface="Arial"/>
                        </a:rPr>
                        <a:t>HSC professionals</a:t>
                      </a:r>
                      <a:endParaRPr lang="en-US" sz="1200" kern="100">
                        <a:latin typeface="+mj-lt"/>
                        <a:ea typeface="Calibri"/>
                        <a:cs typeface="Times New Roman"/>
                      </a:endParaRPr>
                    </a:p>
                  </a:txBody>
                  <a:tcPr marL="68580" marR="68580" marT="0" marB="0">
                    <a:lnL w="12700" cap="flat" cmpd="sng" algn="ctr">
                      <a:solidFill>
                        <a:srgbClr val="FABF8F"/>
                      </a:solidFill>
                      <a:prstDash val="solid"/>
                      <a:round/>
                      <a:headEnd type="none" w="med" len="med"/>
                      <a:tailEnd type="none" w="med" len="med"/>
                    </a:lnL>
                    <a:lnR w="12700" cap="flat" cmpd="sng" algn="ctr">
                      <a:solidFill>
                        <a:srgbClr val="FABF8F"/>
                      </a:solidFill>
                      <a:prstDash val="solid"/>
                      <a:round/>
                      <a:headEnd type="none" w="med" len="med"/>
                      <a:tailEnd type="none" w="med" len="med"/>
                    </a:lnR>
                    <a:lnT w="12700" cap="flat" cmpd="sng" algn="ctr">
                      <a:solidFill>
                        <a:srgbClr val="FABF8F"/>
                      </a:solidFill>
                      <a:prstDash val="solid"/>
                      <a:round/>
                      <a:headEnd type="none" w="med" len="med"/>
                      <a:tailEnd type="none" w="med" len="med"/>
                    </a:lnT>
                    <a:lnB w="12700" cap="flat" cmpd="sng" algn="ctr">
                      <a:solidFill>
                        <a:srgbClr val="FABF8F"/>
                      </a:solidFill>
                      <a:prstDash val="solid"/>
                      <a:round/>
                      <a:headEnd type="none" w="med" len="med"/>
                      <a:tailEnd type="none" w="med" len="med"/>
                    </a:lnB>
                    <a:solidFill>
                      <a:srgbClr val="FDE9D9"/>
                    </a:solidFill>
                  </a:tcPr>
                </a:tc>
                <a:tc>
                  <a:txBody>
                    <a:bodyPr/>
                    <a:lstStyle/>
                    <a:p>
                      <a:pPr algn="just">
                        <a:lnSpc>
                          <a:spcPct val="150000"/>
                        </a:lnSpc>
                        <a:spcAft>
                          <a:spcPts val="0"/>
                        </a:spcAft>
                      </a:pPr>
                      <a:r>
                        <a:rPr lang="en-IN" sz="1200" kern="0">
                          <a:latin typeface="+mj-lt"/>
                          <a:ea typeface="Times New Roman"/>
                          <a:cs typeface="Arial"/>
                        </a:rPr>
                        <a:t>Helps professionals recognise practical and systemic barriers affecting service access.</a:t>
                      </a:r>
                      <a:endParaRPr lang="en-US" sz="1200" kern="100">
                        <a:latin typeface="+mj-lt"/>
                        <a:ea typeface="Calibri"/>
                        <a:cs typeface="Times New Roman"/>
                      </a:endParaRPr>
                    </a:p>
                  </a:txBody>
                  <a:tcPr marL="68580" marR="68580" marT="0" marB="0">
                    <a:lnL w="12700" cap="flat" cmpd="sng" algn="ctr">
                      <a:solidFill>
                        <a:srgbClr val="FABF8F"/>
                      </a:solidFill>
                      <a:prstDash val="solid"/>
                      <a:round/>
                      <a:headEnd type="none" w="med" len="med"/>
                      <a:tailEnd type="none" w="med" len="med"/>
                    </a:lnL>
                    <a:lnR w="12700" cap="flat" cmpd="sng" algn="ctr">
                      <a:solidFill>
                        <a:srgbClr val="FABF8F"/>
                      </a:solidFill>
                      <a:prstDash val="solid"/>
                      <a:round/>
                      <a:headEnd type="none" w="med" len="med"/>
                      <a:tailEnd type="none" w="med" len="med"/>
                    </a:lnR>
                    <a:lnT w="12700" cap="flat" cmpd="sng" algn="ctr">
                      <a:solidFill>
                        <a:srgbClr val="FABF8F"/>
                      </a:solidFill>
                      <a:prstDash val="solid"/>
                      <a:round/>
                      <a:headEnd type="none" w="med" len="med"/>
                      <a:tailEnd type="none" w="med" len="med"/>
                    </a:lnT>
                    <a:lnB w="12700" cap="flat" cmpd="sng" algn="ctr">
                      <a:solidFill>
                        <a:srgbClr val="FABF8F"/>
                      </a:solidFill>
                      <a:prstDash val="solid"/>
                      <a:round/>
                      <a:headEnd type="none" w="med" len="med"/>
                      <a:tailEnd type="none" w="med" len="med"/>
                    </a:lnB>
                    <a:solidFill>
                      <a:srgbClr val="FDE9D9"/>
                    </a:solidFill>
                  </a:tcPr>
                </a:tc>
                <a:extLst>
                  <a:ext uri="{0D108BD9-81ED-4DB2-BD59-A6C34878D82A}">
                    <a16:rowId xmlns:a16="http://schemas.microsoft.com/office/drawing/2014/main" val="10003"/>
                  </a:ext>
                </a:extLst>
              </a:tr>
              <a:tr h="530323">
                <a:tc>
                  <a:txBody>
                    <a:bodyPr/>
                    <a:lstStyle/>
                    <a:p>
                      <a:pPr algn="ctr">
                        <a:lnSpc>
                          <a:spcPct val="150000"/>
                        </a:lnSpc>
                        <a:spcAft>
                          <a:spcPts val="0"/>
                        </a:spcAft>
                      </a:pPr>
                      <a:r>
                        <a:rPr lang="en-IN" sz="1200" b="1" kern="0">
                          <a:latin typeface="+mj-lt"/>
                          <a:ea typeface="Times New Roman"/>
                          <a:cs typeface="Arial"/>
                        </a:rPr>
                        <a:t>Policymakers</a:t>
                      </a:r>
                      <a:endParaRPr lang="en-US" sz="1200" kern="100">
                        <a:latin typeface="+mj-lt"/>
                        <a:ea typeface="Calibri"/>
                        <a:cs typeface="Times New Roman"/>
                      </a:endParaRPr>
                    </a:p>
                  </a:txBody>
                  <a:tcPr marL="68580" marR="68580" marT="0" marB="0">
                    <a:lnL w="12700" cap="flat" cmpd="sng" algn="ctr">
                      <a:solidFill>
                        <a:srgbClr val="FABF8F"/>
                      </a:solidFill>
                      <a:prstDash val="solid"/>
                      <a:round/>
                      <a:headEnd type="none" w="med" len="med"/>
                      <a:tailEnd type="none" w="med" len="med"/>
                    </a:lnL>
                    <a:lnR w="12700" cap="flat" cmpd="sng" algn="ctr">
                      <a:solidFill>
                        <a:srgbClr val="FABF8F"/>
                      </a:solidFill>
                      <a:prstDash val="solid"/>
                      <a:round/>
                      <a:headEnd type="none" w="med" len="med"/>
                      <a:tailEnd type="none" w="med" len="med"/>
                    </a:lnR>
                    <a:lnT w="12700" cap="flat" cmpd="sng" algn="ctr">
                      <a:solidFill>
                        <a:srgbClr val="FABF8F"/>
                      </a:solidFill>
                      <a:prstDash val="solid"/>
                      <a:round/>
                      <a:headEnd type="none" w="med" len="med"/>
                      <a:tailEnd type="none" w="med" len="med"/>
                    </a:lnT>
                    <a:lnB w="12700" cap="flat" cmpd="sng" algn="ctr">
                      <a:solidFill>
                        <a:srgbClr val="FABF8F"/>
                      </a:solidFill>
                      <a:prstDash val="solid"/>
                      <a:round/>
                      <a:headEnd type="none" w="med" len="med"/>
                      <a:tailEnd type="none" w="med" len="med"/>
                    </a:lnB>
                  </a:tcPr>
                </a:tc>
                <a:tc>
                  <a:txBody>
                    <a:bodyPr/>
                    <a:lstStyle/>
                    <a:p>
                      <a:pPr algn="just">
                        <a:lnSpc>
                          <a:spcPct val="150000"/>
                        </a:lnSpc>
                        <a:spcAft>
                          <a:spcPts val="0"/>
                        </a:spcAft>
                      </a:pPr>
                      <a:r>
                        <a:rPr lang="en-IN" sz="1200" kern="0" dirty="0">
                          <a:latin typeface="+mj-lt"/>
                          <a:ea typeface="Times New Roman"/>
                          <a:cs typeface="Arial"/>
                        </a:rPr>
                        <a:t>Provides evidence to support policies addressing inequalities in social care access (Barnes </a:t>
                      </a:r>
                      <a:r>
                        <a:rPr lang="en-IN" sz="1200" i="1" kern="0" dirty="0">
                          <a:latin typeface="+mj-lt"/>
                          <a:ea typeface="Times New Roman"/>
                          <a:cs typeface="Arial"/>
                        </a:rPr>
                        <a:t>et al. </a:t>
                      </a:r>
                      <a:r>
                        <a:rPr lang="en-IN" sz="1200" kern="0" dirty="0">
                          <a:latin typeface="+mj-lt"/>
                          <a:ea typeface="Times New Roman"/>
                          <a:cs typeface="Arial"/>
                        </a:rPr>
                        <a:t>2024).</a:t>
                      </a:r>
                      <a:endParaRPr lang="en-US" sz="1200" kern="100" dirty="0">
                        <a:latin typeface="+mj-lt"/>
                        <a:ea typeface="Calibri"/>
                        <a:cs typeface="Times New Roman"/>
                      </a:endParaRPr>
                    </a:p>
                  </a:txBody>
                  <a:tcPr marL="68580" marR="68580" marT="0" marB="0">
                    <a:lnL w="12700" cap="flat" cmpd="sng" algn="ctr">
                      <a:solidFill>
                        <a:srgbClr val="FABF8F"/>
                      </a:solidFill>
                      <a:prstDash val="solid"/>
                      <a:round/>
                      <a:headEnd type="none" w="med" len="med"/>
                      <a:tailEnd type="none" w="med" len="med"/>
                    </a:lnL>
                    <a:lnR w="12700" cap="flat" cmpd="sng" algn="ctr">
                      <a:solidFill>
                        <a:srgbClr val="FABF8F"/>
                      </a:solidFill>
                      <a:prstDash val="solid"/>
                      <a:round/>
                      <a:headEnd type="none" w="med" len="med"/>
                      <a:tailEnd type="none" w="med" len="med"/>
                    </a:lnR>
                    <a:lnT w="12700" cap="flat" cmpd="sng" algn="ctr">
                      <a:solidFill>
                        <a:srgbClr val="FABF8F"/>
                      </a:solidFill>
                      <a:prstDash val="solid"/>
                      <a:round/>
                      <a:headEnd type="none" w="med" len="med"/>
                      <a:tailEnd type="none" w="med" len="med"/>
                    </a:lnT>
                    <a:lnB w="12700" cap="flat" cmpd="sng" algn="ctr">
                      <a:solidFill>
                        <a:srgbClr val="FABF8F"/>
                      </a:solidFill>
                      <a:prstDash val="solid"/>
                      <a:round/>
                      <a:headEnd type="none" w="med" len="med"/>
                      <a:tailEnd type="none" w="med" len="med"/>
                    </a:lnB>
                  </a:tcPr>
                </a:tc>
                <a:extLst>
                  <a:ext uri="{0D108BD9-81ED-4DB2-BD59-A6C34878D82A}">
                    <a16:rowId xmlns:a16="http://schemas.microsoft.com/office/drawing/2014/main" val="10004"/>
                  </a:ext>
                </a:extLst>
              </a:tr>
              <a:tr h="1444661">
                <a:tc>
                  <a:txBody>
                    <a:bodyPr/>
                    <a:lstStyle/>
                    <a:p>
                      <a:pPr algn="ctr">
                        <a:lnSpc>
                          <a:spcPct val="150000"/>
                        </a:lnSpc>
                        <a:spcAft>
                          <a:spcPts val="0"/>
                        </a:spcAft>
                      </a:pPr>
                      <a:r>
                        <a:rPr lang="en-IN" sz="1200" b="1" kern="0" dirty="0">
                          <a:latin typeface="+mj-lt"/>
                          <a:ea typeface="Times New Roman"/>
                          <a:cs typeface="Arial"/>
                        </a:rPr>
                        <a:t>Public health</a:t>
                      </a:r>
                      <a:endParaRPr lang="en-US" sz="1200" kern="100" dirty="0">
                        <a:latin typeface="+mj-lt"/>
                        <a:ea typeface="Calibri"/>
                        <a:cs typeface="Times New Roman"/>
                      </a:endParaRPr>
                    </a:p>
                  </a:txBody>
                  <a:tcPr marL="68580" marR="68580" marT="0" marB="0">
                    <a:lnL w="12700" cap="flat" cmpd="sng" algn="ctr">
                      <a:solidFill>
                        <a:srgbClr val="FABF8F"/>
                      </a:solidFill>
                      <a:prstDash val="solid"/>
                      <a:round/>
                      <a:headEnd type="none" w="med" len="med"/>
                      <a:tailEnd type="none" w="med" len="med"/>
                    </a:lnL>
                    <a:lnR w="12700" cap="flat" cmpd="sng" algn="ctr">
                      <a:solidFill>
                        <a:srgbClr val="FABF8F"/>
                      </a:solidFill>
                      <a:prstDash val="solid"/>
                      <a:round/>
                      <a:headEnd type="none" w="med" len="med"/>
                      <a:tailEnd type="none" w="med" len="med"/>
                    </a:lnR>
                    <a:lnT w="12700" cap="flat" cmpd="sng" algn="ctr">
                      <a:solidFill>
                        <a:srgbClr val="FABF8F"/>
                      </a:solidFill>
                      <a:prstDash val="solid"/>
                      <a:round/>
                      <a:headEnd type="none" w="med" len="med"/>
                      <a:tailEnd type="none" w="med" len="med"/>
                    </a:lnT>
                    <a:lnB w="12700" cap="flat" cmpd="sng" algn="ctr">
                      <a:solidFill>
                        <a:srgbClr val="FABF8F"/>
                      </a:solidFill>
                      <a:prstDash val="solid"/>
                      <a:round/>
                      <a:headEnd type="none" w="med" len="med"/>
                      <a:tailEnd type="none" w="med" len="med"/>
                    </a:lnB>
                    <a:solidFill>
                      <a:srgbClr val="FDE9D9"/>
                    </a:solidFill>
                  </a:tcPr>
                </a:tc>
                <a:tc>
                  <a:txBody>
                    <a:bodyPr/>
                    <a:lstStyle/>
                    <a:p>
                      <a:pPr algn="just">
                        <a:lnSpc>
                          <a:spcPct val="150000"/>
                        </a:lnSpc>
                        <a:spcAft>
                          <a:spcPts val="0"/>
                        </a:spcAft>
                      </a:pPr>
                      <a:r>
                        <a:rPr lang="en-IN" sz="1200" kern="0" dirty="0">
                          <a:latin typeface="+mj-lt"/>
                          <a:ea typeface="Times New Roman"/>
                          <a:cs typeface="Arial"/>
                        </a:rPr>
                        <a:t>Earlier and more equitable access may support independence, wellbeing and reduce avoidable health and care pressures (Young and Bates, 2022; Ford </a:t>
                      </a:r>
                      <a:r>
                        <a:rPr lang="en-IN" sz="1200" i="1" kern="0" dirty="0">
                          <a:latin typeface="+mj-lt"/>
                          <a:ea typeface="Times New Roman"/>
                          <a:cs typeface="Arial"/>
                        </a:rPr>
                        <a:t>et al. </a:t>
                      </a:r>
                      <a:r>
                        <a:rPr lang="en-IN" sz="1200" kern="0" dirty="0">
                          <a:latin typeface="+mj-lt"/>
                          <a:ea typeface="Times New Roman"/>
                          <a:cs typeface="Arial"/>
                        </a:rPr>
                        <a:t>2022).</a:t>
                      </a:r>
                      <a:endParaRPr lang="en-US" sz="1200" kern="100" dirty="0">
                        <a:latin typeface="+mj-lt"/>
                        <a:ea typeface="Calibri"/>
                        <a:cs typeface="Times New Roman"/>
                      </a:endParaRPr>
                    </a:p>
                  </a:txBody>
                  <a:tcPr marL="68580" marR="68580" marT="0" marB="0">
                    <a:lnL w="12700" cap="flat" cmpd="sng" algn="ctr">
                      <a:solidFill>
                        <a:srgbClr val="FABF8F"/>
                      </a:solidFill>
                      <a:prstDash val="solid"/>
                      <a:round/>
                      <a:headEnd type="none" w="med" len="med"/>
                      <a:tailEnd type="none" w="med" len="med"/>
                    </a:lnL>
                    <a:lnR w="12700" cap="flat" cmpd="sng" algn="ctr">
                      <a:solidFill>
                        <a:srgbClr val="FABF8F"/>
                      </a:solidFill>
                      <a:prstDash val="solid"/>
                      <a:round/>
                      <a:headEnd type="none" w="med" len="med"/>
                      <a:tailEnd type="none" w="med" len="med"/>
                    </a:lnR>
                    <a:lnT w="12700" cap="flat" cmpd="sng" algn="ctr">
                      <a:solidFill>
                        <a:srgbClr val="FABF8F"/>
                      </a:solidFill>
                      <a:prstDash val="solid"/>
                      <a:round/>
                      <a:headEnd type="none" w="med" len="med"/>
                      <a:tailEnd type="none" w="med" len="med"/>
                    </a:lnT>
                    <a:lnB w="12700" cap="flat" cmpd="sng" algn="ctr">
                      <a:solidFill>
                        <a:srgbClr val="FABF8F"/>
                      </a:solidFill>
                      <a:prstDash val="solid"/>
                      <a:round/>
                      <a:headEnd type="none" w="med" len="med"/>
                      <a:tailEnd type="none" w="med" len="med"/>
                    </a:lnB>
                    <a:solidFill>
                      <a:srgbClr val="FDE9D9"/>
                    </a:solidFill>
                  </a:tcPr>
                </a:tc>
                <a:extLst>
                  <a:ext uri="{0D108BD9-81ED-4DB2-BD59-A6C34878D82A}">
                    <a16:rowId xmlns:a16="http://schemas.microsoft.com/office/drawing/2014/main" val="10005"/>
                  </a:ext>
                </a:extLst>
              </a:tr>
            </a:tbl>
          </a:graphicData>
        </a:graphic>
      </p:graphicFrame>
      <p:pic>
        <p:nvPicPr>
          <p:cNvPr id="1033" name="Picture 9"/>
          <p:cNvPicPr>
            <a:picLocks noChangeAspect="1" noChangeArrowheads="1"/>
          </p:cNvPicPr>
          <p:nvPr/>
        </p:nvPicPr>
        <p:blipFill>
          <a:blip r:embed="rId12"/>
          <a:srcRect/>
          <a:stretch>
            <a:fillRect/>
          </a:stretch>
        </p:blipFill>
        <p:spPr bwMode="auto">
          <a:xfrm>
            <a:off x="7132650" y="10031423"/>
            <a:ext cx="3357586" cy="217330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0" name="TextBox 29"/>
          <p:cNvSpPr txBox="1"/>
          <p:nvPr/>
        </p:nvSpPr>
        <p:spPr>
          <a:xfrm>
            <a:off x="7704154" y="12276170"/>
            <a:ext cx="2286016" cy="276999"/>
          </a:xfrm>
          <a:prstGeom prst="rect">
            <a:avLst/>
          </a:prstGeom>
          <a:noFill/>
        </p:spPr>
        <p:txBody>
          <a:bodyPr wrap="square" rtlCol="0">
            <a:spAutoFit/>
          </a:bodyPr>
          <a:lstStyle/>
          <a:p>
            <a:pPr algn="ctr"/>
            <a:r>
              <a:rPr lang="en-US" sz="1200" b="1" dirty="0"/>
              <a:t>(Source: </a:t>
            </a:r>
            <a:r>
              <a:rPr lang="en-US" sz="1200" dirty="0"/>
              <a:t>Age UK </a:t>
            </a:r>
            <a:r>
              <a:rPr lang="en-US" sz="1200" b="1" dirty="0"/>
              <a:t>, 2024)</a:t>
            </a:r>
          </a:p>
        </p:txBody>
      </p:sp>
      <p:sp>
        <p:nvSpPr>
          <p:cNvPr id="29" name="Rectangle 28"/>
          <p:cNvSpPr/>
          <p:nvPr/>
        </p:nvSpPr>
        <p:spPr>
          <a:xfrm>
            <a:off x="0" y="0"/>
            <a:ext cx="10693400" cy="1015663"/>
          </a:xfrm>
          <a:prstGeom prst="rect">
            <a:avLst/>
          </a:prstGeom>
          <a:solidFill>
            <a:schemeClr val="tx1">
              <a:lumMod val="65000"/>
              <a:lumOff val="35000"/>
            </a:schemeClr>
          </a:solidFill>
        </p:spPr>
        <p:txBody>
          <a:bodyPr wrap="square">
            <a:spAutoFit/>
          </a:bodyPr>
          <a:lstStyle/>
          <a:p>
            <a:pPr algn="ctr"/>
            <a:r>
              <a:rPr lang="en-US" sz="3000" b="1" i="1"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Barriers to Accessing Social Care Services Among Older Adults in the UK</a:t>
            </a:r>
          </a:p>
        </p:txBody>
      </p:sp>
      <p:pic>
        <p:nvPicPr>
          <p:cNvPr id="33" name="Picture 10"/>
          <p:cNvPicPr>
            <a:picLocks noChangeAspect="1" noChangeArrowheads="1"/>
          </p:cNvPicPr>
          <p:nvPr/>
        </p:nvPicPr>
        <p:blipFill>
          <a:blip r:embed="rId13"/>
          <a:srcRect/>
          <a:stretch>
            <a:fillRect/>
          </a:stretch>
        </p:blipFill>
        <p:spPr bwMode="auto">
          <a:xfrm>
            <a:off x="6826767" y="1131842"/>
            <a:ext cx="3592031" cy="2428892"/>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34" name="Rounded Rectangle 33"/>
          <p:cNvSpPr/>
          <p:nvPr/>
        </p:nvSpPr>
        <p:spPr>
          <a:xfrm>
            <a:off x="6775460" y="3775048"/>
            <a:ext cx="3775064" cy="357190"/>
          </a:xfrm>
          <a:prstGeom prst="roundRect">
            <a:avLst/>
          </a:prstGeom>
          <a:solidFill>
            <a:schemeClr val="bg2">
              <a:lumMod val="90000"/>
            </a:schemeClr>
          </a:solidFill>
          <a:ln>
            <a:solidFill>
              <a:schemeClr val="bg2">
                <a:lumMod val="25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1200" b="1" i="1" dirty="0"/>
              <a:t>Research impact</a:t>
            </a:r>
          </a:p>
        </p:txBody>
      </p:sp>
      <p:pic>
        <p:nvPicPr>
          <p:cNvPr id="2050" name="Picture 2"/>
          <p:cNvPicPr>
            <a:picLocks noChangeAspect="1" noChangeArrowheads="1"/>
          </p:cNvPicPr>
          <p:nvPr/>
        </p:nvPicPr>
        <p:blipFill>
          <a:blip r:embed="rId14"/>
          <a:srcRect/>
          <a:stretch>
            <a:fillRect/>
          </a:stretch>
        </p:blipFill>
        <p:spPr bwMode="auto">
          <a:xfrm>
            <a:off x="7061212" y="12704798"/>
            <a:ext cx="3526536" cy="2143140"/>
          </a:xfrm>
          <a:prstGeom prst="rect">
            <a:avLst/>
          </a:prstGeom>
          <a:noFill/>
          <a:ln w="9525">
            <a:noFill/>
            <a:miter lim="800000"/>
            <a:headEnd/>
            <a:tailEnd/>
          </a:ln>
          <a:effectLst/>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88916" y="1762070"/>
            <a:ext cx="9715568" cy="12157174"/>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US" sz="1600" dirty="0"/>
              <a:t>Age UK (2024). </a:t>
            </a:r>
            <a:r>
              <a:rPr lang="en-US" sz="1600" i="1" dirty="0"/>
              <a:t>State of Health and Care of Older People in England 2024.</a:t>
            </a:r>
            <a:r>
              <a:rPr lang="en-US" sz="1600" dirty="0"/>
              <a:t> [online] Age UK. Available at: </a:t>
            </a:r>
            <a:r>
              <a:rPr lang="en-US" sz="1600" u="sng" dirty="0">
                <a:hlinkClick r:id="rId2"/>
              </a:rPr>
              <a:t>https://www.ageuk.org.uk/discover/2024/september/state-of-health-and-care-of-older-people-in-england-2024/</a:t>
            </a:r>
            <a:r>
              <a:rPr lang="en-US" sz="1600" dirty="0"/>
              <a:t> [Accessed 6 Oct. 2026].</a:t>
            </a:r>
          </a:p>
          <a:p>
            <a:pPr algn="just"/>
            <a:r>
              <a:rPr lang="en-US" sz="1600" dirty="0"/>
              <a:t>Barnes, A., Phillips, F., Pickett, K., </a:t>
            </a:r>
            <a:r>
              <a:rPr lang="en-US" sz="1600" dirty="0" err="1"/>
              <a:t>Haider</a:t>
            </a:r>
            <a:r>
              <a:rPr lang="en-US" sz="1600" dirty="0"/>
              <a:t>, A.J., Robinson-Joyce, J. and Ahmed, S., (2024). Rapid review: Ten ways to improve support for </a:t>
            </a:r>
            <a:r>
              <a:rPr lang="en-US" sz="1600" dirty="0" err="1"/>
              <a:t>minoritised</a:t>
            </a:r>
            <a:r>
              <a:rPr lang="en-US" sz="1600" dirty="0"/>
              <a:t> informal adult </a:t>
            </a:r>
            <a:r>
              <a:rPr lang="en-US" sz="1600" dirty="0" err="1"/>
              <a:t>carers</a:t>
            </a:r>
            <a:r>
              <a:rPr lang="en-US" sz="1600" dirty="0"/>
              <a:t> at local government policy level to redress inequality. </a:t>
            </a:r>
            <a:r>
              <a:rPr lang="en-US" sz="1600" i="1" dirty="0"/>
              <a:t>Public Health in Practice</a:t>
            </a:r>
            <a:r>
              <a:rPr lang="en-US" sz="1600" dirty="0"/>
              <a:t>, </a:t>
            </a:r>
            <a:r>
              <a:rPr lang="en-US" sz="1600" i="1" dirty="0"/>
              <a:t>8</a:t>
            </a:r>
            <a:r>
              <a:rPr lang="en-US" sz="1600" dirty="0"/>
              <a:t>, p.100543. </a:t>
            </a:r>
            <a:r>
              <a:rPr lang="en-US" sz="1600" u="sng" dirty="0">
                <a:hlinkClick r:id="rId3"/>
              </a:rPr>
              <a:t>https://www.sciencedirect.com/science/article/pii/S2666535224000806</a:t>
            </a:r>
            <a:endParaRPr lang="en-US" sz="1600" dirty="0"/>
          </a:p>
          <a:p>
            <a:pPr algn="just"/>
            <a:r>
              <a:rPr lang="en-US" sz="1600" dirty="0" err="1"/>
              <a:t>Beaven</a:t>
            </a:r>
            <a:r>
              <a:rPr lang="en-US" sz="1600" dirty="0"/>
              <a:t>, A. and </a:t>
            </a:r>
            <a:r>
              <a:rPr lang="en-US" sz="1600" dirty="0" err="1"/>
              <a:t>Marshman</a:t>
            </a:r>
            <a:r>
              <a:rPr lang="en-US" sz="1600" dirty="0"/>
              <a:t>, Z., (2024). Barriers and facilitators to accessing oral healthcare for older people in the UK: a scoping review: Barriers and facilitators to accessing oral healthcare for older people in the UK: a scoping review. </a:t>
            </a:r>
            <a:r>
              <a:rPr lang="en-US" sz="1600" i="1" dirty="0"/>
              <a:t>British Dental Journal</a:t>
            </a:r>
            <a:r>
              <a:rPr lang="en-US" sz="1600" dirty="0"/>
              <a:t>, pp.1-7. </a:t>
            </a:r>
            <a:r>
              <a:rPr lang="en-US" sz="1600" u="sng" dirty="0">
                <a:hlinkClick r:id="rId4"/>
              </a:rPr>
              <a:t>https://www.nature.com/articles/s41415-024-7740-x</a:t>
            </a:r>
            <a:endParaRPr lang="en-US" sz="1600" dirty="0"/>
          </a:p>
          <a:p>
            <a:pPr algn="just"/>
            <a:r>
              <a:rPr lang="en-US" sz="1600" dirty="0" err="1"/>
              <a:t>Cabañero</a:t>
            </a:r>
            <a:r>
              <a:rPr lang="en-US" sz="1600" dirty="0"/>
              <a:t>-Garcia, E., Martinez-</a:t>
            </a:r>
            <a:r>
              <a:rPr lang="en-US" sz="1600" dirty="0" err="1"/>
              <a:t>Lacoba</a:t>
            </a:r>
            <a:r>
              <a:rPr lang="en-US" sz="1600" dirty="0"/>
              <a:t>, R., </a:t>
            </a:r>
            <a:r>
              <a:rPr lang="en-US" sz="1600" dirty="0" err="1"/>
              <a:t>Pardo</a:t>
            </a:r>
            <a:r>
              <a:rPr lang="en-US" sz="1600" dirty="0"/>
              <a:t>-Garcia, I. and </a:t>
            </a:r>
            <a:r>
              <a:rPr lang="en-US" sz="1600" dirty="0" err="1"/>
              <a:t>Amo-Saus</a:t>
            </a:r>
            <a:r>
              <a:rPr lang="en-US" sz="1600" dirty="0"/>
              <a:t>, E., (2025). Barriers to health, social and long-term care access among older adults: a systematic review of reviews. </a:t>
            </a:r>
            <a:r>
              <a:rPr lang="en-US" sz="1600" i="1" dirty="0"/>
              <a:t>International journal for equity in health</a:t>
            </a:r>
            <a:r>
              <a:rPr lang="en-US" sz="1600" dirty="0"/>
              <a:t>, </a:t>
            </a:r>
            <a:r>
              <a:rPr lang="en-US" sz="1600" i="1" dirty="0"/>
              <a:t>24</a:t>
            </a:r>
            <a:r>
              <a:rPr lang="en-US" sz="1600" dirty="0"/>
              <a:t>(1), p.72. </a:t>
            </a:r>
            <a:r>
              <a:rPr lang="en-US" sz="1600" u="sng" dirty="0">
                <a:hlinkClick r:id="rId5"/>
              </a:rPr>
              <a:t>https://link.springer.com/article/10.1186/s12939-025-02429-y</a:t>
            </a:r>
            <a:endParaRPr lang="en-US" sz="1600" dirty="0"/>
          </a:p>
          <a:p>
            <a:pPr algn="just"/>
            <a:r>
              <a:rPr lang="en-US" sz="1600" dirty="0"/>
              <a:t>DHSC (2025). </a:t>
            </a:r>
            <a:r>
              <a:rPr lang="en-US" sz="1600" i="1" dirty="0"/>
              <a:t>Adult social care activity report 2024 to 2025: Commentary</a:t>
            </a:r>
            <a:r>
              <a:rPr lang="en-US" sz="1600" dirty="0"/>
              <a:t>. [online] GOV.UK. Available at: </a:t>
            </a:r>
            <a:r>
              <a:rPr lang="en-US" sz="1600" u="sng" dirty="0">
                <a:hlinkClick r:id="rId6"/>
              </a:rPr>
              <a:t>https://www.gov.uk/government/statistics/adult-social-care-activity-report-england-2024-to-2025/adult-social-care-activity-report-2024-to-2025-commentary</a:t>
            </a:r>
            <a:r>
              <a:rPr lang="en-US" sz="1600" dirty="0"/>
              <a:t> [Accessed 7 Oct. 2026]</a:t>
            </a:r>
          </a:p>
          <a:p>
            <a:pPr algn="just"/>
            <a:r>
              <a:rPr lang="en-US" sz="1600" dirty="0"/>
              <a:t>Ford, J., Knight, J., </a:t>
            </a:r>
            <a:r>
              <a:rPr lang="en-US" sz="1600" dirty="0" err="1"/>
              <a:t>Brittain</a:t>
            </a:r>
            <a:r>
              <a:rPr lang="en-US" sz="1600" dirty="0"/>
              <a:t>, J., Bentley, C., </a:t>
            </a:r>
            <a:r>
              <a:rPr lang="en-US" sz="1600" dirty="0" err="1"/>
              <a:t>Sowden</a:t>
            </a:r>
            <a:r>
              <a:rPr lang="en-US" sz="1600" dirty="0"/>
              <a:t>, S., Castro, A., Doran, T. and Cookson, R., (2022). Reducing inequality in avoidable emergency admissions: Case studies of local health care systems in England using a realist approach. </a:t>
            </a:r>
            <a:r>
              <a:rPr lang="en-US" sz="1600" i="1" dirty="0"/>
              <a:t>Journal of Health Services Research &amp; Policy</a:t>
            </a:r>
            <a:r>
              <a:rPr lang="en-US" sz="1600" dirty="0"/>
              <a:t>, </a:t>
            </a:r>
            <a:r>
              <a:rPr lang="en-US" sz="1600" i="1" dirty="0"/>
              <a:t>27</a:t>
            </a:r>
            <a:r>
              <a:rPr lang="en-US" sz="1600" dirty="0"/>
              <a:t>(1), pp.31-40. </a:t>
            </a:r>
            <a:r>
              <a:rPr lang="en-US" sz="1600" u="sng" dirty="0">
                <a:hlinkClick r:id="rId7"/>
              </a:rPr>
              <a:t>https://journals.sagepub.com/doi/abs/10.1177/13558196211021618</a:t>
            </a:r>
            <a:endParaRPr lang="en-US" sz="1600" dirty="0"/>
          </a:p>
          <a:p>
            <a:pPr algn="just"/>
            <a:r>
              <a:rPr lang="en-US" sz="1600" dirty="0" err="1"/>
              <a:t>Kervin</a:t>
            </a:r>
            <a:r>
              <a:rPr lang="en-US" sz="1600" dirty="0"/>
              <a:t>, L.M., </a:t>
            </a:r>
            <a:r>
              <a:rPr lang="en-US" sz="1600" dirty="0" err="1"/>
              <a:t>Riadi</a:t>
            </a:r>
            <a:r>
              <a:rPr lang="en-US" sz="1600" dirty="0"/>
              <a:t>, I., Chamberlain, S.A., </a:t>
            </a:r>
            <a:r>
              <a:rPr lang="en-US" sz="1600" dirty="0" err="1"/>
              <a:t>Teo</a:t>
            </a:r>
            <a:r>
              <a:rPr lang="en-US" sz="1600" dirty="0"/>
              <a:t>, K., Churchill, R., </a:t>
            </a:r>
            <a:r>
              <a:rPr lang="en-US" sz="1600" dirty="0" err="1"/>
              <a:t>Beleno</a:t>
            </a:r>
            <a:r>
              <a:rPr lang="en-US" sz="1600" dirty="0"/>
              <a:t>, R., Hung, L. and </a:t>
            </a:r>
            <a:r>
              <a:rPr lang="en-US" sz="1600" dirty="0" err="1"/>
              <a:t>Cosco</a:t>
            </a:r>
            <a:r>
              <a:rPr lang="en-US" sz="1600" dirty="0"/>
              <a:t>, T.D., (2025). Barriers in Health and Social Care Access and Systems Navigation among Older Adults without Advocates: A Scoping Literature Review and Framework Synthesis: LM </a:t>
            </a:r>
            <a:r>
              <a:rPr lang="en-US" sz="1600" dirty="0" err="1"/>
              <a:t>Kervin</a:t>
            </a:r>
            <a:r>
              <a:rPr lang="en-US" sz="1600" dirty="0"/>
              <a:t> et al. </a:t>
            </a:r>
            <a:r>
              <a:rPr lang="en-US" sz="1600" i="1" dirty="0"/>
              <a:t>Journal of Population Ageing</a:t>
            </a:r>
            <a:r>
              <a:rPr lang="en-US" sz="1600" dirty="0"/>
              <a:t>, </a:t>
            </a:r>
            <a:r>
              <a:rPr lang="en-US" sz="1600" i="1" dirty="0"/>
              <a:t>18</a:t>
            </a:r>
            <a:r>
              <a:rPr lang="en-US" sz="1600" dirty="0"/>
              <a:t>(2), pp.221-256. </a:t>
            </a:r>
            <a:r>
              <a:rPr lang="en-US" sz="1600" u="sng" dirty="0">
                <a:hlinkClick r:id="rId8"/>
              </a:rPr>
              <a:t>https://link.springer.com/article/10.1007/s12062-023-09430-9</a:t>
            </a:r>
            <a:endParaRPr lang="en-US" sz="1600" dirty="0"/>
          </a:p>
          <a:p>
            <a:pPr algn="just"/>
            <a:r>
              <a:rPr lang="en-US" sz="1600" dirty="0"/>
              <a:t>Khan, H.T., </a:t>
            </a:r>
            <a:r>
              <a:rPr lang="en-US" sz="1600" dirty="0" err="1"/>
              <a:t>Addo</a:t>
            </a:r>
            <a:r>
              <a:rPr lang="en-US" sz="1600" dirty="0"/>
              <a:t>, K.M. and Findlay, H., (2024). Public health challenges and responses to the growing ageing populations. </a:t>
            </a:r>
            <a:r>
              <a:rPr lang="en-US" sz="1600" i="1" dirty="0"/>
              <a:t>Public health challenges</a:t>
            </a:r>
            <a:r>
              <a:rPr lang="en-US" sz="1600" dirty="0"/>
              <a:t>, </a:t>
            </a:r>
            <a:r>
              <a:rPr lang="en-US" sz="1600" i="1" dirty="0"/>
              <a:t>3</a:t>
            </a:r>
            <a:r>
              <a:rPr lang="en-US" sz="1600" dirty="0"/>
              <a:t>(3), p.e213. </a:t>
            </a:r>
            <a:r>
              <a:rPr lang="en-US" sz="1600" u="sng" dirty="0">
                <a:hlinkClick r:id="rId9"/>
              </a:rPr>
              <a:t>https://onlinelibrary.wiley.com/doi/abs/10.1002/puh2.213</a:t>
            </a:r>
            <a:r>
              <a:rPr lang="en-US" sz="1600" dirty="0"/>
              <a:t> </a:t>
            </a:r>
          </a:p>
          <a:p>
            <a:pPr algn="just"/>
            <a:r>
              <a:rPr lang="en-US" sz="1600" dirty="0" err="1"/>
              <a:t>Lowther</a:t>
            </a:r>
            <a:r>
              <a:rPr lang="en-US" sz="1600" dirty="0"/>
              <a:t>-Payne, H.J., </a:t>
            </a:r>
            <a:r>
              <a:rPr lang="en-US" sz="1600" dirty="0" err="1"/>
              <a:t>Ushakova</a:t>
            </a:r>
            <a:r>
              <a:rPr lang="en-US" sz="1600" dirty="0"/>
              <a:t>, A., Beckwith, A., Liberty, C., Edge, R. and </a:t>
            </a:r>
            <a:r>
              <a:rPr lang="en-US" sz="1600" dirty="0" err="1"/>
              <a:t>Lobban</a:t>
            </a:r>
            <a:r>
              <a:rPr lang="en-US" sz="1600" dirty="0"/>
              <a:t>, F., (2023). Understanding inequalities in access to adult mental health services in the UK: a systematic mapping review. </a:t>
            </a:r>
            <a:r>
              <a:rPr lang="en-US" sz="1600" i="1" dirty="0"/>
              <a:t>BMC health services research</a:t>
            </a:r>
            <a:r>
              <a:rPr lang="en-US" sz="1600" dirty="0"/>
              <a:t>, </a:t>
            </a:r>
            <a:r>
              <a:rPr lang="en-US" sz="1600" i="1" dirty="0"/>
              <a:t>23</a:t>
            </a:r>
            <a:r>
              <a:rPr lang="en-US" sz="1600" dirty="0"/>
              <a:t>(1), p.1042. </a:t>
            </a:r>
            <a:r>
              <a:rPr lang="en-US" sz="1600" u="sng" dirty="0">
                <a:hlinkClick r:id="rId10"/>
              </a:rPr>
              <a:t>https://link.springer.com/article/10.1186/s12913-023-10030-8</a:t>
            </a:r>
            <a:endParaRPr lang="en-US" sz="1600" dirty="0"/>
          </a:p>
          <a:p>
            <a:pPr algn="just"/>
            <a:r>
              <a:rPr lang="en-US" sz="1600" dirty="0"/>
              <a:t>ONS (2025). </a:t>
            </a:r>
            <a:r>
              <a:rPr lang="en-US" sz="1600" i="1" dirty="0"/>
              <a:t>Population aged 65 and over - ONS.</a:t>
            </a:r>
            <a:r>
              <a:rPr lang="en-US" sz="1600" dirty="0"/>
              <a:t> [online] Ons.gov.uk. Available at: </a:t>
            </a:r>
            <a:r>
              <a:rPr lang="en-US" sz="1600" u="sng" dirty="0">
                <a:hlinkClick r:id="rId11"/>
              </a:rPr>
              <a:t>https://www.ons.gov.uk/explore-local-statistics/indicators/percentage-population-aged-65</a:t>
            </a:r>
            <a:r>
              <a:rPr lang="en-US" sz="1600" dirty="0"/>
              <a:t> [Accessed 6 Oct. 2026].</a:t>
            </a:r>
          </a:p>
          <a:p>
            <a:pPr algn="just"/>
            <a:r>
              <a:rPr lang="en-US" sz="1600" dirty="0" err="1"/>
              <a:t>Rahman</a:t>
            </a:r>
            <a:r>
              <a:rPr lang="en-US" sz="1600" dirty="0"/>
              <a:t>, M.M., Rosenberg, M., Flores, G., </a:t>
            </a:r>
            <a:r>
              <a:rPr lang="en-US" sz="1600" dirty="0" err="1"/>
              <a:t>Parsell</a:t>
            </a:r>
            <a:r>
              <a:rPr lang="en-US" sz="1600" dirty="0"/>
              <a:t>, N., </a:t>
            </a:r>
            <a:r>
              <a:rPr lang="en-US" sz="1600" dirty="0" err="1"/>
              <a:t>Akter</a:t>
            </a:r>
            <a:r>
              <a:rPr lang="en-US" sz="1600" dirty="0"/>
              <a:t>, S., </a:t>
            </a:r>
            <a:r>
              <a:rPr lang="en-US" sz="1600" dirty="0" err="1"/>
              <a:t>Alam</a:t>
            </a:r>
            <a:r>
              <a:rPr lang="en-US" sz="1600" dirty="0"/>
              <a:t>, M.A., </a:t>
            </a:r>
            <a:r>
              <a:rPr lang="en-US" sz="1600" dirty="0" err="1"/>
              <a:t>Rahman</a:t>
            </a:r>
            <a:r>
              <a:rPr lang="en-US" sz="1600" dirty="0"/>
              <a:t>, M.M. and </a:t>
            </a:r>
            <a:r>
              <a:rPr lang="en-US" sz="1600" dirty="0" err="1"/>
              <a:t>Edejer</a:t>
            </a:r>
            <a:r>
              <a:rPr lang="en-US" sz="1600" dirty="0"/>
              <a:t>, T., (2022). A systematic review and meta-analysis of unmet needs for healthcare and long-term care among older people. </a:t>
            </a:r>
            <a:r>
              <a:rPr lang="en-US" sz="1600" i="1" dirty="0"/>
              <a:t>Health Economics Review</a:t>
            </a:r>
            <a:r>
              <a:rPr lang="en-US" sz="1600" dirty="0"/>
              <a:t>, </a:t>
            </a:r>
            <a:r>
              <a:rPr lang="en-US" sz="1600" i="1" dirty="0"/>
              <a:t>12</a:t>
            </a:r>
            <a:r>
              <a:rPr lang="en-US" sz="1600" dirty="0"/>
              <a:t>(1), p.60. </a:t>
            </a:r>
            <a:r>
              <a:rPr lang="en-US" sz="1600" u="sng" dirty="0">
                <a:hlinkClick r:id="rId12"/>
              </a:rPr>
              <a:t>https://link.springer.com/article/10.1186/s13561-022-00398-4</a:t>
            </a:r>
            <a:endParaRPr lang="en-US" sz="1600" dirty="0"/>
          </a:p>
          <a:p>
            <a:pPr algn="just"/>
            <a:r>
              <a:rPr lang="en-US" sz="1600" dirty="0"/>
              <a:t>Reeves, C., Islam, A. and Gentry, T., (2023). The state of health and care of older people in England 2023. </a:t>
            </a:r>
            <a:r>
              <a:rPr lang="en-US" sz="1600" i="1" dirty="0"/>
              <a:t>Age UK</a:t>
            </a:r>
            <a:r>
              <a:rPr lang="en-US" sz="1600" dirty="0"/>
              <a:t>. </a:t>
            </a:r>
            <a:r>
              <a:rPr lang="en-US" sz="1600" u="sng" dirty="0">
                <a:hlinkClick r:id="rId13"/>
              </a:rPr>
              <a:t>https://www.foundations.uk.com/wp-content/uploads/2023/07/age_uk_briefing_state_of_health_and_care_of_older_people_july2023.pdf</a:t>
            </a:r>
            <a:endParaRPr lang="en-US" sz="1600" dirty="0"/>
          </a:p>
          <a:p>
            <a:pPr algn="just"/>
            <a:r>
              <a:rPr lang="en-US" sz="1600" dirty="0"/>
              <a:t>Remnant, J., Kelly, M., Cowley, L. and Booth, S., (2025, October). Supporting and Retaining NHS England Staff with Long-Term Health Conditions—A Qualitative Study. In </a:t>
            </a:r>
            <a:r>
              <a:rPr lang="en-US" sz="1600" i="1" dirty="0"/>
              <a:t>Healthcare</a:t>
            </a:r>
            <a:r>
              <a:rPr lang="en-US" sz="1600" dirty="0"/>
              <a:t> (Vol. 13, No. 20, p. 2573). MDPI. </a:t>
            </a:r>
            <a:r>
              <a:rPr lang="en-US" sz="1600" u="sng" dirty="0">
                <a:hlinkClick r:id="rId14"/>
              </a:rPr>
              <a:t>https://www.mdpi.com/2227-9032/13/20/2573</a:t>
            </a:r>
            <a:endParaRPr lang="en-US" sz="1600" dirty="0"/>
          </a:p>
          <a:p>
            <a:pPr algn="just"/>
            <a:r>
              <a:rPr lang="en-US" sz="1600" dirty="0"/>
              <a:t>Shin, H. and Park, C., (2022). Social support and psychological well-being in younger and older adults: The mediating effects of basic psychological need satisfaction. </a:t>
            </a:r>
            <a:r>
              <a:rPr lang="en-US" sz="1600" i="1" dirty="0"/>
              <a:t>Frontiers in Psychology</a:t>
            </a:r>
            <a:r>
              <a:rPr lang="en-US" sz="1600" dirty="0"/>
              <a:t>, </a:t>
            </a:r>
            <a:r>
              <a:rPr lang="en-US" sz="1600" i="1" dirty="0"/>
              <a:t>13</a:t>
            </a:r>
            <a:r>
              <a:rPr lang="en-US" sz="1600" dirty="0"/>
              <a:t>, p.1051968. </a:t>
            </a:r>
            <a:r>
              <a:rPr lang="en-US" sz="1600" u="sng" dirty="0">
                <a:hlinkClick r:id="rId15"/>
              </a:rPr>
              <a:t>https://doi.org/10.3389/fpsyg.2022.1051968</a:t>
            </a:r>
            <a:r>
              <a:rPr lang="en-US" sz="1600" dirty="0"/>
              <a:t> </a:t>
            </a:r>
          </a:p>
          <a:p>
            <a:pPr algn="just"/>
            <a:r>
              <a:rPr lang="en-US" sz="1600" dirty="0"/>
              <a:t>Wong-See, H., </a:t>
            </a:r>
            <a:r>
              <a:rPr lang="en-US" sz="1600" dirty="0" err="1"/>
              <a:t>Calik</a:t>
            </a:r>
            <a:r>
              <a:rPr lang="en-US" sz="1600" dirty="0"/>
              <a:t>, A., </a:t>
            </a:r>
            <a:r>
              <a:rPr lang="en-US" sz="1600" dirty="0" err="1"/>
              <a:t>Ostojic</a:t>
            </a:r>
            <a:r>
              <a:rPr lang="en-US" sz="1600" dirty="0"/>
              <a:t>, K., Raman, S. and </a:t>
            </a:r>
            <a:r>
              <a:rPr lang="en-US" sz="1600" dirty="0" err="1"/>
              <a:t>Woolfenden</a:t>
            </a:r>
            <a:r>
              <a:rPr lang="en-US" sz="1600" dirty="0"/>
              <a:t>, S., (2023). Clinical pathways for the identification and referral for social needs: a systematic review. </a:t>
            </a:r>
            <a:r>
              <a:rPr lang="en-US" sz="1600" i="1" dirty="0"/>
              <a:t>Pediatrics</a:t>
            </a:r>
            <a:r>
              <a:rPr lang="en-US" sz="1600" dirty="0"/>
              <a:t>, </a:t>
            </a:r>
            <a:r>
              <a:rPr lang="en-US" sz="1600" i="1" dirty="0"/>
              <a:t>151</a:t>
            </a:r>
            <a:r>
              <a:rPr lang="en-US" sz="1600" dirty="0"/>
              <a:t>(3), p.e2022056837. </a:t>
            </a:r>
            <a:r>
              <a:rPr lang="en-US" sz="1600" u="sng" dirty="0">
                <a:hlinkClick r:id="rId16"/>
              </a:rPr>
              <a:t>https://publications.aap.org/pediatrics/article-abstract/151/3/e2022056837/190636</a:t>
            </a:r>
            <a:endParaRPr lang="en-US" sz="1600" dirty="0"/>
          </a:p>
          <a:p>
            <a:pPr algn="just"/>
            <a:r>
              <a:rPr lang="en-US" sz="1600" dirty="0"/>
              <a:t>Young, D. and Bates, G., (2022). </a:t>
            </a:r>
            <a:r>
              <a:rPr lang="en-US" sz="1600" dirty="0" err="1"/>
              <a:t>Maximising</a:t>
            </a:r>
            <a:r>
              <a:rPr lang="en-US" sz="1600" dirty="0"/>
              <a:t> the health impacts of free advice services in the UK: A mixed methods systematic review. </a:t>
            </a:r>
            <a:r>
              <a:rPr lang="en-US" sz="1600" i="1" dirty="0"/>
              <a:t>Health &amp; Social Care in the Community</a:t>
            </a:r>
            <a:r>
              <a:rPr lang="en-US" sz="1600" dirty="0"/>
              <a:t>, </a:t>
            </a:r>
            <a:r>
              <a:rPr lang="en-US" sz="1600" i="1" dirty="0"/>
              <a:t>30</a:t>
            </a:r>
            <a:r>
              <a:rPr lang="en-US" sz="1600" dirty="0"/>
              <a:t>(5), pp.1713-1725. </a:t>
            </a:r>
            <a:r>
              <a:rPr lang="en-US" sz="1600" u="sng" dirty="0">
                <a:hlinkClick r:id="rId17"/>
              </a:rPr>
              <a:t>https://onlinelibrary.wiley.com/doi/abs/10.1111/hsc.13777</a:t>
            </a:r>
            <a:endParaRPr lang="en-US" sz="1600" dirty="0"/>
          </a:p>
          <a:p>
            <a:endParaRPr lang="en-US" sz="1600" dirty="0"/>
          </a:p>
        </p:txBody>
      </p:sp>
      <p:sp>
        <p:nvSpPr>
          <p:cNvPr id="4" name="Rounded Rectangle 3"/>
          <p:cNvSpPr/>
          <p:nvPr/>
        </p:nvSpPr>
        <p:spPr>
          <a:xfrm>
            <a:off x="417478" y="560338"/>
            <a:ext cx="9787006" cy="85725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b="1" i="1" dirty="0"/>
              <a:t>References</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59</TotalTime>
  <Words>1820</Words>
  <Application>Microsoft Office PowerPoint</Application>
  <PresentationFormat>Custom</PresentationFormat>
  <Paragraphs>59</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HP</dc:creator>
  <cp:lastModifiedBy>abin c aji</cp:lastModifiedBy>
  <cp:revision>15</cp:revision>
  <dcterms:created xsi:type="dcterms:W3CDTF">2026-10-07T04:38:27Z</dcterms:created>
  <dcterms:modified xsi:type="dcterms:W3CDTF">2026-10-10T14:53:50Z</dcterms:modified>
</cp:coreProperties>
</file>