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 id="2147483673" r:id="rId4"/>
    <p:sldMasterId id="2147483661" r:id="rId5"/>
    <p:sldMasterId id="2147483710" r:id="rId6"/>
  </p:sldMasterIdLst>
  <p:notesMasterIdLst>
    <p:notesMasterId r:id="rId21"/>
  </p:notesMasterIdLst>
  <p:sldIdLst>
    <p:sldId id="256" r:id="rId7"/>
    <p:sldId id="273" r:id="rId8"/>
    <p:sldId id="276" r:id="rId9"/>
    <p:sldId id="265" r:id="rId10"/>
    <p:sldId id="277" r:id="rId11"/>
    <p:sldId id="267" r:id="rId12"/>
    <p:sldId id="263" r:id="rId13"/>
    <p:sldId id="271" r:id="rId14"/>
    <p:sldId id="258" r:id="rId15"/>
    <p:sldId id="259" r:id="rId16"/>
    <p:sldId id="278" r:id="rId17"/>
    <p:sldId id="264" r:id="rId18"/>
    <p:sldId id="268" r:id="rId19"/>
    <p:sldId id="26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988B5A-088B-2242-593A-DE3E458924FC}" v="205" dt="2022-03-15T17:36:22.264"/>
    <p1510:client id="{38BD3A8A-A039-25B3-EA5D-B27A91FAE060}" v="131" dt="2022-03-09T15:41:41.178"/>
    <p1510:client id="{4C7FE7B0-0FFE-38A2-9209-D246A3809E43}" v="1337" dt="2022-03-16T17:39:55.543"/>
    <p1510:client id="{944D211E-AEE1-45BE-A97E-BD80FE6C6DF7}" v="155" dt="2022-02-22T17:52:18.171"/>
    <p1510:client id="{96C3E488-547F-D370-4C48-BE4B5D93AFB1}" v="165" dt="2022-03-23T22:08:53.154"/>
    <p1510:client id="{EC54BF29-230D-CEF4-8EB9-257B99D5FFEC}" v="52" dt="2022-03-23T22:15:15.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B6974F-4BDB-4A83-A483-C977490D9916}"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9CA8258-8685-4858-A047-2BDFEDFDD710}">
      <dgm:prSet/>
      <dgm:spPr/>
      <dgm:t>
        <a:bodyPr/>
        <a:lstStyle/>
        <a:p>
          <a:r>
            <a:rPr lang="en-US" b="1"/>
            <a:t>Overview</a:t>
          </a:r>
          <a:endParaRPr lang="en-US"/>
        </a:p>
      </dgm:t>
    </dgm:pt>
    <dgm:pt modelId="{A17AF645-DBA9-4235-9FA7-D482B75B8136}" type="parTrans" cxnId="{68C7A9B5-CD46-44FB-AFF8-525C38E7E9EB}">
      <dgm:prSet/>
      <dgm:spPr/>
      <dgm:t>
        <a:bodyPr/>
        <a:lstStyle/>
        <a:p>
          <a:endParaRPr lang="en-US"/>
        </a:p>
      </dgm:t>
    </dgm:pt>
    <dgm:pt modelId="{E0F5D05A-6E6C-4E0A-A8A5-1631D6B77C13}" type="sibTrans" cxnId="{68C7A9B5-CD46-44FB-AFF8-525C38E7E9EB}">
      <dgm:prSet/>
      <dgm:spPr/>
      <dgm:t>
        <a:bodyPr/>
        <a:lstStyle/>
        <a:p>
          <a:endParaRPr lang="en-US"/>
        </a:p>
      </dgm:t>
    </dgm:pt>
    <dgm:pt modelId="{FD31C5CA-FE1F-4217-A9EB-4D716D1001DB}">
      <dgm:prSet/>
      <dgm:spPr/>
      <dgm:t>
        <a:bodyPr/>
        <a:lstStyle/>
        <a:p>
          <a:r>
            <a:rPr lang="en-US" dirty="0"/>
            <a:t>The factors of competitive advantage:</a:t>
          </a:r>
        </a:p>
      </dgm:t>
    </dgm:pt>
    <dgm:pt modelId="{EEF1AFE2-0C0A-4407-A94C-301ADB484E3F}" type="parTrans" cxnId="{66307364-94FC-480C-9B16-8BAD53606852}">
      <dgm:prSet/>
      <dgm:spPr/>
      <dgm:t>
        <a:bodyPr/>
        <a:lstStyle/>
        <a:p>
          <a:endParaRPr lang="en-US"/>
        </a:p>
      </dgm:t>
    </dgm:pt>
    <dgm:pt modelId="{AFBCFEFB-9556-4315-8816-8E8902787467}" type="sibTrans" cxnId="{66307364-94FC-480C-9B16-8BAD53606852}">
      <dgm:prSet/>
      <dgm:spPr/>
      <dgm:t>
        <a:bodyPr/>
        <a:lstStyle/>
        <a:p>
          <a:endParaRPr lang="en-US"/>
        </a:p>
      </dgm:t>
    </dgm:pt>
    <dgm:pt modelId="{2595AB93-B647-4311-A7E0-FA950310E261}">
      <dgm:prSet/>
      <dgm:spPr/>
      <dgm:t>
        <a:bodyPr/>
        <a:lstStyle/>
        <a:p>
          <a:r>
            <a:rPr lang="en-US" dirty="0"/>
            <a:t>Quality</a:t>
          </a:r>
        </a:p>
      </dgm:t>
    </dgm:pt>
    <dgm:pt modelId="{F7E36317-D46B-4160-9098-47163A616A5F}" type="parTrans" cxnId="{5654599B-48CA-4C0B-A9F2-4B09FC58B227}">
      <dgm:prSet/>
      <dgm:spPr/>
      <dgm:t>
        <a:bodyPr/>
        <a:lstStyle/>
        <a:p>
          <a:endParaRPr lang="en-US"/>
        </a:p>
      </dgm:t>
    </dgm:pt>
    <dgm:pt modelId="{CDBAE716-16F5-4A93-AB62-FFCD04B130D0}" type="sibTrans" cxnId="{5654599B-48CA-4C0B-A9F2-4B09FC58B227}">
      <dgm:prSet/>
      <dgm:spPr/>
      <dgm:t>
        <a:bodyPr/>
        <a:lstStyle/>
        <a:p>
          <a:endParaRPr lang="en-US"/>
        </a:p>
      </dgm:t>
    </dgm:pt>
    <dgm:pt modelId="{3D93B69C-9A86-465A-A43B-AF5E670F3527}">
      <dgm:prSet/>
      <dgm:spPr/>
      <dgm:t>
        <a:bodyPr/>
        <a:lstStyle/>
        <a:p>
          <a:r>
            <a:rPr lang="en-US" dirty="0"/>
            <a:t>The prices</a:t>
          </a:r>
        </a:p>
      </dgm:t>
    </dgm:pt>
    <dgm:pt modelId="{81926F98-6DFD-49D3-93C5-1A9D253E28BD}" type="parTrans" cxnId="{0DC5E217-6808-4410-B7D2-E03FF2ACD8B8}">
      <dgm:prSet/>
      <dgm:spPr/>
      <dgm:t>
        <a:bodyPr/>
        <a:lstStyle/>
        <a:p>
          <a:endParaRPr lang="en-US"/>
        </a:p>
      </dgm:t>
    </dgm:pt>
    <dgm:pt modelId="{772890EA-B905-44B9-A9A1-B9545DA3C3D6}" type="sibTrans" cxnId="{0DC5E217-6808-4410-B7D2-E03FF2ACD8B8}">
      <dgm:prSet/>
      <dgm:spPr/>
      <dgm:t>
        <a:bodyPr/>
        <a:lstStyle/>
        <a:p>
          <a:endParaRPr lang="en-US"/>
        </a:p>
      </dgm:t>
    </dgm:pt>
    <dgm:pt modelId="{71C62127-1302-4917-BA47-42168F69C405}">
      <dgm:prSet/>
      <dgm:spPr/>
      <dgm:t>
        <a:bodyPr/>
        <a:lstStyle/>
        <a:p>
          <a:r>
            <a:rPr lang="en-US" dirty="0"/>
            <a:t>Location</a:t>
          </a:r>
        </a:p>
      </dgm:t>
    </dgm:pt>
    <dgm:pt modelId="{8DEC6020-EACF-41C4-9AF8-4AE6CAD9C0F0}" type="parTrans" cxnId="{494E0B3F-C409-45EC-B992-57AC9FEC0689}">
      <dgm:prSet/>
      <dgm:spPr/>
      <dgm:t>
        <a:bodyPr/>
        <a:lstStyle/>
        <a:p>
          <a:endParaRPr lang="en-US"/>
        </a:p>
      </dgm:t>
    </dgm:pt>
    <dgm:pt modelId="{5F3CD40B-50D1-4DE9-A1EB-B53437848612}" type="sibTrans" cxnId="{494E0B3F-C409-45EC-B992-57AC9FEC0689}">
      <dgm:prSet/>
      <dgm:spPr/>
      <dgm:t>
        <a:bodyPr/>
        <a:lstStyle/>
        <a:p>
          <a:endParaRPr lang="en-US"/>
        </a:p>
      </dgm:t>
    </dgm:pt>
    <dgm:pt modelId="{F98198C3-D379-4CAE-8D2E-92BD59EA25A7}">
      <dgm:prSet/>
      <dgm:spPr/>
      <dgm:t>
        <a:bodyPr/>
        <a:lstStyle/>
        <a:p>
          <a:r>
            <a:rPr lang="en-US" dirty="0"/>
            <a:t>Diversity</a:t>
          </a:r>
        </a:p>
      </dgm:t>
    </dgm:pt>
    <dgm:pt modelId="{0BF820AF-E81D-40B4-BC6B-9552F3B19ADF}" type="parTrans" cxnId="{D3A1A76A-37FA-43B4-AEFC-963BC6A088F9}">
      <dgm:prSet/>
      <dgm:spPr/>
      <dgm:t>
        <a:bodyPr/>
        <a:lstStyle/>
        <a:p>
          <a:endParaRPr lang="en-US"/>
        </a:p>
      </dgm:t>
    </dgm:pt>
    <dgm:pt modelId="{F3614A02-1BB4-42B2-B2B2-6B908FD2EA66}" type="sibTrans" cxnId="{D3A1A76A-37FA-43B4-AEFC-963BC6A088F9}">
      <dgm:prSet/>
      <dgm:spPr/>
      <dgm:t>
        <a:bodyPr/>
        <a:lstStyle/>
        <a:p>
          <a:endParaRPr lang="en-US"/>
        </a:p>
      </dgm:t>
    </dgm:pt>
    <dgm:pt modelId="{5BF25420-890F-4DD9-85EA-1970CDAA09CB}">
      <dgm:prSet/>
      <dgm:spPr/>
      <dgm:t>
        <a:bodyPr/>
        <a:lstStyle/>
        <a:p>
          <a:r>
            <a:rPr lang="en-US" dirty="0"/>
            <a:t>Service</a:t>
          </a:r>
        </a:p>
      </dgm:t>
    </dgm:pt>
    <dgm:pt modelId="{D8AB239C-EB90-4106-B369-185B8C857B06}" type="parTrans" cxnId="{FD597F4F-945B-440D-BE37-41B6B68942D2}">
      <dgm:prSet/>
      <dgm:spPr/>
      <dgm:t>
        <a:bodyPr/>
        <a:lstStyle/>
        <a:p>
          <a:endParaRPr lang="en-US"/>
        </a:p>
      </dgm:t>
    </dgm:pt>
    <dgm:pt modelId="{5F607C6B-0E04-4947-ACD3-F32B9E3F6545}" type="sibTrans" cxnId="{FD597F4F-945B-440D-BE37-41B6B68942D2}">
      <dgm:prSet/>
      <dgm:spPr/>
      <dgm:t>
        <a:bodyPr/>
        <a:lstStyle/>
        <a:p>
          <a:endParaRPr lang="en-US"/>
        </a:p>
      </dgm:t>
    </dgm:pt>
    <dgm:pt modelId="{B9372346-DCF2-4952-B975-0F645A244BB0}">
      <dgm:prSet/>
      <dgm:spPr/>
      <dgm:t>
        <a:bodyPr/>
        <a:lstStyle/>
        <a:p>
          <a:r>
            <a:rPr lang="en-US" dirty="0"/>
            <a:t>Training/Exercising</a:t>
          </a:r>
        </a:p>
      </dgm:t>
    </dgm:pt>
    <dgm:pt modelId="{E91BE452-5694-48B0-89D0-D88899158D9F}" type="parTrans" cxnId="{162F455F-69DB-4AAD-9038-4AFF1CD902EA}">
      <dgm:prSet/>
      <dgm:spPr/>
      <dgm:t>
        <a:bodyPr/>
        <a:lstStyle/>
        <a:p>
          <a:endParaRPr lang="en-US"/>
        </a:p>
      </dgm:t>
    </dgm:pt>
    <dgm:pt modelId="{DBEE17D9-687B-4B1B-B050-8D77EDAFDA86}" type="sibTrans" cxnId="{162F455F-69DB-4AAD-9038-4AFF1CD902EA}">
      <dgm:prSet/>
      <dgm:spPr/>
      <dgm:t>
        <a:bodyPr/>
        <a:lstStyle/>
        <a:p>
          <a:endParaRPr lang="en-US"/>
        </a:p>
      </dgm:t>
    </dgm:pt>
    <dgm:pt modelId="{8B6FF890-4393-4334-B67B-31D7ABC8EA5E}" type="pres">
      <dgm:prSet presAssocID="{B1B6974F-4BDB-4A83-A483-C977490D9916}" presName="linear" presStyleCnt="0">
        <dgm:presLayoutVars>
          <dgm:dir/>
          <dgm:animLvl val="lvl"/>
          <dgm:resizeHandles val="exact"/>
        </dgm:presLayoutVars>
      </dgm:prSet>
      <dgm:spPr/>
    </dgm:pt>
    <dgm:pt modelId="{5EC54436-6A60-49F0-BB8F-B2A15C63CC01}" type="pres">
      <dgm:prSet presAssocID="{49CA8258-8685-4858-A047-2BDFEDFDD710}" presName="parentLin" presStyleCnt="0"/>
      <dgm:spPr/>
    </dgm:pt>
    <dgm:pt modelId="{4DE87846-D679-44FA-978E-EFF06F38780F}" type="pres">
      <dgm:prSet presAssocID="{49CA8258-8685-4858-A047-2BDFEDFDD710}" presName="parentLeftMargin" presStyleLbl="node1" presStyleIdx="0" presStyleCnt="2"/>
      <dgm:spPr/>
    </dgm:pt>
    <dgm:pt modelId="{7BD212AB-E47C-4787-9042-AF59548904CB}" type="pres">
      <dgm:prSet presAssocID="{49CA8258-8685-4858-A047-2BDFEDFDD710}" presName="parentText" presStyleLbl="node1" presStyleIdx="0" presStyleCnt="2">
        <dgm:presLayoutVars>
          <dgm:chMax val="0"/>
          <dgm:bulletEnabled val="1"/>
        </dgm:presLayoutVars>
      </dgm:prSet>
      <dgm:spPr/>
    </dgm:pt>
    <dgm:pt modelId="{B042BCE2-93B9-4F55-A76E-C0D4CB5EB307}" type="pres">
      <dgm:prSet presAssocID="{49CA8258-8685-4858-A047-2BDFEDFDD710}" presName="negativeSpace" presStyleCnt="0"/>
      <dgm:spPr/>
    </dgm:pt>
    <dgm:pt modelId="{E847A5FA-7667-439B-805B-7161E36D22CE}" type="pres">
      <dgm:prSet presAssocID="{49CA8258-8685-4858-A047-2BDFEDFDD710}" presName="childText" presStyleLbl="conFgAcc1" presStyleIdx="0" presStyleCnt="2">
        <dgm:presLayoutVars>
          <dgm:bulletEnabled val="1"/>
        </dgm:presLayoutVars>
      </dgm:prSet>
      <dgm:spPr/>
    </dgm:pt>
    <dgm:pt modelId="{FFE616BC-760D-44C1-9A58-D34652602840}" type="pres">
      <dgm:prSet presAssocID="{E0F5D05A-6E6C-4E0A-A8A5-1631D6B77C13}" presName="spaceBetweenRectangles" presStyleCnt="0"/>
      <dgm:spPr/>
    </dgm:pt>
    <dgm:pt modelId="{353AB328-F04C-417F-B569-81EDAA8EC1E2}" type="pres">
      <dgm:prSet presAssocID="{FD31C5CA-FE1F-4217-A9EB-4D716D1001DB}" presName="parentLin" presStyleCnt="0"/>
      <dgm:spPr/>
    </dgm:pt>
    <dgm:pt modelId="{83DCAFE8-A511-4CA3-95A3-A78C1EBA18C0}" type="pres">
      <dgm:prSet presAssocID="{FD31C5CA-FE1F-4217-A9EB-4D716D1001DB}" presName="parentLeftMargin" presStyleLbl="node1" presStyleIdx="0" presStyleCnt="2"/>
      <dgm:spPr/>
    </dgm:pt>
    <dgm:pt modelId="{C5AE764B-379F-43CD-AED6-812D8E1345F7}" type="pres">
      <dgm:prSet presAssocID="{FD31C5CA-FE1F-4217-A9EB-4D716D1001DB}" presName="parentText" presStyleLbl="node1" presStyleIdx="1" presStyleCnt="2">
        <dgm:presLayoutVars>
          <dgm:chMax val="0"/>
          <dgm:bulletEnabled val="1"/>
        </dgm:presLayoutVars>
      </dgm:prSet>
      <dgm:spPr/>
    </dgm:pt>
    <dgm:pt modelId="{C92C8ECA-806C-4F1D-9832-C98379A88A20}" type="pres">
      <dgm:prSet presAssocID="{FD31C5CA-FE1F-4217-A9EB-4D716D1001DB}" presName="negativeSpace" presStyleCnt="0"/>
      <dgm:spPr/>
    </dgm:pt>
    <dgm:pt modelId="{C9AD1B9C-645B-49B7-9794-596087A32D97}" type="pres">
      <dgm:prSet presAssocID="{FD31C5CA-FE1F-4217-A9EB-4D716D1001DB}" presName="childText" presStyleLbl="conFgAcc1" presStyleIdx="1" presStyleCnt="2">
        <dgm:presLayoutVars>
          <dgm:bulletEnabled val="1"/>
        </dgm:presLayoutVars>
      </dgm:prSet>
      <dgm:spPr/>
    </dgm:pt>
  </dgm:ptLst>
  <dgm:cxnLst>
    <dgm:cxn modelId="{D2AA2310-48AF-4186-9C80-40BB86D93391}" type="presOf" srcId="{3D93B69C-9A86-465A-A43B-AF5E670F3527}" destId="{C9AD1B9C-645B-49B7-9794-596087A32D97}" srcOrd="0" destOrd="1" presId="urn:microsoft.com/office/officeart/2005/8/layout/list1"/>
    <dgm:cxn modelId="{0DC5E217-6808-4410-B7D2-E03FF2ACD8B8}" srcId="{FD31C5CA-FE1F-4217-A9EB-4D716D1001DB}" destId="{3D93B69C-9A86-465A-A43B-AF5E670F3527}" srcOrd="1" destOrd="0" parTransId="{81926F98-6DFD-49D3-93C5-1A9D253E28BD}" sibTransId="{772890EA-B905-44B9-A9A1-B9545DA3C3D6}"/>
    <dgm:cxn modelId="{328DEC1F-E7C4-4B13-8E51-F7DF477D3A05}" type="presOf" srcId="{49CA8258-8685-4858-A047-2BDFEDFDD710}" destId="{4DE87846-D679-44FA-978E-EFF06F38780F}" srcOrd="0" destOrd="0" presId="urn:microsoft.com/office/officeart/2005/8/layout/list1"/>
    <dgm:cxn modelId="{494E0B3F-C409-45EC-B992-57AC9FEC0689}" srcId="{FD31C5CA-FE1F-4217-A9EB-4D716D1001DB}" destId="{71C62127-1302-4917-BA47-42168F69C405}" srcOrd="2" destOrd="0" parTransId="{8DEC6020-EACF-41C4-9AF8-4AE6CAD9C0F0}" sibTransId="{5F3CD40B-50D1-4DE9-A1EB-B53437848612}"/>
    <dgm:cxn modelId="{162F455F-69DB-4AAD-9038-4AFF1CD902EA}" srcId="{FD31C5CA-FE1F-4217-A9EB-4D716D1001DB}" destId="{B9372346-DCF2-4952-B975-0F645A244BB0}" srcOrd="5" destOrd="0" parTransId="{E91BE452-5694-48B0-89D0-D88899158D9F}" sibTransId="{DBEE17D9-687B-4B1B-B050-8D77EDAFDA86}"/>
    <dgm:cxn modelId="{66307364-94FC-480C-9B16-8BAD53606852}" srcId="{B1B6974F-4BDB-4A83-A483-C977490D9916}" destId="{FD31C5CA-FE1F-4217-A9EB-4D716D1001DB}" srcOrd="1" destOrd="0" parTransId="{EEF1AFE2-0C0A-4407-A94C-301ADB484E3F}" sibTransId="{AFBCFEFB-9556-4315-8816-8E8902787467}"/>
    <dgm:cxn modelId="{C1F6E544-6805-4950-AC42-AC40AE0D6BAA}" type="presOf" srcId="{FD31C5CA-FE1F-4217-A9EB-4D716D1001DB}" destId="{83DCAFE8-A511-4CA3-95A3-A78C1EBA18C0}" srcOrd="0" destOrd="0" presId="urn:microsoft.com/office/officeart/2005/8/layout/list1"/>
    <dgm:cxn modelId="{BB4BE646-A86A-4105-81CF-D4861AC2F9AF}" type="presOf" srcId="{71C62127-1302-4917-BA47-42168F69C405}" destId="{C9AD1B9C-645B-49B7-9794-596087A32D97}" srcOrd="0" destOrd="2" presId="urn:microsoft.com/office/officeart/2005/8/layout/list1"/>
    <dgm:cxn modelId="{D3A1A76A-37FA-43B4-AEFC-963BC6A088F9}" srcId="{FD31C5CA-FE1F-4217-A9EB-4D716D1001DB}" destId="{F98198C3-D379-4CAE-8D2E-92BD59EA25A7}" srcOrd="3" destOrd="0" parTransId="{0BF820AF-E81D-40B4-BC6B-9552F3B19ADF}" sibTransId="{F3614A02-1BB4-42B2-B2B2-6B908FD2EA66}"/>
    <dgm:cxn modelId="{6079264D-D2CD-4002-AD19-12FCA5DAA58D}" type="presOf" srcId="{B9372346-DCF2-4952-B975-0F645A244BB0}" destId="{C9AD1B9C-645B-49B7-9794-596087A32D97}" srcOrd="0" destOrd="5" presId="urn:microsoft.com/office/officeart/2005/8/layout/list1"/>
    <dgm:cxn modelId="{FD597F4F-945B-440D-BE37-41B6B68942D2}" srcId="{FD31C5CA-FE1F-4217-A9EB-4D716D1001DB}" destId="{5BF25420-890F-4DD9-85EA-1970CDAA09CB}" srcOrd="4" destOrd="0" parTransId="{D8AB239C-EB90-4106-B369-185B8C857B06}" sibTransId="{5F607C6B-0E04-4947-ACD3-F32B9E3F6545}"/>
    <dgm:cxn modelId="{8E7F997F-2F07-4D02-AE13-F960DE8F0282}" type="presOf" srcId="{5BF25420-890F-4DD9-85EA-1970CDAA09CB}" destId="{C9AD1B9C-645B-49B7-9794-596087A32D97}" srcOrd="0" destOrd="4" presId="urn:microsoft.com/office/officeart/2005/8/layout/list1"/>
    <dgm:cxn modelId="{9D563C94-4FFF-4DB0-92C3-83AC3BEB8295}" type="presOf" srcId="{B1B6974F-4BDB-4A83-A483-C977490D9916}" destId="{8B6FF890-4393-4334-B67B-31D7ABC8EA5E}" srcOrd="0" destOrd="0" presId="urn:microsoft.com/office/officeart/2005/8/layout/list1"/>
    <dgm:cxn modelId="{5654599B-48CA-4C0B-A9F2-4B09FC58B227}" srcId="{FD31C5CA-FE1F-4217-A9EB-4D716D1001DB}" destId="{2595AB93-B647-4311-A7E0-FA950310E261}" srcOrd="0" destOrd="0" parTransId="{F7E36317-D46B-4160-9098-47163A616A5F}" sibTransId="{CDBAE716-16F5-4A93-AB62-FFCD04B130D0}"/>
    <dgm:cxn modelId="{68C7A9B5-CD46-44FB-AFF8-525C38E7E9EB}" srcId="{B1B6974F-4BDB-4A83-A483-C977490D9916}" destId="{49CA8258-8685-4858-A047-2BDFEDFDD710}" srcOrd="0" destOrd="0" parTransId="{A17AF645-DBA9-4235-9FA7-D482B75B8136}" sibTransId="{E0F5D05A-6E6C-4E0A-A8A5-1631D6B77C13}"/>
    <dgm:cxn modelId="{8CDB70CB-4FD8-445B-BE8B-252AD4DA1EF2}" type="presOf" srcId="{2595AB93-B647-4311-A7E0-FA950310E261}" destId="{C9AD1B9C-645B-49B7-9794-596087A32D97}" srcOrd="0" destOrd="0" presId="urn:microsoft.com/office/officeart/2005/8/layout/list1"/>
    <dgm:cxn modelId="{9C498ED4-29B8-4B2A-821D-C664F8406838}" type="presOf" srcId="{FD31C5CA-FE1F-4217-A9EB-4D716D1001DB}" destId="{C5AE764B-379F-43CD-AED6-812D8E1345F7}" srcOrd="1" destOrd="0" presId="urn:microsoft.com/office/officeart/2005/8/layout/list1"/>
    <dgm:cxn modelId="{B4B504DA-E5B6-48D4-9AE7-81EB72FC9E81}" type="presOf" srcId="{F98198C3-D379-4CAE-8D2E-92BD59EA25A7}" destId="{C9AD1B9C-645B-49B7-9794-596087A32D97}" srcOrd="0" destOrd="3" presId="urn:microsoft.com/office/officeart/2005/8/layout/list1"/>
    <dgm:cxn modelId="{6DE2C5E0-689A-4013-94D4-D918C80A126A}" type="presOf" srcId="{49CA8258-8685-4858-A047-2BDFEDFDD710}" destId="{7BD212AB-E47C-4787-9042-AF59548904CB}" srcOrd="1" destOrd="0" presId="urn:microsoft.com/office/officeart/2005/8/layout/list1"/>
    <dgm:cxn modelId="{BC208CD1-B24B-4D60-A8C4-F920FBA9833F}" type="presParOf" srcId="{8B6FF890-4393-4334-B67B-31D7ABC8EA5E}" destId="{5EC54436-6A60-49F0-BB8F-B2A15C63CC01}" srcOrd="0" destOrd="0" presId="urn:microsoft.com/office/officeart/2005/8/layout/list1"/>
    <dgm:cxn modelId="{B1D0471C-5FC9-4894-AD08-3C7DFD8A3784}" type="presParOf" srcId="{5EC54436-6A60-49F0-BB8F-B2A15C63CC01}" destId="{4DE87846-D679-44FA-978E-EFF06F38780F}" srcOrd="0" destOrd="0" presId="urn:microsoft.com/office/officeart/2005/8/layout/list1"/>
    <dgm:cxn modelId="{6CC04753-B5B9-4243-AB47-64A804A2CB91}" type="presParOf" srcId="{5EC54436-6A60-49F0-BB8F-B2A15C63CC01}" destId="{7BD212AB-E47C-4787-9042-AF59548904CB}" srcOrd="1" destOrd="0" presId="urn:microsoft.com/office/officeart/2005/8/layout/list1"/>
    <dgm:cxn modelId="{2303C016-CDF3-49F0-83FC-B6FC448A86EF}" type="presParOf" srcId="{8B6FF890-4393-4334-B67B-31D7ABC8EA5E}" destId="{B042BCE2-93B9-4F55-A76E-C0D4CB5EB307}" srcOrd="1" destOrd="0" presId="urn:microsoft.com/office/officeart/2005/8/layout/list1"/>
    <dgm:cxn modelId="{2FA29F35-54CC-48BF-90EA-1A9CD0F7F11C}" type="presParOf" srcId="{8B6FF890-4393-4334-B67B-31D7ABC8EA5E}" destId="{E847A5FA-7667-439B-805B-7161E36D22CE}" srcOrd="2" destOrd="0" presId="urn:microsoft.com/office/officeart/2005/8/layout/list1"/>
    <dgm:cxn modelId="{C5BA3A85-F8A3-4ECA-B7E2-A155AB522AD0}" type="presParOf" srcId="{8B6FF890-4393-4334-B67B-31D7ABC8EA5E}" destId="{FFE616BC-760D-44C1-9A58-D34652602840}" srcOrd="3" destOrd="0" presId="urn:microsoft.com/office/officeart/2005/8/layout/list1"/>
    <dgm:cxn modelId="{A492501A-BDBA-4597-8C77-4F618F8D9544}" type="presParOf" srcId="{8B6FF890-4393-4334-B67B-31D7ABC8EA5E}" destId="{353AB328-F04C-417F-B569-81EDAA8EC1E2}" srcOrd="4" destOrd="0" presId="urn:microsoft.com/office/officeart/2005/8/layout/list1"/>
    <dgm:cxn modelId="{AD47298D-A96C-490A-8C04-FE481244BAB5}" type="presParOf" srcId="{353AB328-F04C-417F-B569-81EDAA8EC1E2}" destId="{83DCAFE8-A511-4CA3-95A3-A78C1EBA18C0}" srcOrd="0" destOrd="0" presId="urn:microsoft.com/office/officeart/2005/8/layout/list1"/>
    <dgm:cxn modelId="{4C1E0694-20FF-4FA3-A850-1B1278168C20}" type="presParOf" srcId="{353AB328-F04C-417F-B569-81EDAA8EC1E2}" destId="{C5AE764B-379F-43CD-AED6-812D8E1345F7}" srcOrd="1" destOrd="0" presId="urn:microsoft.com/office/officeart/2005/8/layout/list1"/>
    <dgm:cxn modelId="{73A471FA-F360-486E-BB05-A0614186D920}" type="presParOf" srcId="{8B6FF890-4393-4334-B67B-31D7ABC8EA5E}" destId="{C92C8ECA-806C-4F1D-9832-C98379A88A20}" srcOrd="5" destOrd="0" presId="urn:microsoft.com/office/officeart/2005/8/layout/list1"/>
    <dgm:cxn modelId="{8AFEDFE8-CA08-4450-B045-AC22A284272E}" type="presParOf" srcId="{8B6FF890-4393-4334-B67B-31D7ABC8EA5E}" destId="{C9AD1B9C-645B-49B7-9794-596087A32D97}"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97C1FC-2E39-4DCB-8B0F-97720B290D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7FDFFBC-31C1-44DF-906A-4D62D646B5F2}">
      <dgm:prSet phldrT="[Text]" phldr="0"/>
      <dgm:spPr/>
      <dgm:t>
        <a:bodyPr/>
        <a:lstStyle/>
        <a:p>
          <a:pPr rtl="0"/>
          <a:r>
            <a:rPr lang="en-GB" dirty="0">
              <a:latin typeface="Calibri Light" panose="020F0302020204030204"/>
            </a:rPr>
            <a:t>Company : </a:t>
          </a:r>
          <a:r>
            <a:rPr lang="en-GB" dirty="0" err="1">
              <a:latin typeface="Calibri Light" panose="020F0302020204030204"/>
            </a:rPr>
            <a:t>Armyiceworld</a:t>
          </a:r>
          <a:r>
            <a:rPr lang="en-GB" dirty="0">
              <a:latin typeface="Calibri Light" panose="020F0302020204030204"/>
            </a:rPr>
            <a:t> </a:t>
          </a:r>
          <a:endParaRPr lang="en-GB" dirty="0"/>
        </a:p>
      </dgm:t>
    </dgm:pt>
    <dgm:pt modelId="{8FD4E263-34AB-4134-BD74-50B1F239CB37}" type="parTrans" cxnId="{2F5A9336-C10E-467D-AB31-145D0428A358}">
      <dgm:prSet/>
      <dgm:spPr/>
      <dgm:t>
        <a:bodyPr/>
        <a:lstStyle/>
        <a:p>
          <a:endParaRPr lang="en-GB"/>
        </a:p>
      </dgm:t>
    </dgm:pt>
    <dgm:pt modelId="{6AF09239-5B3D-42A2-8EA8-F10465458DE5}" type="sibTrans" cxnId="{2F5A9336-C10E-467D-AB31-145D0428A358}">
      <dgm:prSet/>
      <dgm:spPr/>
      <dgm:t>
        <a:bodyPr/>
        <a:lstStyle/>
        <a:p>
          <a:endParaRPr lang="en-GB"/>
        </a:p>
      </dgm:t>
    </dgm:pt>
    <dgm:pt modelId="{7ECC2C2C-D2A4-482F-A4E6-D2114E666802}">
      <dgm:prSet phldrT="[Text]" phldr="0"/>
      <dgm:spPr/>
      <dgm:t>
        <a:bodyPr/>
        <a:lstStyle/>
        <a:p>
          <a:pPr rtl="0"/>
          <a:r>
            <a:rPr lang="en-GB" dirty="0">
              <a:latin typeface="Calibri Light" panose="020F0302020204030204"/>
            </a:rPr>
            <a:t>Tag: From Idea to real concept of Business</a:t>
          </a:r>
          <a:endParaRPr lang="en-GB" dirty="0"/>
        </a:p>
      </dgm:t>
    </dgm:pt>
    <dgm:pt modelId="{1A5544F9-D8B5-46E9-8E1B-2DA5FF99BF79}" type="parTrans" cxnId="{B9E3FA97-B6B4-4B0D-81B8-31689BF55257}">
      <dgm:prSet/>
      <dgm:spPr/>
      <dgm:t>
        <a:bodyPr/>
        <a:lstStyle/>
        <a:p>
          <a:endParaRPr lang="en-GB"/>
        </a:p>
      </dgm:t>
    </dgm:pt>
    <dgm:pt modelId="{1CBF967C-C14D-43AE-BED4-A7CE89CBEF8F}" type="sibTrans" cxnId="{B9E3FA97-B6B4-4B0D-81B8-31689BF55257}">
      <dgm:prSet/>
      <dgm:spPr/>
      <dgm:t>
        <a:bodyPr/>
        <a:lstStyle/>
        <a:p>
          <a:endParaRPr lang="en-GB"/>
        </a:p>
      </dgm:t>
    </dgm:pt>
    <dgm:pt modelId="{DE906C2D-7144-4226-858E-DD94163DE76A}">
      <dgm:prSet phldrT="[Text]" phldr="0"/>
      <dgm:spPr/>
      <dgm:t>
        <a:bodyPr/>
        <a:lstStyle/>
        <a:p>
          <a:pPr rtl="0"/>
          <a:r>
            <a:rPr lang="en-GB" dirty="0">
              <a:latin typeface="Calibri Light" panose="020F0302020204030204"/>
            </a:rPr>
            <a:t>Legal Structure: General Partership</a:t>
          </a:r>
          <a:endParaRPr lang="en-GB" dirty="0"/>
        </a:p>
      </dgm:t>
    </dgm:pt>
    <dgm:pt modelId="{1A1730AC-6263-4906-9276-063A67191248}" type="parTrans" cxnId="{524048CA-8C9B-406B-8BAB-5FA2521723EC}">
      <dgm:prSet/>
      <dgm:spPr/>
      <dgm:t>
        <a:bodyPr/>
        <a:lstStyle/>
        <a:p>
          <a:endParaRPr lang="en-GB"/>
        </a:p>
      </dgm:t>
    </dgm:pt>
    <dgm:pt modelId="{008F333F-8ABE-485D-952F-29AE13D25819}" type="sibTrans" cxnId="{524048CA-8C9B-406B-8BAB-5FA2521723EC}">
      <dgm:prSet/>
      <dgm:spPr/>
      <dgm:t>
        <a:bodyPr/>
        <a:lstStyle/>
        <a:p>
          <a:endParaRPr lang="en-GB"/>
        </a:p>
      </dgm:t>
    </dgm:pt>
    <dgm:pt modelId="{F9A10336-6C11-4176-A463-4A79611F6335}">
      <dgm:prSet phldrT="[Text]" phldr="0"/>
      <dgm:spPr/>
      <dgm:t>
        <a:bodyPr/>
        <a:lstStyle/>
        <a:p>
          <a:pPr rtl="0"/>
          <a:r>
            <a:rPr lang="en-GB" dirty="0">
              <a:latin typeface="Calibri Light" panose="020F0302020204030204"/>
            </a:rPr>
            <a:t>Service: Leisure ( relaxing/fun activities)</a:t>
          </a:r>
          <a:endParaRPr lang="en-GB" dirty="0"/>
        </a:p>
      </dgm:t>
    </dgm:pt>
    <dgm:pt modelId="{F92BC40E-9151-4C22-9E40-1AB79807AE81}" type="parTrans" cxnId="{BF6789D9-0B21-4B8C-9B2C-F1DC9E82D36D}">
      <dgm:prSet/>
      <dgm:spPr/>
      <dgm:t>
        <a:bodyPr/>
        <a:lstStyle/>
        <a:p>
          <a:endParaRPr lang="en-GB"/>
        </a:p>
      </dgm:t>
    </dgm:pt>
    <dgm:pt modelId="{C397F2D8-CC60-4C8E-B037-DF71605A6EE0}" type="sibTrans" cxnId="{BF6789D9-0B21-4B8C-9B2C-F1DC9E82D36D}">
      <dgm:prSet/>
      <dgm:spPr/>
      <dgm:t>
        <a:bodyPr/>
        <a:lstStyle/>
        <a:p>
          <a:endParaRPr lang="en-GB"/>
        </a:p>
      </dgm:t>
    </dgm:pt>
    <dgm:pt modelId="{BB5AC159-FA32-48C4-96AC-6B6B05FC25E6}" type="pres">
      <dgm:prSet presAssocID="{5697C1FC-2E39-4DCB-8B0F-97720B290DF1}" presName="linear" presStyleCnt="0">
        <dgm:presLayoutVars>
          <dgm:animLvl val="lvl"/>
          <dgm:resizeHandles val="exact"/>
        </dgm:presLayoutVars>
      </dgm:prSet>
      <dgm:spPr/>
    </dgm:pt>
    <dgm:pt modelId="{9EF3210B-C941-4174-B89B-A08DDF01460A}" type="pres">
      <dgm:prSet presAssocID="{57FDFFBC-31C1-44DF-906A-4D62D646B5F2}" presName="parentText" presStyleLbl="node1" presStyleIdx="0" presStyleCnt="2">
        <dgm:presLayoutVars>
          <dgm:chMax val="0"/>
          <dgm:bulletEnabled val="1"/>
        </dgm:presLayoutVars>
      </dgm:prSet>
      <dgm:spPr/>
    </dgm:pt>
    <dgm:pt modelId="{35B8C42E-38B0-479A-AA78-444E8D80795B}" type="pres">
      <dgm:prSet presAssocID="{57FDFFBC-31C1-44DF-906A-4D62D646B5F2}" presName="childText" presStyleLbl="revTx" presStyleIdx="0" presStyleCnt="2">
        <dgm:presLayoutVars>
          <dgm:bulletEnabled val="1"/>
        </dgm:presLayoutVars>
      </dgm:prSet>
      <dgm:spPr/>
    </dgm:pt>
    <dgm:pt modelId="{0FF7C6EF-2BFB-4691-9813-AD13C7704BEA}" type="pres">
      <dgm:prSet presAssocID="{DE906C2D-7144-4226-858E-DD94163DE76A}" presName="parentText" presStyleLbl="node1" presStyleIdx="1" presStyleCnt="2">
        <dgm:presLayoutVars>
          <dgm:chMax val="0"/>
          <dgm:bulletEnabled val="1"/>
        </dgm:presLayoutVars>
      </dgm:prSet>
      <dgm:spPr/>
    </dgm:pt>
    <dgm:pt modelId="{008E8F76-398F-43E6-B485-07C42A09172C}" type="pres">
      <dgm:prSet presAssocID="{DE906C2D-7144-4226-858E-DD94163DE76A}" presName="childText" presStyleLbl="revTx" presStyleIdx="1" presStyleCnt="2">
        <dgm:presLayoutVars>
          <dgm:bulletEnabled val="1"/>
        </dgm:presLayoutVars>
      </dgm:prSet>
      <dgm:spPr/>
    </dgm:pt>
  </dgm:ptLst>
  <dgm:cxnLst>
    <dgm:cxn modelId="{19382F1D-897C-4D13-BFC7-757822F269A6}" type="presOf" srcId="{57FDFFBC-31C1-44DF-906A-4D62D646B5F2}" destId="{9EF3210B-C941-4174-B89B-A08DDF01460A}" srcOrd="0" destOrd="0" presId="urn:microsoft.com/office/officeart/2005/8/layout/vList2"/>
    <dgm:cxn modelId="{2F5A9336-C10E-467D-AB31-145D0428A358}" srcId="{5697C1FC-2E39-4DCB-8B0F-97720B290DF1}" destId="{57FDFFBC-31C1-44DF-906A-4D62D646B5F2}" srcOrd="0" destOrd="0" parTransId="{8FD4E263-34AB-4134-BD74-50B1F239CB37}" sibTransId="{6AF09239-5B3D-42A2-8EA8-F10465458DE5}"/>
    <dgm:cxn modelId="{0D3FE769-DAEB-4943-92BA-5FE671C4D0BF}" type="presOf" srcId="{7ECC2C2C-D2A4-482F-A4E6-D2114E666802}" destId="{35B8C42E-38B0-479A-AA78-444E8D80795B}" srcOrd="0" destOrd="0" presId="urn:microsoft.com/office/officeart/2005/8/layout/vList2"/>
    <dgm:cxn modelId="{D7099975-DA05-472C-9E5D-B3E9F05A419C}" type="presOf" srcId="{F9A10336-6C11-4176-A463-4A79611F6335}" destId="{008E8F76-398F-43E6-B485-07C42A09172C}" srcOrd="0" destOrd="0" presId="urn:microsoft.com/office/officeart/2005/8/layout/vList2"/>
    <dgm:cxn modelId="{B9E3FA97-B6B4-4B0D-81B8-31689BF55257}" srcId="{57FDFFBC-31C1-44DF-906A-4D62D646B5F2}" destId="{7ECC2C2C-D2A4-482F-A4E6-D2114E666802}" srcOrd="0" destOrd="0" parTransId="{1A5544F9-D8B5-46E9-8E1B-2DA5FF99BF79}" sibTransId="{1CBF967C-C14D-43AE-BED4-A7CE89CBEF8F}"/>
    <dgm:cxn modelId="{4057FBC5-FD98-43D7-AC18-5109B40D0667}" type="presOf" srcId="{5697C1FC-2E39-4DCB-8B0F-97720B290DF1}" destId="{BB5AC159-FA32-48C4-96AC-6B6B05FC25E6}" srcOrd="0" destOrd="0" presId="urn:microsoft.com/office/officeart/2005/8/layout/vList2"/>
    <dgm:cxn modelId="{524048CA-8C9B-406B-8BAB-5FA2521723EC}" srcId="{5697C1FC-2E39-4DCB-8B0F-97720B290DF1}" destId="{DE906C2D-7144-4226-858E-DD94163DE76A}" srcOrd="1" destOrd="0" parTransId="{1A1730AC-6263-4906-9276-063A67191248}" sibTransId="{008F333F-8ABE-485D-952F-29AE13D25819}"/>
    <dgm:cxn modelId="{BF6789D9-0B21-4B8C-9B2C-F1DC9E82D36D}" srcId="{DE906C2D-7144-4226-858E-DD94163DE76A}" destId="{F9A10336-6C11-4176-A463-4A79611F6335}" srcOrd="0" destOrd="0" parTransId="{F92BC40E-9151-4C22-9E40-1AB79807AE81}" sibTransId="{C397F2D8-CC60-4C8E-B037-DF71605A6EE0}"/>
    <dgm:cxn modelId="{7A5138E4-57D8-4BB1-80C7-8527D2C71DB7}" type="presOf" srcId="{DE906C2D-7144-4226-858E-DD94163DE76A}" destId="{0FF7C6EF-2BFB-4691-9813-AD13C7704BEA}" srcOrd="0" destOrd="0" presId="urn:microsoft.com/office/officeart/2005/8/layout/vList2"/>
    <dgm:cxn modelId="{8368A734-35AF-45F7-BA66-78C699E665F1}" type="presParOf" srcId="{BB5AC159-FA32-48C4-96AC-6B6B05FC25E6}" destId="{9EF3210B-C941-4174-B89B-A08DDF01460A}" srcOrd="0" destOrd="0" presId="urn:microsoft.com/office/officeart/2005/8/layout/vList2"/>
    <dgm:cxn modelId="{7A5B1A08-25BD-4258-9476-FAE3DE6BACF9}" type="presParOf" srcId="{BB5AC159-FA32-48C4-96AC-6B6B05FC25E6}" destId="{35B8C42E-38B0-479A-AA78-444E8D80795B}" srcOrd="1" destOrd="0" presId="urn:microsoft.com/office/officeart/2005/8/layout/vList2"/>
    <dgm:cxn modelId="{F8DD63E1-A8F4-4F35-8851-8221A1F46DD5}" type="presParOf" srcId="{BB5AC159-FA32-48C4-96AC-6B6B05FC25E6}" destId="{0FF7C6EF-2BFB-4691-9813-AD13C7704BEA}" srcOrd="2" destOrd="0" presId="urn:microsoft.com/office/officeart/2005/8/layout/vList2"/>
    <dgm:cxn modelId="{00DB24A5-0B5E-4605-885B-4A3884A6B5DD}" type="presParOf" srcId="{BB5AC159-FA32-48C4-96AC-6B6B05FC25E6}" destId="{008E8F76-398F-43E6-B485-07C42A09172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060BE9-5CC3-4906-9B1F-94D669BD1E0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E6146DD-43B7-4FCA-BFB9-51D904B1FCA3}">
      <dgm:prSet phldrT="[Text]" phldr="0"/>
      <dgm:spPr/>
      <dgm:t>
        <a:bodyPr/>
        <a:lstStyle/>
        <a:p>
          <a:pPr rtl="0"/>
          <a:r>
            <a:rPr lang="en-GB" dirty="0">
              <a:latin typeface="Calibri Light" panose="020F0302020204030204"/>
            </a:rPr>
            <a:t>Location: Birmingham City Centre (Bullring)</a:t>
          </a:r>
          <a:endParaRPr lang="en-GB" dirty="0"/>
        </a:p>
      </dgm:t>
    </dgm:pt>
    <dgm:pt modelId="{F225DE58-17D0-495C-A808-9C03B3E9A2C1}" type="parTrans" cxnId="{32763381-7609-4E57-BBE2-B02F11E32DB8}">
      <dgm:prSet/>
      <dgm:spPr/>
      <dgm:t>
        <a:bodyPr/>
        <a:lstStyle/>
        <a:p>
          <a:endParaRPr lang="en-GB"/>
        </a:p>
      </dgm:t>
    </dgm:pt>
    <dgm:pt modelId="{5500968C-8225-4BA1-B331-A2D104FE3A28}" type="sibTrans" cxnId="{32763381-7609-4E57-BBE2-B02F11E32DB8}">
      <dgm:prSet/>
      <dgm:spPr/>
      <dgm:t>
        <a:bodyPr/>
        <a:lstStyle/>
        <a:p>
          <a:endParaRPr lang="en-GB"/>
        </a:p>
      </dgm:t>
    </dgm:pt>
    <dgm:pt modelId="{A2203D8B-4F67-4213-A158-C8CC33D79080}">
      <dgm:prSet phldrT="[Text]" phldr="0"/>
      <dgm:spPr/>
      <dgm:t>
        <a:bodyPr/>
        <a:lstStyle/>
        <a:p>
          <a:pPr rtl="0"/>
          <a:r>
            <a:rPr lang="en-GB" dirty="0">
              <a:latin typeface="Calibri Light" panose="020F0302020204030204"/>
            </a:rPr>
            <a:t>Commencing Januray 2021</a:t>
          </a:r>
          <a:endParaRPr lang="en-GB" dirty="0"/>
        </a:p>
      </dgm:t>
    </dgm:pt>
    <dgm:pt modelId="{98FA17F2-8005-4153-8FB1-2852F9047569}" type="parTrans" cxnId="{77E76A53-AE3D-4DA5-B2D1-FA5FA069F6C2}">
      <dgm:prSet/>
      <dgm:spPr/>
      <dgm:t>
        <a:bodyPr/>
        <a:lstStyle/>
        <a:p>
          <a:endParaRPr lang="en-GB"/>
        </a:p>
      </dgm:t>
    </dgm:pt>
    <dgm:pt modelId="{11D75FEA-6367-4A86-AE13-44723D260FD4}" type="sibTrans" cxnId="{77E76A53-AE3D-4DA5-B2D1-FA5FA069F6C2}">
      <dgm:prSet/>
      <dgm:spPr/>
      <dgm:t>
        <a:bodyPr/>
        <a:lstStyle/>
        <a:p>
          <a:endParaRPr lang="en-GB"/>
        </a:p>
      </dgm:t>
    </dgm:pt>
    <dgm:pt modelId="{E1EC355D-6D0F-4CFB-846B-E1A449207DE2}">
      <dgm:prSet phldrT="[Text]" phldr="0"/>
      <dgm:spPr/>
      <dgm:t>
        <a:bodyPr/>
        <a:lstStyle/>
        <a:p>
          <a:pPr rtl="0"/>
          <a:r>
            <a:rPr lang="en-GB" dirty="0">
              <a:latin typeface="Calibri Light" panose="020F0302020204030204"/>
            </a:rPr>
            <a:t>Mission: To Grow our business Name </a:t>
          </a:r>
          <a:endParaRPr lang="en-GB" dirty="0"/>
        </a:p>
      </dgm:t>
    </dgm:pt>
    <dgm:pt modelId="{E782848A-392B-4884-B5A6-66839137272B}" type="parTrans" cxnId="{EA5EE817-796F-42F0-BDC4-2397CB92CACC}">
      <dgm:prSet/>
      <dgm:spPr/>
      <dgm:t>
        <a:bodyPr/>
        <a:lstStyle/>
        <a:p>
          <a:endParaRPr lang="en-GB"/>
        </a:p>
      </dgm:t>
    </dgm:pt>
    <dgm:pt modelId="{4B574FE9-7AD9-4B1A-BADF-AC36BC08AC82}" type="sibTrans" cxnId="{EA5EE817-796F-42F0-BDC4-2397CB92CACC}">
      <dgm:prSet/>
      <dgm:spPr/>
      <dgm:t>
        <a:bodyPr/>
        <a:lstStyle/>
        <a:p>
          <a:endParaRPr lang="en-GB"/>
        </a:p>
      </dgm:t>
    </dgm:pt>
    <dgm:pt modelId="{640B42B1-7FB6-40E8-9367-4D12AA163B5C}">
      <dgm:prSet phldrT="[Text]" phldr="0"/>
      <dgm:spPr/>
      <dgm:t>
        <a:bodyPr/>
        <a:lstStyle/>
        <a:p>
          <a:pPr rtl="0"/>
          <a:r>
            <a:rPr lang="en-GB" dirty="0">
              <a:latin typeface="Calibri Light" panose="020F0302020204030204"/>
            </a:rPr>
            <a:t>Vision: To open at least one more location</a:t>
          </a:r>
          <a:endParaRPr lang="en-GB" dirty="0"/>
        </a:p>
      </dgm:t>
    </dgm:pt>
    <dgm:pt modelId="{A0CBD1ED-2443-48D9-AF03-AF4D451F036A}" type="parTrans" cxnId="{DC3B0258-9203-4E92-86B8-FBD562CD0930}">
      <dgm:prSet/>
      <dgm:spPr/>
      <dgm:t>
        <a:bodyPr/>
        <a:lstStyle/>
        <a:p>
          <a:endParaRPr lang="en-GB"/>
        </a:p>
      </dgm:t>
    </dgm:pt>
    <dgm:pt modelId="{D4772DA3-F03D-48CB-8A9A-C4372F9819FF}" type="sibTrans" cxnId="{DC3B0258-9203-4E92-86B8-FBD562CD0930}">
      <dgm:prSet/>
      <dgm:spPr/>
      <dgm:t>
        <a:bodyPr/>
        <a:lstStyle/>
        <a:p>
          <a:endParaRPr lang="en-GB"/>
        </a:p>
      </dgm:t>
    </dgm:pt>
    <dgm:pt modelId="{966F859D-DFC9-4C56-AA51-CEE209B7E2EE}" type="pres">
      <dgm:prSet presAssocID="{44060BE9-5CC3-4906-9B1F-94D669BD1E05}" presName="linear" presStyleCnt="0">
        <dgm:presLayoutVars>
          <dgm:animLvl val="lvl"/>
          <dgm:resizeHandles val="exact"/>
        </dgm:presLayoutVars>
      </dgm:prSet>
      <dgm:spPr/>
    </dgm:pt>
    <dgm:pt modelId="{4DC99453-9568-48AA-9FC2-652A5FAB35C7}" type="pres">
      <dgm:prSet presAssocID="{8E6146DD-43B7-4FCA-BFB9-51D904B1FCA3}" presName="parentText" presStyleLbl="node1" presStyleIdx="0" presStyleCnt="2">
        <dgm:presLayoutVars>
          <dgm:chMax val="0"/>
          <dgm:bulletEnabled val="1"/>
        </dgm:presLayoutVars>
      </dgm:prSet>
      <dgm:spPr/>
    </dgm:pt>
    <dgm:pt modelId="{F9BE48DA-6A3F-4D60-818B-4D860D8ACCFA}" type="pres">
      <dgm:prSet presAssocID="{8E6146DD-43B7-4FCA-BFB9-51D904B1FCA3}" presName="childText" presStyleLbl="revTx" presStyleIdx="0" presStyleCnt="2">
        <dgm:presLayoutVars>
          <dgm:bulletEnabled val="1"/>
        </dgm:presLayoutVars>
      </dgm:prSet>
      <dgm:spPr/>
    </dgm:pt>
    <dgm:pt modelId="{9B5D703C-9033-49C7-B6E7-426E16D68C71}" type="pres">
      <dgm:prSet presAssocID="{E1EC355D-6D0F-4CFB-846B-E1A449207DE2}" presName="parentText" presStyleLbl="node1" presStyleIdx="1" presStyleCnt="2">
        <dgm:presLayoutVars>
          <dgm:chMax val="0"/>
          <dgm:bulletEnabled val="1"/>
        </dgm:presLayoutVars>
      </dgm:prSet>
      <dgm:spPr/>
    </dgm:pt>
    <dgm:pt modelId="{A273F231-B3EC-42EA-BA8A-442D1DDE0DFB}" type="pres">
      <dgm:prSet presAssocID="{E1EC355D-6D0F-4CFB-846B-E1A449207DE2}" presName="childText" presStyleLbl="revTx" presStyleIdx="1" presStyleCnt="2">
        <dgm:presLayoutVars>
          <dgm:bulletEnabled val="1"/>
        </dgm:presLayoutVars>
      </dgm:prSet>
      <dgm:spPr/>
    </dgm:pt>
  </dgm:ptLst>
  <dgm:cxnLst>
    <dgm:cxn modelId="{EA5EE817-796F-42F0-BDC4-2397CB92CACC}" srcId="{44060BE9-5CC3-4906-9B1F-94D669BD1E05}" destId="{E1EC355D-6D0F-4CFB-846B-E1A449207DE2}" srcOrd="1" destOrd="0" parTransId="{E782848A-392B-4884-B5A6-66839137272B}" sibTransId="{4B574FE9-7AD9-4B1A-BADF-AC36BC08AC82}"/>
    <dgm:cxn modelId="{7FAE3918-757E-48F0-A49C-459D129A0EA5}" type="presOf" srcId="{A2203D8B-4F67-4213-A158-C8CC33D79080}" destId="{F9BE48DA-6A3F-4D60-818B-4D860D8ACCFA}" srcOrd="0" destOrd="0" presId="urn:microsoft.com/office/officeart/2005/8/layout/vList2"/>
    <dgm:cxn modelId="{141FA91E-4A42-475D-BD48-4512C9C78003}" type="presOf" srcId="{44060BE9-5CC3-4906-9B1F-94D669BD1E05}" destId="{966F859D-DFC9-4C56-AA51-CEE209B7E2EE}" srcOrd="0" destOrd="0" presId="urn:microsoft.com/office/officeart/2005/8/layout/vList2"/>
    <dgm:cxn modelId="{77E76A53-AE3D-4DA5-B2D1-FA5FA069F6C2}" srcId="{8E6146DD-43B7-4FCA-BFB9-51D904B1FCA3}" destId="{A2203D8B-4F67-4213-A158-C8CC33D79080}" srcOrd="0" destOrd="0" parTransId="{98FA17F2-8005-4153-8FB1-2852F9047569}" sibTransId="{11D75FEA-6367-4A86-AE13-44723D260FD4}"/>
    <dgm:cxn modelId="{DC3B0258-9203-4E92-86B8-FBD562CD0930}" srcId="{E1EC355D-6D0F-4CFB-846B-E1A449207DE2}" destId="{640B42B1-7FB6-40E8-9367-4D12AA163B5C}" srcOrd="0" destOrd="0" parTransId="{A0CBD1ED-2443-48D9-AF03-AF4D451F036A}" sibTransId="{D4772DA3-F03D-48CB-8A9A-C4372F9819FF}"/>
    <dgm:cxn modelId="{32763381-7609-4E57-BBE2-B02F11E32DB8}" srcId="{44060BE9-5CC3-4906-9B1F-94D669BD1E05}" destId="{8E6146DD-43B7-4FCA-BFB9-51D904B1FCA3}" srcOrd="0" destOrd="0" parTransId="{F225DE58-17D0-495C-A808-9C03B3E9A2C1}" sibTransId="{5500968C-8225-4BA1-B331-A2D104FE3A28}"/>
    <dgm:cxn modelId="{B9894FA0-2012-4845-9ED9-380E2BFA4855}" type="presOf" srcId="{E1EC355D-6D0F-4CFB-846B-E1A449207DE2}" destId="{9B5D703C-9033-49C7-B6E7-426E16D68C71}" srcOrd="0" destOrd="0" presId="urn:microsoft.com/office/officeart/2005/8/layout/vList2"/>
    <dgm:cxn modelId="{65ED9AE9-3BE8-4206-8739-9725DE15734B}" type="presOf" srcId="{640B42B1-7FB6-40E8-9367-4D12AA163B5C}" destId="{A273F231-B3EC-42EA-BA8A-442D1DDE0DFB}" srcOrd="0" destOrd="0" presId="urn:microsoft.com/office/officeart/2005/8/layout/vList2"/>
    <dgm:cxn modelId="{906B00FF-B6B5-45AD-93B3-7DC6C0352597}" type="presOf" srcId="{8E6146DD-43B7-4FCA-BFB9-51D904B1FCA3}" destId="{4DC99453-9568-48AA-9FC2-652A5FAB35C7}" srcOrd="0" destOrd="0" presId="urn:microsoft.com/office/officeart/2005/8/layout/vList2"/>
    <dgm:cxn modelId="{0F8923F3-F9EA-4E08-8DCD-00A822197ACC}" type="presParOf" srcId="{966F859D-DFC9-4C56-AA51-CEE209B7E2EE}" destId="{4DC99453-9568-48AA-9FC2-652A5FAB35C7}" srcOrd="0" destOrd="0" presId="urn:microsoft.com/office/officeart/2005/8/layout/vList2"/>
    <dgm:cxn modelId="{B90C677F-F861-4019-8096-D4F725D5D8FB}" type="presParOf" srcId="{966F859D-DFC9-4C56-AA51-CEE209B7E2EE}" destId="{F9BE48DA-6A3F-4D60-818B-4D860D8ACCFA}" srcOrd="1" destOrd="0" presId="urn:microsoft.com/office/officeart/2005/8/layout/vList2"/>
    <dgm:cxn modelId="{368255FF-CF01-42DF-9B16-E9EF951EBF63}" type="presParOf" srcId="{966F859D-DFC9-4C56-AA51-CEE209B7E2EE}" destId="{9B5D703C-9033-49C7-B6E7-426E16D68C71}" srcOrd="2" destOrd="0" presId="urn:microsoft.com/office/officeart/2005/8/layout/vList2"/>
    <dgm:cxn modelId="{60837A6D-6AD0-4897-AA73-ADA7919C2C2B}" type="presParOf" srcId="{966F859D-DFC9-4C56-AA51-CEE209B7E2EE}" destId="{A273F231-B3EC-42EA-BA8A-442D1DDE0DFB}"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7A5FA-7667-439B-805B-7161E36D22CE}">
      <dsp:nvSpPr>
        <dsp:cNvPr id="0" name=""/>
        <dsp:cNvSpPr/>
      </dsp:nvSpPr>
      <dsp:spPr>
        <a:xfrm>
          <a:off x="0" y="374769"/>
          <a:ext cx="10515600" cy="579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BD212AB-E47C-4787-9042-AF59548904CB}">
      <dsp:nvSpPr>
        <dsp:cNvPr id="0" name=""/>
        <dsp:cNvSpPr/>
      </dsp:nvSpPr>
      <dsp:spPr>
        <a:xfrm>
          <a:off x="525780" y="35289"/>
          <a:ext cx="7360920" cy="678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US" sz="2300" b="1" kern="1200"/>
            <a:t>Overview</a:t>
          </a:r>
          <a:endParaRPr lang="en-US" sz="2300" kern="1200"/>
        </a:p>
      </dsp:txBody>
      <dsp:txXfrm>
        <a:off x="558924" y="68433"/>
        <a:ext cx="7294632" cy="612672"/>
      </dsp:txXfrm>
    </dsp:sp>
    <dsp:sp modelId="{C9AD1B9C-645B-49B7-9794-596087A32D97}">
      <dsp:nvSpPr>
        <dsp:cNvPr id="0" name=""/>
        <dsp:cNvSpPr/>
      </dsp:nvSpPr>
      <dsp:spPr>
        <a:xfrm>
          <a:off x="0" y="1418049"/>
          <a:ext cx="10515600" cy="28980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479044" rIns="816127"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Quality</a:t>
          </a:r>
        </a:p>
        <a:p>
          <a:pPr marL="228600" lvl="1" indent="-228600" algn="l" defTabSz="1022350">
            <a:lnSpc>
              <a:spcPct val="90000"/>
            </a:lnSpc>
            <a:spcBef>
              <a:spcPct val="0"/>
            </a:spcBef>
            <a:spcAft>
              <a:spcPct val="15000"/>
            </a:spcAft>
            <a:buChar char="•"/>
          </a:pPr>
          <a:r>
            <a:rPr lang="en-US" sz="2300" kern="1200" dirty="0"/>
            <a:t>The prices</a:t>
          </a:r>
        </a:p>
        <a:p>
          <a:pPr marL="228600" lvl="1" indent="-228600" algn="l" defTabSz="1022350">
            <a:lnSpc>
              <a:spcPct val="90000"/>
            </a:lnSpc>
            <a:spcBef>
              <a:spcPct val="0"/>
            </a:spcBef>
            <a:spcAft>
              <a:spcPct val="15000"/>
            </a:spcAft>
            <a:buChar char="•"/>
          </a:pPr>
          <a:r>
            <a:rPr lang="en-US" sz="2300" kern="1200" dirty="0"/>
            <a:t>Location</a:t>
          </a:r>
        </a:p>
        <a:p>
          <a:pPr marL="228600" lvl="1" indent="-228600" algn="l" defTabSz="1022350">
            <a:lnSpc>
              <a:spcPct val="90000"/>
            </a:lnSpc>
            <a:spcBef>
              <a:spcPct val="0"/>
            </a:spcBef>
            <a:spcAft>
              <a:spcPct val="15000"/>
            </a:spcAft>
            <a:buChar char="•"/>
          </a:pPr>
          <a:r>
            <a:rPr lang="en-US" sz="2300" kern="1200" dirty="0"/>
            <a:t>Diversity</a:t>
          </a:r>
        </a:p>
        <a:p>
          <a:pPr marL="228600" lvl="1" indent="-228600" algn="l" defTabSz="1022350">
            <a:lnSpc>
              <a:spcPct val="90000"/>
            </a:lnSpc>
            <a:spcBef>
              <a:spcPct val="0"/>
            </a:spcBef>
            <a:spcAft>
              <a:spcPct val="15000"/>
            </a:spcAft>
            <a:buChar char="•"/>
          </a:pPr>
          <a:r>
            <a:rPr lang="en-US" sz="2300" kern="1200" dirty="0"/>
            <a:t>Service</a:t>
          </a:r>
        </a:p>
        <a:p>
          <a:pPr marL="228600" lvl="1" indent="-228600" algn="l" defTabSz="1022350">
            <a:lnSpc>
              <a:spcPct val="90000"/>
            </a:lnSpc>
            <a:spcBef>
              <a:spcPct val="0"/>
            </a:spcBef>
            <a:spcAft>
              <a:spcPct val="15000"/>
            </a:spcAft>
            <a:buChar char="•"/>
          </a:pPr>
          <a:r>
            <a:rPr lang="en-US" sz="2300" kern="1200" dirty="0"/>
            <a:t>Training/Exercising</a:t>
          </a:r>
        </a:p>
      </dsp:txBody>
      <dsp:txXfrm>
        <a:off x="0" y="1418049"/>
        <a:ext cx="10515600" cy="2898000"/>
      </dsp:txXfrm>
    </dsp:sp>
    <dsp:sp modelId="{C5AE764B-379F-43CD-AED6-812D8E1345F7}">
      <dsp:nvSpPr>
        <dsp:cNvPr id="0" name=""/>
        <dsp:cNvSpPr/>
      </dsp:nvSpPr>
      <dsp:spPr>
        <a:xfrm>
          <a:off x="525780" y="1078569"/>
          <a:ext cx="7360920" cy="678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US" sz="2300" kern="1200" dirty="0"/>
            <a:t>The factors of competitive advantage:</a:t>
          </a:r>
        </a:p>
      </dsp:txBody>
      <dsp:txXfrm>
        <a:off x="558924" y="1111713"/>
        <a:ext cx="7294632"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3210B-C941-4174-B89B-A08DDF01460A}">
      <dsp:nvSpPr>
        <dsp:cNvPr id="0" name=""/>
        <dsp:cNvSpPr/>
      </dsp:nvSpPr>
      <dsp:spPr>
        <a:xfrm>
          <a:off x="0" y="20975"/>
          <a:ext cx="4572000"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Company : </a:t>
          </a:r>
          <a:r>
            <a:rPr lang="en-GB" sz="2800" kern="1200" dirty="0" err="1">
              <a:latin typeface="Calibri Light" panose="020F0302020204030204"/>
            </a:rPr>
            <a:t>Armyiceworld</a:t>
          </a:r>
          <a:r>
            <a:rPr lang="en-GB" sz="2800" kern="1200" dirty="0">
              <a:latin typeface="Calibri Light" panose="020F0302020204030204"/>
            </a:rPr>
            <a:t> </a:t>
          </a:r>
          <a:endParaRPr lang="en-GB" sz="2800" kern="1200" dirty="0"/>
        </a:p>
      </dsp:txBody>
      <dsp:txXfrm>
        <a:off x="54298" y="75273"/>
        <a:ext cx="4463404" cy="1003708"/>
      </dsp:txXfrm>
    </dsp:sp>
    <dsp:sp modelId="{35B8C42E-38B0-479A-AA78-444E8D80795B}">
      <dsp:nvSpPr>
        <dsp:cNvPr id="0" name=""/>
        <dsp:cNvSpPr/>
      </dsp:nvSpPr>
      <dsp:spPr>
        <a:xfrm>
          <a:off x="0" y="1133280"/>
          <a:ext cx="4572000"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latin typeface="Calibri Light" panose="020F0302020204030204"/>
            </a:rPr>
            <a:t>Tag: From Idea to real concept of Business</a:t>
          </a:r>
          <a:endParaRPr lang="en-GB" sz="2200" kern="1200" dirty="0"/>
        </a:p>
      </dsp:txBody>
      <dsp:txXfrm>
        <a:off x="0" y="1133280"/>
        <a:ext cx="4572000" cy="695520"/>
      </dsp:txXfrm>
    </dsp:sp>
    <dsp:sp modelId="{0FF7C6EF-2BFB-4691-9813-AD13C7704BEA}">
      <dsp:nvSpPr>
        <dsp:cNvPr id="0" name=""/>
        <dsp:cNvSpPr/>
      </dsp:nvSpPr>
      <dsp:spPr>
        <a:xfrm>
          <a:off x="0" y="1828800"/>
          <a:ext cx="4572000"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Legal Structure: General Partership</a:t>
          </a:r>
          <a:endParaRPr lang="en-GB" sz="2800" kern="1200" dirty="0"/>
        </a:p>
      </dsp:txBody>
      <dsp:txXfrm>
        <a:off x="54298" y="1883098"/>
        <a:ext cx="4463404" cy="1003708"/>
      </dsp:txXfrm>
    </dsp:sp>
    <dsp:sp modelId="{008E8F76-398F-43E6-B485-07C42A09172C}">
      <dsp:nvSpPr>
        <dsp:cNvPr id="0" name=""/>
        <dsp:cNvSpPr/>
      </dsp:nvSpPr>
      <dsp:spPr>
        <a:xfrm>
          <a:off x="0" y="2941104"/>
          <a:ext cx="4572000"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latin typeface="Calibri Light" panose="020F0302020204030204"/>
            </a:rPr>
            <a:t>Service: Leisure ( relaxing/fun activities)</a:t>
          </a:r>
          <a:endParaRPr lang="en-GB" sz="2200" kern="1200" dirty="0"/>
        </a:p>
      </dsp:txBody>
      <dsp:txXfrm>
        <a:off x="0" y="2941104"/>
        <a:ext cx="4572000" cy="695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99453-9568-48AA-9FC2-652A5FAB35C7}">
      <dsp:nvSpPr>
        <dsp:cNvPr id="0" name=""/>
        <dsp:cNvSpPr/>
      </dsp:nvSpPr>
      <dsp:spPr>
        <a:xfrm>
          <a:off x="0" y="22162"/>
          <a:ext cx="4572000"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latin typeface="Calibri Light" panose="020F0302020204030204"/>
            </a:rPr>
            <a:t>Location: Birmingham City Centre (Bullring)</a:t>
          </a:r>
          <a:endParaRPr lang="en-GB" sz="3000" kern="1200" dirty="0"/>
        </a:p>
      </dsp:txBody>
      <dsp:txXfrm>
        <a:off x="58257" y="80419"/>
        <a:ext cx="4455486" cy="1076886"/>
      </dsp:txXfrm>
    </dsp:sp>
    <dsp:sp modelId="{F9BE48DA-6A3F-4D60-818B-4D860D8ACCFA}">
      <dsp:nvSpPr>
        <dsp:cNvPr id="0" name=""/>
        <dsp:cNvSpPr/>
      </dsp:nvSpPr>
      <dsp:spPr>
        <a:xfrm>
          <a:off x="0" y="1215562"/>
          <a:ext cx="45720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latin typeface="Calibri Light" panose="020F0302020204030204"/>
            </a:rPr>
            <a:t>Commencing Januray 2021</a:t>
          </a:r>
          <a:endParaRPr lang="en-GB" sz="2300" kern="1200" dirty="0"/>
        </a:p>
      </dsp:txBody>
      <dsp:txXfrm>
        <a:off x="0" y="1215562"/>
        <a:ext cx="4572000" cy="496800"/>
      </dsp:txXfrm>
    </dsp:sp>
    <dsp:sp modelId="{9B5D703C-9033-49C7-B6E7-426E16D68C71}">
      <dsp:nvSpPr>
        <dsp:cNvPr id="0" name=""/>
        <dsp:cNvSpPr/>
      </dsp:nvSpPr>
      <dsp:spPr>
        <a:xfrm>
          <a:off x="0" y="1712362"/>
          <a:ext cx="4572000"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latin typeface="Calibri Light" panose="020F0302020204030204"/>
            </a:rPr>
            <a:t>Mission: To Grow our business Name </a:t>
          </a:r>
          <a:endParaRPr lang="en-GB" sz="3000" kern="1200" dirty="0"/>
        </a:p>
      </dsp:txBody>
      <dsp:txXfrm>
        <a:off x="58257" y="1770619"/>
        <a:ext cx="4455486" cy="1076886"/>
      </dsp:txXfrm>
    </dsp:sp>
    <dsp:sp modelId="{A273F231-B3EC-42EA-BA8A-442D1DDE0DFB}">
      <dsp:nvSpPr>
        <dsp:cNvPr id="0" name=""/>
        <dsp:cNvSpPr/>
      </dsp:nvSpPr>
      <dsp:spPr>
        <a:xfrm>
          <a:off x="0" y="2905762"/>
          <a:ext cx="4572000" cy="72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latin typeface="Calibri Light" panose="020F0302020204030204"/>
            </a:rPr>
            <a:t>Vision: To open at least one more location</a:t>
          </a:r>
          <a:endParaRPr lang="en-GB" sz="2300" kern="1200" dirty="0"/>
        </a:p>
      </dsp:txBody>
      <dsp:txXfrm>
        <a:off x="0" y="2905762"/>
        <a:ext cx="4572000" cy="72967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1937C-11BE-4C63-B076-A912A066FB49}" type="datetimeFigureOut">
              <a:t>3/24/2022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8C9532-4108-43F7-B09A-288B20959D76}" type="slidenum">
              <a:t>‹#›</a:t>
            </a:fld>
            <a:endParaRPr lang="en-GB"/>
          </a:p>
        </p:txBody>
      </p:sp>
    </p:spTree>
    <p:extLst>
      <p:ext uri="{BB962C8B-B14F-4D97-AF65-F5344CB8AC3E}">
        <p14:creationId xmlns:p14="http://schemas.microsoft.com/office/powerpoint/2010/main" val="904486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1. </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We aim to deliver the best quality and safest place on the market for our customers. We encourage our team members and customers to give us their feedback and share with us their ideas about how to improve the place for all of 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2.</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 Because we understand the fact that pandemic affected all of us financially, we are prepared to come with a range of prices for you and your loved ones. The more time you want to spend playing your favorite game, the less you will be paying. We will also have vouchers, bonuses and gifts for our loyal customers.</a:t>
            </a:r>
          </a:p>
          <a:p>
            <a:pPr>
              <a:defRPr/>
            </a:pPr>
            <a:r>
              <a:rPr lang="en-US" sz="1400" dirty="0">
                <a:effectLst/>
                <a:latin typeface="Calibri"/>
                <a:ea typeface="Times New Roman" panose="02020603050405020304" pitchFamily="18" charset="0"/>
                <a:cs typeface="Calibri"/>
              </a:rPr>
              <a:t>3. We’re driven into customer satisfaction and we’re trying to cover all the potential needs during their quality time spent with us.  </a:t>
            </a:r>
            <a:r>
              <a:rPr lang="en-US" sz="1400" dirty="0">
                <a:latin typeface="Calibri"/>
                <a:ea typeface="Times New Roman" panose="02020603050405020304" pitchFamily="18" charset="0"/>
                <a:cs typeface="Calibri"/>
              </a:rPr>
              <a:t>Location There</a:t>
            </a:r>
            <a:r>
              <a:rPr lang="en-US" sz="1400" dirty="0">
                <a:effectLst/>
                <a:latin typeface="Calibri"/>
                <a:ea typeface="Times New Roman" panose="02020603050405020304" pitchFamily="18" charset="0"/>
                <a:cs typeface="Calibri"/>
              </a:rPr>
              <a:t> will be food restaurants, bars with cold and hot drinks and resting places for smokers and nonsmokers.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4. What makes us unique is that we managed to brink Airsoft Place and Escape room together. Doing this, we managed to create a place where everyone can relax and have fun.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5. Our trained staff will always be ready to give our customers the best advices and train the customers who are into this for the first time. We will make sure they are fully aware of the weapons power from close or far range and what damages they can do in order to assure their health and safety.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6. After our customer/s will make the validation of the payment for their booking, at their request, we will support the costs of a 10minutes free training or just getting to know with our weapons and equipment.</a:t>
            </a:r>
            <a:endParaRPr lang="en-US" sz="1400" dirty="0"/>
          </a:p>
        </p:txBody>
      </p:sp>
      <p:sp>
        <p:nvSpPr>
          <p:cNvPr id="4" name="Slide Number Placeholder 3"/>
          <p:cNvSpPr>
            <a:spLocks noGrp="1"/>
          </p:cNvSpPr>
          <p:nvPr>
            <p:ph type="sldNum" sz="quarter" idx="5"/>
          </p:nvPr>
        </p:nvSpPr>
        <p:spPr/>
        <p:txBody>
          <a:bodyPr/>
          <a:lstStyle/>
          <a:p>
            <a:fld id="{B331D194-E37A-484C-9614-CA9F9D264F4A}" type="slidenum">
              <a:rPr lang="en-US" smtClean="0"/>
              <a:t>2</a:t>
            </a:fld>
            <a:endParaRPr lang="en-US"/>
          </a:p>
        </p:txBody>
      </p:sp>
    </p:spTree>
    <p:extLst>
      <p:ext uri="{BB962C8B-B14F-4D97-AF65-F5344CB8AC3E}">
        <p14:creationId xmlns:p14="http://schemas.microsoft.com/office/powerpoint/2010/main" val="3040764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xfrm>
            <a:off x="104775" y="733425"/>
            <a:ext cx="6515100" cy="3665538"/>
          </a:xfrm>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33425"/>
            <a:ext cx="6515100" cy="36655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6</a:t>
            </a:fld>
            <a:endParaRPr lang="en-US" altLang="en-US"/>
          </a:p>
        </p:txBody>
      </p:sp>
    </p:spTree>
    <p:extLst>
      <p:ext uri="{BB962C8B-B14F-4D97-AF65-F5344CB8AC3E}">
        <p14:creationId xmlns:p14="http://schemas.microsoft.com/office/powerpoint/2010/main" val="7374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Our target Market are people between 16 and 99 years old with at least a minimum income</a:t>
            </a:r>
          </a:p>
        </p:txBody>
      </p:sp>
      <p:sp>
        <p:nvSpPr>
          <p:cNvPr id="4" name="Slide Number Placeholder 3"/>
          <p:cNvSpPr>
            <a:spLocks noGrp="1"/>
          </p:cNvSpPr>
          <p:nvPr>
            <p:ph type="sldNum" sz="quarter" idx="5"/>
          </p:nvPr>
        </p:nvSpPr>
        <p:spPr/>
        <p:txBody>
          <a:bodyPr/>
          <a:lstStyle/>
          <a:p>
            <a:fld id="{B3D1BEDC-50E9-45C7-9E89-0A952ADB1772}" type="slidenum">
              <a:rPr lang="en-GB" smtClean="0"/>
              <a:t>9</a:t>
            </a:fld>
            <a:endParaRPr lang="en-GB"/>
          </a:p>
        </p:txBody>
      </p:sp>
    </p:spTree>
    <p:extLst>
      <p:ext uri="{BB962C8B-B14F-4D97-AF65-F5344CB8AC3E}">
        <p14:creationId xmlns:p14="http://schemas.microsoft.com/office/powerpoint/2010/main" val="2280456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dirty="0">
                <a:cs typeface="Calibri"/>
              </a:rPr>
              <a:t>We are expecting to attract between 120 and 140 p/m, 1440 and 1600 p/y</a:t>
            </a:r>
            <a:endParaRPr lang="en-US" dirty="0"/>
          </a:p>
          <a:p>
            <a:pPr>
              <a:lnSpc>
                <a:spcPct val="90000"/>
              </a:lnSpc>
              <a:spcBef>
                <a:spcPts val="1000"/>
              </a:spcBef>
            </a:pPr>
            <a:r>
              <a:rPr lang="en-GB" b="1" dirty="0">
                <a:cs typeface="Calibri"/>
              </a:rPr>
              <a:t>We are creating different scenarios of playing  and we can create good membership for the costumers which are interested on at reasonable prices.</a:t>
            </a:r>
          </a:p>
          <a:p>
            <a:pPr>
              <a:lnSpc>
                <a:spcPct val="90000"/>
              </a:lnSpc>
              <a:spcBef>
                <a:spcPts val="1000"/>
              </a:spcBef>
            </a:pPr>
            <a:endParaRPr lang="en-GB" b="1" dirty="0">
              <a:cs typeface="Calibri"/>
            </a:endParaRPr>
          </a:p>
        </p:txBody>
      </p:sp>
      <p:sp>
        <p:nvSpPr>
          <p:cNvPr id="4" name="Slide Number Placeholder 3"/>
          <p:cNvSpPr>
            <a:spLocks noGrp="1"/>
          </p:cNvSpPr>
          <p:nvPr>
            <p:ph type="sldNum" sz="quarter" idx="5"/>
          </p:nvPr>
        </p:nvSpPr>
        <p:spPr/>
        <p:txBody>
          <a:bodyPr/>
          <a:lstStyle/>
          <a:p>
            <a:fld id="{4E8C9532-4108-43F7-B09A-288B20959D76}" type="slidenum">
              <a:rPr lang="en-GB"/>
              <a:t>10</a:t>
            </a:fld>
            <a:endParaRPr lang="en-GB"/>
          </a:p>
        </p:txBody>
      </p:sp>
    </p:spTree>
    <p:extLst>
      <p:ext uri="{BB962C8B-B14F-4D97-AF65-F5344CB8AC3E}">
        <p14:creationId xmlns:p14="http://schemas.microsoft.com/office/powerpoint/2010/main" val="351223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the peak time we do have one more member.</a:t>
            </a:r>
          </a:p>
        </p:txBody>
      </p:sp>
      <p:sp>
        <p:nvSpPr>
          <p:cNvPr id="4" name="Slide Number Placeholder 3"/>
          <p:cNvSpPr>
            <a:spLocks noGrp="1"/>
          </p:cNvSpPr>
          <p:nvPr>
            <p:ph type="sldNum" sz="quarter" idx="5"/>
          </p:nvPr>
        </p:nvSpPr>
        <p:spPr/>
        <p:txBody>
          <a:bodyPr/>
          <a:lstStyle/>
          <a:p>
            <a:fld id="{4E8C9532-4108-43F7-B09A-288B20959D76}" type="slidenum">
              <a:rPr lang="en-GB"/>
              <a:t>11</a:t>
            </a:fld>
            <a:endParaRPr lang="en-GB"/>
          </a:p>
        </p:txBody>
      </p:sp>
    </p:spTree>
    <p:extLst>
      <p:ext uri="{BB962C8B-B14F-4D97-AF65-F5344CB8AC3E}">
        <p14:creationId xmlns:p14="http://schemas.microsoft.com/office/powerpoint/2010/main" val="3036647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24/03/2022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24/03/2022</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E97F-AE92-4BBF-817F-A54DBD456F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ECFCC4-DCA3-41D7-8F80-17BF58AEA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34E409-80E3-472A-A763-C6B02F89F367}"/>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5" name="Footer Placeholder 4">
            <a:extLst>
              <a:ext uri="{FF2B5EF4-FFF2-40B4-BE49-F238E27FC236}">
                <a16:creationId xmlns:a16="http://schemas.microsoft.com/office/drawing/2014/main" id="{5BCB00EB-1F3D-49E4-A3A6-E3D340ACB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042ED7-6079-473D-BA6D-61947C5CA953}"/>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861954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79A48-B9F4-4B11-9ECA-F906920C4B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4C734F6-F2F8-4A3A-BCF5-446558603A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FADA65-7F70-4E65-9DAE-7A1D2190B76F}"/>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5" name="Footer Placeholder 4">
            <a:extLst>
              <a:ext uri="{FF2B5EF4-FFF2-40B4-BE49-F238E27FC236}">
                <a16:creationId xmlns:a16="http://schemas.microsoft.com/office/drawing/2014/main" id="{8A776D0D-F5C9-4226-8BC0-BFCB7EE94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EB18C3-5296-4C9F-99F8-FF5E9324851F}"/>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2135725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91FC-87AA-49F7-AA7C-9A18947114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23C1CD-2C54-4E18-A89F-D76B95094F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B6680C-0526-4698-B383-BA7CF450B93E}"/>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5" name="Footer Placeholder 4">
            <a:extLst>
              <a:ext uri="{FF2B5EF4-FFF2-40B4-BE49-F238E27FC236}">
                <a16:creationId xmlns:a16="http://schemas.microsoft.com/office/drawing/2014/main" id="{48F30CB0-2E35-4082-BC14-191683B44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35D8C8-D27E-4B10-BF2D-1D558462C5FD}"/>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9396620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3F8B9-E2DA-410F-8ECF-90081301F8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92E86F-A2B4-4DDA-9956-CB295385A0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84BA49-6776-4A02-BE3B-6C0A680B86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B7473C9-18FB-41CC-A7A7-88E1B02EE0D3}"/>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6" name="Footer Placeholder 5">
            <a:extLst>
              <a:ext uri="{FF2B5EF4-FFF2-40B4-BE49-F238E27FC236}">
                <a16:creationId xmlns:a16="http://schemas.microsoft.com/office/drawing/2014/main" id="{AED956F2-ADEE-47F9-BD2C-6D6A5E0702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80DD14-354D-4CAF-B82A-BAFF463B2408}"/>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3089052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472C7-B7F1-4075-A45F-9347DBE3ED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77EDB7A-C17C-4CAC-9728-A367481DE4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A85954-9159-4740-8A7A-9E50AC8848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ECAFA7-0542-4B72-9271-938C252B35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5B91F-9D27-40B8-8C47-1F145F607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5313E7-FB26-426C-BAA5-FB3A2B43B65E}"/>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8" name="Footer Placeholder 7">
            <a:extLst>
              <a:ext uri="{FF2B5EF4-FFF2-40B4-BE49-F238E27FC236}">
                <a16:creationId xmlns:a16="http://schemas.microsoft.com/office/drawing/2014/main" id="{7FA37B4A-C96D-4669-99B0-F1C3A5DA68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B8E87B9-C7FA-4C35-BC41-7869D304C696}"/>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9282616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D7B1-395E-4444-9FDE-2DDB39783B9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403599-9F7B-47F7-96BC-16D181F733D1}"/>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4" name="Footer Placeholder 3">
            <a:extLst>
              <a:ext uri="{FF2B5EF4-FFF2-40B4-BE49-F238E27FC236}">
                <a16:creationId xmlns:a16="http://schemas.microsoft.com/office/drawing/2014/main" id="{A34A3C66-3138-4BEA-8F6E-01D465494D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C4D36D8-694D-418C-9646-8B5DC75CCB17}"/>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5476820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C112A9-0CEE-4BF3-ABDE-93B61C67DCF8}"/>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3" name="Footer Placeholder 2">
            <a:extLst>
              <a:ext uri="{FF2B5EF4-FFF2-40B4-BE49-F238E27FC236}">
                <a16:creationId xmlns:a16="http://schemas.microsoft.com/office/drawing/2014/main" id="{5EC86795-5CE0-4FA8-B028-55048DF271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11959E-B439-4A47-94A8-ADCD2E8E0FFE}"/>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420404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B5501-962F-4C8F-B870-8075E8EEF4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235A419-48F9-4E08-A9D3-C09EE819A4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1FBF7D-1D4B-4A8D-B46C-ACA25F1745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546AF-3B5E-49EE-880D-153C2E0C0AD8}"/>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6" name="Footer Placeholder 5">
            <a:extLst>
              <a:ext uri="{FF2B5EF4-FFF2-40B4-BE49-F238E27FC236}">
                <a16:creationId xmlns:a16="http://schemas.microsoft.com/office/drawing/2014/main" id="{F61A3FEC-F8F5-41DB-B32E-115E145305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015930-EC37-42FD-BA33-9BDAC16BCE4C}"/>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41362600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00A5-E7AD-4E0A-A486-393EDC3971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4802B1-4959-40C5-A704-5ED8AF4ADB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730C8F-510F-449C-8393-1E8CF4A4BE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F3EF1B-329C-4FCC-BC60-11817C743170}"/>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6" name="Footer Placeholder 5">
            <a:extLst>
              <a:ext uri="{FF2B5EF4-FFF2-40B4-BE49-F238E27FC236}">
                <a16:creationId xmlns:a16="http://schemas.microsoft.com/office/drawing/2014/main" id="{0900B42E-349C-4D85-BE01-87FAF855A2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C5106B-35BD-4865-B01A-2F4880DB0049}"/>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5225789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25B19-8CE6-4B22-A748-C8717E863B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2EB52FD-A73B-4179-A841-95972C03FA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58C35-7E7B-4D5D-AB25-A11A89640389}"/>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5" name="Footer Placeholder 4">
            <a:extLst>
              <a:ext uri="{FF2B5EF4-FFF2-40B4-BE49-F238E27FC236}">
                <a16:creationId xmlns:a16="http://schemas.microsoft.com/office/drawing/2014/main" id="{7AD38173-AB94-40F3-AAA7-D23BBE943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518C3C-EBF5-4AF0-800B-8AACD0507403}"/>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0753926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08D90-4E8C-4CC2-8D7A-E0C3696DA55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381C19-4423-40B6-B086-306BB7D962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A9C70F-CD67-4950-A6FC-00A043ABCA81}"/>
              </a:ext>
            </a:extLst>
          </p:cNvPr>
          <p:cNvSpPr>
            <a:spLocks noGrp="1"/>
          </p:cNvSpPr>
          <p:nvPr>
            <p:ph type="dt" sz="half" idx="10"/>
          </p:nvPr>
        </p:nvSpPr>
        <p:spPr/>
        <p:txBody>
          <a:bodyPr/>
          <a:lstStyle/>
          <a:p>
            <a:fld id="{712ED2C6-3B3D-40B6-A8E1-7393E47182EC}" type="datetimeFigureOut">
              <a:rPr lang="en-US" smtClean="0"/>
              <a:t>3/24/2022</a:t>
            </a:fld>
            <a:endParaRPr lang="en-US"/>
          </a:p>
        </p:txBody>
      </p:sp>
      <p:sp>
        <p:nvSpPr>
          <p:cNvPr id="5" name="Footer Placeholder 4">
            <a:extLst>
              <a:ext uri="{FF2B5EF4-FFF2-40B4-BE49-F238E27FC236}">
                <a16:creationId xmlns:a16="http://schemas.microsoft.com/office/drawing/2014/main" id="{EAB11442-3C1D-4077-B072-9ED1A1A424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712AAA-F637-46CC-9E7E-0FE4D126BBA7}"/>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7842843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24/03/2022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24/03/2022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24/03/2022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3/24/2022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64073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2961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7956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74192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239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726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3/24/2022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3953087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5567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8071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3/24/2022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98055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3/24/2022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0090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6.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945"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24/03/2022</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947" r:id="rId1"/>
    <p:sldLayoutId id="2147483946" r:id="rId2"/>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6654B3-4618-4ECB-84B1-09057847E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6BBBF57-4440-40C8-92FD-4C418B467A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06DE66-E916-4F4C-A9C0-2660A2BCBF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2ED2C6-3B3D-40B6-A8E1-7393E47182EC}" type="datetimeFigureOut">
              <a:rPr lang="en-US" smtClean="0"/>
              <a:t>3/24/2022</a:t>
            </a:fld>
            <a:endParaRPr lang="en-US"/>
          </a:p>
        </p:txBody>
      </p:sp>
      <p:sp>
        <p:nvSpPr>
          <p:cNvPr id="5" name="Footer Placeholder 4">
            <a:extLst>
              <a:ext uri="{FF2B5EF4-FFF2-40B4-BE49-F238E27FC236}">
                <a16:creationId xmlns:a16="http://schemas.microsoft.com/office/drawing/2014/main" id="{142F0D41-6856-4596-8975-704AE3334F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618C10-E22D-46B1-BC52-B3400E13A4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1419D1-6907-4D5E-929B-E2E0DFDF5A82}" type="slidenum">
              <a:rPr lang="en-US" smtClean="0"/>
              <a:t>‹#›</a:t>
            </a:fld>
            <a:endParaRPr lang="en-US"/>
          </a:p>
        </p:txBody>
      </p:sp>
    </p:spTree>
    <p:extLst>
      <p:ext uri="{BB962C8B-B14F-4D97-AF65-F5344CB8AC3E}">
        <p14:creationId xmlns:p14="http://schemas.microsoft.com/office/powerpoint/2010/main" val="3558374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3/24/2022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65718448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699" r:id="rId6"/>
    <p:sldLayoutId id="2147483704" r:id="rId7"/>
    <p:sldLayoutId id="2147483700" r:id="rId8"/>
    <p:sldLayoutId id="2147483701" r:id="rId9"/>
    <p:sldLayoutId id="2147483702" r:id="rId10"/>
    <p:sldLayoutId id="2147483703"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32.xml"/><Relationship Id="rId6" Type="http://schemas.openxmlformats.org/officeDocument/2006/relationships/image" Target="../media/image7.png"/><Relationship Id="rId5" Type="http://schemas.openxmlformats.org/officeDocument/2006/relationships/hyperlink" Target="https://creativecommons.org/licenses/by-nc-nd/3.0/" TargetMode="External"/><Relationship Id="rId4" Type="http://schemas.openxmlformats.org/officeDocument/2006/relationships/hyperlink" Target="https://www.wired.it/play/cultura/2015/03/13/escape-room-detective-gioco/"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monkeysmumsie/7282175540" TargetMode="External"/><Relationship Id="rId2" Type="http://schemas.openxmlformats.org/officeDocument/2006/relationships/image" Target="../media/image10.jpeg"/><Relationship Id="rId1" Type="http://schemas.openxmlformats.org/officeDocument/2006/relationships/slideLayout" Target="../slideLayouts/slideLayout25.xml"/><Relationship Id="rId5" Type="http://schemas.openxmlformats.org/officeDocument/2006/relationships/hyperlink" Target="https://creativecommons.org/licenses/by-nd/3.0/"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s://sitesmatrix.com/blog/advertising-for-small-busines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marketing-spring2016/chapter/reading-implementing-positioning-strateg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hyperlink" Target="https://biz.libretexts.org/Bookshelves/Management/Book%3A_Small_Business_Management_in_the_21st_Century/12%3A_People_and_Organization/12.02%3A_Principles_of_Management_and_Organization"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FCEAC3D-1F68-46E5-B946-D2C4958BA5C1}"/>
              </a:ext>
            </a:extLst>
          </p:cNvPr>
          <p:cNvSpPr txBox="1"/>
          <p:nvPr/>
        </p:nvSpPr>
        <p:spPr>
          <a:xfrm>
            <a:off x="319088" y="2509838"/>
            <a:ext cx="8629650" cy="3997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dirty="0">
                <a:cs typeface="Calibri"/>
              </a:rPr>
              <a:t>Students Name:</a:t>
            </a:r>
          </a:p>
          <a:p>
            <a:pPr>
              <a:spcAft>
                <a:spcPts val="600"/>
              </a:spcAft>
            </a:pPr>
            <a:r>
              <a:rPr lang="en-GB" sz="2800" dirty="0">
                <a:cs typeface="Calibri"/>
              </a:rPr>
              <a:t>Dan Dumitru: 2025728</a:t>
            </a:r>
            <a:endParaRPr lang="en-GB" sz="2800" dirty="0">
              <a:ea typeface="Calibri"/>
              <a:cs typeface="Calibri"/>
            </a:endParaRPr>
          </a:p>
          <a:p>
            <a:pPr>
              <a:spcAft>
                <a:spcPts val="600"/>
              </a:spcAft>
            </a:pPr>
            <a:r>
              <a:rPr lang="en-GB" sz="2800" dirty="0">
                <a:cs typeface="Calibri"/>
              </a:rPr>
              <a:t>Catalina Bucataru: 1918854</a:t>
            </a:r>
            <a:endParaRPr lang="en-GB" sz="2800" dirty="0">
              <a:ea typeface="Calibri"/>
              <a:cs typeface="Calibri"/>
            </a:endParaRPr>
          </a:p>
          <a:p>
            <a:pPr>
              <a:spcAft>
                <a:spcPts val="600"/>
              </a:spcAft>
            </a:pPr>
            <a:r>
              <a:rPr lang="en-GB" sz="2800" dirty="0">
                <a:cs typeface="Calibri"/>
              </a:rPr>
              <a:t>George Giuliano Mihai: 2027230</a:t>
            </a:r>
            <a:endParaRPr lang="en-GB" sz="2800" dirty="0">
              <a:ea typeface="Calibri"/>
              <a:cs typeface="Calibri"/>
            </a:endParaRPr>
          </a:p>
          <a:p>
            <a:pPr>
              <a:spcAft>
                <a:spcPts val="600"/>
              </a:spcAft>
            </a:pPr>
            <a:r>
              <a:rPr lang="en-GB" sz="2800" dirty="0">
                <a:cs typeface="Calibri"/>
              </a:rPr>
              <a:t>Sorin </a:t>
            </a:r>
            <a:r>
              <a:rPr lang="en-GB" sz="2800" dirty="0" err="1">
                <a:cs typeface="Calibri"/>
              </a:rPr>
              <a:t>Stoleru</a:t>
            </a:r>
            <a:r>
              <a:rPr lang="en-GB" sz="2800" dirty="0">
                <a:cs typeface="Calibri"/>
              </a:rPr>
              <a:t>: 2026787</a:t>
            </a:r>
            <a:endParaRPr lang="en-GB" sz="2800" dirty="0">
              <a:ea typeface="Calibri"/>
              <a:cs typeface="Calibri"/>
            </a:endParaRPr>
          </a:p>
          <a:p>
            <a:pPr>
              <a:spcAft>
                <a:spcPts val="600"/>
              </a:spcAft>
            </a:pPr>
            <a:r>
              <a:rPr lang="en-GB" sz="2800" dirty="0">
                <a:cs typeface="Calibri"/>
              </a:rPr>
              <a:t>Marian Mihai: 2026995</a:t>
            </a:r>
            <a:endParaRPr lang="en-GB" sz="2800" dirty="0">
              <a:ea typeface="Calibri"/>
              <a:cs typeface="Calibri"/>
            </a:endParaRPr>
          </a:p>
        </p:txBody>
      </p:sp>
      <p:sp>
        <p:nvSpPr>
          <p:cNvPr id="5" name="TextBox 4">
            <a:extLst>
              <a:ext uri="{FF2B5EF4-FFF2-40B4-BE49-F238E27FC236}">
                <a16:creationId xmlns:a16="http://schemas.microsoft.com/office/drawing/2014/main" id="{D3BE63D5-9A28-4B21-9FC1-864E21580E09}"/>
              </a:ext>
            </a:extLst>
          </p:cNvPr>
          <p:cNvSpPr txBox="1"/>
          <p:nvPr/>
        </p:nvSpPr>
        <p:spPr>
          <a:xfrm>
            <a:off x="9026525" y="2509838"/>
            <a:ext cx="2787650" cy="3997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a:cs typeface="Calibri"/>
              </a:rPr>
              <a:t>Lecturer Name:</a:t>
            </a:r>
          </a:p>
          <a:p>
            <a:pPr>
              <a:spcAft>
                <a:spcPts val="600"/>
              </a:spcAft>
            </a:pPr>
            <a:r>
              <a:rPr lang="en-GB" sz="2800">
                <a:cs typeface="Calibri"/>
              </a:rPr>
              <a:t>Yohan </a:t>
            </a:r>
            <a:r>
              <a:rPr lang="en-GB" sz="2800" err="1">
                <a:cs typeface="Calibri"/>
              </a:rPr>
              <a:t>Mendiz</a:t>
            </a:r>
          </a:p>
        </p:txBody>
      </p:sp>
      <p:sp>
        <p:nvSpPr>
          <p:cNvPr id="2" name="Title 1"/>
          <p:cNvSpPr>
            <a:spLocks noGrp="1"/>
          </p:cNvSpPr>
          <p:nvPr>
            <p:ph type="ctrTitle"/>
          </p:nvPr>
        </p:nvSpPr>
        <p:spPr>
          <a:xfrm>
            <a:off x="526073" y="466578"/>
            <a:ext cx="11139854" cy="930447"/>
          </a:xfrm>
        </p:spPr>
        <p:txBody>
          <a:bodyPr vert="horz" lIns="91440" tIns="45720" rIns="91440" bIns="45720" rtlCol="0" anchor="b">
            <a:normAutofit/>
          </a:bodyPr>
          <a:lstStyle/>
          <a:p>
            <a:r>
              <a:rPr lang="en-US" sz="5400" kern="1200">
                <a:solidFill>
                  <a:srgbClr val="FFFFFF"/>
                </a:solidFill>
                <a:latin typeface="+mj-lt"/>
                <a:ea typeface="+mj-ea"/>
                <a:cs typeface="+mj-cs"/>
              </a:rPr>
              <a:t>Business Plan </a:t>
            </a:r>
          </a:p>
        </p:txBody>
      </p:sp>
      <p:sp>
        <p:nvSpPr>
          <p:cNvPr id="3" name="Subtitle 2"/>
          <p:cNvSpPr>
            <a:spLocks noGrp="1"/>
          </p:cNvSpPr>
          <p:nvPr>
            <p:ph type="subTitle" idx="1"/>
          </p:nvPr>
        </p:nvSpPr>
        <p:spPr>
          <a:xfrm>
            <a:off x="1524000" y="1525638"/>
            <a:ext cx="9144000" cy="420001"/>
          </a:xfrm>
        </p:spPr>
        <p:txBody>
          <a:bodyPr vert="horz" lIns="91440" tIns="45720" rIns="91440" bIns="45720" rtlCol="0">
            <a:normAutofit/>
          </a:bodyPr>
          <a:lstStyle/>
          <a:p>
            <a:r>
              <a:rPr lang="en-US" sz="2000" kern="1200">
                <a:solidFill>
                  <a:srgbClr val="E7E6E6"/>
                </a:solidFill>
                <a:latin typeface="+mn-lt"/>
                <a:ea typeface="+mn-ea"/>
                <a:cs typeface="+mn-cs"/>
              </a:rPr>
              <a:t>Army-iceworld</a:t>
            </a:r>
          </a:p>
        </p:txBody>
      </p:sp>
      <p:sp>
        <p:nvSpPr>
          <p:cNvPr id="6" name="TextBox 5">
            <a:extLst>
              <a:ext uri="{FF2B5EF4-FFF2-40B4-BE49-F238E27FC236}">
                <a16:creationId xmlns:a16="http://schemas.microsoft.com/office/drawing/2014/main" id="{311411B7-E772-31D2-7DBB-B0DCB03D2936}"/>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90D4AE56-C079-773C-6113-94CA33248C61}"/>
              </a:ext>
            </a:extLst>
          </p:cNvPr>
          <p:cNvPicPr>
            <a:picLocks noChangeAspect="1"/>
          </p:cNvPicPr>
          <p:nvPr/>
        </p:nvPicPr>
        <p:blipFill rotWithShape="1">
          <a:blip r:embed="rId3"/>
          <a:srcRect t="1899" r="9085" b="21373"/>
          <a:stretch/>
        </p:blipFill>
        <p:spPr>
          <a:xfrm>
            <a:off x="481681" y="1440103"/>
            <a:ext cx="9889366" cy="5571066"/>
          </a:xfrm>
          <a:prstGeom prst="rect">
            <a:avLst/>
          </a:prstGeom>
        </p:spPr>
      </p:pic>
      <p:sp>
        <p:nvSpPr>
          <p:cNvPr id="19" name="TextBox 18">
            <a:extLst>
              <a:ext uri="{FF2B5EF4-FFF2-40B4-BE49-F238E27FC236}">
                <a16:creationId xmlns:a16="http://schemas.microsoft.com/office/drawing/2014/main" id="{E8399426-BD68-4F5E-A39F-7845767D71BF}"/>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a:latin typeface="+mj-lt"/>
                <a:ea typeface="+mj-ea"/>
                <a:cs typeface="+mj-cs"/>
              </a:rPr>
              <a:t>Executive summary</a:t>
            </a:r>
          </a:p>
        </p:txBody>
      </p:sp>
      <p:graphicFrame>
        <p:nvGraphicFramePr>
          <p:cNvPr id="4" name="Diagram 3">
            <a:extLst>
              <a:ext uri="{FF2B5EF4-FFF2-40B4-BE49-F238E27FC236}">
                <a16:creationId xmlns:a16="http://schemas.microsoft.com/office/drawing/2014/main" id="{3165C6E5-2E7C-48AF-98BF-77781B502AF2}"/>
              </a:ext>
            </a:extLst>
          </p:cNvPr>
          <p:cNvGraphicFramePr/>
          <p:nvPr>
            <p:extLst>
              <p:ext uri="{D42A27DB-BD31-4B8C-83A1-F6EECF244321}">
                <p14:modId xmlns:p14="http://schemas.microsoft.com/office/powerpoint/2010/main" val="37972157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9548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Diagram 30">
            <a:extLst>
              <a:ext uri="{FF2B5EF4-FFF2-40B4-BE49-F238E27FC236}">
                <a16:creationId xmlns:a16="http://schemas.microsoft.com/office/drawing/2014/main" id="{D28DAEE9-EE16-820C-CA0E-C0A33C98D43F}"/>
              </a:ext>
            </a:extLst>
          </p:cNvPr>
          <p:cNvGraphicFramePr/>
          <p:nvPr>
            <p:extLst>
              <p:ext uri="{D42A27DB-BD31-4B8C-83A1-F6EECF244321}">
                <p14:modId xmlns:p14="http://schemas.microsoft.com/office/powerpoint/2010/main" val="2456492984"/>
              </p:ext>
            </p:extLst>
          </p:nvPr>
        </p:nvGraphicFramePr>
        <p:xfrm>
          <a:off x="803753" y="166283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41" name="Diagram 641">
            <a:extLst>
              <a:ext uri="{FF2B5EF4-FFF2-40B4-BE49-F238E27FC236}">
                <a16:creationId xmlns:a16="http://schemas.microsoft.com/office/drawing/2014/main" id="{E6336C69-7713-3FBB-0848-3AB3C55AEFF2}"/>
              </a:ext>
            </a:extLst>
          </p:cNvPr>
          <p:cNvGraphicFramePr/>
          <p:nvPr>
            <p:extLst>
              <p:ext uri="{D42A27DB-BD31-4B8C-83A1-F6EECF244321}">
                <p14:modId xmlns:p14="http://schemas.microsoft.com/office/powerpoint/2010/main" val="1381699240"/>
              </p:ext>
            </p:extLst>
          </p:nvPr>
        </p:nvGraphicFramePr>
        <p:xfrm>
          <a:off x="6555288" y="1600200"/>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42" name="TextBox 1341">
            <a:extLst>
              <a:ext uri="{FF2B5EF4-FFF2-40B4-BE49-F238E27FC236}">
                <a16:creationId xmlns:a16="http://schemas.microsoft.com/office/drawing/2014/main" id="{82D3F1C1-9BEA-2808-5E71-D7E993B9CBEC}"/>
              </a:ext>
            </a:extLst>
          </p:cNvPr>
          <p:cNvSpPr txBox="1"/>
          <p:nvPr/>
        </p:nvSpPr>
        <p:spPr>
          <a:xfrm>
            <a:off x="4317304" y="298537"/>
            <a:ext cx="358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ea typeface="Calibri"/>
                <a:cs typeface="Calibri"/>
              </a:rPr>
              <a:t>Business Plan</a:t>
            </a:r>
            <a:r>
              <a:rPr lang="en-US" sz="2400" dirty="0">
                <a:solidFill>
                  <a:schemeClr val="bg1"/>
                </a:solidFill>
                <a:ea typeface="Calibri"/>
                <a:cs typeface="Calibri"/>
              </a:rPr>
              <a:t> / </a:t>
            </a:r>
            <a:r>
              <a:rPr lang="en-US" sz="2400" b="1" dirty="0">
                <a:solidFill>
                  <a:schemeClr val="bg1"/>
                </a:solidFill>
                <a:ea typeface="Calibri"/>
                <a:cs typeface="Calibri"/>
              </a:rPr>
              <a:t>Overview</a:t>
            </a:r>
            <a:endParaRPr lang="en-US" sz="2400" dirty="0">
              <a:solidFill>
                <a:schemeClr val="bg1"/>
              </a:solidFill>
            </a:endParaRPr>
          </a:p>
        </p:txBody>
      </p:sp>
    </p:spTree>
    <p:extLst>
      <p:ext uri="{BB962C8B-B14F-4D97-AF65-F5344CB8AC3E}">
        <p14:creationId xmlns:p14="http://schemas.microsoft.com/office/powerpoint/2010/main" val="769553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24/03/2022</a:t>
            </a:fld>
            <a:endParaRPr lang="en-GB" alt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idx="4294967295"/>
          </p:nvPr>
        </p:nvSpPr>
        <p:spPr>
          <a:xfrm>
            <a:off x="1524000" y="188913"/>
            <a:ext cx="8229600" cy="863600"/>
          </a:xfrm>
        </p:spPr>
        <p:txBody>
          <a:bodyPr/>
          <a:lstStyle/>
          <a:p>
            <a:pPr eaLnBrk="1" hangingPunct="1"/>
            <a:r>
              <a:rPr lang="en-GB" altLang="en-US" sz="3600" b="1" i="1"/>
              <a:t>Products and Services</a:t>
            </a:r>
            <a:endParaRPr lang="en-GB" altLang="en-US" sz="3600"/>
          </a:p>
        </p:txBody>
      </p:sp>
      <p:sp>
        <p:nvSpPr>
          <p:cNvPr id="6" name="TextBox 5">
            <a:extLst>
              <a:ext uri="{FF2B5EF4-FFF2-40B4-BE49-F238E27FC236}">
                <a16:creationId xmlns:a16="http://schemas.microsoft.com/office/drawing/2014/main" id="{74317321-F268-43B8-A25E-BAD38D0E8E7A}"/>
              </a:ext>
            </a:extLst>
          </p:cNvPr>
          <p:cNvSpPr txBox="1"/>
          <p:nvPr/>
        </p:nvSpPr>
        <p:spPr>
          <a:xfrm>
            <a:off x="1847528" y="1052513"/>
            <a:ext cx="8496944" cy="2862322"/>
          </a:xfrm>
          <a:prstGeom prst="rect">
            <a:avLst/>
          </a:prstGeom>
          <a:noFill/>
        </p:spPr>
        <p:txBody>
          <a:bodyPr wrap="square">
            <a:spAutoFit/>
          </a:bodyPr>
          <a:lstStyle/>
          <a:p>
            <a:r>
              <a:rPr lang="en-GB" dirty="0"/>
              <a:t>At Army –</a:t>
            </a:r>
            <a:r>
              <a:rPr lang="en-GB" dirty="0" err="1"/>
              <a:t>Iceworld</a:t>
            </a:r>
            <a:r>
              <a:rPr lang="en-GB" dirty="0"/>
              <a:t> Individuals, groups of friends, work groups, birthday parties, schools and people of all ages are welcome, </a:t>
            </a:r>
          </a:p>
          <a:p>
            <a:endParaRPr lang="en-GB" dirty="0"/>
          </a:p>
          <a:p>
            <a:r>
              <a:rPr lang="en-GB" dirty="0"/>
              <a:t>Escape room skills :  </a:t>
            </a:r>
          </a:p>
          <a:p>
            <a:r>
              <a:rPr lang="en-GB" dirty="0"/>
              <a:t>-Teamwork Problem, </a:t>
            </a:r>
          </a:p>
          <a:p>
            <a:r>
              <a:rPr lang="en-GB" dirty="0"/>
              <a:t>-Communication skills</a:t>
            </a:r>
          </a:p>
          <a:p>
            <a:r>
              <a:rPr lang="en-GB" dirty="0"/>
              <a:t>-Team-building abilities,</a:t>
            </a:r>
          </a:p>
          <a:p>
            <a:r>
              <a:rPr lang="en-GB" dirty="0"/>
              <a:t> -Social abilities, Motor abilities ,Memory abilities, </a:t>
            </a:r>
          </a:p>
          <a:p>
            <a:pPr marL="285750" indent="-285750">
              <a:buFontTx/>
              <a:buChar char="-"/>
            </a:pPr>
            <a:r>
              <a:rPr lang="en-GB" dirty="0"/>
              <a:t>Free parking </a:t>
            </a:r>
          </a:p>
          <a:p>
            <a:pPr marL="285750" indent="-285750">
              <a:buFontTx/>
              <a:buChar char="-"/>
            </a:pPr>
            <a:r>
              <a:rPr lang="en-GB" dirty="0"/>
              <a:t>Bar</a:t>
            </a:r>
          </a:p>
        </p:txBody>
      </p:sp>
      <p:pic>
        <p:nvPicPr>
          <p:cNvPr id="8" name="Picture 7" descr="A couple of people in a kitchen&#10;&#10;Description automatically generated with low confidence">
            <a:extLst>
              <a:ext uri="{FF2B5EF4-FFF2-40B4-BE49-F238E27FC236}">
                <a16:creationId xmlns:a16="http://schemas.microsoft.com/office/drawing/2014/main" id="{D545CCD0-086A-49F5-BC9B-EF3A4A77DB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79976" y="4365104"/>
            <a:ext cx="4788024" cy="1368152"/>
          </a:xfrm>
          <a:prstGeom prst="rect">
            <a:avLst/>
          </a:prstGeom>
        </p:spPr>
      </p:pic>
      <p:sp>
        <p:nvSpPr>
          <p:cNvPr id="9" name="TextBox 8">
            <a:extLst>
              <a:ext uri="{FF2B5EF4-FFF2-40B4-BE49-F238E27FC236}">
                <a16:creationId xmlns:a16="http://schemas.microsoft.com/office/drawing/2014/main" id="{6A7AEE8C-6338-45A0-AAC9-F8C3A175F27C}"/>
              </a:ext>
            </a:extLst>
          </p:cNvPr>
          <p:cNvSpPr txBox="1"/>
          <p:nvPr/>
        </p:nvSpPr>
        <p:spPr>
          <a:xfrm>
            <a:off x="5879976" y="6475754"/>
            <a:ext cx="4788024" cy="230832"/>
          </a:xfrm>
          <a:prstGeom prst="rect">
            <a:avLst/>
          </a:prstGeom>
          <a:noFill/>
        </p:spPr>
        <p:txBody>
          <a:bodyPr wrap="square" rtlCol="0">
            <a:spAutoFit/>
          </a:bodyPr>
          <a:lstStyle/>
          <a:p>
            <a:r>
              <a:rPr lang="en-GB" sz="900">
                <a:hlinkClick r:id="rId4" tooltip="https://www.wired.it/play/cultura/2015/03/13/escape-room-detective-gioco/"/>
              </a:rPr>
              <a:t>This Photo</a:t>
            </a:r>
            <a:r>
              <a:rPr lang="en-GB" sz="900"/>
              <a:t> by Unknown Author is licensed under </a:t>
            </a:r>
            <a:r>
              <a:rPr lang="en-GB" sz="900">
                <a:hlinkClick r:id="rId5" tooltip="https://creativecommons.org/licenses/by-nc-nd/3.0/"/>
              </a:rPr>
              <a:t>CC BY-NC-ND</a:t>
            </a:r>
            <a:endParaRPr lang="en-GB" sz="900"/>
          </a:p>
        </p:txBody>
      </p:sp>
      <p:pic>
        <p:nvPicPr>
          <p:cNvPr id="2" name="Picture 2" descr="A screenshot of a video game&#10;&#10;Description automatically generated">
            <a:extLst>
              <a:ext uri="{FF2B5EF4-FFF2-40B4-BE49-F238E27FC236}">
                <a16:creationId xmlns:a16="http://schemas.microsoft.com/office/drawing/2014/main" id="{A2DD3E4B-460D-4636-8890-4811F0A92D32}"/>
              </a:ext>
            </a:extLst>
          </p:cNvPr>
          <p:cNvPicPr>
            <a:picLocks noChangeAspect="1"/>
          </p:cNvPicPr>
          <p:nvPr/>
        </p:nvPicPr>
        <p:blipFill>
          <a:blip r:embed="rId6"/>
          <a:stretch>
            <a:fillRect/>
          </a:stretch>
        </p:blipFill>
        <p:spPr>
          <a:xfrm>
            <a:off x="1006765" y="4368646"/>
            <a:ext cx="4867562" cy="1307251"/>
          </a:xfrm>
          <a:prstGeom prst="rect">
            <a:avLst/>
          </a:prstGeom>
        </p:spPr>
      </p:pic>
    </p:spTree>
    <p:extLst>
      <p:ext uri="{BB962C8B-B14F-4D97-AF65-F5344CB8AC3E}">
        <p14:creationId xmlns:p14="http://schemas.microsoft.com/office/powerpoint/2010/main" val="788137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3CA06224-948A-4D8E-5CE9-5076369BF702}"/>
              </a:ext>
            </a:extLst>
          </p:cNvPr>
          <p:cNvPicPr>
            <a:picLocks noChangeAspect="1"/>
          </p:cNvPicPr>
          <p:nvPr/>
        </p:nvPicPr>
        <p:blipFill>
          <a:blip r:embed="rId2"/>
          <a:stretch>
            <a:fillRect/>
          </a:stretch>
        </p:blipFill>
        <p:spPr>
          <a:xfrm>
            <a:off x="643467" y="1031149"/>
            <a:ext cx="10905066" cy="5234430"/>
          </a:xfrm>
          <a:prstGeom prst="rect">
            <a:avLst/>
          </a:prstGeom>
        </p:spPr>
      </p:pic>
      <p:sp>
        <p:nvSpPr>
          <p:cNvPr id="3" name="TextBox 2">
            <a:extLst>
              <a:ext uri="{FF2B5EF4-FFF2-40B4-BE49-F238E27FC236}">
                <a16:creationId xmlns:a16="http://schemas.microsoft.com/office/drawing/2014/main" id="{F27BCC7F-29A2-9144-C9F5-588422AD0451}"/>
              </a:ext>
            </a:extLst>
          </p:cNvPr>
          <p:cNvSpPr txBox="1"/>
          <p:nvPr/>
        </p:nvSpPr>
        <p:spPr>
          <a:xfrm>
            <a:off x="4481945" y="60036"/>
            <a:ext cx="477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chemeClr val="bg1"/>
                </a:solidFill>
                <a:ea typeface="+mn-lt"/>
                <a:cs typeface="+mn-lt"/>
              </a:rPr>
              <a:t>Market audit-Competitor’s Analysis</a:t>
            </a:r>
            <a:endParaRPr lang="en-US" sz="2400" dirty="0">
              <a:solidFill>
                <a:schemeClr val="bg1"/>
              </a:solidFill>
            </a:endParaRPr>
          </a:p>
        </p:txBody>
      </p:sp>
    </p:spTree>
    <p:extLst>
      <p:ext uri="{BB962C8B-B14F-4D97-AF65-F5344CB8AC3E}">
        <p14:creationId xmlns:p14="http://schemas.microsoft.com/office/powerpoint/2010/main" val="3522861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A picture containing skating, sofa&#10;&#10;Description automatically generated">
            <a:extLst>
              <a:ext uri="{FF2B5EF4-FFF2-40B4-BE49-F238E27FC236}">
                <a16:creationId xmlns:a16="http://schemas.microsoft.com/office/drawing/2014/main" id="{9FC725DD-5EDC-4939-836D-C13DC0F44928}"/>
              </a:ext>
            </a:extLst>
          </p:cNvPr>
          <p:cNvPicPr>
            <a:picLocks noChangeAspect="1"/>
          </p:cNvPicPr>
          <p:nvPr/>
        </p:nvPicPr>
        <p:blipFill rotWithShape="1">
          <a:blip r:embed="rId3"/>
          <a:srcRect b="5063"/>
          <a:stretch/>
        </p:blipFill>
        <p:spPr>
          <a:xfrm>
            <a:off x="20" y="10"/>
            <a:ext cx="12191980" cy="6857990"/>
          </a:xfrm>
          <a:prstGeom prst="rect">
            <a:avLst/>
          </a:prstGeom>
          <a:noFill/>
        </p:spPr>
      </p:pic>
      <p:sp>
        <p:nvSpPr>
          <p:cNvPr id="5" name="TextBox 4">
            <a:extLst>
              <a:ext uri="{FF2B5EF4-FFF2-40B4-BE49-F238E27FC236}">
                <a16:creationId xmlns:a16="http://schemas.microsoft.com/office/drawing/2014/main" id="{0D0995E2-465F-4174-8DAC-1DB7BE3E0A1A}"/>
              </a:ext>
            </a:extLst>
          </p:cNvPr>
          <p:cNvSpPr txBox="1"/>
          <p:nvPr/>
        </p:nvSpPr>
        <p:spPr>
          <a:xfrm>
            <a:off x="8199582" y="498764"/>
            <a:ext cx="387465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 successful marketing audit should include the following elements:</a:t>
            </a:r>
            <a:endParaRPr lang="en-US" b="1">
              <a:ea typeface="+mn-lt"/>
              <a:cs typeface="+mn-lt"/>
            </a:endParaRPr>
          </a:p>
          <a:p>
            <a:r>
              <a:rPr lang="en-GB" b="1" dirty="0">
                <a:ea typeface="+mn-lt"/>
                <a:cs typeface="+mn-lt"/>
              </a:rPr>
              <a:t>-Comprehensive, in that it considers all aspects of a company's marketing strategy </a:t>
            </a:r>
            <a:endParaRPr lang="en-US" b="1">
              <a:ea typeface="+mn-lt"/>
              <a:cs typeface="+mn-lt"/>
            </a:endParaRPr>
          </a:p>
          <a:p>
            <a:r>
              <a:rPr lang="en-GB" b="1" dirty="0">
                <a:ea typeface="+mn-lt"/>
                <a:cs typeface="+mn-lt"/>
              </a:rPr>
              <a:t>-Systematic, in that it follows a set of steps in a logical order -Independent, in that it is not influenced by those who created and implement the marketing strategy</a:t>
            </a:r>
            <a:endParaRPr lang="en-US" b="1">
              <a:ea typeface="+mn-lt"/>
              <a:cs typeface="+mn-lt"/>
            </a:endParaRPr>
          </a:p>
          <a:p>
            <a:r>
              <a:rPr lang="en-GB" b="1" dirty="0">
                <a:ea typeface="+mn-lt"/>
                <a:cs typeface="+mn-lt"/>
              </a:rPr>
              <a:t>-Periodic, in that it is carried out on a regular basis A recommended frequency is once a year or twice a year.</a:t>
            </a:r>
            <a:endParaRPr lang="en-GB" b="1" dirty="0"/>
          </a:p>
        </p:txBody>
      </p:sp>
      <p:sp>
        <p:nvSpPr>
          <p:cNvPr id="2" name="Date Placeholder 1" hidden="1">
            <a:extLst>
              <a:ext uri="{FF2B5EF4-FFF2-40B4-BE49-F238E27FC236}">
                <a16:creationId xmlns:a16="http://schemas.microsoft.com/office/drawing/2014/main" id="{4B6913BF-091A-43DD-8419-508401623854}"/>
              </a:ext>
            </a:extLst>
          </p:cNvPr>
          <p:cNvSpPr>
            <a:spLocks noGrp="1"/>
          </p:cNvSpPr>
          <p:nvPr>
            <p:ph type="dt" sz="half" idx="10"/>
          </p:nvPr>
        </p:nvSpPr>
        <p:spPr/>
        <p:txBody>
          <a:bodyPr/>
          <a:lstStyle/>
          <a:p>
            <a:pPr>
              <a:spcAft>
                <a:spcPts val="600"/>
              </a:spcAft>
              <a:defRPr/>
            </a:pPr>
            <a:fld id="{47C9B511-EA7C-47B7-97E3-4B5B1A80CF69}" type="datetime1">
              <a:rPr lang="en-GB" altLang="en-US" smtClean="0"/>
              <a:pPr>
                <a:spcAft>
                  <a:spcPts val="600"/>
                </a:spcAft>
                <a:defRPr/>
              </a:pPr>
              <a:t>24/03/2022</a:t>
            </a:fld>
            <a:endParaRPr lang="en-GB" altLang="en-US"/>
          </a:p>
        </p:txBody>
      </p:sp>
    </p:spTree>
    <p:extLst>
      <p:ext uri="{BB962C8B-B14F-4D97-AF65-F5344CB8AC3E}">
        <p14:creationId xmlns:p14="http://schemas.microsoft.com/office/powerpoint/2010/main" val="1756135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0A05691-F36F-44DD-904C-144D68CA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25827" y="978408"/>
            <a:ext cx="4437509" cy="1106424"/>
          </a:xfrm>
        </p:spPr>
        <p:txBody>
          <a:bodyPr vert="horz" lIns="91440" tIns="45720" rIns="91440" bIns="45720" rtlCol="0" anchor="b">
            <a:normAutofit/>
          </a:bodyPr>
          <a:lstStyle/>
          <a:p>
            <a:r>
              <a:rPr lang="en-US" sz="3300"/>
              <a:t>Market Audit-SWOT Analysis</a:t>
            </a:r>
          </a:p>
        </p:txBody>
      </p:sp>
      <p:pic>
        <p:nvPicPr>
          <p:cNvPr id="10" name="Picture 11" descr="A picture containing person, tree, outdoor, sky&#10;&#10;Description automatically generated">
            <a:extLst>
              <a:ext uri="{FF2B5EF4-FFF2-40B4-BE49-F238E27FC236}">
                <a16:creationId xmlns:a16="http://schemas.microsoft.com/office/drawing/2014/main" id="{C0C32C07-5023-4B8B-B2AA-CABD871E50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8637" y="866496"/>
            <a:ext cx="2671207" cy="1776352"/>
          </a:xfrm>
          <a:prstGeom prst="rect">
            <a:avLst/>
          </a:prstGeom>
        </p:spPr>
      </p:pic>
      <p:pic>
        <p:nvPicPr>
          <p:cNvPr id="16" name="Picture 17" descr="Laser Tag Game · Free photo on Pixabay">
            <a:extLst>
              <a:ext uri="{FF2B5EF4-FFF2-40B4-BE49-F238E27FC236}">
                <a16:creationId xmlns:a16="http://schemas.microsoft.com/office/drawing/2014/main" id="{A28719B5-E694-4405-A82C-67B23813D447}"/>
              </a:ext>
            </a:extLst>
          </p:cNvPr>
          <p:cNvPicPr>
            <a:picLocks noChangeAspect="1"/>
          </p:cNvPicPr>
          <p:nvPr/>
        </p:nvPicPr>
        <p:blipFill>
          <a:blip r:embed="rId4"/>
          <a:stretch>
            <a:fillRect/>
          </a:stretch>
        </p:blipFill>
        <p:spPr>
          <a:xfrm>
            <a:off x="3424790" y="869836"/>
            <a:ext cx="2671207" cy="1769674"/>
          </a:xfrm>
          <a:prstGeom prst="rect">
            <a:avLst/>
          </a:prstGeom>
        </p:spPr>
      </p:pic>
      <p:cxnSp>
        <p:nvCxnSpPr>
          <p:cNvPr id="49" name="Straight Connector 48">
            <a:extLst>
              <a:ext uri="{FF2B5EF4-FFF2-40B4-BE49-F238E27FC236}">
                <a16:creationId xmlns:a16="http://schemas.microsoft.com/office/drawing/2014/main" id="{1A9CF0DD-5937-4172-BD2C-9579BD31D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284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882CBCE-B8CB-43C3-9583-13654F472EF7}"/>
              </a:ext>
            </a:extLst>
          </p:cNvPr>
          <p:cNvSpPr txBox="1"/>
          <p:nvPr/>
        </p:nvSpPr>
        <p:spPr>
          <a:xfrm>
            <a:off x="7025827" y="2359152"/>
            <a:ext cx="4437509" cy="3429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a:t>Click to add text</a:t>
            </a:r>
          </a:p>
        </p:txBody>
      </p:sp>
      <p:graphicFrame>
        <p:nvGraphicFramePr>
          <p:cNvPr id="7" name="Table 7">
            <a:extLst>
              <a:ext uri="{FF2B5EF4-FFF2-40B4-BE49-F238E27FC236}">
                <a16:creationId xmlns:a16="http://schemas.microsoft.com/office/drawing/2014/main" id="{13EA8D51-149E-46C4-BD67-68324F57E91B}"/>
              </a:ext>
            </a:extLst>
          </p:cNvPr>
          <p:cNvGraphicFramePr>
            <a:graphicFrameLocks noGrp="1"/>
          </p:cNvGraphicFramePr>
          <p:nvPr>
            <p:ph idx="1"/>
            <p:extLst>
              <p:ext uri="{D42A27DB-BD31-4B8C-83A1-F6EECF244321}">
                <p14:modId xmlns:p14="http://schemas.microsoft.com/office/powerpoint/2010/main" val="3750066852"/>
              </p:ext>
            </p:extLst>
          </p:nvPr>
        </p:nvGraphicFramePr>
        <p:xfrm>
          <a:off x="528637" y="2724097"/>
          <a:ext cx="5619554" cy="3756691"/>
        </p:xfrm>
        <a:graphic>
          <a:graphicData uri="http://schemas.openxmlformats.org/drawingml/2006/table">
            <a:tbl>
              <a:tblPr firstRow="1" bandRow="1">
                <a:solidFill>
                  <a:schemeClr val="bg1">
                    <a:lumMod val="95000"/>
                  </a:schemeClr>
                </a:solidFill>
                <a:tableStyleId>{00A15C55-8517-42AA-B614-E9B94910E393}</a:tableStyleId>
              </a:tblPr>
              <a:tblGrid>
                <a:gridCol w="1199982">
                  <a:extLst>
                    <a:ext uri="{9D8B030D-6E8A-4147-A177-3AD203B41FA5}">
                      <a16:colId xmlns:a16="http://schemas.microsoft.com/office/drawing/2014/main" val="85410260"/>
                    </a:ext>
                  </a:extLst>
                </a:gridCol>
                <a:gridCol w="1515078">
                  <a:extLst>
                    <a:ext uri="{9D8B030D-6E8A-4147-A177-3AD203B41FA5}">
                      <a16:colId xmlns:a16="http://schemas.microsoft.com/office/drawing/2014/main" val="3113662913"/>
                    </a:ext>
                  </a:extLst>
                </a:gridCol>
                <a:gridCol w="1700760">
                  <a:extLst>
                    <a:ext uri="{9D8B030D-6E8A-4147-A177-3AD203B41FA5}">
                      <a16:colId xmlns:a16="http://schemas.microsoft.com/office/drawing/2014/main" val="446496680"/>
                    </a:ext>
                  </a:extLst>
                </a:gridCol>
                <a:gridCol w="1203734">
                  <a:extLst>
                    <a:ext uri="{9D8B030D-6E8A-4147-A177-3AD203B41FA5}">
                      <a16:colId xmlns:a16="http://schemas.microsoft.com/office/drawing/2014/main" val="1117896267"/>
                    </a:ext>
                  </a:extLst>
                </a:gridCol>
              </a:tblGrid>
              <a:tr h="1080759">
                <a:tc>
                  <a:txBody>
                    <a:bodyPr/>
                    <a:lstStyle/>
                    <a:p>
                      <a:r>
                        <a:rPr lang="en-US" sz="1900" b="0" i="1" cap="none" spc="0" dirty="0">
                          <a:solidFill>
                            <a:schemeClr val="bg1"/>
                          </a:solidFill>
                          <a:latin typeface="Baskerville Old Face"/>
                        </a:rPr>
                        <a:t>Strength</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Weaknesses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Opportunities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Threats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extLst>
                  <a:ext uri="{0D108BD9-81ED-4DB2-BD59-A6C34878D82A}">
                    <a16:rowId xmlns:a16="http://schemas.microsoft.com/office/drawing/2014/main" val="3745228146"/>
                  </a:ext>
                </a:extLst>
              </a:tr>
              <a:tr h="1670136">
                <a:tc>
                  <a:txBody>
                    <a:bodyPr/>
                    <a:lstStyle/>
                    <a:p>
                      <a:pPr lvl="0">
                        <a:buNone/>
                      </a:pPr>
                      <a:r>
                        <a:rPr lang="en-US" sz="1400" b="0" i="0" u="none" strike="noStrike" cap="none" spc="0" noProof="0" dirty="0">
                          <a:solidFill>
                            <a:schemeClr val="tx1"/>
                          </a:solidFill>
                          <a:latin typeface="Arial"/>
                        </a:rPr>
                        <a:t>Experience as an organizer but also as an airsoft player.</a:t>
                      </a:r>
                      <a:endParaRPr lang="en-US" sz="1400" cap="none" spc="0" dirty="0">
                        <a:solidFill>
                          <a:schemeClr val="tx1"/>
                        </a:solidFill>
                        <a:latin typeface="Aria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Short number of equipment's (16). </a:t>
                      </a:r>
                    </a:p>
                    <a:p>
                      <a:pPr lvl="0">
                        <a:buNone/>
                      </a:pPr>
                      <a:r>
                        <a:rPr lang="en-US" sz="1400" b="0" i="0" u="none" strike="noStrike" cap="none" spc="0" noProof="0" dirty="0">
                          <a:solidFill>
                            <a:schemeClr val="tx1"/>
                          </a:solidFill>
                          <a:latin typeface="Arial"/>
                        </a:rPr>
                        <a:t>The time of maintenance of guns.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As an opportunity we have something innovative that is not in UK airsoft and built-in escape room.</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The capricious weather in the UK is a threat</a:t>
                      </a:r>
                      <a:endParaRPr lang="en-US" sz="1400" cap="none" spc="0" dirty="0">
                        <a:solidFill>
                          <a:schemeClr val="tx1"/>
                        </a:solidFill>
                        <a:latin typeface="Aria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236292765"/>
                  </a:ext>
                </a:extLst>
              </a:tr>
              <a:tr h="971118">
                <a:tc>
                  <a:txBody>
                    <a:bodyPr/>
                    <a:lstStyle/>
                    <a:p>
                      <a:r>
                        <a:rPr lang="en-US" sz="1400" cap="none" spc="0" dirty="0">
                          <a:solidFill>
                            <a:schemeClr val="tx1"/>
                          </a:solidFill>
                        </a:rPr>
                        <a:t>Good prices </a:t>
                      </a:r>
                    </a:p>
                    <a:p>
                      <a:pPr lvl="0">
                        <a:buNone/>
                      </a:pPr>
                      <a:r>
                        <a:rPr lang="en-US" sz="1400" cap="none" spc="0" dirty="0">
                          <a:solidFill>
                            <a:schemeClr val="tx1"/>
                          </a:solidFill>
                        </a:rPr>
                        <a:t>Great location</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The import of products.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We Can develop more sites I other City's.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US" sz="1400" cap="none" spc="0">
                        <a:solidFill>
                          <a:schemeClr val="tx1"/>
                        </a:solidFil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559433428"/>
                  </a:ext>
                </a:extLst>
              </a:tr>
            </a:tbl>
          </a:graphicData>
        </a:graphic>
      </p:graphicFrame>
      <p:sp>
        <p:nvSpPr>
          <p:cNvPr id="12" name="TextBox 11">
            <a:extLst>
              <a:ext uri="{FF2B5EF4-FFF2-40B4-BE49-F238E27FC236}">
                <a16:creationId xmlns:a16="http://schemas.microsoft.com/office/drawing/2014/main" id="{45F027B1-48BD-45A2-85B6-DA1DFF0DF61E}"/>
              </a:ext>
            </a:extLst>
          </p:cNvPr>
          <p:cNvSpPr txBox="1"/>
          <p:nvPr/>
        </p:nvSpPr>
        <p:spPr>
          <a:xfrm>
            <a:off x="859140" y="2442793"/>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40780878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21" name="Oval 20">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40"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565151" y="770890"/>
            <a:ext cx="3926946" cy="1268984"/>
          </a:xfrm>
        </p:spPr>
        <p:txBody>
          <a:bodyPr vert="horz" lIns="91440" tIns="45720" rIns="91440" bIns="45720" rtlCol="0" anchor="t">
            <a:normAutofit/>
          </a:bodyPr>
          <a:lstStyle/>
          <a:p>
            <a:pPr>
              <a:lnSpc>
                <a:spcPct val="90000"/>
              </a:lnSpc>
            </a:pPr>
            <a:r>
              <a:rPr lang="en-US" sz="4000"/>
              <a:t>Market Audit-Pestle analysis</a:t>
            </a:r>
          </a:p>
        </p:txBody>
      </p:sp>
      <p:sp>
        <p:nvSpPr>
          <p:cNvPr id="3" name="Subtitle 2"/>
          <p:cNvSpPr>
            <a:spLocks noGrp="1"/>
          </p:cNvSpPr>
          <p:nvPr>
            <p:ph type="subTitle" idx="1"/>
          </p:nvPr>
        </p:nvSpPr>
        <p:spPr>
          <a:xfrm>
            <a:off x="565151" y="2160016"/>
            <a:ext cx="3926946" cy="3601212"/>
          </a:xfrm>
        </p:spPr>
        <p:txBody>
          <a:bodyPr vert="horz" lIns="91440" tIns="45720" rIns="91440" bIns="45720" rtlCol="0">
            <a:normAutofit/>
          </a:bodyPr>
          <a:lstStyle/>
          <a:p>
            <a:pPr marL="285750" indent="-228600">
              <a:lnSpc>
                <a:spcPct val="90000"/>
              </a:lnSpc>
              <a:buFont typeface="Arial" panose="020B0604020202020204" pitchFamily="34" charset="0"/>
              <a:buChar char="•"/>
            </a:pPr>
            <a:r>
              <a:rPr lang="en-US" sz="1400"/>
              <a:t>The business related to the escape room and airsoft does not have any political barrier.</a:t>
            </a:r>
          </a:p>
          <a:p>
            <a:pPr marL="285750" indent="-228600">
              <a:lnSpc>
                <a:spcPct val="90000"/>
              </a:lnSpc>
              <a:buFont typeface="Arial" panose="020B0604020202020204" pitchFamily="34" charset="0"/>
              <a:buChar char="•"/>
            </a:pPr>
            <a:r>
              <a:rPr lang="en-US" sz="1400"/>
              <a:t>These activities have many effects on the economy.</a:t>
            </a:r>
          </a:p>
          <a:p>
            <a:pPr marL="285750" indent="-228600">
              <a:lnSpc>
                <a:spcPct val="90000"/>
              </a:lnSpc>
              <a:buFont typeface="Arial" panose="020B0604020202020204" pitchFamily="34" charset="0"/>
              <a:buChar char="•"/>
            </a:pPr>
            <a:r>
              <a:rPr lang="en-US" sz="1400"/>
              <a:t>It has increased the socio-cultural gap between the employer and the employee.</a:t>
            </a:r>
          </a:p>
          <a:p>
            <a:pPr marL="285750" indent="-228600">
              <a:lnSpc>
                <a:spcPct val="90000"/>
              </a:lnSpc>
              <a:buFont typeface="Arial" panose="020B0604020202020204" pitchFamily="34" charset="0"/>
              <a:buChar char="•"/>
            </a:pPr>
            <a:r>
              <a:rPr lang="en-US" sz="1400"/>
              <a:t>Escape rooms have the option of using varieties of hi-technologies.</a:t>
            </a:r>
          </a:p>
          <a:p>
            <a:pPr marL="285750" indent="-228600">
              <a:lnSpc>
                <a:spcPct val="90000"/>
              </a:lnSpc>
              <a:buFont typeface="Arial" panose="020B0604020202020204" pitchFamily="34" charset="0"/>
              <a:buChar char="•"/>
            </a:pPr>
            <a:r>
              <a:rPr lang="en-US" sz="1400"/>
              <a:t>the escape room must have some legal factors, which will enable them to protect the business from losses.</a:t>
            </a:r>
          </a:p>
          <a:p>
            <a:pPr marL="285750" indent="-228600">
              <a:lnSpc>
                <a:spcPct val="90000"/>
              </a:lnSpc>
              <a:buFont typeface="Arial" panose="020B0604020202020204" pitchFamily="34" charset="0"/>
              <a:buChar char="•"/>
            </a:pPr>
            <a:r>
              <a:rPr lang="en-US" sz="1400"/>
              <a:t>more sustainable and are thinking about the environmental factors as well</a:t>
            </a:r>
          </a:p>
        </p:txBody>
      </p:sp>
      <p:cxnSp>
        <p:nvCxnSpPr>
          <p:cNvPr id="45" name="Straight Connector 4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erson, snow, outdoor&#10;&#10;Description automatically generated">
            <a:extLst>
              <a:ext uri="{FF2B5EF4-FFF2-40B4-BE49-F238E27FC236}">
                <a16:creationId xmlns:a16="http://schemas.microsoft.com/office/drawing/2014/main" id="{8727D2BA-C0DE-498F-AD37-74DEC686AD18}"/>
              </a:ext>
            </a:extLst>
          </p:cNvPr>
          <p:cNvPicPr>
            <a:picLocks noChangeAspect="1"/>
          </p:cNvPicPr>
          <p:nvPr/>
        </p:nvPicPr>
        <p:blipFill rotWithShape="1">
          <a:blip r:embed="rId2"/>
          <a:srcRect l="17808" r="25375"/>
          <a:stretch/>
        </p:blipFill>
        <p:spPr>
          <a:xfrm>
            <a:off x="5264837" y="1"/>
            <a:ext cx="6927163" cy="6857999"/>
          </a:xfrm>
          <a:prstGeom prst="rect">
            <a:avLst/>
          </a:prstGeom>
        </p:spPr>
      </p:pic>
    </p:spTree>
    <p:extLst>
      <p:ext uri="{BB962C8B-B14F-4D97-AF65-F5344CB8AC3E}">
        <p14:creationId xmlns:p14="http://schemas.microsoft.com/office/powerpoint/2010/main" val="2007596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678" y="170227"/>
            <a:ext cx="6684890" cy="4186613"/>
          </a:xfrm>
        </p:spPr>
        <p:txBody>
          <a:bodyPr vert="horz" lIns="91440" tIns="45720" rIns="91440" bIns="45720" rtlCol="0" anchor="t">
            <a:normAutofit fontScale="70000" lnSpcReduction="20000"/>
          </a:bodyPr>
          <a:lstStyle/>
          <a:p>
            <a:r>
              <a:rPr lang="en-GB" sz="2400" b="1" dirty="0">
                <a:latin typeface="Arial"/>
                <a:cs typeface="Arial"/>
              </a:rPr>
              <a:t>Target Market</a:t>
            </a:r>
          </a:p>
          <a:p>
            <a:r>
              <a:rPr lang="en-GB" b="1" dirty="0">
                <a:latin typeface="Arial"/>
                <a:cs typeface="Arial"/>
              </a:rPr>
              <a:t>A target market is a group of people with some shared </a:t>
            </a:r>
            <a:r>
              <a:rPr lang="en-GB" b="1" dirty="0">
                <a:ea typeface="+mn-lt"/>
                <a:cs typeface="+mn-lt"/>
              </a:rPr>
              <a:t>characteristics</a:t>
            </a:r>
            <a:r>
              <a:rPr lang="en-GB" b="1" dirty="0">
                <a:latin typeface="Arial"/>
                <a:cs typeface="Arial"/>
              </a:rPr>
              <a:t> that a company has identified as potential customers. We are focusing on the </a:t>
            </a:r>
            <a:r>
              <a:rPr lang="en-GB" sz="2800" b="1" dirty="0">
                <a:latin typeface="Arial"/>
                <a:cs typeface="Arial"/>
              </a:rPr>
              <a:t>target Market of people between 16 and 99+. </a:t>
            </a:r>
          </a:p>
          <a:p>
            <a:endParaRPr lang="en-GB" dirty="0">
              <a:latin typeface="Arial"/>
              <a:cs typeface="Arial"/>
            </a:endParaRPr>
          </a:p>
          <a:p>
            <a:r>
              <a:rPr lang="en-GB" b="1" dirty="0">
                <a:latin typeface="Arial"/>
                <a:cs typeface="Arial"/>
              </a:rPr>
              <a:t>Target market can be divided into smaller segments, typically grouped by age , location , income and life style.</a:t>
            </a:r>
            <a:endParaRPr lang="en-GB" b="1"/>
          </a:p>
          <a:p>
            <a:endParaRPr lang="en-GB" b="1" dirty="0">
              <a:latin typeface="Arial"/>
              <a:ea typeface="+mn-lt"/>
              <a:cs typeface="Arial"/>
            </a:endParaRPr>
          </a:p>
          <a:p>
            <a:r>
              <a:rPr lang="en-GB" b="1" dirty="0">
                <a:latin typeface="Arial"/>
                <a:cs typeface="Arial"/>
              </a:rPr>
              <a:t>We expect the people with at least minimum income.</a:t>
            </a:r>
          </a:p>
          <a:p>
            <a:endParaRPr lang="en-GB" dirty="0">
              <a:latin typeface="Arial"/>
              <a:cs typeface="Arial"/>
            </a:endParaRPr>
          </a:p>
          <a:p>
            <a:r>
              <a:rPr lang="en-GB" b="1" dirty="0">
                <a:latin typeface="Arial"/>
                <a:cs typeface="Arial"/>
              </a:rPr>
              <a:t>In our leisure place, both male/female are welcome to enjoy</a:t>
            </a:r>
          </a:p>
          <a:p>
            <a:r>
              <a:rPr lang="en-GB" b="1" dirty="0">
                <a:latin typeface="Arial"/>
                <a:cs typeface="Arial"/>
              </a:rPr>
              <a:t>We are located in city centre of Birmingham Bullring Grand central.</a:t>
            </a:r>
          </a:p>
          <a:p>
            <a:endParaRPr lang="en-GB" dirty="0">
              <a:latin typeface="Arial"/>
              <a:cs typeface="Arial"/>
            </a:endParaRPr>
          </a:p>
          <a:p>
            <a:r>
              <a:rPr lang="en-GB" b="1" dirty="0">
                <a:latin typeface="Arial"/>
                <a:cs typeface="Arial"/>
              </a:rPr>
              <a:t>Our main goal is to reach out and cater to the needs of the people who came to enjoy and have fun to us.</a:t>
            </a:r>
            <a:endParaRPr lang="en-GB" b="1"/>
          </a:p>
        </p:txBody>
      </p:sp>
      <p:pic>
        <p:nvPicPr>
          <p:cNvPr id="4" name="Picture 4">
            <a:extLst>
              <a:ext uri="{FF2B5EF4-FFF2-40B4-BE49-F238E27FC236}">
                <a16:creationId xmlns:a16="http://schemas.microsoft.com/office/drawing/2014/main" id="{63E18E0A-A185-4315-9841-01D17C3F516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12071" y="168058"/>
            <a:ext cx="5342350" cy="6688897"/>
          </a:xfrm>
          <a:prstGeom prst="rect">
            <a:avLst/>
          </a:prstGeom>
        </p:spPr>
      </p:pic>
      <p:sp>
        <p:nvSpPr>
          <p:cNvPr id="5" name="TextBox 4">
            <a:extLst>
              <a:ext uri="{FF2B5EF4-FFF2-40B4-BE49-F238E27FC236}">
                <a16:creationId xmlns:a16="http://schemas.microsoft.com/office/drawing/2014/main" id="{5FAE88C4-EC5E-4D47-8646-1CBBBCEABB1D}"/>
              </a:ext>
            </a:extLst>
          </p:cNvPr>
          <p:cNvSpPr txBox="1"/>
          <p:nvPr/>
        </p:nvSpPr>
        <p:spPr>
          <a:xfrm>
            <a:off x="4724400" y="4800600"/>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a:t>
            </a:r>
            <a:r>
              <a:rPr lang="en-US"/>
              <a:t>.</a:t>
            </a:r>
          </a:p>
        </p:txBody>
      </p:sp>
    </p:spTree>
    <p:extLst>
      <p:ext uri="{BB962C8B-B14F-4D97-AF65-F5344CB8AC3E}">
        <p14:creationId xmlns:p14="http://schemas.microsoft.com/office/powerpoint/2010/main" val="279170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1" descr="A picture containing text, businesscard&#10;&#10;Description automatically generated">
            <a:extLst>
              <a:ext uri="{FF2B5EF4-FFF2-40B4-BE49-F238E27FC236}">
                <a16:creationId xmlns:a16="http://schemas.microsoft.com/office/drawing/2014/main" id="{FD12F23B-E855-436D-88D3-7599487514C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0705" y="1885303"/>
            <a:ext cx="3644962" cy="3362477"/>
          </a:xfrm>
          <a:prstGeom prst="rect">
            <a:avLst/>
          </a:prstGeom>
        </p:spPr>
      </p:pic>
      <p:sp>
        <p:nvSpPr>
          <p:cNvPr id="10" name="Content Placeholder 9">
            <a:extLst>
              <a:ext uri="{FF2B5EF4-FFF2-40B4-BE49-F238E27FC236}">
                <a16:creationId xmlns:a16="http://schemas.microsoft.com/office/drawing/2014/main" id="{C8537BA8-427C-43BC-975D-ED78A80A4C67}"/>
              </a:ext>
            </a:extLst>
          </p:cNvPr>
          <p:cNvSpPr>
            <a:spLocks noGrp="1"/>
          </p:cNvSpPr>
          <p:nvPr>
            <p:ph idx="1"/>
          </p:nvPr>
        </p:nvSpPr>
        <p:spPr>
          <a:xfrm>
            <a:off x="4579655" y="524424"/>
            <a:ext cx="6926545" cy="5694261"/>
          </a:xfrm>
        </p:spPr>
        <p:txBody>
          <a:bodyPr vert="horz" lIns="91440" tIns="45720" rIns="91440" bIns="45720" rtlCol="0" anchor="t">
            <a:normAutofit/>
          </a:bodyPr>
          <a:lstStyle/>
          <a:p>
            <a:r>
              <a:rPr lang="en-GB" sz="1800" b="1" dirty="0">
                <a:latin typeface="Arial"/>
                <a:cs typeface="Arial"/>
              </a:rPr>
              <a:t>Marketing and Sales Plan</a:t>
            </a:r>
            <a:endParaRPr lang="en-US" sz="1800" dirty="0">
              <a:ea typeface="+mn-lt"/>
              <a:cs typeface="+mn-lt"/>
            </a:endParaRPr>
          </a:p>
          <a:p>
            <a:r>
              <a:rPr lang="en-GB" sz="1400" b="1" dirty="0">
                <a:latin typeface="Arial"/>
                <a:cs typeface="Arial"/>
              </a:rPr>
              <a:t>The marketing and sales plan details the strategies that you will use to reach your target market. </a:t>
            </a:r>
            <a:endParaRPr lang="en-US" sz="1400" b="1">
              <a:ea typeface="+mn-lt"/>
              <a:cs typeface="+mn-lt"/>
            </a:endParaRPr>
          </a:p>
          <a:p>
            <a:r>
              <a:rPr lang="en-GB" sz="1400" b="1" dirty="0">
                <a:latin typeface="Arial"/>
                <a:cs typeface="Arial"/>
              </a:rPr>
              <a:t>Our products and prices depends on number of players and  events ( birth days/ team buildings), we also have individual prices.</a:t>
            </a:r>
          </a:p>
          <a:p>
            <a:r>
              <a:rPr lang="en-GB" sz="1400" b="1" dirty="0">
                <a:latin typeface="Arial"/>
                <a:cs typeface="Arial"/>
              </a:rPr>
              <a:t>Individual price 37£pp (airsoft) 250 shots 1h + 1 free drink</a:t>
            </a:r>
          </a:p>
          <a:p>
            <a:r>
              <a:rPr lang="en-GB" sz="1400" b="1" dirty="0">
                <a:latin typeface="Arial"/>
                <a:cs typeface="Arial"/>
              </a:rPr>
              <a:t>Group of 8 price 250£ (airsoft) 250 shots 1h</a:t>
            </a:r>
          </a:p>
          <a:p>
            <a:r>
              <a:rPr lang="en-GB" sz="1400" b="1" dirty="0">
                <a:latin typeface="Arial"/>
                <a:cs typeface="Arial"/>
              </a:rPr>
              <a:t>Individual price 10£pp (escape room) 40 mins</a:t>
            </a:r>
          </a:p>
          <a:p>
            <a:r>
              <a:rPr lang="en-GB" sz="1400" b="1" dirty="0">
                <a:latin typeface="Arial"/>
                <a:cs typeface="Arial"/>
              </a:rPr>
              <a:t>Group price 30£pp (escape room)</a:t>
            </a:r>
          </a:p>
          <a:p>
            <a:endParaRPr lang="en-GB" sz="1400" b="1" dirty="0">
              <a:latin typeface="Arial"/>
              <a:ea typeface="+mn-lt"/>
              <a:cs typeface="Arial"/>
            </a:endParaRPr>
          </a:p>
          <a:p>
            <a:r>
              <a:rPr lang="en-GB" sz="1400" b="1" dirty="0">
                <a:ea typeface="+mn-lt"/>
                <a:cs typeface="+mn-lt"/>
              </a:rPr>
              <a:t>We are expecting to attract between 120 and 140 p/m, 1440 and 1600 p/y</a:t>
            </a:r>
            <a:endParaRPr lang="en-GB" sz="1400" b="1" dirty="0">
              <a:latin typeface="Arial"/>
              <a:cs typeface="Arial"/>
            </a:endParaRPr>
          </a:p>
          <a:p>
            <a:endParaRPr lang="en-GB" sz="1400" b="1" dirty="0">
              <a:latin typeface="Arial"/>
              <a:ea typeface="+mn-lt"/>
              <a:cs typeface="Arial"/>
            </a:endParaRPr>
          </a:p>
          <a:p>
            <a:r>
              <a:rPr lang="en-GB" sz="1400" b="1" dirty="0">
                <a:latin typeface="Arial"/>
                <a:ea typeface="+mn-lt"/>
                <a:cs typeface="Arial"/>
              </a:rPr>
              <a:t>You can find us on Facebook, Instagram or with a sample search on GOOGLE "Army-</a:t>
            </a:r>
            <a:r>
              <a:rPr lang="en-GB" sz="1400" b="1" dirty="0" err="1">
                <a:latin typeface="Arial"/>
                <a:ea typeface="+mn-lt"/>
                <a:cs typeface="Arial"/>
              </a:rPr>
              <a:t>Iceworld</a:t>
            </a:r>
            <a:r>
              <a:rPr lang="en-GB" sz="1400" b="1" dirty="0">
                <a:latin typeface="Arial"/>
                <a:ea typeface="+mn-lt"/>
                <a:cs typeface="Arial"/>
              </a:rPr>
              <a:t>" or you can come to us in city centre of Birmingham Bullring Grand central.</a:t>
            </a:r>
          </a:p>
          <a:p>
            <a:endParaRPr lang="en-GB" sz="1400" b="1" dirty="0">
              <a:latin typeface="Arial"/>
              <a:cs typeface="Arial"/>
            </a:endParaRPr>
          </a:p>
          <a:p>
            <a:r>
              <a:rPr lang="en-GB" sz="1400" b="1" dirty="0">
                <a:latin typeface="Arial"/>
                <a:cs typeface="Arial"/>
              </a:rPr>
              <a:t>Also we can offer discounts and deals to attract and retain targeted customers ,like that we can develop strong relationships with loyal customers who will remain loyal and return to Army-</a:t>
            </a:r>
            <a:r>
              <a:rPr lang="en-GB" sz="1400" b="1" dirty="0" err="1">
                <a:latin typeface="Arial"/>
                <a:cs typeface="Arial"/>
              </a:rPr>
              <a:t>Iceworld</a:t>
            </a:r>
            <a:r>
              <a:rPr lang="en-GB" sz="1400" b="1" dirty="0">
                <a:latin typeface="Arial"/>
                <a:cs typeface="Arial"/>
              </a:rPr>
              <a:t> often.</a:t>
            </a:r>
            <a:endParaRPr lang="en-GB" sz="1400" b="1" dirty="0"/>
          </a:p>
        </p:txBody>
      </p:sp>
      <p:sp>
        <p:nvSpPr>
          <p:cNvPr id="42" name="TextBox 41">
            <a:extLst>
              <a:ext uri="{FF2B5EF4-FFF2-40B4-BE49-F238E27FC236}">
                <a16:creationId xmlns:a16="http://schemas.microsoft.com/office/drawing/2014/main" id="{4D9622FD-1651-4584-91D5-3BDEDC4359B9}"/>
              </a:ext>
            </a:extLst>
          </p:cNvPr>
          <p:cNvSpPr txBox="1"/>
          <p:nvPr/>
        </p:nvSpPr>
        <p:spPr>
          <a:xfrm>
            <a:off x="1715351" y="5047725"/>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895027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28D36C89-CA0C-0947-E782-C22E33711D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88039" y="643467"/>
            <a:ext cx="8015922" cy="5571066"/>
          </a:xfrm>
          <a:prstGeom prst="rect">
            <a:avLst/>
          </a:prstGeom>
        </p:spPr>
      </p:pic>
      <p:sp>
        <p:nvSpPr>
          <p:cNvPr id="15" name="Arrow: Up 14">
            <a:extLst>
              <a:ext uri="{FF2B5EF4-FFF2-40B4-BE49-F238E27FC236}">
                <a16:creationId xmlns:a16="http://schemas.microsoft.com/office/drawing/2014/main" id="{DA60BF6F-087C-5638-AF53-31DC9B626ABD}"/>
              </a:ext>
            </a:extLst>
          </p:cNvPr>
          <p:cNvSpPr/>
          <p:nvPr/>
        </p:nvSpPr>
        <p:spPr>
          <a:xfrm>
            <a:off x="4137740" y="3636852"/>
            <a:ext cx="5322453" cy="981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a typeface="+mn-lt"/>
                <a:cs typeface="+mn-lt"/>
              </a:rPr>
              <a:t> 1 Staff members </a:t>
            </a:r>
            <a:endParaRPr lang="en-US" dirty="0"/>
          </a:p>
        </p:txBody>
      </p:sp>
      <p:sp>
        <p:nvSpPr>
          <p:cNvPr id="16" name="Arrow: Up 15">
            <a:extLst>
              <a:ext uri="{FF2B5EF4-FFF2-40B4-BE49-F238E27FC236}">
                <a16:creationId xmlns:a16="http://schemas.microsoft.com/office/drawing/2014/main" id="{5F0F38EC-EE9F-1FFD-09EC-9D7A2B6410E7}"/>
              </a:ext>
            </a:extLst>
          </p:cNvPr>
          <p:cNvSpPr/>
          <p:nvPr/>
        </p:nvSpPr>
        <p:spPr>
          <a:xfrm>
            <a:off x="4449467" y="4779852"/>
            <a:ext cx="5322453" cy="981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ea typeface="+mn-lt"/>
                <a:cs typeface="+mn-lt"/>
              </a:rPr>
              <a:t> 2 Staff members </a:t>
            </a:r>
            <a:endParaRPr lang="en-US" dirty="0"/>
          </a:p>
        </p:txBody>
      </p:sp>
      <p:sp>
        <p:nvSpPr>
          <p:cNvPr id="17" name="Arrow: Down 16">
            <a:extLst>
              <a:ext uri="{FF2B5EF4-FFF2-40B4-BE49-F238E27FC236}">
                <a16:creationId xmlns:a16="http://schemas.microsoft.com/office/drawing/2014/main" id="{1CAB5C1B-9C69-C030-5759-C141C26E8286}"/>
              </a:ext>
            </a:extLst>
          </p:cNvPr>
          <p:cNvSpPr/>
          <p:nvPr/>
        </p:nvSpPr>
        <p:spPr>
          <a:xfrm>
            <a:off x="4292160" y="2359636"/>
            <a:ext cx="4537363" cy="981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cs typeface="Calibri"/>
              </a:rPr>
              <a:t>Manager (Supervisor and Trainer)</a:t>
            </a:r>
            <a:endParaRPr lang="en-US" dirty="0"/>
          </a:p>
        </p:txBody>
      </p:sp>
      <p:sp>
        <p:nvSpPr>
          <p:cNvPr id="18" name="TextBox 17">
            <a:extLst>
              <a:ext uri="{FF2B5EF4-FFF2-40B4-BE49-F238E27FC236}">
                <a16:creationId xmlns:a16="http://schemas.microsoft.com/office/drawing/2014/main" id="{8201C729-76A3-6A4B-E42F-C2B9EA30E480}"/>
              </a:ext>
            </a:extLst>
          </p:cNvPr>
          <p:cNvSpPr txBox="1"/>
          <p:nvPr/>
        </p:nvSpPr>
        <p:spPr>
          <a:xfrm>
            <a:off x="2347480" y="892752"/>
            <a:ext cx="296256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mn-lt"/>
                <a:cs typeface="+mn-lt"/>
              </a:rPr>
              <a:t>Management Team</a:t>
            </a:r>
            <a:endParaRPr lang="en-US" sz="2800" b="1" dirty="0"/>
          </a:p>
        </p:txBody>
      </p:sp>
    </p:spTree>
    <p:extLst>
      <p:ext uri="{BB962C8B-B14F-4D97-AF65-F5344CB8AC3E}">
        <p14:creationId xmlns:p14="http://schemas.microsoft.com/office/powerpoint/2010/main" val="169481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Graphical user interface, application, table&#10;&#10;Description automatically generated">
            <a:extLst>
              <a:ext uri="{FF2B5EF4-FFF2-40B4-BE49-F238E27FC236}">
                <a16:creationId xmlns:a16="http://schemas.microsoft.com/office/drawing/2014/main" id="{6F9557AF-7641-4E3B-8987-5936552A7874}"/>
              </a:ext>
            </a:extLst>
          </p:cNvPr>
          <p:cNvPicPr>
            <a:picLocks noChangeAspect="1"/>
          </p:cNvPicPr>
          <p:nvPr/>
        </p:nvPicPr>
        <p:blipFill rotWithShape="1">
          <a:blip r:embed="rId2"/>
          <a:srcRect t="13788" b="1642"/>
          <a:stretch/>
        </p:blipFill>
        <p:spPr>
          <a:xfrm>
            <a:off x="20" y="1282"/>
            <a:ext cx="12191980" cy="6856718"/>
          </a:xfrm>
          <a:prstGeom prst="rect">
            <a:avLst/>
          </a:prstGeom>
        </p:spPr>
      </p:pic>
    </p:spTree>
    <p:extLst>
      <p:ext uri="{BB962C8B-B14F-4D97-AF65-F5344CB8AC3E}">
        <p14:creationId xmlns:p14="http://schemas.microsoft.com/office/powerpoint/2010/main" val="3954527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27845159-FE2F-4D21-B114-9FD14D84435C}"/>
              </a:ext>
            </a:extLst>
          </p:cNvPr>
          <p:cNvPicPr>
            <a:picLocks noChangeAspect="1"/>
          </p:cNvPicPr>
          <p:nvPr/>
        </p:nvPicPr>
        <p:blipFill>
          <a:blip r:embed="rId2"/>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998650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AC5EBE-79A2-4CD5-806F-752464BA15F6}"/>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cs typeface="Calibri Light"/>
              </a:rPr>
              <a:t>Thank You</a:t>
            </a:r>
            <a:endParaRPr lang="en-GB" sz="5400">
              <a:solidFill>
                <a:schemeClr val="bg1">
                  <a:lumMod val="95000"/>
                  <a:lumOff val="5000"/>
                </a:schemeClr>
              </a:solidFill>
            </a:endParaRPr>
          </a:p>
        </p:txBody>
      </p:sp>
    </p:spTree>
    <p:extLst>
      <p:ext uri="{BB962C8B-B14F-4D97-AF65-F5344CB8AC3E}">
        <p14:creationId xmlns:p14="http://schemas.microsoft.com/office/powerpoint/2010/main" val="1597214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6</Notes>
  <HiddenSlides>0</HiddenSlides>
  <MMClips>0</MMClips>
  <ScaleCrop>false</ScaleCrop>
  <HeadingPairs>
    <vt:vector size="4" baseType="variant">
      <vt:variant>
        <vt:lpstr>Theme</vt:lpstr>
      </vt:variant>
      <vt:variant>
        <vt:i4>6</vt:i4>
      </vt:variant>
      <vt:variant>
        <vt:lpstr>Slide Titles</vt:lpstr>
      </vt:variant>
      <vt:variant>
        <vt:i4>14</vt:i4>
      </vt:variant>
    </vt:vector>
  </HeadingPairs>
  <TitlesOfParts>
    <vt:vector size="20" baseType="lpstr">
      <vt:lpstr>office theme</vt:lpstr>
      <vt:lpstr>Vapor Trail</vt:lpstr>
      <vt:lpstr>Office Theme</vt:lpstr>
      <vt:lpstr>office theme</vt:lpstr>
      <vt:lpstr>20140311PresentationUWTSDTemplate</vt:lpstr>
      <vt:lpstr>PunchcardVTI</vt:lpstr>
      <vt:lpstr>Business Plan </vt:lpstr>
      <vt:lpstr>PowerPoint Presentation</vt:lpstr>
      <vt:lpstr>PowerPoint Presentation</vt:lpstr>
      <vt:lpstr>Products and Services</vt:lpstr>
      <vt:lpstr>PowerPoint Presentation</vt:lpstr>
      <vt:lpstr>PowerPoint Presentation</vt:lpstr>
      <vt:lpstr>Market Audit-SWOT Analysis</vt:lpstr>
      <vt:lpstr>Market Audit-Pestle analysis</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882</cp:revision>
  <dcterms:created xsi:type="dcterms:W3CDTF">2022-02-22T17:37:16Z</dcterms:created>
  <dcterms:modified xsi:type="dcterms:W3CDTF">2022-03-24T22:19:48Z</dcterms:modified>
</cp:coreProperties>
</file>