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587" r:id="rId2"/>
    <p:sldId id="596" r:id="rId3"/>
    <p:sldId id="598" r:id="rId4"/>
    <p:sldId id="588" r:id="rId5"/>
    <p:sldId id="592" r:id="rId6"/>
    <p:sldId id="589" r:id="rId7"/>
    <p:sldId id="590" r:id="rId8"/>
    <p:sldId id="591" r:id="rId9"/>
    <p:sldId id="593" r:id="rId10"/>
    <p:sldId id="594" r:id="rId11"/>
    <p:sldId id="597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91" d="100"/>
          <a:sy n="91" d="100"/>
        </p:scale>
        <p:origin x="7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20/11/2019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20/11/2019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beth.cumming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chris.thoma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Assignment Submission Requirements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323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Date of Submission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Hard copies – 29</a:t>
            </a:r>
            <a:r>
              <a:rPr lang="en-GB" baseline="30000" dirty="0" smtClean="0"/>
              <a:t>th</a:t>
            </a:r>
            <a:r>
              <a:rPr lang="en-GB" dirty="0" smtClean="0"/>
              <a:t> June 2018 Swansea Business Campus Admin office by 12pm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Electronic Copies – 29</a:t>
            </a:r>
            <a:r>
              <a:rPr lang="en-GB" baseline="30000" dirty="0" smtClean="0"/>
              <a:t>th</a:t>
            </a:r>
            <a:r>
              <a:rPr lang="en-GB" dirty="0" smtClean="0"/>
              <a:t> June 2017 – Please send electronic copies to </a:t>
            </a:r>
            <a:r>
              <a:rPr lang="en-GB" dirty="0" smtClean="0">
                <a:hlinkClick r:id="rId2"/>
              </a:rPr>
              <a:t>beth.cummings@uwtsd.ac.uk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82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assessment should be one document</a:t>
            </a:r>
          </a:p>
          <a:p>
            <a:r>
              <a:rPr lang="en-GB" dirty="0" smtClean="0"/>
              <a:t>Therefore for Q1 export your PowerPoint to create handouts.</a:t>
            </a:r>
          </a:p>
          <a:p>
            <a:r>
              <a:rPr lang="en-GB" dirty="0" smtClean="0"/>
              <a:t>This converts it into a word document</a:t>
            </a:r>
          </a:p>
          <a:p>
            <a:r>
              <a:rPr lang="en-GB" dirty="0" smtClean="0"/>
              <a:t> Add  Q2 and Q3 to this so you have </a:t>
            </a:r>
            <a:r>
              <a:rPr lang="en-GB" b="1" dirty="0" smtClean="0"/>
              <a:t>ONE </a:t>
            </a:r>
            <a:r>
              <a:rPr lang="en-GB" b="1" smtClean="0"/>
              <a:t>overall document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11773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506" y="1556792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Candidates must include the name of the module, CIM Membership Number, session date and page number on each page of the assignment (e.g. Integrated Communications, 12345678, July </a:t>
            </a:r>
            <a:r>
              <a:rPr lang="en-GB" dirty="0" smtClean="0"/>
              <a:t>2018, </a:t>
            </a:r>
            <a:r>
              <a:rPr lang="en-GB" dirty="0"/>
              <a:t>page 1). and they must not include their name or signature on any part of the assignment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 smtClean="0"/>
              <a:t>Formatting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760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8640"/>
            <a:ext cx="7886700" cy="5256584"/>
          </a:xfrm>
        </p:spPr>
        <p:txBody>
          <a:bodyPr>
            <a:no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Body text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Font: Arial, Times New Roman or Calibri </a:t>
            </a: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Font Size: 11 point minimum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Style: Normal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Headings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Font: Arial, Times New Roman or Calibri </a:t>
            </a: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Font size: 11 point minimum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style: Bold </a:t>
            </a:r>
          </a:p>
          <a:p>
            <a:pPr marL="0" indent="0">
              <a:buNone/>
            </a:pPr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Page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setup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Top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2.54 cm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Bottom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2.54 cm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Left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2.54 cm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Right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2.54 cm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Header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1.25 cm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Footer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1.25 cm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line spacing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Tables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Font and font size: Arial, Times New Roman or Calibri 9 point minimum.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Tables, diagrams and charts must not be further compressed.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Header: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Candidates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MUST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insert the module name and their CIM Membership Number, 9pt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Footer: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Insert page numbers, 9pt. </a:t>
            </a:r>
          </a:p>
        </p:txBody>
      </p:sp>
    </p:spTree>
    <p:extLst>
      <p:ext uri="{BB962C8B-B14F-4D97-AF65-F5344CB8AC3E}">
        <p14:creationId xmlns:p14="http://schemas.microsoft.com/office/powerpoint/2010/main" val="3044376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1"/>
            <a:ext cx="8964488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Referencing and professionalism: </a:t>
            </a:r>
            <a:r>
              <a:rPr lang="en-GB" dirty="0"/>
              <a:t>a professional approach is expected. Candidates must: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</a:t>
            </a:r>
            <a:r>
              <a:rPr lang="en-GB" dirty="0" smtClean="0"/>
              <a:t>dentify </a:t>
            </a:r>
            <a:r>
              <a:rPr lang="en-GB" dirty="0"/>
              <a:t>and acknowledge </a:t>
            </a:r>
            <a:r>
              <a:rPr lang="en-GB" b="1" dirty="0" smtClean="0"/>
              <a:t>ALL </a:t>
            </a:r>
            <a:r>
              <a:rPr lang="en-GB" dirty="0" smtClean="0"/>
              <a:t>sources/methodologies/applications </a:t>
            </a:r>
            <a:r>
              <a:rPr lang="en-GB" dirty="0"/>
              <a:t>used </a:t>
            </a:r>
          </a:p>
          <a:p>
            <a:r>
              <a:rPr lang="en-GB" dirty="0"/>
              <a:t>U</a:t>
            </a:r>
            <a:r>
              <a:rPr lang="en-GB" dirty="0" smtClean="0"/>
              <a:t>se </a:t>
            </a:r>
            <a:r>
              <a:rPr lang="en-GB" dirty="0"/>
              <a:t>the Harvard referencing system (notes on Harvard referencing are on </a:t>
            </a:r>
            <a:r>
              <a:rPr lang="en-GB" dirty="0" err="1"/>
              <a:t>MyCIM</a:t>
            </a:r>
            <a:r>
              <a:rPr lang="en-GB" dirty="0"/>
              <a:t>) </a:t>
            </a:r>
          </a:p>
          <a:p>
            <a:r>
              <a:rPr lang="en-GB" dirty="0"/>
              <a:t>E</a:t>
            </a:r>
            <a:r>
              <a:rPr lang="en-GB" dirty="0" smtClean="0"/>
              <a:t>xpress </a:t>
            </a:r>
            <a:r>
              <a:rPr lang="en-GB" dirty="0"/>
              <a:t>work in plain business English. Marks are not awarded for use of English, but a good standard of English will help candidates to express their understanding more effectively </a:t>
            </a:r>
          </a:p>
          <a:p>
            <a:r>
              <a:rPr lang="en-GB" dirty="0"/>
              <a:t>P</a:t>
            </a:r>
            <a:r>
              <a:rPr lang="en-GB" dirty="0" smtClean="0"/>
              <a:t>roduce </a:t>
            </a:r>
            <a:r>
              <a:rPr lang="en-GB" dirty="0"/>
              <a:t>a full bibliography using the Harvard referencing system.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521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Paperwork!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submitting each assignment, the candidate needs to complete the CIM declaration </a:t>
            </a:r>
            <a:r>
              <a:rPr lang="en-GB" dirty="0" smtClean="0"/>
              <a:t>statement (sent via email). </a:t>
            </a:r>
          </a:p>
          <a:p>
            <a:pPr marL="0" indent="0">
              <a:buNone/>
            </a:pPr>
            <a:r>
              <a:rPr lang="en-GB" dirty="0" smtClean="0"/>
              <a:t>In </a:t>
            </a:r>
            <a:r>
              <a:rPr lang="en-GB" dirty="0"/>
              <a:t>doing this the candidate is confirming that all the work submitted is their own and does not contravene CIM policies. </a:t>
            </a:r>
          </a:p>
        </p:txBody>
      </p:sp>
    </p:spTree>
    <p:extLst>
      <p:ext uri="{BB962C8B-B14F-4D97-AF65-F5344CB8AC3E}">
        <p14:creationId xmlns:p14="http://schemas.microsoft.com/office/powerpoint/2010/main" val="1364726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Appendices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Appendices should only be included where necessary and should be used to accommodate tables and diagrams to support/illustrate the main body of the text. Marks </a:t>
            </a:r>
            <a:r>
              <a:rPr lang="en-GB" b="1" dirty="0"/>
              <a:t>are not </a:t>
            </a:r>
            <a:r>
              <a:rPr lang="en-GB" dirty="0"/>
              <a:t>awarded for work included in the appendices, and these should not be used as alternative locations for work that should appear in the main text. Appendices </a:t>
            </a:r>
            <a:r>
              <a:rPr lang="en-GB" b="1" dirty="0"/>
              <a:t>should not </a:t>
            </a:r>
            <a:r>
              <a:rPr lang="en-GB" dirty="0"/>
              <a:t>include published secondary information, such as annual reports or company literature. </a:t>
            </a:r>
          </a:p>
        </p:txBody>
      </p:sp>
    </p:spTree>
    <p:extLst>
      <p:ext uri="{BB962C8B-B14F-4D97-AF65-F5344CB8AC3E}">
        <p14:creationId xmlns:p14="http://schemas.microsoft.com/office/powerpoint/2010/main" val="3317747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for submission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Candidates must submit a </a:t>
            </a:r>
            <a:r>
              <a:rPr lang="en-GB" b="1" dirty="0"/>
              <a:t>hard copy </a:t>
            </a:r>
            <a:r>
              <a:rPr lang="en-GB" dirty="0"/>
              <a:t>AND an </a:t>
            </a:r>
            <a:r>
              <a:rPr lang="en-GB" b="1" dirty="0"/>
              <a:t>electronic copy of their assignment </a:t>
            </a:r>
            <a:r>
              <a:rPr lang="en-GB" dirty="0"/>
              <a:t>to their accredited study centre (ASC) by the ASC deadline set by CIM.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the candidate’s responsibility to check that the work they submit will print off without any adjustment to the print settings.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assessment booking confirmation should be included with the hard copy for the centre to confirm that a booking has been made before submitting to CIM. </a:t>
            </a:r>
          </a:p>
        </p:txBody>
      </p:sp>
    </p:spTree>
    <p:extLst>
      <p:ext uri="{BB962C8B-B14F-4D97-AF65-F5344CB8AC3E}">
        <p14:creationId xmlns:p14="http://schemas.microsoft.com/office/powerpoint/2010/main" val="740280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for submission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Hard copy assignments must be held together by a treasury tag in the left hand </a:t>
            </a:r>
            <a:r>
              <a:rPr lang="en-GB" dirty="0" smtClean="0"/>
              <a:t>corner</a:t>
            </a:r>
            <a:r>
              <a:rPr lang="en-GB" dirty="0"/>
              <a:t>, and not bound or put in wallets of any kind.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Each assignment must have the correct Assignment/Project Front Sheet attached to the front cover with the Declaration Statement completed by the candidate. The module name on each page of the assignment must be correct. </a:t>
            </a:r>
          </a:p>
        </p:txBody>
      </p:sp>
    </p:spTree>
    <p:extLst>
      <p:ext uri="{BB962C8B-B14F-4D97-AF65-F5344CB8AC3E}">
        <p14:creationId xmlns:p14="http://schemas.microsoft.com/office/powerpoint/2010/main" val="1198902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Date of Submission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Electronic Copies – </a:t>
            </a:r>
            <a:r>
              <a:rPr lang="en-GB" b="1" dirty="0" smtClean="0"/>
              <a:t>29</a:t>
            </a:r>
            <a:r>
              <a:rPr lang="en-GB" b="1" baseline="30000" dirty="0" smtClean="0"/>
              <a:t>th</a:t>
            </a:r>
            <a:r>
              <a:rPr lang="en-GB" b="1" dirty="0" smtClean="0"/>
              <a:t> November 20</a:t>
            </a:r>
            <a:r>
              <a:rPr lang="en-GB" dirty="0" smtClean="0"/>
              <a:t>19 – Please send electronic copies to </a:t>
            </a:r>
            <a:r>
              <a:rPr lang="en-GB" dirty="0" smtClean="0">
                <a:hlinkClick r:id="rId2"/>
              </a:rPr>
              <a:t>chris.thomas@uwtsd.ac.uk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Hard </a:t>
            </a:r>
            <a:r>
              <a:rPr lang="en-GB" dirty="0"/>
              <a:t>copies – 2</a:t>
            </a:r>
            <a:r>
              <a:rPr lang="en-GB" baseline="30000" dirty="0"/>
              <a:t>nd</a:t>
            </a:r>
            <a:r>
              <a:rPr lang="en-GB" dirty="0"/>
              <a:t> December 2019 Swansea Business Campus Admin office by 12pm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3870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11435</TotalTime>
  <Words>611</Words>
  <Application>Microsoft Office PowerPoint</Application>
  <PresentationFormat>On-screen Show (4:3)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Assignment Submission Requirements </vt:lpstr>
      <vt:lpstr>Date of Submission </vt:lpstr>
      <vt:lpstr>PowerPoint Presentation</vt:lpstr>
      <vt:lpstr>Formatting  </vt:lpstr>
      <vt:lpstr>PowerPoint Presentation</vt:lpstr>
      <vt:lpstr>Referencing </vt:lpstr>
      <vt:lpstr>Paperwork! </vt:lpstr>
      <vt:lpstr>Appendices </vt:lpstr>
      <vt:lpstr>Process for submission </vt:lpstr>
      <vt:lpstr>Process for submission </vt:lpstr>
      <vt:lpstr>Date of Submission 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316</cp:revision>
  <cp:lastPrinted>2016-02-08T18:19:33Z</cp:lastPrinted>
  <dcterms:created xsi:type="dcterms:W3CDTF">2015-05-19T15:55:27Z</dcterms:created>
  <dcterms:modified xsi:type="dcterms:W3CDTF">2019-11-20T15:45:45Z</dcterms:modified>
</cp:coreProperties>
</file>