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0" r:id="rId2"/>
  </p:sldMasterIdLst>
  <p:notesMasterIdLst>
    <p:notesMasterId r:id="rId32"/>
  </p:notesMasterIdLst>
  <p:sldIdLst>
    <p:sldId id="256" r:id="rId3"/>
    <p:sldId id="276" r:id="rId4"/>
    <p:sldId id="260" r:id="rId5"/>
    <p:sldId id="259" r:id="rId6"/>
    <p:sldId id="277" r:id="rId7"/>
    <p:sldId id="279" r:id="rId8"/>
    <p:sldId id="271" r:id="rId9"/>
    <p:sldId id="263" r:id="rId10"/>
    <p:sldId id="272" r:id="rId11"/>
    <p:sldId id="293" r:id="rId12"/>
    <p:sldId id="283" r:id="rId13"/>
    <p:sldId id="284" r:id="rId14"/>
    <p:sldId id="285" r:id="rId15"/>
    <p:sldId id="275" r:id="rId16"/>
    <p:sldId id="286" r:id="rId17"/>
    <p:sldId id="291" r:id="rId18"/>
    <p:sldId id="262" r:id="rId19"/>
    <p:sldId id="261" r:id="rId20"/>
    <p:sldId id="265" r:id="rId21"/>
    <p:sldId id="266" r:id="rId22"/>
    <p:sldId id="288" r:id="rId23"/>
    <p:sldId id="287" r:id="rId24"/>
    <p:sldId id="289" r:id="rId25"/>
    <p:sldId id="280" r:id="rId26"/>
    <p:sldId id="281" r:id="rId27"/>
    <p:sldId id="282" r:id="rId28"/>
    <p:sldId id="290" r:id="rId29"/>
    <p:sldId id="292" r:id="rId30"/>
    <p:sldId id="267" r:id="rId3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59">
          <p15:clr>
            <a:srgbClr val="A4A3A4"/>
          </p15:clr>
        </p15:guide>
        <p15:guide id="2" pos="287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905" autoAdjust="0"/>
    <p:restoredTop sz="56971" autoAdjust="0"/>
  </p:normalViewPr>
  <p:slideViewPr>
    <p:cSldViewPr snapToGrid="0" snapToObjects="1">
      <p:cViewPr>
        <p:scale>
          <a:sx n="90" d="100"/>
          <a:sy n="90" d="100"/>
        </p:scale>
        <p:origin x="-968" y="-80"/>
      </p:cViewPr>
      <p:guideLst>
        <p:guide orient="horz" pos="2159"/>
        <p:guide pos="287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7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3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eshlatchamsetty:Downloads:Charts%20and%20Figures%20(2)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eshlatchamsetty:Downloads:Charts%20and%20Figures%20(2)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eswaran\AppData\Local\Microsoft\Windows\Temporary%20Internet%20Files\Content.Outlook\0Z7AMSNC\QOl%20Chart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'Avg Abdominal Pain'!$B$1</c:f>
              <c:strCache>
                <c:ptCount val="1"/>
                <c:pt idx="0">
                  <c:v>m-NICE</c:v>
                </c:pt>
              </c:strCache>
            </c:strRef>
          </c:tx>
          <c:cat>
            <c:strRef>
              <c:f>'Avg Abdominal Pain'!$A$2:$A$6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'Avg Abdominal Pain'!$B$2:$B$6</c:f>
              <c:numCache>
                <c:formatCode>General</c:formatCode>
                <c:ptCount val="5"/>
                <c:pt idx="0">
                  <c:v>5.01</c:v>
                </c:pt>
                <c:pt idx="1">
                  <c:v>5.02</c:v>
                </c:pt>
                <c:pt idx="2">
                  <c:v>4.85</c:v>
                </c:pt>
                <c:pt idx="3">
                  <c:v>4.859999999999998</c:v>
                </c:pt>
                <c:pt idx="4">
                  <c:v>4.41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'Avg Abdominal Pain'!$C$1</c:f>
              <c:strCache>
                <c:ptCount val="1"/>
                <c:pt idx="0">
                  <c:v>Low FODMAP</c:v>
                </c:pt>
              </c:strCache>
            </c:strRef>
          </c:tx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0.0353989671830751"/>
                  <c:y val="0.0208333333333333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○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0.0333210054446901"/>
                  <c:y val="0.027955443282900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0.0333210054446901"/>
                  <c:y val="0.028014834323184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0.0333210054446901"/>
                  <c:y val="0.028014834323184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'Avg Abdominal Pain'!$A$2:$A$6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'Avg Abdominal Pain'!$C$2:$C$6</c:f>
              <c:numCache>
                <c:formatCode>General</c:formatCode>
                <c:ptCount val="5"/>
                <c:pt idx="0">
                  <c:v>5.22</c:v>
                </c:pt>
                <c:pt idx="1">
                  <c:v>4.649999999999998</c:v>
                </c:pt>
                <c:pt idx="2">
                  <c:v>4.09</c:v>
                </c:pt>
                <c:pt idx="3">
                  <c:v>3.82</c:v>
                </c:pt>
                <c:pt idx="4">
                  <c:v>3.38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11902136"/>
        <c:axId val="2138880472"/>
      </c:lineChart>
      <c:catAx>
        <c:axId val="-2111902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/>
            </a:pPr>
            <a:endParaRPr lang="en-US"/>
          </a:p>
        </c:txPr>
        <c:crossAx val="2138880472"/>
        <c:crosses val="autoZero"/>
        <c:auto val="1"/>
        <c:lblAlgn val="ctr"/>
        <c:lblOffset val="100"/>
        <c:noMultiLvlLbl val="0"/>
      </c:catAx>
      <c:valAx>
        <c:axId val="2138880472"/>
        <c:scaling>
          <c:orientation val="minMax"/>
          <c:max val="6.0"/>
          <c:min val="1.0"/>
        </c:scaling>
        <c:delete val="0"/>
        <c:axPos val="l"/>
        <c:majorGridlines>
          <c:spPr>
            <a:ln>
              <a:noFill/>
            </a:ln>
          </c:spPr>
        </c:majorGridlines>
        <c:title>
          <c:tx>
            <c:rich>
              <a:bodyPr rot="-5400000" vert="horz"/>
              <a:lstStyle/>
              <a:p>
                <a:pPr>
                  <a:defRPr sz="1100"/>
                </a:pPr>
                <a:r>
                  <a:rPr lang="en-US" sz="1100"/>
                  <a:t>Average Daily Abdominal</a:t>
                </a:r>
                <a:r>
                  <a:rPr lang="en-US" sz="1100" baseline="0"/>
                  <a:t> Pain Scores (0-10)</a:t>
                </a:r>
                <a:endParaRPr lang="en-US" sz="110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n-US"/>
          </a:p>
        </c:txPr>
        <c:crossAx val="-2111902136"/>
        <c:crosses val="autoZero"/>
        <c:crossBetween val="between"/>
        <c:majorUnit val="1.0"/>
      </c:valAx>
    </c:plotArea>
    <c:legend>
      <c:legendPos val="b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spPr>
    <a:ln>
      <a:solidFill>
        <a:schemeClr val="tx1"/>
      </a:solidFill>
    </a:ln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Bloating!$B$1</c:f>
              <c:strCache>
                <c:ptCount val="1"/>
                <c:pt idx="0">
                  <c:v>m-NICE</c:v>
                </c:pt>
              </c:strCache>
            </c:strRef>
          </c:tx>
          <c:cat>
            <c:strRef>
              <c:f>Bloating!$A$2:$A$6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Bloating!$B$2:$B$6</c:f>
              <c:numCache>
                <c:formatCode>General</c:formatCode>
                <c:ptCount val="5"/>
                <c:pt idx="0">
                  <c:v>5.02</c:v>
                </c:pt>
                <c:pt idx="1">
                  <c:v>5.119999999999997</c:v>
                </c:pt>
                <c:pt idx="2">
                  <c:v>4.859999999999998</c:v>
                </c:pt>
                <c:pt idx="3">
                  <c:v>4.93</c:v>
                </c:pt>
                <c:pt idx="4">
                  <c:v>4.54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Bloating!$C$1</c:f>
              <c:strCache>
                <c:ptCount val="1"/>
                <c:pt idx="0">
                  <c:v>Low FODMAP</c:v>
                </c:pt>
              </c:strCache>
            </c:strRef>
          </c:tx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0.0375"/>
                  <c:y val="0.0243055555555556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#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0.0354166666666667"/>
                  <c:y val="0.0277777777777778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0.0354166666666667"/>
                  <c:y val="0.0312499999999999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4"/>
              <c:layout>
                <c:manualLayout>
                  <c:x val="-0.0375"/>
                  <c:y val="0.03125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Bloating!$A$2:$A$6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Bloating!$C$2:$C$6</c:f>
              <c:numCache>
                <c:formatCode>General</c:formatCode>
                <c:ptCount val="5"/>
                <c:pt idx="0">
                  <c:v>4.84</c:v>
                </c:pt>
                <c:pt idx="1">
                  <c:v>4.23</c:v>
                </c:pt>
                <c:pt idx="2">
                  <c:v>3.59</c:v>
                </c:pt>
                <c:pt idx="3">
                  <c:v>3.34</c:v>
                </c:pt>
                <c:pt idx="4">
                  <c:v>3.11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0289176"/>
        <c:axId val="2139003304"/>
      </c:lineChart>
      <c:catAx>
        <c:axId val="20902891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/>
            </a:pPr>
            <a:endParaRPr lang="en-US"/>
          </a:p>
        </c:txPr>
        <c:crossAx val="2139003304"/>
        <c:crosses val="autoZero"/>
        <c:auto val="1"/>
        <c:lblAlgn val="ctr"/>
        <c:lblOffset val="100"/>
        <c:noMultiLvlLbl val="0"/>
      </c:catAx>
      <c:valAx>
        <c:axId val="2139003304"/>
        <c:scaling>
          <c:orientation val="minMax"/>
          <c:min val="1.0"/>
        </c:scaling>
        <c:delete val="0"/>
        <c:axPos val="l"/>
        <c:majorGridlines>
          <c:spPr>
            <a:ln>
              <a:noFill/>
            </a:ln>
          </c:spPr>
        </c:majorGridlines>
        <c:title>
          <c:tx>
            <c:rich>
              <a:bodyPr rot="-5400000" vert="horz"/>
              <a:lstStyle/>
              <a:p>
                <a:pPr>
                  <a:defRPr sz="1100"/>
                </a:pPr>
                <a:r>
                  <a:rPr lang="en-US" sz="1100"/>
                  <a:t>Average Daily Abdominal Bloating Score (0-10)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n-US"/>
          </a:p>
        </c:txPr>
        <c:crossAx val="2090289176"/>
        <c:crosses val="autoZero"/>
        <c:crossBetween val="between"/>
        <c:majorUnit val="1.0"/>
      </c:valAx>
      <c:spPr>
        <a:ln>
          <a:solidFill>
            <a:schemeClr val="tx1"/>
          </a:solidFill>
        </a:ln>
      </c:spPr>
    </c:plotArea>
    <c:legend>
      <c:legendPos val="b"/>
      <c:layout/>
      <c:overlay val="0"/>
    </c:legend>
    <c:plotVisOnly val="1"/>
    <c:dispBlanksAs val="gap"/>
    <c:showDLblsOverMax val="0"/>
  </c:chart>
  <c:spPr>
    <a:ln>
      <a:solidFill>
        <a:schemeClr val="tx1"/>
      </a:solidFill>
    </a:ln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1272608829646"/>
          <c:y val="0.0217804254428812"/>
          <c:w val="0.876964493654751"/>
          <c:h val="0.76603063965636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'[QOl Charts.xlsx]Averages'!$B$13:$B$14</c:f>
              <c:strCache>
                <c:ptCount val="1"/>
                <c:pt idx="0">
                  <c:v>IBS-QOL Overall Quality of Life Baseline</c:v>
                </c:pt>
              </c:strCache>
            </c:strRef>
          </c:tx>
          <c:spPr>
            <a:solidFill>
              <a:srgbClr val="FEC200"/>
            </a:solidFill>
            <a:ln w="12700">
              <a:solidFill>
                <a:sysClr val="windowText" lastClr="000000"/>
              </a:solidFill>
            </a:ln>
          </c:spPr>
          <c:invertIfNegative val="0"/>
          <c:dLbls>
            <c:dLbl>
              <c:idx val="0"/>
              <c:layout>
                <c:manualLayout>
                  <c:x val="3.06909111831068E-17"/>
                  <c:y val="-0.00400215317512941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683-4832-8E97-5327B4713746}"/>
                </c:ext>
              </c:extLst>
            </c:dLbl>
            <c:dLbl>
              <c:idx val="1"/>
              <c:layout>
                <c:manualLayout>
                  <c:x val="0.0"/>
                  <c:y val="0.00416550636595102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683-4832-8E97-5327B47137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600"/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'[QOl Charts.xlsx]Averages'!$A$15:$A$16</c:f>
              <c:strCache>
                <c:ptCount val="2"/>
                <c:pt idx="0">
                  <c:v>m-NICE</c:v>
                </c:pt>
                <c:pt idx="1">
                  <c:v>Low FODMAP</c:v>
                </c:pt>
              </c:strCache>
            </c:strRef>
          </c:cat>
          <c:val>
            <c:numRef>
              <c:f>'[QOl Charts.xlsx]Averages'!$B$15:$B$16</c:f>
              <c:numCache>
                <c:formatCode>General</c:formatCode>
                <c:ptCount val="2"/>
                <c:pt idx="0">
                  <c:v>54.3</c:v>
                </c:pt>
                <c:pt idx="1">
                  <c:v>53.4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6F47-4F1D-899C-41B563E3CF86}"/>
            </c:ext>
          </c:extLst>
        </c:ser>
        <c:ser>
          <c:idx val="1"/>
          <c:order val="1"/>
          <c:tx>
            <c:strRef>
              <c:f>'[QOl Charts.xlsx]Averages'!$C$13:$C$14</c:f>
              <c:strCache>
                <c:ptCount val="1"/>
                <c:pt idx="0">
                  <c:v>IBS-QOL Overall Quality of Life Week 4</c:v>
                </c:pt>
              </c:strCache>
            </c:strRef>
          </c:tx>
          <c:spPr>
            <a:solidFill>
              <a:srgbClr val="1C04AC"/>
            </a:solidFill>
            <a:ln w="12700">
              <a:solidFill>
                <a:sysClr val="windowText" lastClr="000000"/>
              </a:solidFill>
            </a:ln>
          </c:spPr>
          <c:invertIfNegative val="0"/>
          <c:dPt>
            <c:idx val="0"/>
            <c:invertIfNegative val="0"/>
            <c:bubble3D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3-6F47-4F1D-899C-41B563E3CF86}"/>
              </c:ext>
            </c:extLst>
          </c:dPt>
          <c:dLbls>
            <c:dLbl>
              <c:idx val="0"/>
              <c:layout>
                <c:manualLayout>
                  <c:x val="0.00355733080105126"/>
                  <c:y val="0.00209250721208625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47-4F1D-899C-41B563E3CF86}"/>
                </c:ext>
              </c:extLst>
            </c:dLbl>
            <c:dLbl>
              <c:idx val="1"/>
              <c:layout>
                <c:manualLayout>
                  <c:x val="0.00209232266665753"/>
                  <c:y val="-0.00183997432653788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47-4F1D-899C-41B563E3CF8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600" b="1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'[QOl Charts.xlsx]Averages'!$A$15:$A$16</c:f>
              <c:strCache>
                <c:ptCount val="2"/>
                <c:pt idx="0">
                  <c:v>m-NICE</c:v>
                </c:pt>
                <c:pt idx="1">
                  <c:v>Low FODMAP</c:v>
                </c:pt>
              </c:strCache>
            </c:strRef>
          </c:cat>
          <c:val>
            <c:numRef>
              <c:f>'[QOl Charts.xlsx]Averages'!$C$15:$C$16</c:f>
              <c:numCache>
                <c:formatCode>General</c:formatCode>
                <c:ptCount val="2"/>
                <c:pt idx="0">
                  <c:v>59.4</c:v>
                </c:pt>
                <c:pt idx="1">
                  <c:v>69.3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5-6F47-4F1D-899C-41B563E3CF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5964408"/>
        <c:axId val="2044887688"/>
      </c:barChart>
      <c:catAx>
        <c:axId val="209596440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25400">
            <a:solidFill>
              <a:srgbClr val="000000"/>
            </a:solidFill>
          </a:ln>
        </c:spPr>
        <c:txPr>
          <a:bodyPr/>
          <a:lstStyle/>
          <a:p>
            <a:pPr>
              <a:defRPr sz="1800" b="1"/>
            </a:pPr>
            <a:endParaRPr lang="en-US"/>
          </a:p>
        </c:txPr>
        <c:crossAx val="2044887688"/>
        <c:crosses val="autoZero"/>
        <c:auto val="1"/>
        <c:lblAlgn val="ctr"/>
        <c:lblOffset val="500"/>
        <c:noMultiLvlLbl val="0"/>
      </c:catAx>
      <c:valAx>
        <c:axId val="2044887688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none"/>
        <c:minorTickMark val="none"/>
        <c:tickLblPos val="nextTo"/>
        <c:spPr>
          <a:ln w="25400">
            <a:solidFill>
              <a:schemeClr val="tx1"/>
            </a:solidFill>
          </a:ln>
        </c:spPr>
        <c:txPr>
          <a:bodyPr/>
          <a:lstStyle/>
          <a:p>
            <a:pPr>
              <a:defRPr sz="1200"/>
            </a:pPr>
            <a:endParaRPr lang="en-US"/>
          </a:p>
        </c:txPr>
        <c:crossAx val="2095964408"/>
        <c:crosses val="autoZero"/>
        <c:crossBetween val="between"/>
      </c:valAx>
      <c:spPr>
        <a:noFill/>
      </c:spPr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FF747B-A735-4B73-996E-A404D36852B3}" type="datetimeFigureOut">
              <a:rPr lang="en-US" smtClean="0"/>
              <a:t>20/03/2017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AA78F-AE8F-4903-AACD-D1F6E67E4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066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942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623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07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61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459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m-NICE:</a:t>
            </a:r>
            <a:r>
              <a:rPr lang="en-US" baseline="0" dirty="0"/>
              <a:t>  Classic NICE guidelines advise patients to avoid sorbitol containing foods such as sugar-free gum. The </a:t>
            </a:r>
            <a:r>
              <a:rPr lang="en-US" baseline="0" dirty="0" err="1"/>
              <a:t>modifiied</a:t>
            </a:r>
            <a:r>
              <a:rPr lang="en-US" baseline="0" dirty="0"/>
              <a:t> NICE guidelines used for this trial did not specifically advise </a:t>
            </a:r>
            <a:r>
              <a:rPr lang="en-US" baseline="0" dirty="0" err="1"/>
              <a:t>pts</a:t>
            </a:r>
            <a:r>
              <a:rPr lang="en-US" baseline="0" dirty="0"/>
              <a:t> to exclude foods that contain FODMAPs</a:t>
            </a:r>
          </a:p>
          <a:p>
            <a:r>
              <a:rPr lang="en-US" baseline="0" dirty="0"/>
              <a:t>-Eat at regular intervals and Avoid long gaps between meals</a:t>
            </a:r>
          </a:p>
          <a:p>
            <a:endParaRPr lang="en-US" baseline="0" dirty="0"/>
          </a:p>
          <a:p>
            <a:r>
              <a:rPr lang="en-US" baseline="0" dirty="0"/>
              <a:t>Question for Shanti: </a:t>
            </a:r>
          </a:p>
          <a:p>
            <a:r>
              <a:rPr lang="en-US" baseline="0" dirty="0"/>
              <a:t>-Limit fruit to 3 portions per day?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CBEBE-361C-4CE0-9939-7168A777BF62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 individual components of the composite endpoint (≥30% reduction in mean daily abdominal pain score for 2/4 weeks or a decrease in mean daily BSFS value of ≥1 compared to baseline for 2/4 weeks</a:t>
            </a:r>
            <a:endParaRPr lang="en-US" dirty="0"/>
          </a:p>
          <a:p>
            <a:r>
              <a:rPr lang="en-US" dirty="0"/>
              <a:t>Given the </a:t>
            </a:r>
            <a:r>
              <a:rPr lang="en-US" dirty="0" err="1"/>
              <a:t>imptc</a:t>
            </a:r>
            <a:r>
              <a:rPr lang="en-US" dirty="0"/>
              <a:t> of bloating in </a:t>
            </a:r>
            <a:r>
              <a:rPr lang="en-US" dirty="0" err="1"/>
              <a:t>ibs</a:t>
            </a:r>
            <a:r>
              <a:rPr lang="en-US" dirty="0"/>
              <a:t>, we also included the</a:t>
            </a:r>
            <a:r>
              <a:rPr lang="en-US" baseline="0" dirty="0"/>
              <a:t> proportion of patients with at least 30% reduction in abdominal pain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9177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Symptom severity was similar at baseline for each arm</a:t>
            </a:r>
          </a:p>
          <a:p>
            <a:r>
              <a:rPr lang="en-US" dirty="0"/>
              <a:t>Also, demographics</a:t>
            </a:r>
            <a:r>
              <a:rPr lang="en-US" baseline="0" dirty="0"/>
              <a:t> for each group were evenly matched.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822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128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measuring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IBS-QOL scores,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is better. </a:t>
            </a:r>
          </a:p>
          <a:p>
            <a:endParaRPr lang="en-US" dirty="0"/>
          </a:p>
          <a:p>
            <a:r>
              <a:rPr lang="en-US" dirty="0"/>
              <a:t>Both diets led to </a:t>
            </a:r>
            <a:r>
              <a:rPr lang="en-US" dirty="0" smtClean="0"/>
              <a:t>SS </a:t>
            </a:r>
            <a:r>
              <a:rPr lang="en-US" dirty="0"/>
              <a:t>improvements in QOL from baseline, as evidence by higher IBS-QOL scores at the end of the study period</a:t>
            </a:r>
          </a:p>
          <a:p>
            <a:r>
              <a:rPr lang="en-US" dirty="0"/>
              <a:t>However,</a:t>
            </a:r>
            <a:r>
              <a:rPr lang="en-US" baseline="0" dirty="0"/>
              <a:t> </a:t>
            </a:r>
            <a:r>
              <a:rPr lang="en-US" dirty="0"/>
              <a:t>The magnitude of change with</a:t>
            </a:r>
            <a:r>
              <a:rPr lang="en-US" baseline="0" dirty="0"/>
              <a:t> the low </a:t>
            </a:r>
            <a:r>
              <a:rPr lang="en-US" baseline="0" dirty="0" err="1"/>
              <a:t>fodmap</a:t>
            </a:r>
            <a:r>
              <a:rPr lang="en-US" baseline="0" dirty="0"/>
              <a:t> diet was 16 points compared to an increase of 5 with the </a:t>
            </a:r>
            <a:r>
              <a:rPr lang="en-US" baseline="0" dirty="0" err="1"/>
              <a:t>mnice</a:t>
            </a:r>
            <a:r>
              <a:rPr lang="en-US" baseline="0" dirty="0"/>
              <a:t> diet, which is </a:t>
            </a:r>
            <a:r>
              <a:rPr lang="en-US" baseline="0" dirty="0" err="1"/>
              <a:t>signficantly</a:t>
            </a:r>
            <a:r>
              <a:rPr lang="en-US" baseline="0" dirty="0"/>
              <a:t> greater. </a:t>
            </a:r>
          </a:p>
          <a:p>
            <a:endParaRPr lang="en-US" baseline="0" dirty="0"/>
          </a:p>
          <a:p>
            <a:endParaRPr lang="en-US" baseline="0" dirty="0"/>
          </a:p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  <a:p>
            <a:r>
              <a:rPr lang="en-US" dirty="0"/>
              <a:t>The low FODMAP arm brought the IBS-QOL</a:t>
            </a:r>
            <a:r>
              <a:rPr lang="en-US" baseline="0" dirty="0"/>
              <a:t> score from 53—69, which was SS. This improvement was not seen in the </a:t>
            </a:r>
            <a:r>
              <a:rPr lang="en-US" baseline="0" dirty="0" err="1"/>
              <a:t>mnice</a:t>
            </a:r>
            <a:r>
              <a:rPr lang="en-US" baseline="0" dirty="0"/>
              <a:t> group. </a:t>
            </a:r>
          </a:p>
          <a:p>
            <a:endParaRPr lang="en-US" baseline="0" dirty="0"/>
          </a:p>
          <a:p>
            <a:r>
              <a:rPr lang="en-US" baseline="0" dirty="0"/>
              <a:t>This degree of change was of 16 v 5, was SS as well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8105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Patient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on a LFD were twice as likely to experience improvement in their abdominal pain and bloating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…and provides more evidence that dietary strategies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IBS are helpful.</a:t>
            </a:r>
          </a:p>
          <a:p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7226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1893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838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-Bolded ingredients: agave,</a:t>
            </a:r>
            <a:r>
              <a:rPr lang="en-US" baseline="0" dirty="0"/>
              <a:t> </a:t>
            </a:r>
            <a:r>
              <a:rPr lang="en-US" baseline="0" dirty="0" err="1"/>
              <a:t>chickory</a:t>
            </a:r>
            <a:r>
              <a:rPr lang="en-US" baseline="0" dirty="0"/>
              <a:t>/inulin…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CBEBE-361C-4CE0-9939-7168A777BF6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713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-We also provide</a:t>
            </a:r>
            <a:r>
              <a:rPr lang="en-US" baseline="0" dirty="0"/>
              <a:t> a list of low FODMAP granola/snack bars and a list of local sourdough bread options with some general guidelines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CBEBE-361C-4CE0-9939-7168A777BF6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4926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44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9742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8432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8DE3A29B-36B8-7947-95CC-69E012A515D0}" type="datetimeFigureOut">
              <a:rPr lang="en-US" smtClean="0"/>
              <a:t>20/03/2017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0F12C3EA-0F2C-EA44-81EE-26021D50E6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151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CD9F217-3664-404E-AAE4-165663A4BCF4}" type="datetimeFigureOut">
              <a:rPr lang="en-US" smtClean="0"/>
              <a:t>20/03/2017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D919AD2-1B1E-4EF1-9BA3-685DF830B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214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0756CDD-2745-4785-BD12-C65100821E73}" type="datetimeFigureOut">
              <a:rPr lang="en-US" smtClean="0"/>
              <a:t>20/03/2017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/>
          <a:lstStyle/>
          <a:p>
            <a:fld id="{9CF82E25-86EF-4FB4-8D2E-B3A2A5680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583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937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3928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4" Type="http://schemas.openxmlformats.org/officeDocument/2006/relationships/slideLayout" Target="../slideLayouts/slideLayout5.xml"/><Relationship Id="rId5" Type="http://schemas.openxmlformats.org/officeDocument/2006/relationships/slideLayout" Target="../slideLayouts/slideLayout6.xml"/><Relationship Id="rId6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8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22"/>
          <a:stretch/>
        </p:blipFill>
        <p:spPr bwMode="auto">
          <a:xfrm>
            <a:off x="2984896" y="1402872"/>
            <a:ext cx="3174209" cy="2286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2" descr="consider-environment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0" y="6450013"/>
            <a:ext cx="3937000" cy="16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 bwMode="auto">
          <a:xfrm>
            <a:off x="0" y="6121400"/>
            <a:ext cx="9144000" cy="736600"/>
          </a:xfrm>
          <a:prstGeom prst="rect">
            <a:avLst/>
          </a:prstGeom>
          <a:solidFill>
            <a:srgbClr val="00274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MS PGothic" pitchFamily="34" charset="-128"/>
            </a:endParaRPr>
          </a:p>
        </p:txBody>
      </p:sp>
      <p:pic>
        <p:nvPicPr>
          <p:cNvPr id="2" name="Picture 1" descr="signature-stationery-white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805" y="6311373"/>
            <a:ext cx="3794191" cy="35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4" Type="http://schemas.openxmlformats.org/officeDocument/2006/relationships/chart" Target="../charts/chart1.xml"/><Relationship Id="rId5" Type="http://schemas.openxmlformats.org/officeDocument/2006/relationships/chart" Target="../charts/chart2.xml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chart" Target="../charts/char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hyperlink" Target="http://www.myginutrition.com" TargetMode="External"/><Relationship Id="rId5" Type="http://schemas.openxmlformats.org/officeDocument/2006/relationships/image" Target="../media/image20.png"/><Relationship Id="rId6" Type="http://schemas.openxmlformats.org/officeDocument/2006/relationships/hyperlink" Target="https://www.pinterest.com/UMGIdietitians/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4" Type="http://schemas.openxmlformats.org/officeDocument/2006/relationships/image" Target="../media/image25.png"/><Relationship Id="rId5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239889" y="3688116"/>
            <a:ext cx="8438444" cy="1776412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4923" dirty="0" smtClean="0">
                <a:latin typeface="Arial"/>
                <a:cs typeface="Arial"/>
              </a:rPr>
              <a:t>The Low FODMAP Diet 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4923" dirty="0" smtClean="0">
                <a:latin typeface="Arial"/>
                <a:cs typeface="Arial"/>
              </a:rPr>
              <a:t>for IBS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42446" y="5263444"/>
            <a:ext cx="4360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Lauren Van Dam, MS, RD</a:t>
            </a:r>
          </a:p>
          <a:p>
            <a:pPr algn="ctr"/>
            <a:r>
              <a:rPr lang="en-US" dirty="0" smtClean="0"/>
              <a:t>Senior GI Dietitian </a:t>
            </a:r>
          </a:p>
          <a:p>
            <a:pPr algn="ctr"/>
            <a:r>
              <a:rPr lang="en-US" dirty="0" smtClean="0"/>
              <a:t>Division of Gastroenterology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FODMAPs?</a:t>
            </a:r>
          </a:p>
          <a:p>
            <a:r>
              <a:rPr lang="en-US" dirty="0" smtClean="0"/>
              <a:t>Mechanisms</a:t>
            </a:r>
          </a:p>
          <a:p>
            <a:r>
              <a:rPr lang="en-US" dirty="0" smtClean="0"/>
              <a:t>Supporting data </a:t>
            </a:r>
          </a:p>
          <a:p>
            <a:r>
              <a:rPr lang="en-US" dirty="0" smtClean="0"/>
              <a:t>Which foods contain FODMAPs?</a:t>
            </a:r>
          </a:p>
          <a:p>
            <a:r>
              <a:rPr lang="en-US" dirty="0" smtClean="0"/>
              <a:t>Nutrition counseling approach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64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514350"/>
            <a:ext cx="8115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Patient referrals &amp; the low FODMAP diet 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826793"/>
            <a:ext cx="828675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Majority of referrals </a:t>
            </a:r>
            <a:r>
              <a:rPr lang="en-US" sz="2400" dirty="0"/>
              <a:t>(~</a:t>
            </a:r>
            <a:r>
              <a:rPr lang="en-US" sz="2400" dirty="0" smtClean="0"/>
              <a:t>70%) are for IBS/FODMAP diet</a:t>
            </a:r>
          </a:p>
          <a:p>
            <a:endParaRPr lang="en-US" sz="2400" dirty="0"/>
          </a:p>
          <a:p>
            <a:r>
              <a:rPr lang="en-US" sz="2400" dirty="0" smtClean="0"/>
              <a:t>Who else may benefit from low FODMAP diet: </a:t>
            </a:r>
            <a:endParaRPr lang="en-US" sz="2400" dirty="0" smtClean="0">
              <a:cs typeface="Arial" charset="0"/>
            </a:endParaRPr>
          </a:p>
          <a:p>
            <a:endParaRPr lang="en-US" sz="2400" dirty="0">
              <a:cs typeface="Arial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IBD (in remission), </a:t>
            </a:r>
            <a:r>
              <a:rPr lang="en-US" sz="2400" dirty="0" smtClean="0"/>
              <a:t>high ileostomy output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 smtClean="0"/>
              <a:t>Celiac </a:t>
            </a:r>
            <a:r>
              <a:rPr lang="en-US" sz="2400" dirty="0"/>
              <a:t>disease (commonly overlapped with IBS; negative </a:t>
            </a:r>
            <a:r>
              <a:rPr lang="en-US" sz="2400" dirty="0" err="1"/>
              <a:t>serologies</a:t>
            </a:r>
            <a:r>
              <a:rPr lang="en-US" sz="2400" dirty="0"/>
              <a:t>/biopsy)*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Gastroparesis/IBS overlap*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SIBO </a:t>
            </a:r>
          </a:p>
          <a:p>
            <a:r>
              <a:rPr lang="en-US" sz="2400" dirty="0" smtClean="0"/>
              <a:t>*along </a:t>
            </a:r>
            <a:r>
              <a:rPr lang="en-US" sz="2400" dirty="0"/>
              <a:t>with other dietary </a:t>
            </a:r>
            <a:r>
              <a:rPr lang="en-US" sz="2400" dirty="0" smtClean="0"/>
              <a:t>modifications</a:t>
            </a:r>
            <a:endParaRPr lang="en-US" sz="2400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4526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9074" y="854836"/>
            <a:ext cx="822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FODMAPs</a:t>
            </a:r>
            <a:endParaRPr lang="en-US" sz="4000" dirty="0"/>
          </a:p>
        </p:txBody>
      </p:sp>
      <p:sp>
        <p:nvSpPr>
          <p:cNvPr id="3" name="Rectangle 2"/>
          <p:cNvSpPr/>
          <p:nvPr/>
        </p:nvSpPr>
        <p:spPr>
          <a:xfrm>
            <a:off x="409075" y="2268737"/>
            <a:ext cx="8495036" cy="32019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F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ermentable 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O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ligosaccharides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few simple sugars linked together </a:t>
            </a:r>
            <a:r>
              <a:rPr lang="en-US" sz="2400" dirty="0" smtClean="0">
                <a:latin typeface="+mj-lt"/>
                <a:ea typeface="ヒラギノ角ゴ ProN W3" charset="0"/>
                <a:cs typeface="ヒラギノ角ゴ ProN W3" charset="0"/>
              </a:rPr>
              <a:t>  (</a:t>
            </a:r>
            <a:r>
              <a:rPr lang="en-US" sz="2400" dirty="0" err="1">
                <a:latin typeface="+mj-lt"/>
                <a:ea typeface="ヒラギノ角ゴ ProN W3" charset="0"/>
                <a:cs typeface="ヒラギノ角ゴ ProN W3" charset="0"/>
              </a:rPr>
              <a:t>fructans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, </a:t>
            </a:r>
            <a:r>
              <a:rPr lang="en-US" sz="2400" dirty="0" err="1">
                <a:latin typeface="+mj-lt"/>
                <a:ea typeface="ヒラギノ角ゴ ProN W3" charset="0"/>
                <a:cs typeface="ヒラギノ角ゴ ProN W3" charset="0"/>
              </a:rPr>
              <a:t>galactans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)</a:t>
            </a:r>
            <a:endParaRPr lang="en-US" sz="2800" dirty="0">
              <a:latin typeface="+mj-lt"/>
              <a:ea typeface="ヒラギノ角ゴ ProN W3" charset="0"/>
              <a:cs typeface="ヒラギノ角ゴ ProN W3" charset="0"/>
            </a:endParaRP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D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isaccharides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double sugar (lactose)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M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onosaccharides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single sugar (fructose)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A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nd 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P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olyols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sugar alcohols (sorbitol, mannitol, </a:t>
            </a:r>
            <a:r>
              <a:rPr lang="en-US" sz="2400" dirty="0" err="1">
                <a:latin typeface="+mj-lt"/>
                <a:ea typeface="ヒラギノ角ゴ ProN W3" charset="0"/>
                <a:cs typeface="ヒラギノ角ゴ ProN W3" charset="0"/>
              </a:rPr>
              <a:t>isomalt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, xylitol, glycerol</a:t>
            </a:r>
            <a:r>
              <a:rPr lang="en-US" sz="2400" dirty="0">
                <a:latin typeface="Tahoma" charset="0"/>
                <a:ea typeface="ヒラギノ角ゴ ProN W3" charset="0"/>
                <a:cs typeface="ヒラギノ角ゴ ProN W3" charset="0"/>
              </a:rPr>
              <a:t>)</a:t>
            </a:r>
            <a:endParaRPr lang="en-US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3153" y="103308"/>
            <a:ext cx="2030847" cy="263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8154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4" name="Picture 2" descr="C:\Users\sjg9004.NYH\Desktop\diagram-fodmap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3" b="9873"/>
          <a:stretch>
            <a:fillRect/>
          </a:stretch>
        </p:blipFill>
        <p:spPr bwMode="auto">
          <a:xfrm>
            <a:off x="972933" y="365126"/>
            <a:ext cx="6636129" cy="3526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207033" y="4030581"/>
            <a:ext cx="8471299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>
                <a:cs typeface="Arial" charset="0"/>
              </a:rPr>
              <a:t>Short chain carbohydrates 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>
                <a:cs typeface="Arial" charset="0"/>
              </a:rPr>
              <a:t>Poorly absorbed in the small intestine &amp; delivered to the colon 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b="1" dirty="0">
                <a:cs typeface="Arial" charset="0"/>
              </a:rPr>
              <a:t>Rapidly fermentable </a:t>
            </a:r>
            <a:r>
              <a:rPr lang="en-US" sz="2000" dirty="0">
                <a:cs typeface="Arial" charset="0"/>
              </a:rPr>
              <a:t>by gut bacteria resulting in gas and SCFA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>
                <a:cs typeface="Arial" charset="0"/>
              </a:rPr>
              <a:t>Small, </a:t>
            </a:r>
            <a:r>
              <a:rPr lang="en-US" sz="2000" b="1" dirty="0">
                <a:cs typeface="Arial" charset="0"/>
              </a:rPr>
              <a:t>osmotically active </a:t>
            </a:r>
            <a:r>
              <a:rPr lang="en-US" sz="2000" dirty="0">
                <a:cs typeface="Arial" charset="0"/>
              </a:rPr>
              <a:t>molecules increasing water load to the </a:t>
            </a:r>
            <a:r>
              <a:rPr lang="en-US" sz="2000" dirty="0" smtClean="0">
                <a:cs typeface="Arial" charset="0"/>
              </a:rPr>
              <a:t>colon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/>
              <a:t>Cumulative effect of FODMAPs produces symptoms in IBS patients</a:t>
            </a:r>
          </a:p>
          <a:p>
            <a:pPr marL="39688">
              <a:buClr>
                <a:srgbClr val="00B0F0"/>
              </a:buClr>
              <a:buSzPct val="125000"/>
            </a:pPr>
            <a:endParaRPr lang="en-US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332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474" y="54682"/>
            <a:ext cx="8613508" cy="1325563"/>
          </a:xfrm>
        </p:spPr>
        <p:txBody>
          <a:bodyPr/>
          <a:lstStyle/>
          <a:p>
            <a:r>
              <a:rPr lang="en-US" dirty="0" smtClean="0"/>
              <a:t>Mechanisms of Individual FODMAPs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474" y="1082936"/>
            <a:ext cx="8738812" cy="5054002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>
                <a:ea typeface="ヒラギノ角ゴ ProN W3" charset="0"/>
                <a:cs typeface="ヒラギノ角ゴ ProN W3" charset="0"/>
              </a:rPr>
              <a:t>Lactose: with reduced activity of brush border enzyme lactase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Lactase splits lactose into glucose + </a:t>
            </a:r>
            <a:r>
              <a:rPr lang="en-US" sz="1600" dirty="0" err="1">
                <a:ea typeface="ヒラギノ角ゴ ProN W3" charset="0"/>
                <a:cs typeface="ヒラギノ角ゴ ProN W3" charset="0"/>
              </a:rPr>
              <a:t>galactose</a:t>
            </a:r>
            <a:r>
              <a:rPr lang="en-US" sz="1600" dirty="0">
                <a:ea typeface="ヒラギノ角ゴ ProN W3" charset="0"/>
                <a:cs typeface="ヒラギノ角ゴ ProN W3" charset="0"/>
              </a:rPr>
              <a:t> which can then be absorbed</a:t>
            </a:r>
          </a:p>
          <a:p>
            <a:pPr>
              <a:defRPr/>
            </a:pPr>
            <a:r>
              <a:rPr lang="en-US" dirty="0">
                <a:ea typeface="ヒラギノ角ゴ ProN W3" charset="0"/>
                <a:cs typeface="ヒラギノ角ゴ ProN W3" charset="0"/>
              </a:rPr>
              <a:t>Fructose</a:t>
            </a:r>
            <a:r>
              <a:rPr lang="en-US" dirty="0" smtClean="0">
                <a:ea typeface="ヒラギノ角ゴ ProN W3" charset="0"/>
                <a:cs typeface="ヒラギノ角ゴ ProN W3" charset="0"/>
              </a:rPr>
              <a:t>: </a:t>
            </a:r>
            <a:r>
              <a:rPr lang="en-US" dirty="0">
                <a:ea typeface="ヒラギノ角ゴ ProN W3" charset="0"/>
                <a:cs typeface="ヒラギノ角ゴ ProN W3" charset="0"/>
              </a:rPr>
              <a:t>slow, low-capacity transport mechanism across epithelium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Glucose facilitates absorption across the transporter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1:1 ratio of fructose to glucose is considered FODMAP friendly </a:t>
            </a:r>
          </a:p>
          <a:p>
            <a:pPr lvl="1">
              <a:defRPr/>
            </a:pPr>
            <a:r>
              <a:rPr lang="en-US" sz="1600" dirty="0" smtClean="0">
                <a:ea typeface="ヒラギノ角ゴ ProN W3" charset="0"/>
                <a:cs typeface="ヒラギノ角ゴ ProN W3" charset="0"/>
              </a:rPr>
              <a:t>&gt;</a:t>
            </a:r>
            <a:r>
              <a:rPr lang="en-US" sz="1600" dirty="0">
                <a:ea typeface="ヒラギノ角ゴ ProN W3" charset="0"/>
                <a:cs typeface="ヒラギノ角ゴ ProN W3" charset="0"/>
              </a:rPr>
              <a:t>0.2g excess fructose compared to glucose per serving is high FODMAP</a:t>
            </a:r>
          </a:p>
          <a:p>
            <a:pPr>
              <a:defRPr/>
            </a:pPr>
            <a:r>
              <a:rPr lang="en-US" dirty="0" err="1">
                <a:ea typeface="ヒラギノ角ゴ ProN W3" charset="0"/>
                <a:cs typeface="ヒラギノ角ゴ ProN W3" charset="0"/>
              </a:rPr>
              <a:t>Fructans</a:t>
            </a:r>
            <a:r>
              <a:rPr lang="en-US" dirty="0">
                <a:ea typeface="ヒラギノ角ゴ ProN W3" charset="0"/>
                <a:cs typeface="ヒラギノ角ゴ ProN W3" charset="0"/>
              </a:rPr>
              <a:t>/</a:t>
            </a:r>
            <a:r>
              <a:rPr lang="en-US" dirty="0" err="1">
                <a:ea typeface="ヒラギノ角ゴ ProN W3" charset="0"/>
                <a:cs typeface="ヒラギノ角ゴ ProN W3" charset="0"/>
              </a:rPr>
              <a:t>Galactans</a:t>
            </a:r>
            <a:r>
              <a:rPr lang="en-US" dirty="0">
                <a:ea typeface="ヒラギノ角ゴ ProN W3" charset="0"/>
                <a:cs typeface="ヒラギノ角ゴ ProN W3" charset="0"/>
              </a:rPr>
              <a:t>: humans lack digestive enzyme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Therefore not broken down and 100% of people </a:t>
            </a:r>
            <a:r>
              <a:rPr lang="en-US" sz="1600" dirty="0" err="1">
                <a:ea typeface="ヒラギノ角ゴ ProN W3" charset="0"/>
                <a:cs typeface="ヒラギノ角ゴ ProN W3" charset="0"/>
              </a:rPr>
              <a:t>malabsorb</a:t>
            </a:r>
            <a:r>
              <a:rPr lang="en-US" sz="1600" dirty="0">
                <a:ea typeface="ヒラギノ角ゴ ProN W3" charset="0"/>
                <a:cs typeface="ヒラギノ角ゴ ProN W3" charset="0"/>
              </a:rPr>
              <a:t>  </a:t>
            </a:r>
            <a:endParaRPr lang="en-US" sz="2400" dirty="0">
              <a:ea typeface="ヒラギノ角ゴ ProN W3" charset="0"/>
              <a:cs typeface="ヒラギノ角ゴ ProN W3" charset="0"/>
            </a:endParaRPr>
          </a:p>
          <a:p>
            <a:pPr>
              <a:defRPr/>
            </a:pPr>
            <a:r>
              <a:rPr lang="en-US" dirty="0" err="1">
                <a:ea typeface="ヒラギノ角ゴ ProN W3" charset="0"/>
                <a:cs typeface="ヒラギノ角ゴ ProN W3" charset="0"/>
              </a:rPr>
              <a:t>Polyols</a:t>
            </a:r>
            <a:r>
              <a:rPr lang="en-US" dirty="0">
                <a:ea typeface="ヒラギノ角ゴ ProN W3" charset="0"/>
                <a:cs typeface="ヒラギノ角ゴ ProN W3" charset="0"/>
              </a:rPr>
              <a:t>: too large for passive diffusion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Has a laxative effect </a:t>
            </a:r>
            <a:r>
              <a:rPr lang="en-US" sz="1600" dirty="0" smtClean="0">
                <a:ea typeface="ヒラギノ角ゴ ProN W3" charset="0"/>
                <a:cs typeface="ヒラギノ角ゴ ProN W3" charset="0"/>
              </a:rPr>
              <a:t>(i.e. prunes)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198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138023" y="19051"/>
            <a:ext cx="8712941" cy="1994416"/>
          </a:xfrm>
        </p:spPr>
        <p:txBody>
          <a:bodyPr anchorCtr="1">
            <a:normAutofit fontScale="90000"/>
          </a:bodyPr>
          <a:lstStyle/>
          <a:p>
            <a:pPr lvl="0" defTabSz="914400"/>
            <a:r>
              <a:rPr lang="en-US" sz="4000" dirty="0" smtClean="0">
                <a:ea typeface="ＭＳ Ｐゴシック" pitchFamily="34"/>
              </a:rPr>
              <a:t>FODMAPs exert osmotic &amp; fermentation related effects which trigger symptoms in IBS</a:t>
            </a:r>
            <a:r>
              <a:rPr lang="en-US" b="1" dirty="0">
                <a:solidFill>
                  <a:srgbClr val="C00000"/>
                </a:solidFill>
                <a:ea typeface="ＭＳ Ｐゴシック" pitchFamily="34"/>
              </a:rPr>
              <a:t/>
            </a:r>
            <a:br>
              <a:rPr lang="en-US" b="1" dirty="0">
                <a:solidFill>
                  <a:srgbClr val="C00000"/>
                </a:solidFill>
                <a:ea typeface="ＭＳ Ｐゴシック" pitchFamily="34"/>
              </a:rPr>
            </a:br>
            <a:r>
              <a:rPr lang="en-US" sz="4400" b="1" dirty="0">
                <a:solidFill>
                  <a:srgbClr val="C00000"/>
                </a:solidFill>
                <a:ea typeface="ＭＳ Ｐゴシック" pitchFamily="34"/>
              </a:rPr>
              <a:t/>
            </a:r>
            <a:br>
              <a:rPr lang="en-US" sz="4400" b="1" dirty="0">
                <a:solidFill>
                  <a:srgbClr val="C00000"/>
                </a:solidFill>
                <a:ea typeface="ＭＳ Ｐゴシック" pitchFamily="34"/>
              </a:rPr>
            </a:br>
            <a:endParaRPr lang="en-US" sz="4400" b="1" dirty="0">
              <a:solidFill>
                <a:srgbClr val="C00000"/>
              </a:solidFill>
              <a:ea typeface="ＭＳ Ｐゴシック" pitchFamily="34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084" y="1619792"/>
            <a:ext cx="4664475" cy="262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0548" y="6294352"/>
            <a:ext cx="4459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Murray et al. Am J </a:t>
            </a:r>
            <a:r>
              <a:rPr lang="en-US" dirty="0" err="1" smtClean="0">
                <a:solidFill>
                  <a:schemeClr val="bg1"/>
                </a:solidFill>
              </a:rPr>
              <a:t>Gastroeterol</a:t>
            </a:r>
            <a:r>
              <a:rPr lang="en-US" dirty="0" smtClean="0">
                <a:solidFill>
                  <a:schemeClr val="bg1"/>
                </a:solidFill>
              </a:rPr>
              <a:t> 2014;109:110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7" y="1489160"/>
            <a:ext cx="3939374" cy="3192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3511" y="4760270"/>
            <a:ext cx="977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• Fructose but not inulin distends the small bowel </a:t>
            </a:r>
            <a:r>
              <a:rPr lang="en-US" dirty="0" smtClean="0"/>
              <a:t>with water</a:t>
            </a:r>
            <a:r>
              <a:rPr lang="en-US" dirty="0"/>
              <a:t>.</a:t>
            </a:r>
          </a:p>
          <a:p>
            <a:r>
              <a:rPr lang="en-US" dirty="0"/>
              <a:t>• Adding glucose to fructose reduces the effect of </a:t>
            </a:r>
            <a:r>
              <a:rPr lang="en-US" dirty="0" smtClean="0"/>
              <a:t>fructose on </a:t>
            </a:r>
            <a:r>
              <a:rPr lang="en-US" dirty="0"/>
              <a:t>SBWC and breath hydrogen.</a:t>
            </a:r>
          </a:p>
          <a:p>
            <a:r>
              <a:rPr lang="en-US" dirty="0"/>
              <a:t>• Inulin distends the colon with gas more than fructose, </a:t>
            </a:r>
            <a:r>
              <a:rPr lang="en-US" dirty="0" smtClean="0"/>
              <a:t>but causes </a:t>
            </a:r>
            <a:r>
              <a:rPr lang="en-US" dirty="0"/>
              <a:t>few symptoms in healthy volunteers.</a:t>
            </a:r>
          </a:p>
        </p:txBody>
      </p:sp>
    </p:spTree>
    <p:extLst>
      <p:ext uri="{BB962C8B-B14F-4D97-AF65-F5344CB8AC3E}">
        <p14:creationId xmlns:p14="http://schemas.microsoft.com/office/powerpoint/2010/main" val="3675406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0332" y="379562"/>
            <a:ext cx="8091577" cy="983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4506" y="2536"/>
            <a:ext cx="891971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 smtClean="0"/>
              <a:t>Role of FODMAP in Patients with IBS: A Review </a:t>
            </a:r>
            <a:endParaRPr lang="en-US" sz="19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6" y="362311"/>
            <a:ext cx="9076268" cy="57538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506" y="6228921"/>
            <a:ext cx="4934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solidFill>
                  <a:schemeClr val="bg1"/>
                </a:solidFill>
              </a:rPr>
              <a:t>Mansueto</a:t>
            </a:r>
            <a:r>
              <a:rPr lang="en-US" sz="1400" b="1" dirty="0" smtClean="0">
                <a:solidFill>
                  <a:schemeClr val="bg1"/>
                </a:solidFill>
              </a:rPr>
              <a:t> et al.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en-US" sz="1400" b="1" dirty="0">
                <a:solidFill>
                  <a:schemeClr val="bg1"/>
                </a:solidFill>
              </a:rPr>
              <a:t>Nutrition in Clinical </a:t>
            </a:r>
            <a:r>
              <a:rPr lang="en-US" sz="1400" b="1" dirty="0" smtClean="0">
                <a:solidFill>
                  <a:schemeClr val="bg1"/>
                </a:solidFill>
              </a:rPr>
              <a:t>Practice. 2015 665-682</a:t>
            </a:r>
            <a:r>
              <a:rPr lang="en-US" sz="1400" b="1" dirty="0">
                <a:solidFill>
                  <a:schemeClr val="bg1"/>
                </a:solidFill>
              </a:rPr>
              <a:t>.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192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276850" cy="2241669"/>
          </a:xfrm>
        </p:spPr>
      </p:pic>
      <p:sp>
        <p:nvSpPr>
          <p:cNvPr id="5" name="TextBox 4"/>
          <p:cNvSpPr txBox="1"/>
          <p:nvPr/>
        </p:nvSpPr>
        <p:spPr>
          <a:xfrm>
            <a:off x="362309" y="2144637"/>
            <a:ext cx="862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Included: Six </a:t>
            </a:r>
            <a:r>
              <a:rPr lang="en-US" dirty="0"/>
              <a:t>RCTs and 16 non-randomized </a:t>
            </a:r>
            <a:r>
              <a:rPr lang="en-US" dirty="0" smtClean="0"/>
              <a:t>interventions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There </a:t>
            </a:r>
            <a:r>
              <a:rPr lang="en-US" dirty="0"/>
              <a:t>was a significant decrease in IBS SSS scores for those individuals on a low FODMAP diet in both the RCTs (OR 0.44, 95 % CI 0.25– </a:t>
            </a:r>
            <a:r>
              <a:rPr lang="en-US" dirty="0" smtClean="0"/>
              <a:t>0.76, </a:t>
            </a:r>
            <a:r>
              <a:rPr lang="en-US" dirty="0"/>
              <a:t>p = 0.00) and </a:t>
            </a:r>
            <a:endParaRPr lang="en-US" dirty="0" smtClean="0"/>
          </a:p>
          <a:p>
            <a:r>
              <a:rPr lang="en-US" dirty="0"/>
              <a:t> </a:t>
            </a:r>
            <a:r>
              <a:rPr lang="en-US" dirty="0" smtClean="0"/>
              <a:t>     non-randomized </a:t>
            </a:r>
            <a:r>
              <a:rPr lang="en-US" dirty="0"/>
              <a:t>interventions (OR 0.03, 95 % CI </a:t>
            </a:r>
            <a:r>
              <a:rPr lang="en-US" dirty="0" smtClean="0"/>
              <a:t>0.01–0.2, </a:t>
            </a:r>
            <a:r>
              <a:rPr lang="en-US" dirty="0"/>
              <a:t>p = 0.02</a:t>
            </a:r>
            <a:r>
              <a:rPr lang="en-US" dirty="0" smtClean="0"/>
              <a:t>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Significant </a:t>
            </a:r>
            <a:r>
              <a:rPr lang="en-US" dirty="0"/>
              <a:t>improvement in the IBS-QOL score for RCTs (OR 1.84, 95 % CI </a:t>
            </a:r>
            <a:r>
              <a:rPr lang="en-US" dirty="0" smtClean="0"/>
              <a:t>1.12–3.03, </a:t>
            </a:r>
          </a:p>
          <a:p>
            <a:r>
              <a:rPr lang="en-US" dirty="0" smtClean="0"/>
              <a:t>      p </a:t>
            </a:r>
            <a:r>
              <a:rPr lang="en-US" dirty="0"/>
              <a:t>= 0.39) and for non-randomized interventions (OR 3.18, 95 % CI </a:t>
            </a:r>
            <a:r>
              <a:rPr lang="en-US" dirty="0" smtClean="0"/>
              <a:t>1.60–6.31, </a:t>
            </a:r>
            <a:r>
              <a:rPr lang="en-US" dirty="0"/>
              <a:t>p = 0.89</a:t>
            </a:r>
            <a:r>
              <a:rPr lang="en-US" dirty="0" smtClean="0"/>
              <a:t>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Following </a:t>
            </a:r>
            <a:r>
              <a:rPr lang="en-US" dirty="0"/>
              <a:t>a low FODMAP diet was found to significantly reduce symptom severity for abdominal pain (OR 1.81, 95 % CI </a:t>
            </a:r>
            <a:r>
              <a:rPr lang="en-US" dirty="0" smtClean="0"/>
              <a:t>1.13–2.88, </a:t>
            </a:r>
            <a:r>
              <a:rPr lang="en-US" dirty="0"/>
              <a:t>p = 0.56), bloating (OR 1.75, 95 % CI </a:t>
            </a:r>
            <a:r>
              <a:rPr lang="en-US" dirty="0" smtClean="0"/>
              <a:t>1.07–2.87, </a:t>
            </a:r>
            <a:r>
              <a:rPr lang="en-US" dirty="0"/>
              <a:t>p = 0.45) and overall symptoms (OR 1.81, 95 % CI </a:t>
            </a:r>
            <a:r>
              <a:rPr lang="en-US" dirty="0" smtClean="0"/>
              <a:t>1.11–2.95, </a:t>
            </a:r>
            <a:r>
              <a:rPr lang="en-US" dirty="0"/>
              <a:t>p = 0.4) in the RCTs. 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058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275" y="101313"/>
            <a:ext cx="6709144" cy="675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3372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US RCT Comparing the </a:t>
            </a:r>
            <a:r>
              <a:rPr lang="en-US" sz="3600" dirty="0" smtClean="0"/>
              <a:t>Low </a:t>
            </a:r>
            <a:r>
              <a:rPr lang="en-US" sz="3600" dirty="0"/>
              <a:t>FODMAP Diet </a:t>
            </a:r>
            <a:r>
              <a:rPr lang="en-US" sz="3600" dirty="0" smtClean="0"/>
              <a:t>vs m-NICE </a:t>
            </a:r>
            <a:r>
              <a:rPr lang="en-US" sz="3600" dirty="0"/>
              <a:t>Guidelines in IBS-D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Compare the efficacy of the low-FODMAP diet to a diet based upon modified guidance from the National Institute for Health and Care Excellence (</a:t>
            </a:r>
            <a:r>
              <a:rPr lang="en-US" sz="2400" dirty="0" err="1"/>
              <a:t>mNICE</a:t>
            </a:r>
            <a:r>
              <a:rPr lang="en-US" sz="2400" dirty="0"/>
              <a:t>) in US adults with IBS-D</a:t>
            </a:r>
          </a:p>
          <a:p>
            <a:r>
              <a:rPr lang="en-US" sz="2400" dirty="0"/>
              <a:t>Single center </a:t>
            </a:r>
            <a:r>
              <a:rPr lang="en-US" sz="2400" dirty="0" smtClean="0"/>
              <a:t>trial at UMHS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Dietitian guided </a:t>
            </a:r>
            <a:r>
              <a:rPr lang="en-US" sz="2400" dirty="0" err="1"/>
              <a:t>mNICE</a:t>
            </a:r>
            <a:r>
              <a:rPr lang="en-US" sz="2400" dirty="0"/>
              <a:t> recommendations:</a:t>
            </a:r>
          </a:p>
          <a:p>
            <a:pPr lvl="2"/>
            <a:r>
              <a:rPr lang="en-US" sz="2000" dirty="0"/>
              <a:t>Small frequent meals</a:t>
            </a:r>
          </a:p>
          <a:p>
            <a:pPr lvl="2"/>
            <a:r>
              <a:rPr lang="en-US" sz="2000" dirty="0"/>
              <a:t>Caffeine and alcohol in moderation</a:t>
            </a:r>
          </a:p>
          <a:p>
            <a:pPr lvl="2"/>
            <a:r>
              <a:rPr lang="en-US" sz="2000" dirty="0"/>
              <a:t>Avoidance </a:t>
            </a:r>
            <a:r>
              <a:rPr lang="en-US" sz="2000" dirty="0" smtClean="0"/>
              <a:t>of known trigger foods</a:t>
            </a:r>
          </a:p>
          <a:p>
            <a:pPr lvl="2"/>
            <a:r>
              <a:rPr lang="en-US" sz="2000" strike="sngStrike" dirty="0" smtClean="0"/>
              <a:t>Avoidance polyols (sugar-free gum, </a:t>
            </a:r>
            <a:r>
              <a:rPr lang="en-US" sz="2000" strike="sngStrike" dirty="0" err="1" smtClean="0"/>
              <a:t>etc</a:t>
            </a:r>
            <a:r>
              <a:rPr lang="en-US" sz="2000" strike="sngStrike" dirty="0" smtClean="0"/>
              <a:t>)</a:t>
            </a:r>
            <a:endParaRPr lang="en-US" sz="2000" strike="sngStrike" dirty="0"/>
          </a:p>
          <a:p>
            <a:pPr marL="667512" lvl="2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90548" y="6294352"/>
            <a:ext cx="2620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Eswaran, </a:t>
            </a:r>
            <a:r>
              <a:rPr lang="en-US" dirty="0" err="1" smtClean="0">
                <a:solidFill>
                  <a:schemeClr val="bg1"/>
                </a:solidFill>
              </a:rPr>
              <a:t>Chey</a:t>
            </a:r>
            <a:r>
              <a:rPr lang="en-US" dirty="0" smtClean="0">
                <a:solidFill>
                  <a:schemeClr val="bg1"/>
                </a:solidFill>
              </a:rPr>
              <a:t>, et al. 2016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5520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370722"/>
              </p:ext>
            </p:extLst>
          </p:nvPr>
        </p:nvGraphicFramePr>
        <p:xfrm>
          <a:off x="753139" y="416441"/>
          <a:ext cx="7502354" cy="5410201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750235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1037879">
                <a:tc>
                  <a:txBody>
                    <a:bodyPr/>
                    <a:lstStyle/>
                    <a:p>
                      <a:r>
                        <a:rPr lang="en-US" sz="5400" dirty="0"/>
                        <a:t>Endpoints</a:t>
                      </a:r>
                      <a:endParaRPr lang="en-US" sz="2300" dirty="0"/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468897">
                <a:tc>
                  <a:txBody>
                    <a:bodyPr/>
                    <a:lstStyle/>
                    <a:p>
                      <a:r>
                        <a:rPr lang="en-US" sz="2300" b="1" dirty="0"/>
                        <a:t>Primary endpoint:</a:t>
                      </a: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825259">
                <a:tc>
                  <a:txBody>
                    <a:bodyPr/>
                    <a:lstStyle/>
                    <a:p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Adequate relief 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 overall IBS symptoms during 50% or more of the last 2 weeks of study period (weeks 3-4)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468897">
                <a:tc>
                  <a:txBody>
                    <a:bodyPr/>
                    <a:lstStyle/>
                    <a:p>
                      <a:r>
                        <a:rPr lang="en-US" sz="2300" b="1" dirty="0">
                          <a:solidFill>
                            <a:schemeClr val="tx1"/>
                          </a:solidFill>
                        </a:rPr>
                        <a:t>Secondary Endpoints</a:t>
                      </a: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95875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dirty="0">
                          <a:solidFill>
                            <a:schemeClr val="tx1"/>
                          </a:solidFill>
                        </a:rPr>
                        <a:t>A d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ecrease in mean daily </a:t>
                      </a:r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Bristol</a:t>
                      </a:r>
                      <a:r>
                        <a:rPr lang="en-US" sz="2300" u="sng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Stool Form Scale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value of ≥1 compared to baseline for 2/4 weeks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82525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≥30% reduction in mean daily </a:t>
                      </a:r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abdominal pain 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score for 2/4 weeks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82525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≥30% reduction in mean daily </a:t>
                      </a:r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bloating</a:t>
                      </a:r>
                      <a:r>
                        <a:rPr lang="en-US" sz="2300" u="non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score for 2/4 weeks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3173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371600"/>
            <a:ext cx="7851775" cy="18288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/>
              <a:t>Baseline Characteristics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77008457"/>
              </p:ext>
            </p:extLst>
          </p:nvPr>
        </p:nvGraphicFramePr>
        <p:xfrm>
          <a:off x="567947" y="1109330"/>
          <a:ext cx="8043870" cy="49420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1396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77191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91734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543218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1104075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Symptom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Low FODMAP 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mNICE</a:t>
                      </a:r>
                      <a:endParaRPr lang="en-US" sz="2700" dirty="0"/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p-value</a:t>
                      </a:r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639663">
                <a:tc>
                  <a:txBody>
                    <a:bodyPr/>
                    <a:lstStyle/>
                    <a:p>
                      <a:pPr algn="ctr"/>
                      <a:endParaRPr lang="en-US" sz="2100" dirty="0"/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N</a:t>
                      </a:r>
                      <a:r>
                        <a:rPr lang="en-US" sz="2100" baseline="0" dirty="0"/>
                        <a:t> = 50</a:t>
                      </a:r>
                      <a:endParaRPr lang="en-US" sz="2100" dirty="0"/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N = 42 </a:t>
                      </a:r>
                    </a:p>
                  </a:txBody>
                  <a:tcPr marL="102446" marR="102446" marT="51223" marB="51223"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100"/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639663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/>
                        <a:t>Abd</a:t>
                      </a:r>
                      <a:r>
                        <a:rPr lang="en-US" sz="2100" dirty="0"/>
                        <a:t> Pain</a:t>
                      </a:r>
                      <a:r>
                        <a:rPr lang="en-US" sz="2100" baseline="0" dirty="0"/>
                        <a:t> Score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5.10 ± 1.5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5.06 ± 1.34</a:t>
                      </a:r>
                    </a:p>
                  </a:txBody>
                  <a:tcPr marL="102446" marR="102446" marT="51223" marB="51223"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p</a:t>
                      </a:r>
                      <a:r>
                        <a:rPr lang="en-US" sz="2100" baseline="0" dirty="0"/>
                        <a:t> </a:t>
                      </a:r>
                      <a:r>
                        <a:rPr lang="en-US" sz="2100" dirty="0"/>
                        <a:t>= .9051</a:t>
                      </a:r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639663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Bloating Score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4.87 ± 1.83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5.01 ± 2.07</a:t>
                      </a:r>
                    </a:p>
                  </a:txBody>
                  <a:tcPr marL="102446" marR="102446" marT="51223" marB="51223"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p</a:t>
                      </a:r>
                      <a:r>
                        <a:rPr lang="en-US" sz="2100" baseline="0" dirty="0"/>
                        <a:t> = .7195</a:t>
                      </a:r>
                      <a:endParaRPr lang="en-US" sz="2100" dirty="0"/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639663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Urgency Score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4.98 ± 1.93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5.39 ± 2.1</a:t>
                      </a:r>
                    </a:p>
                  </a:txBody>
                  <a:tcPr marL="102446" marR="102446" marT="51223" marB="51223"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p = .3347</a:t>
                      </a:r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639663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Bristol Stool</a:t>
                      </a:r>
                      <a:r>
                        <a:rPr lang="en-US" sz="2100" baseline="0" dirty="0"/>
                        <a:t> Form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5.21 ± .60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5.25 ± .70</a:t>
                      </a:r>
                    </a:p>
                  </a:txBody>
                  <a:tcPr marL="102446" marR="102446" marT="51223" marB="51223"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p = .7710</a:t>
                      </a:r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639663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Stool Frequency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3.45 ± 1.66</a:t>
                      </a:r>
                    </a:p>
                  </a:txBody>
                  <a:tcPr marL="102446" marR="102446" marT="51223" marB="512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3.37</a:t>
                      </a:r>
                      <a:r>
                        <a:rPr lang="en-US" sz="2100" baseline="0" dirty="0"/>
                        <a:t> </a:t>
                      </a:r>
                      <a:r>
                        <a:rPr lang="en-US" sz="2100" dirty="0"/>
                        <a:t>± 1.76</a:t>
                      </a:r>
                    </a:p>
                  </a:txBody>
                  <a:tcPr marL="102446" marR="102446" marT="51223" marB="51223">
                    <a:solidFill>
                      <a:srgbClr val="F2DCD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p = .8204</a:t>
                      </a:r>
                    </a:p>
                  </a:txBody>
                  <a:tcPr marL="102446" marR="102446" marT="51223" marB="51223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itle 1"/>
          <p:cNvSpPr txBox="1">
            <a:spLocks/>
          </p:cNvSpPr>
          <p:nvPr/>
        </p:nvSpPr>
        <p:spPr>
          <a:xfrm>
            <a:off x="914400" y="127591"/>
            <a:ext cx="7350964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Baseline Symptom Severity </a:t>
            </a:r>
          </a:p>
        </p:txBody>
      </p:sp>
    </p:spTree>
    <p:extLst>
      <p:ext uri="{BB962C8B-B14F-4D97-AF65-F5344CB8AC3E}">
        <p14:creationId xmlns:p14="http://schemas.microsoft.com/office/powerpoint/2010/main" val="2295836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 descr="Figure 4 (1)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" t="81639" r="78629"/>
          <a:stretch/>
        </p:blipFill>
        <p:spPr>
          <a:xfrm>
            <a:off x="215899" y="4528234"/>
            <a:ext cx="2174541" cy="25699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43566" y="228600"/>
            <a:ext cx="6315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solidFill>
                  <a:srgbClr val="C00000"/>
                </a:solidFill>
              </a:rPr>
              <a:t>Weekly Abdominal Symptom Scores</a:t>
            </a:r>
            <a:endParaRPr lang="en-US" sz="3200" b="1" dirty="0">
              <a:solidFill>
                <a:srgbClr val="C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572000" y="452823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P values refer to the change WITHIN group comparing to baseline score</a:t>
            </a:r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44579546"/>
              </p:ext>
            </p:extLst>
          </p:nvPr>
        </p:nvGraphicFramePr>
        <p:xfrm>
          <a:off x="448407" y="977444"/>
          <a:ext cx="3801533" cy="3340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0" name="Char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8345310"/>
              </p:ext>
            </p:extLst>
          </p:nvPr>
        </p:nvGraphicFramePr>
        <p:xfrm>
          <a:off x="4875742" y="977444"/>
          <a:ext cx="3988858" cy="3340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68023" y="5725564"/>
            <a:ext cx="24702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 smtClean="0"/>
              <a:t>Eswaran</a:t>
            </a:r>
            <a:r>
              <a:rPr lang="en-US" sz="1400" dirty="0" smtClean="0"/>
              <a:t>, </a:t>
            </a:r>
            <a:r>
              <a:rPr lang="en-US" sz="1400" dirty="0" err="1" smtClean="0"/>
              <a:t>Chey</a:t>
            </a:r>
            <a:r>
              <a:rPr lang="en-US" sz="1400" dirty="0" smtClean="0"/>
              <a:t> et al. DDW 2016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23078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99543"/>
              </p:ext>
            </p:extLst>
          </p:nvPr>
        </p:nvGraphicFramePr>
        <p:xfrm>
          <a:off x="762000" y="1728847"/>
          <a:ext cx="7586306" cy="47251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825065" y="1456246"/>
            <a:ext cx="1203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p&lt;.0001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0963" y="1827031"/>
            <a:ext cx="1203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p=.03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48897" y="1015673"/>
            <a:ext cx="1263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 &lt; .0015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675926" y="2192403"/>
            <a:ext cx="972310" cy="374095"/>
            <a:chOff x="2666506" y="1866366"/>
            <a:chExt cx="1057769" cy="693422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2666506" y="1866366"/>
              <a:ext cx="105776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2666506" y="1866366"/>
              <a:ext cx="0" cy="6934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3724275" y="1866366"/>
              <a:ext cx="0" cy="26242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/>
          <p:cNvGrpSpPr/>
          <p:nvPr/>
        </p:nvGrpSpPr>
        <p:grpSpPr>
          <a:xfrm>
            <a:off x="5963695" y="1874507"/>
            <a:ext cx="972310" cy="691991"/>
            <a:chOff x="2666506" y="1866366"/>
            <a:chExt cx="1057769" cy="1282674"/>
          </a:xfrm>
        </p:grpSpPr>
        <p:cxnSp>
          <p:nvCxnSpPr>
            <p:cNvPr id="22" name="Straight Connector 21"/>
            <p:cNvCxnSpPr/>
            <p:nvPr/>
          </p:nvCxnSpPr>
          <p:spPr>
            <a:xfrm>
              <a:off x="2666506" y="1866366"/>
              <a:ext cx="105776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666506" y="1866366"/>
              <a:ext cx="0" cy="128267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3724275" y="1866366"/>
              <a:ext cx="0" cy="26242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/>
          <p:cNvGrpSpPr/>
          <p:nvPr/>
        </p:nvGrpSpPr>
        <p:grpSpPr>
          <a:xfrm>
            <a:off x="3076954" y="1387614"/>
            <a:ext cx="3432351" cy="374095"/>
            <a:chOff x="2666506" y="1866366"/>
            <a:chExt cx="1057769" cy="693422"/>
          </a:xfrm>
        </p:grpSpPr>
        <p:cxnSp>
          <p:nvCxnSpPr>
            <p:cNvPr id="27" name="Straight Connector 26"/>
            <p:cNvCxnSpPr/>
            <p:nvPr/>
          </p:nvCxnSpPr>
          <p:spPr>
            <a:xfrm>
              <a:off x="2666506" y="1866366"/>
              <a:ext cx="105776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2666506" y="1866366"/>
              <a:ext cx="0" cy="6934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3724275" y="1866366"/>
              <a:ext cx="0" cy="26242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/>
          <p:cNvSpPr txBox="1"/>
          <p:nvPr/>
        </p:nvSpPr>
        <p:spPr>
          <a:xfrm>
            <a:off x="152400" y="3163669"/>
            <a:ext cx="1019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Mean Value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161914" y="4986925"/>
            <a:ext cx="1038486" cy="342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Baseline</a:t>
            </a:r>
            <a:endParaRPr lang="en-US" dirty="0"/>
          </a:p>
        </p:txBody>
      </p:sp>
      <p:sp>
        <p:nvSpPr>
          <p:cNvPr id="30" name="TextBox 29"/>
          <p:cNvSpPr txBox="1"/>
          <p:nvPr/>
        </p:nvSpPr>
        <p:spPr>
          <a:xfrm>
            <a:off x="3200399" y="4984514"/>
            <a:ext cx="895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Week 4</a:t>
            </a:r>
            <a:endParaRPr lang="en-US" dirty="0"/>
          </a:p>
        </p:txBody>
      </p:sp>
      <p:sp>
        <p:nvSpPr>
          <p:cNvPr id="31" name="TextBox 30"/>
          <p:cNvSpPr txBox="1"/>
          <p:nvPr/>
        </p:nvSpPr>
        <p:spPr>
          <a:xfrm>
            <a:off x="5478163" y="4964682"/>
            <a:ext cx="11634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Baseline</a:t>
            </a:r>
            <a:endParaRPr lang="en-US" dirty="0"/>
          </a:p>
        </p:txBody>
      </p:sp>
      <p:sp>
        <p:nvSpPr>
          <p:cNvPr id="32" name="TextBox 31"/>
          <p:cNvSpPr txBox="1"/>
          <p:nvPr/>
        </p:nvSpPr>
        <p:spPr>
          <a:xfrm>
            <a:off x="6580386" y="4964682"/>
            <a:ext cx="895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Week 4</a:t>
            </a:r>
            <a:endParaRPr lang="en-US" dirty="0"/>
          </a:p>
        </p:txBody>
      </p:sp>
      <p:sp>
        <p:nvSpPr>
          <p:cNvPr id="33" name="Title 1"/>
          <p:cNvSpPr txBox="1">
            <a:spLocks/>
          </p:cNvSpPr>
          <p:nvPr/>
        </p:nvSpPr>
        <p:spPr>
          <a:xfrm>
            <a:off x="762000" y="159488"/>
            <a:ext cx="7851775" cy="716812"/>
          </a:xfrm>
          <a:prstGeom prst="rect">
            <a:avLst/>
          </a:prstGeom>
        </p:spPr>
        <p:txBody>
          <a:bodyPr vert="horz" lIns="0" rIns="0" bIns="0" anchor="b">
            <a:normAutofit fontScale="925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Overall IBS- QOL Scores</a:t>
            </a:r>
          </a:p>
        </p:txBody>
      </p:sp>
    </p:spTree>
    <p:extLst>
      <p:ext uri="{BB962C8B-B14F-4D97-AF65-F5344CB8AC3E}">
        <p14:creationId xmlns:p14="http://schemas.microsoft.com/office/powerpoint/2010/main" val="11662396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95400" y="381000"/>
            <a:ext cx="6437313" cy="1143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Study Conclusions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348563"/>
            <a:ext cx="7616825" cy="4495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 sz="2800" dirty="0"/>
              <a:t>Both dietitian-taught interventions improved IBS symptoms </a:t>
            </a:r>
          </a:p>
          <a:p>
            <a:r>
              <a:rPr lang="en-US" sz="2800" dirty="0"/>
              <a:t>The low FODMAP diet led to significantly greater improvements in abdominal symptoms </a:t>
            </a:r>
          </a:p>
          <a:p>
            <a:pPr lvl="1"/>
            <a:r>
              <a:rPr lang="en-US" sz="2400" dirty="0"/>
              <a:t>Abdominal pain </a:t>
            </a:r>
          </a:p>
          <a:p>
            <a:pPr lvl="1"/>
            <a:r>
              <a:rPr lang="en-US" sz="2400" dirty="0"/>
              <a:t>Bloating</a:t>
            </a:r>
          </a:p>
          <a:p>
            <a:r>
              <a:rPr lang="en-US" sz="2800" dirty="0"/>
              <a:t>Modest improvements in stool consistency</a:t>
            </a:r>
          </a:p>
          <a:p>
            <a:r>
              <a:rPr lang="en-US" sz="2800" dirty="0"/>
              <a:t>Benefits extend beyond GI symptoms  </a:t>
            </a:r>
          </a:p>
          <a:p>
            <a:r>
              <a:rPr lang="en-US" sz="2800" dirty="0"/>
              <a:t>This study supports a role for low FODMAP diet in the treatment of IBS-D patients</a:t>
            </a:r>
          </a:p>
          <a:p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3076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47205" y="573323"/>
            <a:ext cx="65951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/>
              <a:t>FODMAP </a:t>
            </a:r>
            <a:r>
              <a:rPr lang="en-US" sz="4000" dirty="0" smtClean="0"/>
              <a:t>Counseling Approach</a:t>
            </a:r>
            <a:endParaRPr lang="en-US" sz="4000" dirty="0"/>
          </a:p>
        </p:txBody>
      </p:sp>
      <p:sp>
        <p:nvSpPr>
          <p:cNvPr id="6" name="Rectangle 5"/>
          <p:cNvSpPr/>
          <p:nvPr/>
        </p:nvSpPr>
        <p:spPr>
          <a:xfrm>
            <a:off x="168085" y="1650696"/>
            <a:ext cx="6213665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u="sng" dirty="0"/>
              <a:t>Prepping the </a:t>
            </a:r>
            <a:r>
              <a:rPr lang="en-US" sz="2000" u="sng" dirty="0" smtClean="0"/>
              <a:t>Patient</a:t>
            </a:r>
            <a:r>
              <a:rPr lang="en-US" sz="2000" dirty="0" smtClean="0"/>
              <a:t>:</a:t>
            </a:r>
          </a:p>
          <a:p>
            <a:pPr>
              <a:defRPr/>
            </a:pPr>
            <a:endParaRPr lang="en-US" dirty="0" smtClean="0">
              <a:latin typeface="Tahoma" charset="0"/>
              <a:ea typeface="ヒラギノ角ゴ ProN W3" charset="0"/>
              <a:cs typeface="ヒラギノ角ゴ ProN W3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2 part diet: elimination phase, challenge phase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Explain mechanisms of FODMAPs, bucket </a:t>
            </a: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concept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Education </a:t>
            </a: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emphasizes on what they can eat vs </a:t>
            </a: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focusing on what they can not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Label </a:t>
            </a: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reading and hidden sources of FODMAPs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Cooking and recipe modifications </a:t>
            </a:r>
            <a:endParaRPr lang="en-US" sz="2000" dirty="0" smtClean="0">
              <a:latin typeface="+mn-lt"/>
              <a:ea typeface="ヒラギノ角ゴ ProN W3" charset="0"/>
              <a:cs typeface="ヒラギノ角ゴ ProN W3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Grocery shopping and dining out tips</a:t>
            </a:r>
            <a:endParaRPr lang="en-US" sz="2000" dirty="0">
              <a:latin typeface="+mn-lt"/>
              <a:ea typeface="ヒラギノ角ゴ ProN W3" charset="0"/>
              <a:cs typeface="ヒラギノ角ゴ ProN W3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Personalized plan based on patient likes/dislikes, allergies, </a:t>
            </a: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cooking skills, lifestyle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 smtClean="0">
                <a:latin typeface="+mn-lt"/>
                <a:ea typeface="ヒラギノ角ゴ ProN W3" charset="0"/>
                <a:cs typeface="ヒラギノ角ゴ ProN W3" charset="0"/>
              </a:rPr>
              <a:t>Resources and recipes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US" sz="2000" dirty="0">
              <a:latin typeface="+mn-lt"/>
              <a:ea typeface="ヒラギノ角ゴ ProN W3" charset="0"/>
              <a:cs typeface="ヒラギノ角ゴ ProN W3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27821" y="2076448"/>
            <a:ext cx="2956561" cy="3695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02744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779" y="-29885"/>
            <a:ext cx="8000999" cy="6152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4271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176" y="0"/>
            <a:ext cx="7888405" cy="610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8532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66" y="0"/>
            <a:ext cx="7956645" cy="6015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346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8500" y="0"/>
            <a:ext cx="52067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8906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450" y="60620"/>
            <a:ext cx="7886700" cy="1325563"/>
          </a:xfrm>
        </p:spPr>
        <p:txBody>
          <a:bodyPr/>
          <a:lstStyle/>
          <a:p>
            <a:r>
              <a:rPr lang="en-US" dirty="0"/>
              <a:t>Hidden Sources of Onion/Garlic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50" y="931271"/>
            <a:ext cx="7886700" cy="4351338"/>
          </a:xfrm>
        </p:spPr>
        <p:txBody>
          <a:bodyPr/>
          <a:lstStyle/>
          <a:p>
            <a:r>
              <a:rPr lang="en-US" dirty="0"/>
              <a:t>Sauces and tomato products</a:t>
            </a:r>
          </a:p>
          <a:p>
            <a:r>
              <a:rPr lang="en-US" dirty="0"/>
              <a:t>Soups, broths, bouillon</a:t>
            </a:r>
          </a:p>
          <a:p>
            <a:r>
              <a:rPr lang="en-US" dirty="0"/>
              <a:t>Salad dressings, marinades</a:t>
            </a:r>
          </a:p>
          <a:p>
            <a:r>
              <a:rPr lang="en-US" dirty="0"/>
              <a:t>Seasoning packets/blends</a:t>
            </a:r>
          </a:p>
          <a:p>
            <a:r>
              <a:rPr lang="en-US" dirty="0"/>
              <a:t>Seasoned GF snack foods</a:t>
            </a:r>
          </a:p>
          <a:p>
            <a:r>
              <a:rPr lang="en-US" dirty="0"/>
              <a:t>Condiments</a:t>
            </a:r>
          </a:p>
          <a:p>
            <a:r>
              <a:rPr lang="en-US" dirty="0"/>
              <a:t>Deli meats</a:t>
            </a:r>
          </a:p>
          <a:p>
            <a:r>
              <a:rPr lang="en-US" dirty="0"/>
              <a:t>Frozen dinners</a:t>
            </a:r>
          </a:p>
          <a:p>
            <a:r>
              <a:rPr lang="en-US" dirty="0"/>
              <a:t>Prepared foods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4260569"/>
            <a:ext cx="4648200" cy="25936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2209800"/>
            <a:ext cx="1962912" cy="203200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4267200" y="4648200"/>
            <a:ext cx="2514600" cy="762000"/>
          </a:xfrm>
          <a:prstGeom prst="ellipse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241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" y="812408"/>
            <a:ext cx="5296619" cy="6121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04800" y="-347484"/>
            <a:ext cx="457200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n>
                <a:solidFill>
                  <a:srgbClr val="0000FF"/>
                </a:solidFill>
              </a:ln>
              <a:solidFill>
                <a:srgbClr val="0000FF"/>
              </a:solidFill>
            </a:endParaRPr>
          </a:p>
          <a:p>
            <a:r>
              <a:rPr lang="en-US" sz="2000" dirty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  <a:hlinkClick r:id="rId4"/>
              </a:rPr>
              <a:t>http://www.myginutrition.com</a:t>
            </a:r>
            <a:r>
              <a:rPr lang="en-US" sz="2000" dirty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</a:rPr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r="21371"/>
          <a:stretch/>
        </p:blipFill>
        <p:spPr>
          <a:xfrm>
            <a:off x="4343400" y="0"/>
            <a:ext cx="5629412" cy="5715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86400" y="6019800"/>
            <a:ext cx="365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n>
                  <a:solidFill>
                    <a:srgbClr val="0000FF"/>
                  </a:solidFill>
                </a:ln>
                <a:noFill/>
                <a:hlinkClick r:id="rId6"/>
              </a:rPr>
              <a:t>https://www.pinterest.com/UMGIdietitians/</a:t>
            </a:r>
            <a:r>
              <a:rPr lang="en-US" dirty="0">
                <a:ln>
                  <a:solidFill>
                    <a:srgbClr val="0000FF"/>
                  </a:solidFill>
                </a:ln>
                <a:noFill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81304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36353"/>
          </a:xfrm>
        </p:spPr>
        <p:txBody>
          <a:bodyPr/>
          <a:lstStyle/>
          <a:p>
            <a:r>
              <a:rPr lang="en-US" dirty="0" smtClean="0"/>
              <a:t>Follow Up: Challenge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895" y="1169581"/>
            <a:ext cx="8377656" cy="5156792"/>
          </a:xfrm>
        </p:spPr>
        <p:txBody>
          <a:bodyPr>
            <a:normAutofit/>
          </a:bodyPr>
          <a:lstStyle/>
          <a:p>
            <a:r>
              <a:rPr lang="en-US" dirty="0" smtClean="0"/>
              <a:t>Assess response and diet compliance</a:t>
            </a:r>
          </a:p>
          <a:p>
            <a:r>
              <a:rPr lang="en-US" dirty="0" smtClean="0"/>
              <a:t>Make adjustments vs. start challenge phase</a:t>
            </a:r>
          </a:p>
          <a:p>
            <a:r>
              <a:rPr lang="en-US" dirty="0" smtClean="0"/>
              <a:t>Challenge phase worksheet</a:t>
            </a:r>
          </a:p>
          <a:p>
            <a:pPr lvl="1"/>
            <a:r>
              <a:rPr lang="en-US" dirty="0" smtClean="0"/>
              <a:t>High FODMAP foods (and moderate foods) listed by FODMAP group. **Several foods have 2 FODMAPs</a:t>
            </a:r>
          </a:p>
          <a:p>
            <a:pPr lvl="1"/>
            <a:r>
              <a:rPr lang="en-US" dirty="0" smtClean="0"/>
              <a:t>Guidelines: Reintroduce 1 group at a time x 3 days</a:t>
            </a:r>
          </a:p>
          <a:p>
            <a:pPr lvl="2"/>
            <a:r>
              <a:rPr lang="en-US" dirty="0" smtClean="0"/>
              <a:t>For each challenge: Pick 1 food that has only 1 FODMAP; start with ½ portion on 1</a:t>
            </a:r>
            <a:r>
              <a:rPr lang="en-US" baseline="30000" dirty="0" smtClean="0"/>
              <a:t>st</a:t>
            </a:r>
            <a:r>
              <a:rPr lang="en-US" dirty="0" smtClean="0"/>
              <a:t> day</a:t>
            </a:r>
          </a:p>
          <a:p>
            <a:pPr lvl="2"/>
            <a:r>
              <a:rPr lang="en-US" dirty="0" smtClean="0"/>
              <a:t>Example (Sorbitol Group): ½ peach</a:t>
            </a:r>
            <a:r>
              <a:rPr lang="en-US" dirty="0" smtClean="0">
                <a:sym typeface="Wingdings"/>
              </a:rPr>
              <a:t>1 </a:t>
            </a:r>
            <a:r>
              <a:rPr lang="en-US" dirty="0" err="1" smtClean="0">
                <a:sym typeface="Wingdings"/>
              </a:rPr>
              <a:t>peach1</a:t>
            </a:r>
            <a:r>
              <a:rPr lang="en-US" dirty="0" smtClean="0">
                <a:sym typeface="Wingdings"/>
              </a:rPr>
              <a:t> peach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486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554" r="1927" b="2285"/>
          <a:stretch/>
        </p:blipFill>
        <p:spPr>
          <a:xfrm>
            <a:off x="35682" y="189578"/>
            <a:ext cx="9070407" cy="6554674"/>
          </a:xfrm>
        </p:spPr>
      </p:pic>
    </p:spTree>
    <p:extLst>
      <p:ext uri="{BB962C8B-B14F-4D97-AF65-F5344CB8AC3E}">
        <p14:creationId xmlns:p14="http://schemas.microsoft.com/office/powerpoint/2010/main" val="2397051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52379" r="-52379"/>
          <a:stretch>
            <a:fillRect/>
          </a:stretch>
        </p:blipFill>
        <p:spPr>
          <a:xfrm>
            <a:off x="-2707468" y="452417"/>
            <a:ext cx="10515023" cy="567885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7937" y="152516"/>
            <a:ext cx="5499235" cy="597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6218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Follow Up: </a:t>
            </a:r>
            <a:r>
              <a:rPr lang="en-US" dirty="0"/>
              <a:t>A</a:t>
            </a:r>
            <a:r>
              <a:rPr lang="en-US" dirty="0" smtClean="0"/>
              <a:t>fter </a:t>
            </a:r>
            <a:r>
              <a:rPr lang="en-US" dirty="0"/>
              <a:t>R</a:t>
            </a:r>
            <a:r>
              <a:rPr lang="en-US" dirty="0" smtClean="0"/>
              <a:t>eintroduction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6140"/>
            <a:ext cx="7886700" cy="4351338"/>
          </a:xfrm>
        </p:spPr>
        <p:txBody>
          <a:bodyPr/>
          <a:lstStyle/>
          <a:p>
            <a:r>
              <a:rPr lang="en-US" dirty="0" smtClean="0">
                <a:sym typeface="Wingdings"/>
              </a:rPr>
              <a:t>Review </a:t>
            </a:r>
            <a:r>
              <a:rPr lang="en-US" dirty="0">
                <a:sym typeface="Wingdings"/>
              </a:rPr>
              <a:t>challenge phase </a:t>
            </a:r>
            <a:r>
              <a:rPr lang="en-US" dirty="0" smtClean="0">
                <a:sym typeface="Wingdings"/>
              </a:rPr>
              <a:t>results</a:t>
            </a:r>
          </a:p>
          <a:p>
            <a:r>
              <a:rPr lang="en-US" dirty="0">
                <a:sym typeface="Wingdings"/>
              </a:rPr>
              <a:t>G</a:t>
            </a:r>
            <a:r>
              <a:rPr lang="en-US" dirty="0" smtClean="0">
                <a:sym typeface="Wingdings"/>
              </a:rPr>
              <a:t>uide </a:t>
            </a:r>
            <a:r>
              <a:rPr lang="en-US" dirty="0">
                <a:sym typeface="Wingdings"/>
              </a:rPr>
              <a:t>patient to other foods likely to tolerate</a:t>
            </a:r>
          </a:p>
          <a:p>
            <a:r>
              <a:rPr lang="en-US" dirty="0">
                <a:sym typeface="Wingdings"/>
              </a:rPr>
              <a:t>Continue to expand diet as </a:t>
            </a:r>
            <a:r>
              <a:rPr lang="en-US" dirty="0" smtClean="0">
                <a:sym typeface="Wingdings"/>
              </a:rPr>
              <a:t>tolerated</a:t>
            </a:r>
          </a:p>
          <a:p>
            <a:r>
              <a:rPr lang="en-US" dirty="0" smtClean="0">
                <a:sym typeface="Wingdings"/>
              </a:rPr>
              <a:t>Revisit bucket concept</a:t>
            </a:r>
          </a:p>
          <a:p>
            <a:r>
              <a:rPr lang="en-US" dirty="0">
                <a:sym typeface="Wingdings"/>
              </a:rPr>
              <a:t>R</a:t>
            </a:r>
            <a:r>
              <a:rPr lang="en-US" dirty="0" smtClean="0">
                <a:sym typeface="Wingdings"/>
              </a:rPr>
              <a:t>etry </a:t>
            </a:r>
            <a:r>
              <a:rPr lang="en-US" dirty="0">
                <a:sym typeface="Wingdings"/>
              </a:rPr>
              <a:t>failed challenge foods in smaller </a:t>
            </a:r>
            <a:r>
              <a:rPr lang="en-US" dirty="0" smtClean="0">
                <a:sym typeface="Wingdings"/>
              </a:rPr>
              <a:t>portions</a:t>
            </a:r>
          </a:p>
          <a:p>
            <a:r>
              <a:rPr lang="en-US" dirty="0" smtClean="0">
                <a:sym typeface="Wingdings"/>
              </a:rPr>
              <a:t>Goal of most varied diet tolerated 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9236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222" y="1155774"/>
            <a:ext cx="7886700" cy="4351338"/>
          </a:xfrm>
        </p:spPr>
        <p:txBody>
          <a:bodyPr/>
          <a:lstStyle/>
          <a:p>
            <a:r>
              <a:rPr lang="en-US" dirty="0" smtClean="0"/>
              <a:t>The low FODMAP diet is an evidenced-based approach for managing IBS symptoms</a:t>
            </a:r>
          </a:p>
          <a:p>
            <a:r>
              <a:rPr lang="en-US" dirty="0" smtClean="0"/>
              <a:t>May also be utilized in IBD, Celiac, Gastroparesis, and SIBO</a:t>
            </a:r>
          </a:p>
          <a:p>
            <a:r>
              <a:rPr lang="en-US" dirty="0" smtClean="0"/>
              <a:t>Most effective when led by an experienced dietitian</a:t>
            </a:r>
          </a:p>
          <a:p>
            <a:r>
              <a:rPr lang="en-US" dirty="0" smtClean="0"/>
              <a:t>Patients are willing to modify their diet to feel better!</a:t>
            </a:r>
          </a:p>
          <a:p>
            <a:r>
              <a:rPr lang="en-US" dirty="0" smtClean="0"/>
              <a:t>Referrals at UMHS: “GI nutrition”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7687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s://lh3.googleusercontent.com/cqjSe8S-6uDI5DQ2K4kRofWgkFcES7IVwLYbmH5ngKyVWaBvASOCr5zNPz2Zjz8cShTR95S6_Vnljb3dsLQ8rm5vc9zcX-JWZCRNEBIX2YL8Dh7no8Ut2j2B-dwWDyocUjoHisYVkTJOlAY4sA-a7jIS7M2Upeo2xHYYFyyXBL9gyqn5SPbRg12zq6h88y7sSVlY2vfcDlfHhPeBsEH7_lZgxt3I_8twiRKDKoKvL4n3xd1QdOkjEFC-m2zeYgtTBoNPIZmzqy_hYj9kKUnuipRkgfT3QaCc6SO2fVJ0cJ-OtUdqg0xospcaYEMHTFfwYxUQo-JfT2t7N2yA_LpcB9Ck-8KUJ3-w2ILBUjEkMgZ4pOSiVA-tFo6zj-ZlpCCx7boF05tyOktWM8ijQv50QL9bRx4Y8wFsqkv9N0YkX56Zmmoqpwl8el9SR5468aQLWxXffK2qNrYjP-OcrZxZlznNKR6KNztrPmkPCuMi9wyET2_uRe1hVLzSGEtfHytwLmQ0KlrSyFajG_fwLtzkc-5thfimhIpGDCc112WTpcXJO6EOK9A-jmyTNgDOLoeakVCQfQ=w503-h894-no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14" b="15557"/>
          <a:stretch/>
        </p:blipFill>
        <p:spPr bwMode="auto">
          <a:xfrm>
            <a:off x="219576" y="2161101"/>
            <a:ext cx="2636550" cy="345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493" y="2161101"/>
            <a:ext cx="2957384" cy="34502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877" y="411075"/>
            <a:ext cx="2603047" cy="277658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37851" y="795795"/>
            <a:ext cx="38470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Thank you! </a:t>
            </a:r>
            <a:endParaRPr lang="en-US" sz="4400" dirty="0"/>
          </a:p>
        </p:txBody>
      </p:sp>
      <p:sp>
        <p:nvSpPr>
          <p:cNvPr id="6" name="Rectangle 5"/>
          <p:cNvSpPr/>
          <p:nvPr/>
        </p:nvSpPr>
        <p:spPr>
          <a:xfrm>
            <a:off x="6424863" y="3174916"/>
            <a:ext cx="228606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83110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Generic Template 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DLH Plain</Template>
  <TotalTime>1726</TotalTime>
  <Words>1598</Words>
  <Application>Microsoft Macintosh PowerPoint</Application>
  <PresentationFormat>On-screen Show (4:3)</PresentationFormat>
  <Paragraphs>237</Paragraphs>
  <Slides>29</Slides>
  <Notes>16</Notes>
  <HiddenSlides>1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Generic Template 1</vt:lpstr>
      <vt:lpstr>Custom Design</vt:lpstr>
      <vt:lpstr>PowerPoint Presentation</vt:lpstr>
      <vt:lpstr>Overview </vt:lpstr>
      <vt:lpstr>PowerPoint Presentation</vt:lpstr>
      <vt:lpstr>PowerPoint Presentation</vt:lpstr>
      <vt:lpstr> </vt:lpstr>
      <vt:lpstr>Mechanisms of Individual FODMAPs</vt:lpstr>
      <vt:lpstr>FODMAPs exert osmotic &amp; fermentation related effects which trigger symptoms in IBS  </vt:lpstr>
      <vt:lpstr>PowerPoint Presentation</vt:lpstr>
      <vt:lpstr>PowerPoint Presentation</vt:lpstr>
      <vt:lpstr>PowerPoint Presentation</vt:lpstr>
      <vt:lpstr>US RCT Comparing the Low FODMAP Diet vs m-NICE Guidelines in IBS-D</vt:lpstr>
      <vt:lpstr>PowerPoint Presentation</vt:lpstr>
      <vt:lpstr>Baseline Characteristics</vt:lpstr>
      <vt:lpstr>PowerPoint Presentation</vt:lpstr>
      <vt:lpstr>PowerPoint Presentation</vt:lpstr>
      <vt:lpstr>Study Conclusions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Hidden Sources of Onion/Garlic</vt:lpstr>
      <vt:lpstr>PowerPoint Presentation</vt:lpstr>
      <vt:lpstr>Follow Up: Challenge Phase</vt:lpstr>
      <vt:lpstr>PowerPoint Presentation</vt:lpstr>
      <vt:lpstr>PowerPoint Presentation</vt:lpstr>
      <vt:lpstr>Follow Up: After Reintroduction</vt:lpstr>
      <vt:lpstr>Summary</vt:lpstr>
      <vt:lpstr>PowerPoint Presentation</vt:lpstr>
    </vt:vector>
  </TitlesOfParts>
  <Company>Michigan Marketing &amp; Design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Haller</dc:creator>
  <cp:lastModifiedBy>Chris Cashin</cp:lastModifiedBy>
  <cp:revision>74</cp:revision>
  <cp:lastPrinted>2013-04-23T18:06:38Z</cp:lastPrinted>
  <dcterms:created xsi:type="dcterms:W3CDTF">2016-06-05T14:44:43Z</dcterms:created>
  <dcterms:modified xsi:type="dcterms:W3CDTF">2017-03-20T18:38:06Z</dcterms:modified>
</cp:coreProperties>
</file>