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9" r:id="rId4"/>
    <p:sldId id="258" r:id="rId5"/>
    <p:sldId id="261" r:id="rId6"/>
    <p:sldId id="262" r:id="rId7"/>
    <p:sldId id="265" r:id="rId8"/>
    <p:sldId id="276" r:id="rId9"/>
    <p:sldId id="273" r:id="rId10"/>
    <p:sldId id="274" r:id="rId11"/>
    <p:sldId id="269" r:id="rId12"/>
    <p:sldId id="280" r:id="rId13"/>
    <p:sldId id="278" r:id="rId14"/>
    <p:sldId id="263" r:id="rId15"/>
    <p:sldId id="288" r:id="rId16"/>
    <p:sldId id="281" r:id="rId17"/>
    <p:sldId id="260" r:id="rId18"/>
    <p:sldId id="267" r:id="rId19"/>
    <p:sldId id="268" r:id="rId20"/>
    <p:sldId id="266" r:id="rId21"/>
    <p:sldId id="264" r:id="rId22"/>
    <p:sldId id="270" r:id="rId23"/>
    <p:sldId id="287" r:id="rId24"/>
    <p:sldId id="284" r:id="rId25"/>
    <p:sldId id="286" r:id="rId26"/>
    <p:sldId id="289" r:id="rId27"/>
    <p:sldId id="283" r:id="rId28"/>
    <p:sldId id="285" r:id="rId29"/>
    <p:sldId id="277" r:id="rId30"/>
    <p:sldId id="271" r:id="rId31"/>
    <p:sldId id="272" r:id="rId32"/>
    <p:sldId id="27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9361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3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19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2210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6495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44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929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97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4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44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236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673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8500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946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076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333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11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13637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y77y7XW8GtE"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xml"/><Relationship Id="rId4" Type="http://schemas.openxmlformats.org/officeDocument/2006/relationships/hyperlink" Target="https://www.youtube.com/watch?v=4tLfjPbFJcY"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hse.ie/eng/staff/resources/changeguide/resources/change-guid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 Id="rId4" Type="http://schemas.openxmlformats.org/officeDocument/2006/relationships/hyperlink" Target="http://helensandersonassociates.co.uk/person-centred-practice/person-centred-thinking-tools/relationship-circl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xml"/><Relationship Id="rId4" Type="http://schemas.openxmlformats.org/officeDocument/2006/relationships/hyperlink" Target="http://www.cwp.nhs.uk/about-us/our-campaigns/person-centred-framework/recovery-toolbox/advance-state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ndti.org.uk/uploads/files/Advocacy-Charter-A3.pdf"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xml"/><Relationship Id="rId4" Type="http://schemas.openxmlformats.org/officeDocument/2006/relationships/hyperlink" Target="https://www.ncbi.nlm.nih.gov/pubm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Person Centred </a:t>
            </a:r>
            <a:r>
              <a:rPr lang="en-GB" b="1" dirty="0" smtClean="0"/>
              <a:t>Practice</a:t>
            </a:r>
            <a:br>
              <a:rPr lang="en-GB" b="1" dirty="0" smtClean="0"/>
            </a:br>
            <a:r>
              <a:rPr lang="en-GB" b="1" dirty="0" smtClean="0"/>
              <a:t>Older People</a:t>
            </a:r>
            <a:endParaRPr lang="en-GB" b="1" dirty="0"/>
          </a:p>
        </p:txBody>
      </p:sp>
      <p:sp>
        <p:nvSpPr>
          <p:cNvPr id="3" name="Subtitle 2"/>
          <p:cNvSpPr>
            <a:spLocks noGrp="1"/>
          </p:cNvSpPr>
          <p:nvPr>
            <p:ph type="subTitle" idx="1"/>
          </p:nvPr>
        </p:nvSpPr>
        <p:spPr/>
        <p:txBody>
          <a:bodyPr/>
          <a:lstStyle/>
          <a:p>
            <a:endParaRPr lang="en-GB" dirty="0" smtClean="0"/>
          </a:p>
          <a:p>
            <a:r>
              <a:rPr lang="en-GB" dirty="0" smtClean="0"/>
              <a:t>Joanne Davies</a:t>
            </a:r>
            <a:endParaRPr lang="en-GB" dirty="0"/>
          </a:p>
        </p:txBody>
      </p:sp>
    </p:spTree>
    <p:extLst>
      <p:ext uri="{BB962C8B-B14F-4D97-AF65-F5344CB8AC3E}">
        <p14:creationId xmlns:p14="http://schemas.microsoft.com/office/powerpoint/2010/main" val="1969470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Person Centred Practice?</a:t>
            </a:r>
            <a:endParaRPr lang="en-GB" b="1" dirty="0"/>
          </a:p>
        </p:txBody>
      </p:sp>
      <p:sp>
        <p:nvSpPr>
          <p:cNvPr id="3" name="Content Placeholder 2"/>
          <p:cNvSpPr>
            <a:spLocks noGrp="1"/>
          </p:cNvSpPr>
          <p:nvPr>
            <p:ph idx="1"/>
          </p:nvPr>
        </p:nvSpPr>
        <p:spPr/>
        <p:txBody>
          <a:bodyPr/>
          <a:lstStyle/>
          <a:p>
            <a:pPr algn="ctr">
              <a:buNone/>
            </a:pPr>
            <a:r>
              <a:rPr lang="en-US" sz="2800" dirty="0"/>
              <a:t>In your groups, discuss the phrase Person Centred </a:t>
            </a:r>
            <a:r>
              <a:rPr lang="en-US" sz="2800" dirty="0" smtClean="0"/>
              <a:t>Practice.</a:t>
            </a:r>
            <a:endParaRPr lang="en-US" sz="2800" dirty="0"/>
          </a:p>
          <a:p>
            <a:pPr algn="ctr">
              <a:buNone/>
            </a:pPr>
            <a:r>
              <a:rPr lang="en-US" sz="2800" dirty="0"/>
              <a:t>Is it a phrase you are familiar with?</a:t>
            </a:r>
          </a:p>
          <a:p>
            <a:pPr algn="ctr">
              <a:buNone/>
            </a:pPr>
            <a:r>
              <a:rPr lang="en-US" sz="2800" dirty="0"/>
              <a:t>Have you come across it in your work?</a:t>
            </a:r>
          </a:p>
          <a:p>
            <a:pPr algn="ctr">
              <a:buNone/>
            </a:pPr>
            <a:r>
              <a:rPr lang="en-US" sz="2800" dirty="0"/>
              <a:t>What do you think it means?</a:t>
            </a:r>
          </a:p>
          <a:p>
            <a:endParaRPr lang="en-GB" dirty="0"/>
          </a:p>
        </p:txBody>
      </p:sp>
    </p:spTree>
    <p:extLst>
      <p:ext uri="{BB962C8B-B14F-4D97-AF65-F5344CB8AC3E}">
        <p14:creationId xmlns:p14="http://schemas.microsoft.com/office/powerpoint/2010/main" val="1417052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Practice (PCP)</a:t>
            </a:r>
            <a:endParaRPr lang="en-GB" b="1" dirty="0"/>
          </a:p>
        </p:txBody>
      </p:sp>
      <p:sp>
        <p:nvSpPr>
          <p:cNvPr id="3" name="Content Placeholder 2"/>
          <p:cNvSpPr>
            <a:spLocks noGrp="1"/>
          </p:cNvSpPr>
          <p:nvPr>
            <p:ph idx="1"/>
          </p:nvPr>
        </p:nvSpPr>
        <p:spPr>
          <a:xfrm>
            <a:off x="1377779" y="2993537"/>
            <a:ext cx="9601196" cy="3318936"/>
          </a:xfrm>
        </p:spPr>
        <p:txBody>
          <a:bodyPr/>
          <a:lstStyle/>
          <a:p>
            <a:r>
              <a:rPr lang="en-GB" dirty="0"/>
              <a:t>‘</a:t>
            </a:r>
            <a:r>
              <a:rPr lang="en-US" dirty="0"/>
              <a:t>a process for continual listening and learning, focusing on what is important to someone now and in the future, and acting upon this in alliance with their family and friends</a:t>
            </a:r>
            <a:r>
              <a:rPr lang="en-US" dirty="0" smtClean="0"/>
              <a:t>’</a:t>
            </a:r>
          </a:p>
          <a:p>
            <a:endParaRPr lang="en-US" dirty="0"/>
          </a:p>
          <a:p>
            <a:pPr marL="0" indent="0">
              <a:buNone/>
            </a:pPr>
            <a:r>
              <a:rPr lang="en-US" dirty="0" smtClean="0"/>
              <a:t>                                                                                            </a:t>
            </a:r>
            <a:r>
              <a:rPr lang="en-US" sz="1600" dirty="0"/>
              <a:t>(Department of Health, 2001) </a:t>
            </a:r>
          </a:p>
          <a:p>
            <a:endParaRPr lang="en-GB" dirty="0"/>
          </a:p>
        </p:txBody>
      </p:sp>
    </p:spTree>
    <p:extLst>
      <p:ext uri="{BB962C8B-B14F-4D97-AF65-F5344CB8AC3E}">
        <p14:creationId xmlns:p14="http://schemas.microsoft.com/office/powerpoint/2010/main" val="4845134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a:t>
            </a:r>
            <a:r>
              <a:rPr lang="en-GB" b="1" dirty="0"/>
              <a:t>Centred </a:t>
            </a:r>
            <a:r>
              <a:rPr lang="en-GB" b="1" dirty="0" smtClean="0"/>
              <a:t>Practice</a:t>
            </a:r>
            <a:endParaRPr lang="en-GB" b="1" dirty="0"/>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Ø"/>
            </a:pPr>
            <a:r>
              <a:rPr lang="en-US" dirty="0"/>
              <a:t>Developed in services for adults with learning disabilities </a:t>
            </a:r>
          </a:p>
          <a:p>
            <a:pPr>
              <a:buNone/>
            </a:pPr>
            <a:endParaRPr lang="en-US" dirty="0"/>
          </a:p>
          <a:p>
            <a:pPr>
              <a:buFont typeface="Wingdings" pitchFamily="2" charset="2"/>
              <a:buChar char="Ø"/>
            </a:pPr>
            <a:r>
              <a:rPr lang="en-US" dirty="0"/>
              <a:t> </a:t>
            </a:r>
            <a:r>
              <a:rPr lang="en-US" dirty="0" smtClean="0"/>
              <a:t>Embedded in current H+SC policy in the UK</a:t>
            </a:r>
            <a:endParaRPr lang="en-US" i="1" dirty="0"/>
          </a:p>
          <a:p>
            <a:pPr>
              <a:buNone/>
            </a:pPr>
            <a:endParaRPr lang="en-GB" i="1" dirty="0"/>
          </a:p>
          <a:p>
            <a:pPr>
              <a:buFont typeface="Wingdings" pitchFamily="2" charset="2"/>
              <a:buChar char="Ø"/>
            </a:pPr>
            <a:r>
              <a:rPr lang="en-US" dirty="0"/>
              <a:t> Increasingly used in </a:t>
            </a:r>
            <a:r>
              <a:rPr lang="en-US" dirty="0" smtClean="0"/>
              <a:t>health and social care and in schools </a:t>
            </a:r>
            <a:r>
              <a:rPr lang="en-US" dirty="0"/>
              <a:t>within </a:t>
            </a:r>
            <a:r>
              <a:rPr lang="en-US" dirty="0" smtClean="0"/>
              <a:t>reviews </a:t>
            </a:r>
            <a:r>
              <a:rPr lang="en-US" dirty="0"/>
              <a:t>and transition </a:t>
            </a:r>
            <a:r>
              <a:rPr lang="en-US" dirty="0" smtClean="0"/>
              <a:t>planning       </a:t>
            </a:r>
            <a:r>
              <a:rPr lang="en-US" sz="1500" dirty="0" smtClean="0"/>
              <a:t> </a:t>
            </a:r>
            <a:endParaRPr lang="en-US" sz="1500" dirty="0"/>
          </a:p>
          <a:p>
            <a:endParaRPr lang="en-US" dirty="0"/>
          </a:p>
          <a:p>
            <a:pPr>
              <a:buFont typeface="Wingdings" pitchFamily="2" charset="2"/>
              <a:buChar char="Ø"/>
            </a:pPr>
            <a:r>
              <a:rPr lang="en-US" dirty="0"/>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Practice</a:t>
            </a:r>
            <a:endParaRPr lang="en-GB" b="1" dirty="0"/>
          </a:p>
        </p:txBody>
      </p:sp>
      <p:sp>
        <p:nvSpPr>
          <p:cNvPr id="3" name="Content Placeholder 2"/>
          <p:cNvSpPr>
            <a:spLocks noGrp="1"/>
          </p:cNvSpPr>
          <p:nvPr>
            <p:ph idx="1"/>
          </p:nvPr>
        </p:nvSpPr>
        <p:spPr>
          <a:xfrm>
            <a:off x="1100668" y="2582332"/>
            <a:ext cx="10160000" cy="3318936"/>
          </a:xfrm>
        </p:spPr>
        <p:txBody>
          <a:bodyPr/>
          <a:lstStyle/>
          <a:p>
            <a:pPr marL="0" indent="0">
              <a:buNone/>
            </a:pPr>
            <a:r>
              <a:rPr lang="en-GB" b="1" dirty="0"/>
              <a:t>Person centred </a:t>
            </a:r>
            <a:r>
              <a:rPr lang="en-GB" b="1" dirty="0" smtClean="0"/>
              <a:t>practice </a:t>
            </a:r>
            <a:r>
              <a:rPr lang="en-GB" b="1" dirty="0"/>
              <a:t>should not be a one off event</a:t>
            </a:r>
          </a:p>
          <a:p>
            <a:pPr lvl="1"/>
            <a:r>
              <a:rPr lang="en-GB" dirty="0"/>
              <a:t>It assumes that people have futures;</a:t>
            </a:r>
          </a:p>
          <a:p>
            <a:pPr lvl="1"/>
            <a:r>
              <a:rPr lang="en-GB" dirty="0"/>
              <a:t>that their aspirations will change and grow with their experiences</a:t>
            </a:r>
          </a:p>
          <a:p>
            <a:pPr lvl="1"/>
            <a:r>
              <a:rPr lang="en-GB" dirty="0" smtClean="0"/>
              <a:t>therefore </a:t>
            </a:r>
            <a:r>
              <a:rPr lang="en-GB" dirty="0"/>
              <a:t>the pattern of supports and services that are agreed now </a:t>
            </a:r>
            <a:r>
              <a:rPr lang="en-GB" dirty="0" smtClean="0"/>
              <a:t>will </a:t>
            </a:r>
            <a:r>
              <a:rPr lang="en-GB" dirty="0"/>
              <a:t>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Planning</a:t>
            </a:r>
            <a:endParaRPr lang="en-GB" b="1" dirty="0"/>
          </a:p>
        </p:txBody>
      </p:sp>
      <p:sp>
        <p:nvSpPr>
          <p:cNvPr id="3" name="Content Placeholder 2"/>
          <p:cNvSpPr>
            <a:spLocks noGrp="1"/>
          </p:cNvSpPr>
          <p:nvPr>
            <p:ph idx="1"/>
          </p:nvPr>
        </p:nvSpPr>
        <p:spPr/>
        <p:txBody>
          <a:bodyPr/>
          <a:lstStyle/>
          <a:p>
            <a:pPr marL="0" indent="0">
              <a:buNone/>
            </a:pPr>
            <a:r>
              <a:rPr lang="en-GB" b="1" dirty="0"/>
              <a:t>A process of </a:t>
            </a:r>
          </a:p>
          <a:p>
            <a:pPr lvl="1"/>
            <a:r>
              <a:rPr lang="en-GB" dirty="0"/>
              <a:t>continual listening, and learning; </a:t>
            </a:r>
          </a:p>
          <a:p>
            <a:pPr lvl="1"/>
            <a:r>
              <a:rPr lang="en-GB" dirty="0"/>
              <a:t>F</a:t>
            </a:r>
            <a:r>
              <a:rPr lang="en-GB" dirty="0" smtClean="0"/>
              <a:t>ocussed </a:t>
            </a:r>
            <a:r>
              <a:rPr lang="en-GB" dirty="0"/>
              <a:t>on what is important to someone</a:t>
            </a:r>
          </a:p>
          <a:p>
            <a:pPr lvl="2"/>
            <a:r>
              <a:rPr lang="en-GB" dirty="0"/>
              <a:t>n</a:t>
            </a:r>
            <a:r>
              <a:rPr lang="en-GB" dirty="0" smtClean="0"/>
              <a:t>ow</a:t>
            </a:r>
            <a:endParaRPr lang="en-GB" dirty="0"/>
          </a:p>
          <a:p>
            <a:pPr lvl="2"/>
            <a:r>
              <a:rPr lang="en-GB" dirty="0"/>
              <a:t>for the future;</a:t>
            </a:r>
          </a:p>
          <a:p>
            <a:pPr lvl="1"/>
            <a:r>
              <a:rPr lang="en-GB" dirty="0"/>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PCP Requirements</a:t>
            </a:r>
            <a:endParaRPr lang="en-GB" b="1" dirty="0"/>
          </a:p>
        </p:txBody>
      </p:sp>
      <p:sp>
        <p:nvSpPr>
          <p:cNvPr id="3" name="Content Placeholder 2"/>
          <p:cNvSpPr>
            <a:spLocks noGrp="1"/>
          </p:cNvSpPr>
          <p:nvPr>
            <p:ph idx="1"/>
          </p:nvPr>
        </p:nvSpPr>
        <p:spPr>
          <a:xfrm>
            <a:off x="1295402" y="2871257"/>
            <a:ext cx="9601196" cy="3318936"/>
          </a:xfrm>
        </p:spPr>
        <p:txBody>
          <a:bodyPr/>
          <a:lstStyle/>
          <a:p>
            <a:r>
              <a:rPr lang="en-GB" dirty="0" smtClean="0"/>
              <a:t>Should be a flexible and responsive approach to meet peoples changing circumstances</a:t>
            </a:r>
          </a:p>
          <a:p>
            <a:r>
              <a:rPr lang="en-GB" dirty="0" smtClean="0"/>
              <a:t>The person is always at the centre</a:t>
            </a:r>
          </a:p>
          <a:p>
            <a:r>
              <a:rPr lang="en-GB" dirty="0" smtClean="0"/>
              <a:t>The person is listened to, and respected</a:t>
            </a:r>
            <a:endParaRPr lang="en-GB" dirty="0"/>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8349" y="1654233"/>
            <a:ext cx="10083338" cy="3231654"/>
          </a:xfrm>
          <a:prstGeom prst="rect">
            <a:avLst/>
          </a:prstGeom>
        </p:spPr>
        <p:txBody>
          <a:bodyPr wrap="square">
            <a:spAutoFit/>
          </a:bodyPr>
          <a:lstStyle/>
          <a:p>
            <a:r>
              <a:rPr lang="en-GB" sz="3200" dirty="0"/>
              <a:t>If you were invited to decide whether you would prefer to deliver person centred care or something more standardised:</a:t>
            </a:r>
          </a:p>
          <a:p>
            <a:r>
              <a:rPr lang="en-GB" sz="2800" dirty="0"/>
              <a:t>What would you decide?</a:t>
            </a:r>
          </a:p>
          <a:p>
            <a:r>
              <a:rPr lang="en-GB" sz="2800" dirty="0"/>
              <a:t>Why?</a:t>
            </a:r>
          </a:p>
          <a:p>
            <a:r>
              <a:rPr lang="en-GB" sz="2800" dirty="0"/>
              <a:t>What would your patients/residents/clients think of this?</a:t>
            </a:r>
          </a:p>
          <a:p>
            <a:r>
              <a:rPr lang="en-GB" sz="2800" i="1" dirty="0"/>
              <a:t>Person Centred vs System Centred</a:t>
            </a:r>
          </a:p>
          <a:p>
            <a:r>
              <a:rPr lang="en-GB" sz="2800" u="sng" dirty="0">
                <a:hlinkClick r:id="rId2"/>
              </a:rPr>
              <a:t>https://www.youtube.com/watch?v=y77y7XW8GtE</a:t>
            </a:r>
            <a:r>
              <a:rPr lang="en-GB" sz="2800" u="sng" dirty="0"/>
              <a:t> </a:t>
            </a:r>
          </a:p>
        </p:txBody>
      </p:sp>
    </p:spTree>
    <p:extLst>
      <p:ext uri="{BB962C8B-B14F-4D97-AF65-F5344CB8AC3E}">
        <p14:creationId xmlns:p14="http://schemas.microsoft.com/office/powerpoint/2010/main" val="376090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Being ‘Person Centred’</a:t>
            </a:r>
            <a:endParaRPr lang="en-GB" b="1" dirty="0"/>
          </a:p>
        </p:txBody>
      </p:sp>
      <p:sp>
        <p:nvSpPr>
          <p:cNvPr id="3" name="Content Placeholder 2"/>
          <p:cNvSpPr>
            <a:spLocks noGrp="1"/>
          </p:cNvSpPr>
          <p:nvPr>
            <p:ph idx="1"/>
          </p:nvPr>
        </p:nvSpPr>
        <p:spPr>
          <a:xfrm>
            <a:off x="1237211" y="2723186"/>
            <a:ext cx="9601196" cy="3318936"/>
          </a:xfrm>
        </p:spPr>
        <p:txBody>
          <a:bodyPr/>
          <a:lstStyle/>
          <a:p>
            <a:r>
              <a:rPr lang="en-GB" dirty="0" smtClean="0"/>
              <a:t>Working in a person centred manner requires </a:t>
            </a:r>
            <a:r>
              <a:rPr lang="en-GB" dirty="0"/>
              <a:t>that ‘we’ should have ‘proper regard’ for the needs and experiences of the individual. Challenging us to find out what people really need/want</a:t>
            </a:r>
          </a:p>
          <a:p>
            <a:r>
              <a:rPr lang="en-GB" dirty="0"/>
              <a:t>What are THEIR GOALS?</a:t>
            </a:r>
          </a:p>
          <a:p>
            <a:r>
              <a:rPr lang="en-GB" dirty="0"/>
              <a:t>What do we need to negotiate for on their behalf?</a:t>
            </a:r>
          </a:p>
          <a:p>
            <a:pPr marL="0" indent="0" algn="r">
              <a:buNone/>
            </a:pPr>
            <a:r>
              <a:rPr lang="en-GB" sz="1200" dirty="0"/>
              <a:t>(NMC, 2015)</a:t>
            </a:r>
          </a:p>
          <a:p>
            <a:endParaRPr lang="en-GB" dirty="0"/>
          </a:p>
        </p:txBody>
      </p:sp>
    </p:spTree>
    <p:extLst>
      <p:ext uri="{BB962C8B-B14F-4D97-AF65-F5344CB8AC3E}">
        <p14:creationId xmlns:p14="http://schemas.microsoft.com/office/powerpoint/2010/main" val="290517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Key Premises of Person Centred Care</a:t>
            </a:r>
            <a:endParaRPr lang="en-GB" b="1" dirty="0"/>
          </a:p>
        </p:txBody>
      </p:sp>
      <p:sp>
        <p:nvSpPr>
          <p:cNvPr id="3" name="Content Placeholder 2"/>
          <p:cNvSpPr>
            <a:spLocks noGrp="1"/>
          </p:cNvSpPr>
          <p:nvPr>
            <p:ph idx="1"/>
          </p:nvPr>
        </p:nvSpPr>
        <p:spPr/>
        <p:txBody>
          <a:bodyPr>
            <a:normAutofit fontScale="92500" lnSpcReduction="10000"/>
          </a:bodyPr>
          <a:lstStyle/>
          <a:p>
            <a:pPr marL="457200" lvl="1" indent="0">
              <a:buNone/>
            </a:pPr>
            <a:r>
              <a:rPr lang="en-GB" dirty="0" smtClean="0"/>
              <a:t>Underpinning assumptions look at </a:t>
            </a:r>
          </a:p>
          <a:p>
            <a:pPr lvl="1"/>
            <a:r>
              <a:rPr lang="en-GB" dirty="0" smtClean="0"/>
              <a:t>Therapeutic Relationships</a:t>
            </a:r>
          </a:p>
          <a:p>
            <a:pPr lvl="1"/>
            <a:r>
              <a:rPr lang="en-GB" dirty="0" smtClean="0"/>
              <a:t>Rapport</a:t>
            </a:r>
          </a:p>
          <a:p>
            <a:pPr lvl="1"/>
            <a:r>
              <a:rPr lang="en-GB" dirty="0" smtClean="0"/>
              <a:t>Expertise</a:t>
            </a:r>
          </a:p>
          <a:p>
            <a:pPr lvl="1"/>
            <a:r>
              <a:rPr lang="en-GB" dirty="0" smtClean="0"/>
              <a:t>Patient Responsibility</a:t>
            </a:r>
          </a:p>
          <a:p>
            <a:pPr lvl="1"/>
            <a:r>
              <a:rPr lang="en-GB" dirty="0" smtClean="0"/>
              <a:t>Knowing the ‘Person’</a:t>
            </a:r>
          </a:p>
          <a:p>
            <a:pPr lvl="1"/>
            <a:r>
              <a:rPr lang="en-GB" dirty="0" smtClean="0"/>
              <a:t>Positive Relationships</a:t>
            </a:r>
          </a:p>
          <a:p>
            <a:pPr lvl="1"/>
            <a:r>
              <a:rPr lang="en-GB" dirty="0" smtClean="0"/>
              <a:t>Communication                                                                               (Sharma </a:t>
            </a:r>
            <a:r>
              <a:rPr lang="en-GB" i="1" dirty="0" smtClean="0"/>
              <a:t>et al. </a:t>
            </a:r>
            <a:r>
              <a:rPr lang="en-GB" dirty="0" smtClean="0"/>
              <a:t>2015)</a:t>
            </a:r>
            <a:endParaRPr lang="en-GB" dirty="0"/>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9815" y="1524000"/>
            <a:ext cx="9819503" cy="3293209"/>
          </a:xfrm>
          <a:prstGeom prst="rect">
            <a:avLst/>
          </a:prstGeom>
        </p:spPr>
        <p:txBody>
          <a:bodyPr wrap="square">
            <a:spAutoFit/>
          </a:bodyPr>
          <a:lstStyle/>
          <a:p>
            <a:r>
              <a:rPr lang="en-GB" sz="2800" dirty="0">
                <a:latin typeface="+mj-lt"/>
                <a:ea typeface="Calibri" panose="020F0502020204030204" pitchFamily="34" charset="0"/>
              </a:rPr>
              <a:t>The main features of person centred planning are that it advocates social inclusion and is specifically formulated to assist an individual to make the changes that </a:t>
            </a:r>
            <a:r>
              <a:rPr lang="en-GB" sz="2800" i="1" dirty="0">
                <a:latin typeface="+mj-lt"/>
                <a:ea typeface="Calibri" panose="020F0502020204030204" pitchFamily="34" charset="0"/>
              </a:rPr>
              <a:t>they</a:t>
            </a:r>
            <a:r>
              <a:rPr lang="en-GB" sz="2800" dirty="0">
                <a:latin typeface="+mj-lt"/>
                <a:ea typeface="Calibri" panose="020F0502020204030204" pitchFamily="34" charset="0"/>
              </a:rPr>
              <a:t> want to make in their lives, not changes that other people, such as health care professionals, think are necessary or appropriate, or indeed, cost effective and easiest! </a:t>
            </a:r>
            <a:endParaRPr lang="en-GB" sz="2800" dirty="0" smtClean="0">
              <a:latin typeface="+mj-lt"/>
              <a:ea typeface="Calibri" panose="020F0502020204030204" pitchFamily="34" charset="0"/>
            </a:endParaRPr>
          </a:p>
          <a:p>
            <a:r>
              <a:rPr lang="en-GB" sz="2800" dirty="0" smtClean="0">
                <a:latin typeface="+mj-lt"/>
                <a:ea typeface="Calibri" panose="020F0502020204030204" pitchFamily="34" charset="0"/>
              </a:rPr>
              <a:t>Everything </a:t>
            </a:r>
            <a:r>
              <a:rPr lang="en-GB" sz="2800" dirty="0">
                <a:latin typeface="+mj-lt"/>
                <a:ea typeface="Calibri" panose="020F0502020204030204" pitchFamily="34" charset="0"/>
              </a:rPr>
              <a:t>is done with transparency and in partnership with the </a:t>
            </a:r>
            <a:r>
              <a:rPr lang="en-GB" sz="2800" dirty="0" smtClean="0">
                <a:latin typeface="+mj-lt"/>
                <a:ea typeface="Calibri" panose="020F0502020204030204" pitchFamily="34" charset="0"/>
              </a:rPr>
              <a:t>individual</a:t>
            </a:r>
            <a:r>
              <a:rPr lang="en-GB" sz="1200" dirty="0" smtClean="0">
                <a:ea typeface="Calibri" panose="020F0502020204030204" pitchFamily="34" charset="0"/>
              </a:rPr>
              <a:t>                                                                                                                                                                                          (Sanderson</a:t>
            </a:r>
            <a:r>
              <a:rPr lang="en-GB" sz="1200" dirty="0">
                <a:ea typeface="Calibri" panose="020F0502020204030204" pitchFamily="34" charset="0"/>
              </a:rPr>
              <a:t>, 2000)</a:t>
            </a:r>
            <a:endParaRPr lang="en-GB" sz="1200" dirty="0"/>
          </a:p>
          <a:p>
            <a:endParaRPr lang="en-GB" sz="1200" dirty="0">
              <a:latin typeface="+mj-lt"/>
            </a:endParaRPr>
          </a:p>
        </p:txBody>
      </p:sp>
    </p:spTree>
    <p:extLst>
      <p:ext uri="{BB962C8B-B14F-4D97-AF65-F5344CB8AC3E}">
        <p14:creationId xmlns:p14="http://schemas.microsoft.com/office/powerpoint/2010/main" val="6150855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What are Person Centred Approaches?</a:t>
            </a:r>
            <a:endParaRPr lang="en-GB" b="1" dirty="0"/>
          </a:p>
        </p:txBody>
      </p:sp>
      <p:sp>
        <p:nvSpPr>
          <p:cNvPr id="3" name="Content Placeholder 2"/>
          <p:cNvSpPr>
            <a:spLocks noGrp="1"/>
          </p:cNvSpPr>
          <p:nvPr>
            <p:ph idx="1"/>
          </p:nvPr>
        </p:nvSpPr>
        <p:spPr/>
        <p:txBody>
          <a:bodyPr>
            <a:normAutofit/>
          </a:bodyPr>
          <a:lstStyle/>
          <a:p>
            <a:pPr marL="0" indent="0">
              <a:buNone/>
            </a:pPr>
            <a:r>
              <a:rPr lang="en-GB" b="1" dirty="0" smtClean="0"/>
              <a:t>A range of approaches which </a:t>
            </a:r>
            <a:r>
              <a:rPr lang="en-GB" b="1" dirty="0"/>
              <a:t>share common values </a:t>
            </a:r>
            <a:r>
              <a:rPr lang="en-GB" b="1" dirty="0" smtClean="0"/>
              <a:t>and principles </a:t>
            </a:r>
            <a:r>
              <a:rPr lang="en-GB" sz="2400" b="1" dirty="0" smtClean="0"/>
              <a:t>to </a:t>
            </a:r>
            <a:r>
              <a:rPr lang="en-GB" sz="2400" b="1" dirty="0"/>
              <a:t>answer two fundamental questions:</a:t>
            </a:r>
          </a:p>
          <a:p>
            <a:endParaRPr lang="en-GB" dirty="0" smtClean="0"/>
          </a:p>
          <a:p>
            <a:r>
              <a:rPr lang="en-GB" dirty="0" smtClean="0"/>
              <a:t>Who </a:t>
            </a:r>
            <a:r>
              <a:rPr lang="en-GB" dirty="0"/>
              <a:t>are you, and who are we in your life?</a:t>
            </a:r>
          </a:p>
          <a:p>
            <a:r>
              <a:rPr lang="en-GB" dirty="0" smtClean="0"/>
              <a:t>What </a:t>
            </a:r>
            <a:r>
              <a:rPr lang="en-GB" dirty="0"/>
              <a:t>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Care</a:t>
            </a:r>
            <a:endParaRPr lang="en-GB" b="1" dirty="0"/>
          </a:p>
        </p:txBody>
      </p:sp>
      <p:sp>
        <p:nvSpPr>
          <p:cNvPr id="3" name="Content Placeholder 2"/>
          <p:cNvSpPr>
            <a:spLocks noGrp="1"/>
          </p:cNvSpPr>
          <p:nvPr>
            <p:ph idx="1"/>
          </p:nvPr>
        </p:nvSpPr>
        <p:spPr>
          <a:xfrm>
            <a:off x="1203961" y="2806314"/>
            <a:ext cx="9601196" cy="3318936"/>
          </a:xfrm>
        </p:spPr>
        <p:txBody>
          <a:bodyPr/>
          <a:lstStyle/>
          <a:p>
            <a:pPr marL="0" indent="0">
              <a:buNone/>
            </a:pPr>
            <a:r>
              <a:rPr lang="en-GB" b="1" dirty="0" smtClean="0"/>
              <a:t>Person Centred Care </a:t>
            </a:r>
          </a:p>
          <a:p>
            <a:r>
              <a:rPr lang="en-GB" dirty="0" smtClean="0"/>
              <a:t>An obvious thing that comes naturally?</a:t>
            </a:r>
          </a:p>
          <a:p>
            <a:pPr marL="0" indent="0" algn="ctr">
              <a:buNone/>
            </a:pPr>
            <a:r>
              <a:rPr lang="en-GB" dirty="0" smtClean="0"/>
              <a:t>To be Person Centred is ‘synonymous with understanding and helping’</a:t>
            </a:r>
          </a:p>
          <a:p>
            <a:pPr marL="0" indent="0" algn="ctr">
              <a:buNone/>
            </a:pPr>
            <a:endParaRPr lang="en-GB" dirty="0" smtClean="0"/>
          </a:p>
        </p:txBody>
      </p:sp>
    </p:spTree>
    <p:extLst>
      <p:ext uri="{BB962C8B-B14F-4D97-AF65-F5344CB8AC3E}">
        <p14:creationId xmlns:p14="http://schemas.microsoft.com/office/powerpoint/2010/main" val="285182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PCP is NOT…</a:t>
            </a:r>
            <a:endParaRPr lang="en-GB" b="1" dirty="0"/>
          </a:p>
        </p:txBody>
      </p:sp>
      <p:sp>
        <p:nvSpPr>
          <p:cNvPr id="3" name="Content Placeholder 2"/>
          <p:cNvSpPr>
            <a:spLocks noGrp="1"/>
          </p:cNvSpPr>
          <p:nvPr>
            <p:ph idx="1"/>
          </p:nvPr>
        </p:nvSpPr>
        <p:spPr>
          <a:xfrm>
            <a:off x="1295402" y="2812305"/>
            <a:ext cx="9601196" cy="3318936"/>
          </a:xfrm>
        </p:spPr>
        <p:txBody>
          <a:bodyPr/>
          <a:lstStyle/>
          <a:p>
            <a:r>
              <a:rPr lang="en-GB" dirty="0"/>
              <a:t>Simply a collection of new techniques for planning to replace </a:t>
            </a:r>
            <a:r>
              <a:rPr lang="en-GB" dirty="0" smtClean="0"/>
              <a:t>other methods such as Individual </a:t>
            </a:r>
            <a:r>
              <a:rPr lang="en-GB" dirty="0"/>
              <a:t>Programme Planning</a:t>
            </a:r>
            <a:r>
              <a:rPr lang="en-GB" i="1" dirty="0"/>
              <a:t> </a:t>
            </a:r>
            <a:endParaRPr lang="en-GB" i="1" dirty="0" smtClean="0"/>
          </a:p>
          <a:p>
            <a:r>
              <a:rPr lang="en-GB" dirty="0" smtClean="0"/>
              <a:t>It is </a:t>
            </a:r>
            <a:r>
              <a:rPr lang="en-GB" dirty="0"/>
              <a:t>based on a completely different way of seeing and working with people with disabilities or those who are potentially excluded</a:t>
            </a:r>
          </a:p>
          <a:p>
            <a:pPr lvl="1"/>
            <a:r>
              <a:rPr lang="en-GB" b="1" dirty="0">
                <a:solidFill>
                  <a:schemeClr val="tx1"/>
                </a:solidFill>
              </a:rPr>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Who Would Benefit from a Person Centred Approach?</a:t>
            </a:r>
            <a:endParaRPr lang="en-GB" b="1" dirty="0"/>
          </a:p>
        </p:txBody>
      </p:sp>
      <p:sp>
        <p:nvSpPr>
          <p:cNvPr id="3" name="Content Placeholder 2"/>
          <p:cNvSpPr>
            <a:spLocks noGrp="1"/>
          </p:cNvSpPr>
          <p:nvPr>
            <p:ph idx="1"/>
          </p:nvPr>
        </p:nvSpPr>
        <p:spPr/>
        <p:txBody>
          <a:bodyPr>
            <a:normAutofit/>
          </a:bodyPr>
          <a:lstStyle/>
          <a:p>
            <a:pPr marL="0" indent="0">
              <a:buNone/>
            </a:pPr>
            <a:endParaRPr lang="en-GB" sz="5400" i="1" dirty="0" smtClean="0"/>
          </a:p>
          <a:p>
            <a:pPr marL="0" indent="0">
              <a:buNone/>
            </a:pPr>
            <a:r>
              <a:rPr lang="en-GB" sz="5400" i="1" dirty="0" smtClean="0"/>
              <a:t>                   Discuss…</a:t>
            </a:r>
          </a:p>
          <a:p>
            <a:pPr marL="0" indent="0">
              <a:buNone/>
            </a:pPr>
            <a:r>
              <a:rPr lang="en-GB" sz="1400" i="1" dirty="0" smtClean="0"/>
              <a:t>PCC and Dementia </a:t>
            </a:r>
            <a:r>
              <a:rPr lang="en-GB" sz="1400" u="sng" dirty="0">
                <a:hlinkClick r:id="rId2"/>
              </a:rPr>
              <a:t>https://</a:t>
            </a:r>
            <a:r>
              <a:rPr lang="en-GB" sz="1400" u="sng" dirty="0" smtClean="0">
                <a:hlinkClick r:id="rId2"/>
              </a:rPr>
              <a:t>www.youtube.com/watch?v=o0jpWKjYwHg</a:t>
            </a:r>
            <a:endParaRPr lang="en-GB" sz="1400" u="sng" dirty="0" smtClean="0"/>
          </a:p>
          <a:p>
            <a:pPr marL="0" indent="0">
              <a:buNone/>
            </a:pPr>
            <a:r>
              <a:rPr lang="en-GB" sz="1400" i="1" dirty="0"/>
              <a:t>What is a PCP </a:t>
            </a:r>
            <a:r>
              <a:rPr lang="en-GB" sz="1400" i="1" dirty="0" smtClean="0"/>
              <a:t>meeting? </a:t>
            </a:r>
            <a:r>
              <a:rPr lang="en-GB" sz="1400" u="sng" dirty="0">
                <a:hlinkClick r:id="rId3"/>
              </a:rPr>
              <a:t>https://</a:t>
            </a:r>
            <a:r>
              <a:rPr lang="en-GB" sz="1400" u="sng" dirty="0" smtClean="0">
                <a:hlinkClick r:id="rId3"/>
              </a:rPr>
              <a:t>www.youtube.com/watch?v=jsnQEAyP8Rk</a:t>
            </a:r>
            <a:endParaRPr lang="en-GB" sz="1400" u="sng" dirty="0" smtClean="0"/>
          </a:p>
          <a:p>
            <a:pPr marL="0" indent="0">
              <a:buNone/>
            </a:pPr>
            <a:r>
              <a:rPr lang="en-GB" sz="1500" i="1" dirty="0"/>
              <a:t>Person centred planning - Future Choices – Reviews- Leonard Cheshire Disability </a:t>
            </a:r>
            <a:r>
              <a:rPr lang="en-GB" sz="1400" u="sng" dirty="0">
                <a:hlinkClick r:id="rId4"/>
              </a:rPr>
              <a:t>https://www.youtube.com/watch?v=4tLfjPbFJcY</a:t>
            </a:r>
            <a:endParaRPr lang="en-GB" sz="1400" dirty="0"/>
          </a:p>
          <a:p>
            <a:pPr marL="0" indent="0">
              <a:buNone/>
            </a:pPr>
            <a:endParaRPr lang="en-GB" sz="1500" i="1" dirty="0"/>
          </a:p>
          <a:p>
            <a:pPr marL="0" indent="0">
              <a:buNone/>
            </a:pPr>
            <a:endParaRPr lang="en-GB" sz="1400" i="1" dirty="0"/>
          </a:p>
          <a:p>
            <a:pPr marL="0" indent="0">
              <a:buNone/>
            </a:pPr>
            <a:endParaRPr lang="en-GB" sz="1400" i="1"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Person-Centred Principles and Person-Centred Practice Framework</a:t>
            </a:r>
          </a:p>
        </p:txBody>
      </p:sp>
      <p:sp>
        <p:nvSpPr>
          <p:cNvPr id="3" name="Content Placeholder 2"/>
          <p:cNvSpPr>
            <a:spLocks noGrp="1"/>
          </p:cNvSpPr>
          <p:nvPr>
            <p:ph idx="1"/>
          </p:nvPr>
        </p:nvSpPr>
        <p:spPr/>
        <p:txBody>
          <a:bodyPr/>
          <a:lstStyle/>
          <a:p>
            <a:r>
              <a:rPr lang="en-GB" dirty="0" smtClean="0"/>
              <a:t>The Health Service Executive (Ireland) developed these principles and framework in their guide to making a positive change to the way Health and Social Care is delivered- </a:t>
            </a:r>
          </a:p>
          <a:p>
            <a:r>
              <a:rPr lang="en-GB" sz="2800" dirty="0"/>
              <a:t>People’s Needs Defining </a:t>
            </a:r>
            <a:r>
              <a:rPr lang="en-GB" sz="2800" dirty="0" smtClean="0"/>
              <a:t>Change (2016) </a:t>
            </a:r>
            <a:r>
              <a:rPr lang="en-GB" sz="1600" dirty="0" smtClean="0"/>
              <a:t>(Updated, 2018)</a:t>
            </a:r>
          </a:p>
          <a:p>
            <a:endParaRPr lang="en-GB" sz="1600" dirty="0"/>
          </a:p>
          <a:p>
            <a:r>
              <a:rPr lang="en-GB" sz="1600" dirty="0">
                <a:hlinkClick r:id="rId2"/>
              </a:rPr>
              <a:t>https://www.hse.ie/eng/staff/resources/changeguide/resources/change-guide.pdf</a:t>
            </a:r>
            <a:endParaRPr lang="en-GB" sz="1600" dirty="0"/>
          </a:p>
        </p:txBody>
      </p:sp>
    </p:spTree>
    <p:extLst>
      <p:ext uri="{BB962C8B-B14F-4D97-AF65-F5344CB8AC3E}">
        <p14:creationId xmlns:p14="http://schemas.microsoft.com/office/powerpoint/2010/main" val="136301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787399"/>
            <a:ext cx="9601196" cy="1303867"/>
          </a:xfrm>
        </p:spPr>
        <p:txBody>
          <a:bodyPr/>
          <a:lstStyle/>
          <a:p>
            <a:r>
              <a:rPr lang="en-GB" b="1" dirty="0" smtClean="0"/>
              <a:t>Person Centred Principles</a:t>
            </a:r>
            <a:endParaRPr lang="en-GB" b="1" dirty="0"/>
          </a:p>
        </p:txBody>
      </p:sp>
      <p:sp>
        <p:nvSpPr>
          <p:cNvPr id="3" name="Content Placeholder 2"/>
          <p:cNvSpPr>
            <a:spLocks noGrp="1"/>
          </p:cNvSpPr>
          <p:nvPr>
            <p:ph idx="1"/>
          </p:nvPr>
        </p:nvSpPr>
        <p:spPr/>
        <p:txBody>
          <a:bodyPr>
            <a:normAutofit lnSpcReduction="10000"/>
          </a:bodyPr>
          <a:lstStyle/>
          <a:p>
            <a:r>
              <a:rPr lang="en-GB" b="1" dirty="0"/>
              <a:t>Principle 1 </a:t>
            </a:r>
            <a:r>
              <a:rPr lang="en-GB" dirty="0"/>
              <a:t>Being person-centred means affording people dignity, respect and compassion, whether service user or provider.</a:t>
            </a:r>
          </a:p>
          <a:p>
            <a:r>
              <a:rPr lang="en-GB" b="1" dirty="0"/>
              <a:t>Principle 2 </a:t>
            </a:r>
            <a:r>
              <a:rPr lang="en-GB" dirty="0"/>
              <a:t>Being person-centred means the person is a partner in their own health care, and the health and wellbeing of the person is the focus of care, not their illness </a:t>
            </a:r>
            <a:r>
              <a:rPr lang="en-GB" dirty="0" smtClean="0"/>
              <a:t>or conditions</a:t>
            </a:r>
            <a:r>
              <a:rPr lang="en-GB" dirty="0"/>
              <a:t>.</a:t>
            </a:r>
          </a:p>
          <a:p>
            <a:r>
              <a:rPr lang="en-GB" b="1" dirty="0"/>
              <a:t>Principle 3 </a:t>
            </a:r>
            <a:r>
              <a:rPr lang="en-GB" dirty="0"/>
              <a:t>Being person-centred means offering co-ordinated care, support or treatment across multiple episodes of treatment, care and therapy over time and </a:t>
            </a:r>
            <a:r>
              <a:rPr lang="en-GB" dirty="0" smtClean="0"/>
              <a:t>across services</a:t>
            </a:r>
            <a:r>
              <a:rPr lang="en-GB" dirty="0"/>
              <a:t>.</a:t>
            </a:r>
          </a:p>
          <a:p>
            <a:endParaRPr lang="en-GB" dirty="0"/>
          </a:p>
        </p:txBody>
      </p:sp>
      <p:sp>
        <p:nvSpPr>
          <p:cNvPr id="4" name="TextBox 3"/>
          <p:cNvSpPr txBox="1"/>
          <p:nvPr/>
        </p:nvSpPr>
        <p:spPr>
          <a:xfrm>
            <a:off x="10274530" y="5527964"/>
            <a:ext cx="2202873" cy="276999"/>
          </a:xfrm>
          <a:prstGeom prst="rect">
            <a:avLst/>
          </a:prstGeom>
          <a:noFill/>
        </p:spPr>
        <p:txBody>
          <a:bodyPr wrap="square" rtlCol="0">
            <a:spAutoFit/>
          </a:bodyPr>
          <a:lstStyle/>
          <a:p>
            <a:r>
              <a:rPr lang="en-GB" sz="1200" dirty="0" smtClean="0"/>
              <a:t>(HSE, 2016)</a:t>
            </a:r>
            <a:endParaRPr lang="en-GB" sz="1200" dirty="0"/>
          </a:p>
        </p:txBody>
      </p:sp>
    </p:spTree>
    <p:extLst>
      <p:ext uri="{BB962C8B-B14F-4D97-AF65-F5344CB8AC3E}">
        <p14:creationId xmlns:p14="http://schemas.microsoft.com/office/powerpoint/2010/main" val="39853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 Centred Principles</a:t>
            </a:r>
          </a:p>
        </p:txBody>
      </p:sp>
      <p:sp>
        <p:nvSpPr>
          <p:cNvPr id="3" name="Content Placeholder 2"/>
          <p:cNvSpPr>
            <a:spLocks noGrp="1"/>
          </p:cNvSpPr>
          <p:nvPr>
            <p:ph idx="1"/>
          </p:nvPr>
        </p:nvSpPr>
        <p:spPr/>
        <p:txBody>
          <a:bodyPr>
            <a:normAutofit fontScale="85000" lnSpcReduction="10000"/>
          </a:bodyPr>
          <a:lstStyle/>
          <a:p>
            <a:r>
              <a:rPr lang="en-GB" b="1" dirty="0"/>
              <a:t>Principle 4 </a:t>
            </a:r>
            <a:r>
              <a:rPr lang="en-GB" dirty="0"/>
              <a:t>Being person-centred means offering personalised health and social care, support or treatment, for example by incorporation the person’s family </a:t>
            </a:r>
            <a:r>
              <a:rPr lang="en-GB" dirty="0" smtClean="0"/>
              <a:t>knowledge, values</a:t>
            </a:r>
            <a:r>
              <a:rPr lang="en-GB" dirty="0"/>
              <a:t>, beliefs and cultural backgrounds into the planning and delivery of care</a:t>
            </a:r>
          </a:p>
          <a:p>
            <a:r>
              <a:rPr lang="en-GB" b="1" dirty="0"/>
              <a:t>Principle 5 </a:t>
            </a:r>
            <a:r>
              <a:rPr lang="en-GB" dirty="0"/>
              <a:t>Being person-centred means being enabling where systems and services are oriented towards supporting persons to recognise and build upon their </a:t>
            </a:r>
            <a:r>
              <a:rPr lang="en-GB" dirty="0" smtClean="0"/>
              <a:t>own strengths</a:t>
            </a:r>
            <a:r>
              <a:rPr lang="en-GB" dirty="0"/>
              <a:t>, preferences and goals, to achieve their full potential.</a:t>
            </a:r>
          </a:p>
          <a:p>
            <a:r>
              <a:rPr lang="en-GB" b="1" dirty="0"/>
              <a:t>Principle 6 </a:t>
            </a:r>
            <a:r>
              <a:rPr lang="en-GB" dirty="0"/>
              <a:t>A person-centred health and social care system supports the person to make informed decisions about, and successfully manage, their own health and </a:t>
            </a:r>
            <a:r>
              <a:rPr lang="en-GB" dirty="0" smtClean="0"/>
              <a:t>social care </a:t>
            </a:r>
            <a:r>
              <a:rPr lang="en-GB" dirty="0"/>
              <a:t>at the level they choose, including choices about when to let others act on their behalf.</a:t>
            </a:r>
          </a:p>
          <a:p>
            <a:endParaRPr lang="en-GB" dirty="0"/>
          </a:p>
        </p:txBody>
      </p:sp>
      <p:sp>
        <p:nvSpPr>
          <p:cNvPr id="4" name="Rectangle 3"/>
          <p:cNvSpPr/>
          <p:nvPr/>
        </p:nvSpPr>
        <p:spPr>
          <a:xfrm>
            <a:off x="10272304"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 Centred Principles</a:t>
            </a:r>
          </a:p>
        </p:txBody>
      </p:sp>
      <p:sp>
        <p:nvSpPr>
          <p:cNvPr id="3" name="Content Placeholder 2"/>
          <p:cNvSpPr>
            <a:spLocks noGrp="1"/>
          </p:cNvSpPr>
          <p:nvPr>
            <p:ph idx="1"/>
          </p:nvPr>
        </p:nvSpPr>
        <p:spPr/>
        <p:txBody>
          <a:bodyPr>
            <a:normAutofit fontScale="92500" lnSpcReduction="10000"/>
          </a:bodyPr>
          <a:lstStyle/>
          <a:p>
            <a:r>
              <a:rPr lang="en-GB" b="1" dirty="0"/>
              <a:t>Principle 7 </a:t>
            </a:r>
            <a:r>
              <a:rPr lang="en-GB" dirty="0"/>
              <a:t>Being person-centred means collaboration between the person, their family and staff to influence policy and service design and development, and be </a:t>
            </a:r>
            <a:r>
              <a:rPr lang="en-GB" dirty="0" smtClean="0"/>
              <a:t>partners in </a:t>
            </a:r>
            <a:r>
              <a:rPr lang="en-GB" dirty="0"/>
              <a:t>evaluation.</a:t>
            </a:r>
          </a:p>
          <a:p>
            <a:r>
              <a:rPr lang="en-GB" b="1" dirty="0"/>
              <a:t>Principle 8 </a:t>
            </a:r>
            <a:r>
              <a:rPr lang="en-GB" dirty="0"/>
              <a:t>Achieving a person-centred culture requires a change in behaviour and </a:t>
            </a:r>
            <a:r>
              <a:rPr lang="en-GB" dirty="0" err="1"/>
              <a:t>mindset</a:t>
            </a:r>
            <a:r>
              <a:rPr lang="en-GB" dirty="0"/>
              <a:t> supported by a system that puts the person at its heart.</a:t>
            </a:r>
          </a:p>
          <a:p>
            <a:r>
              <a:rPr lang="en-GB" b="1" dirty="0"/>
              <a:t>Principle 9 </a:t>
            </a:r>
            <a:r>
              <a:rPr lang="en-GB" dirty="0"/>
              <a:t>Being person-centred means a whole system approach to health and social care that values people, innovation, learning and teamwork throughout </a:t>
            </a:r>
            <a:r>
              <a:rPr lang="en-GB" dirty="0" smtClean="0"/>
              <a:t>the organisation </a:t>
            </a:r>
            <a:r>
              <a:rPr lang="en-GB" dirty="0"/>
              <a:t>and demonstrates appreciation and respect for the unique contribution that people make regardless of position or status</a:t>
            </a:r>
          </a:p>
          <a:p>
            <a:endParaRPr lang="en-GB" dirty="0"/>
          </a:p>
        </p:txBody>
      </p:sp>
      <p:sp>
        <p:nvSpPr>
          <p:cNvPr id="4" name="Rectangle 3"/>
          <p:cNvSpPr/>
          <p:nvPr/>
        </p:nvSpPr>
        <p:spPr>
          <a:xfrm>
            <a:off x="10433168"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3042458" y="739833"/>
            <a:ext cx="6517178" cy="5561214"/>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461216" y="5240774"/>
            <a:ext cx="2222785" cy="276999"/>
          </a:xfrm>
          <a:prstGeom prst="rect">
            <a:avLst/>
          </a:prstGeom>
        </p:spPr>
        <p:txBody>
          <a:bodyPr wrap="square">
            <a:spAutoFit/>
          </a:bodyPr>
          <a:lstStyle/>
          <a:p>
            <a:r>
              <a:rPr lang="en-GB" sz="1200" dirty="0" smtClean="0"/>
              <a:t>(McCormack </a:t>
            </a:r>
            <a:r>
              <a:rPr lang="en-GB" sz="1200" dirty="0"/>
              <a:t>and </a:t>
            </a:r>
            <a:r>
              <a:rPr lang="en-GB" sz="1200" dirty="0" err="1" smtClean="0"/>
              <a:t>McCance</a:t>
            </a:r>
            <a:r>
              <a:rPr lang="en-GB" sz="1200" dirty="0" smtClean="0"/>
              <a:t>, 2017</a:t>
            </a:r>
            <a:r>
              <a:rPr lang="en-GB" sz="1200" dirty="0"/>
              <a:t>)</a:t>
            </a:r>
          </a:p>
        </p:txBody>
      </p:sp>
    </p:spTree>
    <p:extLst>
      <p:ext uri="{BB962C8B-B14F-4D97-AF65-F5344CB8AC3E}">
        <p14:creationId xmlns:p14="http://schemas.microsoft.com/office/powerpoint/2010/main" val="33003265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Planning</a:t>
            </a:r>
            <a:endParaRPr lang="en-GB" b="1" dirty="0"/>
          </a:p>
        </p:txBody>
      </p:sp>
      <p:sp>
        <p:nvSpPr>
          <p:cNvPr id="3" name="Content Placeholder 2"/>
          <p:cNvSpPr>
            <a:spLocks noGrp="1"/>
          </p:cNvSpPr>
          <p:nvPr>
            <p:ph idx="1"/>
          </p:nvPr>
        </p:nvSpPr>
        <p:spPr/>
        <p:txBody>
          <a:bodyPr/>
          <a:lstStyle/>
          <a:p>
            <a:r>
              <a:rPr lang="en-GB" dirty="0"/>
              <a:t>Used by</a:t>
            </a:r>
          </a:p>
          <a:p>
            <a:pPr lvl="1"/>
            <a:r>
              <a:rPr lang="en-GB" dirty="0" smtClean="0"/>
              <a:t>Advocates</a:t>
            </a:r>
          </a:p>
          <a:p>
            <a:pPr lvl="1"/>
            <a:r>
              <a:rPr lang="en-GB" dirty="0" smtClean="0"/>
              <a:t>Self-advocates</a:t>
            </a:r>
            <a:endParaRPr lang="en-GB" dirty="0"/>
          </a:p>
          <a:p>
            <a:pPr lvl="1"/>
            <a:r>
              <a:rPr lang="en-GB" dirty="0"/>
              <a:t>Families</a:t>
            </a:r>
          </a:p>
          <a:p>
            <a:pPr lvl="1"/>
            <a:r>
              <a:rPr lang="en-GB" dirty="0"/>
              <a:t>Friends </a:t>
            </a:r>
          </a:p>
          <a:p>
            <a:pPr lvl="1"/>
            <a:r>
              <a:rPr lang="en-GB" dirty="0"/>
              <a:t>Paid support </a:t>
            </a:r>
            <a:r>
              <a:rPr lang="en-GB" dirty="0" smtClean="0"/>
              <a:t>staff</a:t>
            </a:r>
          </a:p>
          <a:p>
            <a:pPr lvl="1"/>
            <a:r>
              <a:rPr lang="en-GB" dirty="0" smtClean="0"/>
              <a:t>SHOULD BE USED BY EVERYONE!!</a:t>
            </a:r>
            <a:endParaRPr lang="en-GB" dirty="0"/>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Tools Used in PCP</a:t>
            </a:r>
            <a:endParaRPr lang="en-GB" b="1" dirty="0"/>
          </a:p>
        </p:txBody>
      </p:sp>
      <p:sp>
        <p:nvSpPr>
          <p:cNvPr id="3" name="Content Placeholder 2"/>
          <p:cNvSpPr>
            <a:spLocks noGrp="1"/>
          </p:cNvSpPr>
          <p:nvPr>
            <p:ph idx="1"/>
          </p:nvPr>
        </p:nvSpPr>
        <p:spPr/>
        <p:txBody>
          <a:bodyPr>
            <a:normAutofit/>
          </a:bodyPr>
          <a:lstStyle/>
          <a:p>
            <a:r>
              <a:rPr lang="en-GB" dirty="0" smtClean="0"/>
              <a:t>MAPS     (Map </a:t>
            </a:r>
            <a:r>
              <a:rPr lang="en-GB" dirty="0"/>
              <a:t>Action Planning </a:t>
            </a:r>
            <a:r>
              <a:rPr lang="en-GB" dirty="0" smtClean="0"/>
              <a:t>System)</a:t>
            </a:r>
            <a:r>
              <a:rPr lang="en-GB" dirty="0">
                <a:hlinkClick r:id="rId2"/>
              </a:rPr>
              <a:t> </a:t>
            </a:r>
            <a:r>
              <a:rPr lang="en-GB" sz="1400" dirty="0">
                <a:hlinkClick r:id="rId2"/>
              </a:rPr>
              <a:t>http://helensandersonassociates.co.uk/person-centred-practice/maps/</a:t>
            </a:r>
            <a:endParaRPr lang="en-GB" sz="1400" dirty="0" smtClean="0"/>
          </a:p>
          <a:p>
            <a:r>
              <a:rPr lang="en-GB" dirty="0"/>
              <a:t>PATHS   </a:t>
            </a:r>
            <a:r>
              <a:rPr lang="en-GB" dirty="0" smtClean="0"/>
              <a:t>(Planning </a:t>
            </a:r>
            <a:r>
              <a:rPr lang="en-GB" dirty="0"/>
              <a:t>Alternative Tomorrows with </a:t>
            </a:r>
            <a:r>
              <a:rPr lang="en-GB" dirty="0" smtClean="0"/>
              <a:t>Hope)</a:t>
            </a:r>
            <a:r>
              <a:rPr lang="en-GB" dirty="0">
                <a:hlinkClick r:id="rId3"/>
              </a:rPr>
              <a:t> </a:t>
            </a:r>
            <a:r>
              <a:rPr lang="en-GB" sz="1400" dirty="0">
                <a:hlinkClick r:id="rId3"/>
              </a:rPr>
              <a:t>http://helensandersonassociates.co.uk/person-centred-practice/paths/</a:t>
            </a:r>
            <a:endParaRPr lang="en-GB" sz="1400" dirty="0" smtClean="0"/>
          </a:p>
          <a:p>
            <a:r>
              <a:rPr lang="en-GB" dirty="0" smtClean="0"/>
              <a:t>Relationship Circle  </a:t>
            </a:r>
            <a:r>
              <a:rPr lang="en-GB" sz="1400" dirty="0">
                <a:hlinkClick r:id="rId4"/>
              </a:rPr>
              <a:t>http://helensandersonassociates.co.uk/person-centred-practice/person-centred-thinking-tools/relationship-circle/</a:t>
            </a:r>
            <a:r>
              <a:rPr lang="en-GB" sz="1400" dirty="0" smtClean="0"/>
              <a:t>      </a:t>
            </a:r>
          </a:p>
        </p:txBody>
      </p:sp>
    </p:spTree>
    <p:extLst>
      <p:ext uri="{BB962C8B-B14F-4D97-AF65-F5344CB8AC3E}">
        <p14:creationId xmlns:p14="http://schemas.microsoft.com/office/powerpoint/2010/main" val="31398434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Tools Used in PCP</a:t>
            </a:r>
            <a:endParaRPr lang="en-GB" b="1" dirty="0"/>
          </a:p>
        </p:txBody>
      </p:sp>
      <p:sp>
        <p:nvSpPr>
          <p:cNvPr id="3" name="Content Placeholder 2"/>
          <p:cNvSpPr>
            <a:spLocks noGrp="1"/>
          </p:cNvSpPr>
          <p:nvPr>
            <p:ph idx="1"/>
          </p:nvPr>
        </p:nvSpPr>
        <p:spPr/>
        <p:txBody>
          <a:bodyPr>
            <a:normAutofit/>
          </a:bodyPr>
          <a:lstStyle/>
          <a:p>
            <a:r>
              <a:rPr lang="en-GB" dirty="0" smtClean="0"/>
              <a:t>PCP Multi media tools ##</a:t>
            </a:r>
            <a:r>
              <a:rPr lang="en-GB" sz="1300" u="sng" dirty="0">
                <a:hlinkClick r:id="rId2"/>
              </a:rPr>
              <a:t>https://</a:t>
            </a:r>
            <a:r>
              <a:rPr lang="en-GB" sz="1300" u="sng" dirty="0" smtClean="0">
                <a:hlinkClick r:id="rId2"/>
              </a:rPr>
              <a:t>www.youtube.com/watch?v=9M0SBJ_MTtw</a:t>
            </a:r>
            <a:endParaRPr lang="en-GB" dirty="0" smtClean="0"/>
          </a:p>
          <a:p>
            <a:r>
              <a:rPr lang="en-GB" dirty="0" smtClean="0"/>
              <a:t>‘This is Me’ </a:t>
            </a:r>
            <a:r>
              <a:rPr lang="en-GB" sz="1400" dirty="0">
                <a:hlinkClick r:id="rId3"/>
              </a:rPr>
              <a:t>https://www.alzheimers.org.uk/get-support/publications-factsheets/this-is-me</a:t>
            </a:r>
            <a:endParaRPr lang="en-GB" sz="1400" dirty="0"/>
          </a:p>
          <a:p>
            <a:r>
              <a:rPr lang="en-GB" dirty="0" smtClean="0"/>
              <a:t>Advance Statements </a:t>
            </a:r>
            <a:r>
              <a:rPr lang="en-GB" sz="1400" dirty="0">
                <a:hlinkClick r:id="rId4"/>
              </a:rPr>
              <a:t>http://www.cwp.nhs.uk/about-us/our-campaigns/person-centred-framework/recovery-toolbox/advance-statement/</a:t>
            </a:r>
            <a:endParaRPr lang="en-GB" sz="1400" dirty="0" smtClean="0"/>
          </a:p>
          <a:p>
            <a:r>
              <a:rPr lang="en-GB" dirty="0" smtClean="0"/>
              <a:t>THE </a:t>
            </a:r>
            <a:r>
              <a:rPr lang="en-GB" dirty="0"/>
              <a:t>MOST EFFECTIVE TOOL SHOULD BE SELECTED DEPENDING ON AGE, ABILITY, COMMUNICATION SKILLS AND NEED</a:t>
            </a:r>
          </a:p>
        </p:txBody>
      </p:sp>
    </p:spTree>
    <p:extLst>
      <p:ext uri="{BB962C8B-B14F-4D97-AF65-F5344CB8AC3E}">
        <p14:creationId xmlns:p14="http://schemas.microsoft.com/office/powerpoint/2010/main" val="1506528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t>Key Features of </a:t>
            </a:r>
            <a:br>
              <a:rPr lang="en-GB" b="1" dirty="0" smtClean="0"/>
            </a:br>
            <a:r>
              <a:rPr lang="en-GB" b="1" dirty="0" smtClean="0"/>
              <a:t>Person Centred Planning</a:t>
            </a:r>
            <a:endParaRPr lang="en-GB" b="1" dirty="0"/>
          </a:p>
        </p:txBody>
      </p:sp>
      <p:sp>
        <p:nvSpPr>
          <p:cNvPr id="3" name="Content Placeholder 2"/>
          <p:cNvSpPr>
            <a:spLocks noGrp="1"/>
          </p:cNvSpPr>
          <p:nvPr>
            <p:ph idx="1"/>
          </p:nvPr>
        </p:nvSpPr>
        <p:spPr/>
        <p:txBody>
          <a:bodyPr/>
          <a:lstStyle/>
          <a:p>
            <a:pPr marL="0" indent="0">
              <a:buNone/>
            </a:pPr>
            <a:r>
              <a:rPr lang="en-GB" b="1" dirty="0" smtClean="0"/>
              <a:t>The plan reflects what is important to the person, their capacities, and what support they require</a:t>
            </a:r>
          </a:p>
          <a:p>
            <a:pPr lvl="1"/>
            <a:r>
              <a:rPr lang="en-GB" dirty="0" smtClean="0"/>
              <a:t>Focus on capacities</a:t>
            </a:r>
          </a:p>
          <a:p>
            <a:pPr lvl="1"/>
            <a:r>
              <a:rPr lang="en-GB" dirty="0" smtClean="0"/>
              <a:t>Identifying supports</a:t>
            </a:r>
          </a:p>
          <a:p>
            <a:pPr lvl="1"/>
            <a:r>
              <a:rPr lang="en-GB" dirty="0" smtClean="0"/>
              <a:t>A shared understanding – rethinking the role of the professional</a:t>
            </a:r>
          </a:p>
          <a:p>
            <a:pPr lvl="1"/>
            <a:r>
              <a:rPr lang="en-GB" dirty="0" smtClean="0"/>
              <a:t>Discovering what is important to their person</a:t>
            </a:r>
            <a:endParaRPr lang="en-GB" dirty="0"/>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smtClean="0"/>
              <a:t>Key Features of</a:t>
            </a:r>
            <a:br>
              <a:rPr lang="en-GB" b="1" dirty="0" smtClean="0"/>
            </a:br>
            <a:r>
              <a:rPr lang="en-GB" b="1" dirty="0" smtClean="0"/>
              <a:t>Person Centred Planning</a:t>
            </a:r>
            <a:endParaRPr lang="en-GB" b="1" dirty="0"/>
          </a:p>
        </p:txBody>
      </p:sp>
      <p:sp>
        <p:nvSpPr>
          <p:cNvPr id="3" name="Content Placeholder 2"/>
          <p:cNvSpPr>
            <a:spLocks noGrp="1"/>
          </p:cNvSpPr>
          <p:nvPr>
            <p:ph idx="1"/>
          </p:nvPr>
        </p:nvSpPr>
        <p:spPr>
          <a:xfrm>
            <a:off x="1465811" y="2592878"/>
            <a:ext cx="8725593" cy="3126278"/>
          </a:xfrm>
        </p:spPr>
        <p:txBody>
          <a:bodyPr>
            <a:normAutofit/>
          </a:bodyPr>
          <a:lstStyle/>
          <a:p>
            <a:r>
              <a:rPr lang="en-GB" b="1" dirty="0" smtClean="0"/>
              <a:t>PCP results in actions that are about life, not just services, and reflect what is possible, not just what is available</a:t>
            </a:r>
          </a:p>
          <a:p>
            <a:pPr lvl="1"/>
            <a:r>
              <a:rPr lang="en-GB" dirty="0"/>
              <a:t>A</a:t>
            </a:r>
            <a:r>
              <a:rPr lang="en-GB" dirty="0" smtClean="0"/>
              <a:t> </a:t>
            </a:r>
            <a:r>
              <a:rPr lang="en-GB" dirty="0"/>
              <a:t>shared commitment to </a:t>
            </a:r>
            <a:r>
              <a:rPr lang="en-GB" dirty="0" smtClean="0"/>
              <a:t>action</a:t>
            </a:r>
          </a:p>
          <a:p>
            <a:pPr lvl="1"/>
            <a:r>
              <a:rPr lang="en-GB" dirty="0"/>
              <a:t>T</a:t>
            </a:r>
            <a:r>
              <a:rPr lang="en-GB" dirty="0" smtClean="0"/>
              <a:t>hese </a:t>
            </a:r>
            <a:r>
              <a:rPr lang="en-GB" dirty="0"/>
              <a:t>actions have a bias towards </a:t>
            </a:r>
            <a:r>
              <a:rPr lang="en-GB" dirty="0" smtClean="0"/>
              <a:t>inclusion</a:t>
            </a:r>
            <a:endParaRPr lang="en-GB" dirty="0" smtClean="0"/>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Features of</a:t>
            </a:r>
            <a:br>
              <a:rPr lang="en-GB" b="1" dirty="0"/>
            </a:br>
            <a:r>
              <a:rPr lang="en-GB" b="1" dirty="0"/>
              <a:t>Person Centred Planning</a:t>
            </a:r>
            <a:endParaRPr lang="en-GB" dirty="0"/>
          </a:p>
        </p:txBody>
      </p:sp>
      <p:sp>
        <p:nvSpPr>
          <p:cNvPr id="3" name="Content Placeholder 2"/>
          <p:cNvSpPr>
            <a:spLocks noGrp="1"/>
          </p:cNvSpPr>
          <p:nvPr>
            <p:ph idx="1"/>
          </p:nvPr>
        </p:nvSpPr>
        <p:spPr>
          <a:xfrm>
            <a:off x="1295402" y="2723186"/>
            <a:ext cx="9601196" cy="3318936"/>
          </a:xfrm>
        </p:spPr>
        <p:txBody>
          <a:bodyPr/>
          <a:lstStyle/>
          <a:p>
            <a:r>
              <a:rPr lang="en-GB" b="1" dirty="0"/>
              <a:t>By articulating the tension between what is important to the person and what is happening now</a:t>
            </a:r>
          </a:p>
          <a:p>
            <a:r>
              <a:rPr lang="en-GB" dirty="0"/>
              <a:t>PCP creates a sense of urgency and a commitment to work for change</a:t>
            </a:r>
          </a:p>
          <a:p>
            <a:r>
              <a:rPr lang="en-GB" dirty="0" smtClean="0"/>
              <a:t>From </a:t>
            </a:r>
            <a:r>
              <a:rPr lang="en-GB" dirty="0"/>
              <a:t>the small things they do to assist the person with  everyday </a:t>
            </a:r>
            <a:r>
              <a:rPr lang="en-GB" dirty="0" smtClean="0"/>
              <a:t>tasks… </a:t>
            </a:r>
            <a:endParaRPr lang="en-GB" dirty="0"/>
          </a:p>
          <a:p>
            <a:r>
              <a:rPr lang="en-GB" dirty="0"/>
              <a:t>to the big things they do to help the person have a better life</a:t>
            </a:r>
          </a:p>
          <a:p>
            <a:endParaRPr lang="en-GB" dirty="0"/>
          </a:p>
        </p:txBody>
      </p:sp>
    </p:spTree>
    <p:extLst>
      <p:ext uri="{BB962C8B-B14F-4D97-AF65-F5344CB8AC3E}">
        <p14:creationId xmlns:p14="http://schemas.microsoft.com/office/powerpoint/2010/main" val="428808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Features of </a:t>
            </a:r>
            <a:br>
              <a:rPr lang="en-GB" dirty="0" smtClean="0"/>
            </a:br>
            <a:r>
              <a:rPr lang="en-GB" dirty="0" smtClean="0"/>
              <a:t>Person Centred Planning</a:t>
            </a:r>
            <a:endParaRPr lang="en-GB" dirty="0"/>
          </a:p>
        </p:txBody>
      </p:sp>
      <p:sp>
        <p:nvSpPr>
          <p:cNvPr id="5" name="Content Placeholder 4"/>
          <p:cNvSpPr>
            <a:spLocks noGrp="1"/>
          </p:cNvSpPr>
          <p:nvPr>
            <p:ph idx="1"/>
          </p:nvPr>
        </p:nvSpPr>
        <p:spPr>
          <a:xfrm>
            <a:off x="1016000" y="2836332"/>
            <a:ext cx="10464797" cy="2713568"/>
          </a:xfrm>
        </p:spPr>
        <p:txBody>
          <a:bodyPr>
            <a:normAutofit lnSpcReduction="10000"/>
          </a:bodyPr>
          <a:lstStyle/>
          <a:p>
            <a:r>
              <a:rPr lang="en-GB" dirty="0" smtClean="0"/>
              <a:t>Family members and friends are partners in planning and the person is consulted throughout the planning process but…</a:t>
            </a:r>
          </a:p>
          <a:p>
            <a:r>
              <a:rPr lang="en-GB" dirty="0"/>
              <a:t>The person </a:t>
            </a:r>
            <a:r>
              <a:rPr lang="en-GB" dirty="0" smtClean="0"/>
              <a:t>is always at </a:t>
            </a:r>
            <a:r>
              <a:rPr lang="en-GB" dirty="0"/>
              <a:t>the centre</a:t>
            </a:r>
          </a:p>
          <a:p>
            <a:pPr lvl="1"/>
            <a:r>
              <a:rPr lang="en-GB" dirty="0"/>
              <a:t>The person is consulted throughout the planning process</a:t>
            </a:r>
          </a:p>
          <a:p>
            <a:pPr lvl="1"/>
            <a:r>
              <a:rPr lang="en-GB" dirty="0"/>
              <a:t>The person chooses who to involve in the process</a:t>
            </a:r>
          </a:p>
          <a:p>
            <a:pPr lvl="1"/>
            <a:r>
              <a:rPr lang="en-GB" dirty="0"/>
              <a:t>The person chooses the setting and timing of meetings</a:t>
            </a:r>
          </a:p>
          <a:p>
            <a:endParaRPr lang="en-GB" dirty="0" smtClean="0"/>
          </a:p>
          <a:p>
            <a:endParaRPr lang="en-GB" dirty="0" smtClean="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normAutofit/>
          </a:bodyPr>
          <a:lstStyle/>
          <a:p>
            <a:r>
              <a:rPr lang="en-GB" dirty="0" smtClean="0"/>
              <a:t>Requires </a:t>
            </a:r>
            <a:r>
              <a:rPr lang="en-GB" dirty="0"/>
              <a:t>that </a:t>
            </a:r>
            <a:r>
              <a:rPr lang="en-GB" dirty="0" smtClean="0"/>
              <a:t>practitioners </a:t>
            </a:r>
            <a:r>
              <a:rPr lang="en-GB" dirty="0"/>
              <a:t>have </a:t>
            </a:r>
            <a:r>
              <a:rPr lang="en-GB" dirty="0" smtClean="0"/>
              <a:t>a </a:t>
            </a:r>
          </a:p>
          <a:p>
            <a:pPr lvl="1"/>
            <a:r>
              <a:rPr lang="en-GB" dirty="0" smtClean="0"/>
              <a:t>flexible </a:t>
            </a:r>
            <a:r>
              <a:rPr lang="en-GB" dirty="0"/>
              <a:t>and responsive approach </a:t>
            </a:r>
            <a:r>
              <a:rPr lang="en-GB" dirty="0" smtClean="0"/>
              <a:t>to </a:t>
            </a:r>
            <a:r>
              <a:rPr lang="en-GB" dirty="0"/>
              <a:t>meet peoples` changing </a:t>
            </a:r>
            <a:r>
              <a:rPr lang="en-GB" dirty="0" smtClean="0"/>
              <a:t>circumstances</a:t>
            </a:r>
          </a:p>
          <a:p>
            <a:pPr lvl="1"/>
            <a:r>
              <a:rPr lang="en-GB" dirty="0" smtClean="0"/>
              <a:t>guided by the </a:t>
            </a:r>
            <a:r>
              <a:rPr lang="en-GB" dirty="0"/>
              <a:t>principles of good planning </a:t>
            </a:r>
            <a:r>
              <a:rPr lang="en-GB" dirty="0" smtClean="0"/>
              <a:t>rather </a:t>
            </a:r>
            <a:r>
              <a:rPr lang="en-GB" dirty="0"/>
              <a:t>than a standard </a:t>
            </a:r>
            <a:r>
              <a:rPr lang="en-GB" dirty="0" smtClean="0"/>
              <a:t>procedure</a:t>
            </a:r>
          </a:p>
          <a:p>
            <a:r>
              <a:rPr lang="en-GB" dirty="0" smtClean="0"/>
              <a:t>Practitioners </a:t>
            </a:r>
            <a:r>
              <a:rPr lang="en-GB" dirty="0"/>
              <a:t>need to be</a:t>
            </a:r>
          </a:p>
          <a:p>
            <a:pPr lvl="1"/>
            <a:r>
              <a:rPr lang="en-GB" dirty="0" smtClean="0"/>
              <a:t>problem </a:t>
            </a:r>
            <a:r>
              <a:rPr lang="en-GB" dirty="0"/>
              <a:t>solving in partnership with the person and their family and </a:t>
            </a:r>
            <a:r>
              <a:rPr lang="en-GB" dirty="0" smtClean="0"/>
              <a:t>friends</a:t>
            </a:r>
            <a:endParaRPr lang="en-GB" dirty="0"/>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PCP in Legislation</a:t>
            </a:r>
            <a:endParaRPr lang="en-GB" dirty="0"/>
          </a:p>
        </p:txBody>
      </p:sp>
      <p:sp>
        <p:nvSpPr>
          <p:cNvPr id="3" name="Content Placeholder 2"/>
          <p:cNvSpPr>
            <a:spLocks noGrp="1"/>
          </p:cNvSpPr>
          <p:nvPr>
            <p:ph idx="1"/>
          </p:nvPr>
        </p:nvSpPr>
        <p:spPr/>
        <p:txBody>
          <a:bodyPr/>
          <a:lstStyle/>
          <a:p>
            <a:r>
              <a:rPr lang="en-GB" dirty="0" smtClean="0"/>
              <a:t>Embedded in key legislation</a:t>
            </a:r>
          </a:p>
          <a:p>
            <a:r>
              <a:rPr lang="en-GB" dirty="0" smtClean="0"/>
              <a:t>UK Government</a:t>
            </a:r>
          </a:p>
          <a:p>
            <a:r>
              <a:rPr lang="en-GB" dirty="0" smtClean="0"/>
              <a:t>Welsh Assembly</a:t>
            </a:r>
          </a:p>
          <a:p>
            <a:r>
              <a:rPr lang="en-GB" dirty="0" smtClean="0"/>
              <a:t>NHS</a:t>
            </a:r>
          </a:p>
          <a:p>
            <a:r>
              <a:rPr lang="en-GB" dirty="0" smtClean="0"/>
              <a:t>Third Sector</a:t>
            </a:r>
          </a:p>
          <a:p>
            <a:endParaRPr lang="en-GB" dirty="0"/>
          </a:p>
        </p:txBody>
      </p:sp>
    </p:spTree>
    <p:extLst>
      <p:ext uri="{BB962C8B-B14F-4D97-AF65-F5344CB8AC3E}">
        <p14:creationId xmlns:p14="http://schemas.microsoft.com/office/powerpoint/2010/main" val="28883104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Centred Practice in Advocacy</a:t>
            </a:r>
            <a:endParaRPr lang="en-GB" dirty="0"/>
          </a:p>
        </p:txBody>
      </p:sp>
      <p:pic>
        <p:nvPicPr>
          <p:cNvPr id="4" name="Content Placeholder 3"/>
          <p:cNvPicPr>
            <a:picLocks noGrp="1"/>
          </p:cNvPicPr>
          <p:nvPr>
            <p:ph idx="1"/>
          </p:nvPr>
        </p:nvPicPr>
        <p:blipFill rotWithShape="1">
          <a:blip r:embed="rId2"/>
          <a:srcRect l="71460" t="10834" r="11422" b="18254"/>
          <a:stretch/>
        </p:blipFill>
        <p:spPr bwMode="auto">
          <a:xfrm>
            <a:off x="2889446" y="2582401"/>
            <a:ext cx="2373119" cy="331787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6307973" y="3100648"/>
            <a:ext cx="4588625" cy="1754326"/>
          </a:xfrm>
          <a:prstGeom prst="rect">
            <a:avLst/>
          </a:prstGeom>
          <a:noFill/>
        </p:spPr>
        <p:txBody>
          <a:bodyPr wrap="square" rtlCol="0">
            <a:spAutoFit/>
          </a:bodyPr>
          <a:lstStyle/>
          <a:p>
            <a:r>
              <a:rPr lang="en-GB" b="1" dirty="0" smtClean="0"/>
              <a:t>PERSON LED </a:t>
            </a:r>
            <a:r>
              <a:rPr lang="en-GB" dirty="0" smtClean="0"/>
              <a:t>The Advocacy Provider and Advocates will put the people they advocate for first, ensuring that they are directed by their wishes and interests. Advocates will be non-judgemental and respectful of people’s needs, views, culture and experiences.</a:t>
            </a:r>
            <a:endParaRPr lang="en-GB" dirty="0"/>
          </a:p>
        </p:txBody>
      </p:sp>
      <p:sp>
        <p:nvSpPr>
          <p:cNvPr id="8" name="Rectangle 7"/>
          <p:cNvSpPr/>
          <p:nvPr/>
        </p:nvSpPr>
        <p:spPr>
          <a:xfrm>
            <a:off x="6988924" y="5761776"/>
            <a:ext cx="4121962" cy="276999"/>
          </a:xfrm>
          <a:prstGeom prst="rect">
            <a:avLst/>
          </a:prstGeom>
        </p:spPr>
        <p:txBody>
          <a:bodyPr wrap="none">
            <a:spAutoFit/>
          </a:bodyPr>
          <a:lstStyle/>
          <a:p>
            <a:r>
              <a:rPr lang="en-GB" sz="1200" dirty="0">
                <a:hlinkClick r:id="rId3"/>
              </a:rPr>
              <a:t>https://www.ndti.org.uk/uploads/files/Advocacy-Charter-A3.pdf</a:t>
            </a:r>
            <a:endParaRPr lang="en-GB" sz="1200" dirty="0"/>
          </a:p>
        </p:txBody>
      </p:sp>
    </p:spTree>
    <p:extLst>
      <p:ext uri="{BB962C8B-B14F-4D97-AF65-F5344CB8AC3E}">
        <p14:creationId xmlns:p14="http://schemas.microsoft.com/office/powerpoint/2010/main" val="123317523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Centred Practice in Advocacy</a:t>
            </a:r>
            <a:endParaRPr lang="en-GB" dirty="0"/>
          </a:p>
        </p:txBody>
      </p:sp>
      <p:pic>
        <p:nvPicPr>
          <p:cNvPr id="5" name="Picture 4"/>
          <p:cNvPicPr/>
          <p:nvPr/>
        </p:nvPicPr>
        <p:blipFill rotWithShape="1">
          <a:blip r:embed="rId2"/>
          <a:srcRect l="70795" t="9357" r="11256" b="15298"/>
          <a:stretch/>
        </p:blipFill>
        <p:spPr bwMode="auto">
          <a:xfrm>
            <a:off x="1732856" y="2500921"/>
            <a:ext cx="2473383" cy="3317875"/>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4547062" y="3347173"/>
            <a:ext cx="6982691" cy="1477328"/>
          </a:xfrm>
          <a:prstGeom prst="rect">
            <a:avLst/>
          </a:prstGeom>
        </p:spPr>
        <p:txBody>
          <a:bodyPr wrap="square">
            <a:spAutoFit/>
          </a:bodyPr>
          <a:lstStyle/>
          <a:p>
            <a:r>
              <a:rPr lang="en-GB" b="1" dirty="0"/>
              <a:t>Person Centred </a:t>
            </a:r>
            <a:r>
              <a:rPr lang="en-GB" b="1" dirty="0" smtClean="0"/>
              <a:t>Approach</a:t>
            </a:r>
          </a:p>
          <a:p>
            <a:r>
              <a:rPr lang="en-GB" dirty="0"/>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p:txBody>
      </p:sp>
      <p:sp>
        <p:nvSpPr>
          <p:cNvPr id="9" name="Rectangle 8"/>
          <p:cNvSpPr/>
          <p:nvPr/>
        </p:nvSpPr>
        <p:spPr>
          <a:xfrm>
            <a:off x="5791199" y="5818796"/>
            <a:ext cx="6096000" cy="276999"/>
          </a:xfrm>
          <a:prstGeom prst="rect">
            <a:avLst/>
          </a:prstGeom>
        </p:spPr>
        <p:txBody>
          <a:bodyPr>
            <a:spAutoFit/>
          </a:bodyPr>
          <a:lstStyle/>
          <a:p>
            <a:r>
              <a:rPr lang="en-GB" sz="1200" dirty="0">
                <a:hlinkClick r:id="rId3"/>
              </a:rPr>
              <a:t>https://qualityadvocacy.org.uk/wp-content/uploads/2018/05/Code-of-Practice-1.pdf</a:t>
            </a:r>
            <a:endParaRPr lang="en-GB" sz="1200" dirty="0"/>
          </a:p>
        </p:txBody>
      </p:sp>
    </p:spTree>
    <p:extLst>
      <p:ext uri="{BB962C8B-B14F-4D97-AF65-F5344CB8AC3E}">
        <p14:creationId xmlns:p14="http://schemas.microsoft.com/office/powerpoint/2010/main" val="27426400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HSE, (2016) </a:t>
            </a:r>
            <a:r>
              <a:rPr lang="en-GB" i="1" dirty="0"/>
              <a:t>Person-Centred Principles and Person-Centred Practice </a:t>
            </a:r>
            <a:r>
              <a:rPr lang="en-GB" i="1" dirty="0" smtClean="0"/>
              <a:t>Framework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p>
          <a:p>
            <a:r>
              <a:rPr lang="en-GB" dirty="0"/>
              <a:t>McCormack, B. and </a:t>
            </a:r>
            <a:r>
              <a:rPr lang="en-GB" dirty="0" err="1"/>
              <a:t>McCance</a:t>
            </a:r>
            <a:r>
              <a:rPr lang="en-GB" dirty="0"/>
              <a:t>, T. (2017) </a:t>
            </a:r>
            <a:r>
              <a:rPr lang="en-GB" i="1" dirty="0"/>
              <a:t>People’s Needs Defining Change – Health Services Change </a:t>
            </a:r>
            <a:r>
              <a:rPr lang="en-GB" i="1" dirty="0" smtClean="0"/>
              <a:t>Guide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endParaRPr lang="en-GB" i="1" dirty="0"/>
          </a:p>
          <a:p>
            <a:r>
              <a:rPr lang="en-GB" dirty="0" smtClean="0"/>
              <a:t>Price</a:t>
            </a:r>
            <a:r>
              <a:rPr lang="en-GB" dirty="0"/>
              <a:t>, B. (2019) </a:t>
            </a:r>
            <a:r>
              <a:rPr lang="en-GB" i="1" dirty="0"/>
              <a:t>Delivering Person Centred Care in Nursing. </a:t>
            </a:r>
            <a:r>
              <a:rPr lang="en-GB" dirty="0"/>
              <a:t>UK: Sage</a:t>
            </a:r>
            <a:r>
              <a:rPr lang="en-GB" dirty="0" smtClean="0"/>
              <a:t>. </a:t>
            </a:r>
          </a:p>
          <a:p>
            <a:r>
              <a:rPr lang="en-GB" dirty="0" smtClean="0"/>
              <a:t>Sanderson, H. </a:t>
            </a:r>
            <a:r>
              <a:rPr lang="en-GB" dirty="0"/>
              <a:t>(2000) </a:t>
            </a:r>
            <a:r>
              <a:rPr lang="en-GB" i="1" dirty="0" smtClean="0"/>
              <a:t>Person Centred Planning: Key Features and Approaches </a:t>
            </a:r>
            <a:r>
              <a:rPr lang="en-GB" dirty="0" smtClean="0"/>
              <a:t>Available at: </a:t>
            </a:r>
            <a:r>
              <a:rPr lang="en-GB" dirty="0">
                <a:hlinkClick r:id="rId3"/>
              </a:rPr>
              <a:t>http://</a:t>
            </a:r>
            <a:r>
              <a:rPr lang="en-GB" dirty="0" smtClean="0">
                <a:hlinkClick r:id="rId3"/>
              </a:rPr>
              <a:t>www.familiesleadingplanning.co.uk/documents/pcp%20key%20features%20and%20styles.pdf</a:t>
            </a:r>
            <a:r>
              <a:rPr lang="en-GB" dirty="0" smtClean="0"/>
              <a:t> (Accessed 1 February 2020).</a:t>
            </a:r>
            <a:endParaRPr lang="en-GB" i="1" dirty="0" smtClean="0"/>
          </a:p>
          <a:p>
            <a:r>
              <a:rPr lang="en-GB" dirty="0" smtClean="0"/>
              <a:t>Sharma, T., Bamford, M. and Dodman, D. (2015)</a:t>
            </a:r>
            <a:r>
              <a:rPr lang="en-GB" b="1" dirty="0"/>
              <a:t> </a:t>
            </a:r>
            <a:r>
              <a:rPr lang="en-GB" i="1" dirty="0"/>
              <a:t>Person-centred </a:t>
            </a:r>
            <a:r>
              <a:rPr lang="en-GB" i="1" dirty="0" smtClean="0"/>
              <a:t>care</a:t>
            </a:r>
            <a:r>
              <a:rPr lang="en-GB" i="1" dirty="0"/>
              <a:t>: an </a:t>
            </a:r>
            <a:r>
              <a:rPr lang="en-GB" i="1" dirty="0" smtClean="0"/>
              <a:t>Overview </a:t>
            </a:r>
            <a:r>
              <a:rPr lang="en-GB" i="1" dirty="0"/>
              <a:t>of </a:t>
            </a:r>
            <a:r>
              <a:rPr lang="en-GB" i="1" dirty="0" smtClean="0"/>
              <a:t>Reviews. </a:t>
            </a:r>
            <a:r>
              <a:rPr lang="en-GB" dirty="0" smtClean="0"/>
              <a:t>Available at: </a:t>
            </a:r>
            <a:r>
              <a:rPr lang="en-GB" dirty="0">
                <a:hlinkClick r:id="rId4"/>
              </a:rPr>
              <a:t>https://</a:t>
            </a:r>
            <a:r>
              <a:rPr lang="en-GB" dirty="0" smtClean="0">
                <a:hlinkClick r:id="rId4"/>
              </a:rPr>
              <a:t>www.ncbi.nlm.nih.gov/pubmed</a:t>
            </a:r>
            <a:r>
              <a:rPr lang="en-GB" dirty="0" smtClean="0"/>
              <a:t> (Accessed: 1 February 2020).</a:t>
            </a:r>
            <a:endParaRPr lang="en-GB" i="1" dirty="0"/>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917</TotalTime>
  <Words>1622</Words>
  <Application>Microsoft Office PowerPoint</Application>
  <PresentationFormat>Widescreen</PresentationFormat>
  <Paragraphs>162</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Garamond</vt:lpstr>
      <vt:lpstr>Wingdings</vt:lpstr>
      <vt:lpstr>Organic</vt:lpstr>
      <vt:lpstr>Person Centred Practice Older People</vt:lpstr>
      <vt:lpstr>What is Person Centred Practice?</vt:lpstr>
      <vt:lpstr>Person Centred Practice (PCP)</vt:lpstr>
      <vt:lpstr>Person Centred Practice</vt:lpstr>
      <vt:lpstr>Person Centred Practice</vt:lpstr>
      <vt:lpstr>Person Centred Planning</vt:lpstr>
      <vt:lpstr>PCP Requirements</vt:lpstr>
      <vt:lpstr>PowerPoint Presentation</vt:lpstr>
      <vt:lpstr>Being ‘Person Centred’</vt:lpstr>
      <vt:lpstr>Key Premises of Person Centred Care</vt:lpstr>
      <vt:lpstr>PowerPoint Presentation</vt:lpstr>
      <vt:lpstr>What are Person Centred Approaches?</vt:lpstr>
      <vt:lpstr>Person Centred Care</vt:lpstr>
      <vt:lpstr>PCP is NOT…</vt:lpstr>
      <vt:lpstr>Who Would Benefit from a Person Centred Approach?</vt:lpstr>
      <vt:lpstr>Person-Centred Principles and Person-Centred Practice Framework</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Key Features of  Person Centred Planning</vt:lpstr>
      <vt:lpstr>Person Centred Planning</vt:lpstr>
      <vt:lpstr>PCP in Legislation</vt:lpstr>
      <vt:lpstr>Person Centred Practice in Advocacy</vt:lpstr>
      <vt:lpstr>Person Centred Practice in Advocacy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Planning</dc:title>
  <dc:creator>Joanne Davies (Yr Athrofa)</dc:creator>
  <cp:lastModifiedBy>Joanne Davies (Yr Athrofa)</cp:lastModifiedBy>
  <cp:revision>26</cp:revision>
  <dcterms:created xsi:type="dcterms:W3CDTF">2020-01-30T07:52:21Z</dcterms:created>
  <dcterms:modified xsi:type="dcterms:W3CDTF">2021-01-28T09:59:39Z</dcterms:modified>
</cp:coreProperties>
</file>