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8288000" cy="10287000"/>
  <p:notesSz cx="6858000" cy="9144000"/>
  <p:embeddedFontLs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Clear Sans" panose="020B0604020202020204" charset="0"/>
      <p:regular r:id="rId21"/>
    </p:embeddedFont>
    <p:embeddedFont>
      <p:font typeface="Clear Sans Bold" panose="020B0604020202020204" charset="0"/>
      <p:regular r:id="rId22"/>
    </p:embeddedFont>
    <p:embeddedFont>
      <p:font typeface="Clear Sans Light" panose="020B0604020202020204" charset="0"/>
      <p:regular r:id="rId23"/>
    </p:embeddedFont>
    <p:embeddedFont>
      <p:font typeface="Clear Sans Medium" panose="020B0604020202020204" charset="0"/>
      <p:regular r:id="rId24"/>
    </p:embeddedFont>
    <p:embeddedFont>
      <p:font typeface="Questrial" panose="020B0604020202020204" charset="0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3997F2-A5FE-4DA8-967D-41AAA80B61B1}" v="36" dt="2023-07-22T17:15:57.3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2.fntdata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font" Target="fonts/font5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4.fntdata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8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7.fntdata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font" Target="fonts/font3.fntdata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6.fntdata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wakaego Elumese" userId="4410c3d1-fbc7-45e2-a917-eb2073946119" providerId="ADAL" clId="{2E3997F2-A5FE-4DA8-967D-41AAA80B61B1}"/>
    <pc:docChg chg="undo custSel modSld">
      <pc:chgData name="Nwakaego Elumese" userId="4410c3d1-fbc7-45e2-a917-eb2073946119" providerId="ADAL" clId="{2E3997F2-A5FE-4DA8-967D-41AAA80B61B1}" dt="2023-07-22T17:15:57.368" v="746" actId="20577"/>
      <pc:docMkLst>
        <pc:docMk/>
      </pc:docMkLst>
      <pc:sldChg chg="modSp mod">
        <pc:chgData name="Nwakaego Elumese" userId="4410c3d1-fbc7-45e2-a917-eb2073946119" providerId="ADAL" clId="{2E3997F2-A5FE-4DA8-967D-41AAA80B61B1}" dt="2023-07-22T17:15:57.368" v="746" actId="20577"/>
        <pc:sldMkLst>
          <pc:docMk/>
          <pc:sldMk cId="0" sldId="256"/>
        </pc:sldMkLst>
        <pc:spChg chg="mod">
          <ac:chgData name="Nwakaego Elumese" userId="4410c3d1-fbc7-45e2-a917-eb2073946119" providerId="ADAL" clId="{2E3997F2-A5FE-4DA8-967D-41AAA80B61B1}" dt="2023-07-22T17:15:57.368" v="746" actId="20577"/>
          <ac:spMkLst>
            <pc:docMk/>
            <pc:sldMk cId="0" sldId="256"/>
            <ac:spMk id="8" creationId="{00000000-0000-0000-0000-000000000000}"/>
          </ac:spMkLst>
        </pc:spChg>
      </pc:sldChg>
      <pc:sldChg chg="modSp mod">
        <pc:chgData name="Nwakaego Elumese" userId="4410c3d1-fbc7-45e2-a917-eb2073946119" providerId="ADAL" clId="{2E3997F2-A5FE-4DA8-967D-41AAA80B61B1}" dt="2023-07-21T22:24:45.180" v="652" actId="20577"/>
        <pc:sldMkLst>
          <pc:docMk/>
          <pc:sldMk cId="0" sldId="257"/>
        </pc:sldMkLst>
        <pc:spChg chg="mod">
          <ac:chgData name="Nwakaego Elumese" userId="4410c3d1-fbc7-45e2-a917-eb2073946119" providerId="ADAL" clId="{2E3997F2-A5FE-4DA8-967D-41AAA80B61B1}" dt="2023-07-21T22:24:45.180" v="652" actId="20577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Nwakaego Elumese" userId="4410c3d1-fbc7-45e2-a917-eb2073946119" providerId="ADAL" clId="{2E3997F2-A5FE-4DA8-967D-41AAA80B61B1}" dt="2023-07-21T22:37:51.349" v="708" actId="207"/>
        <pc:sldMkLst>
          <pc:docMk/>
          <pc:sldMk cId="0" sldId="258"/>
        </pc:sldMkLst>
        <pc:spChg chg="mod">
          <ac:chgData name="Nwakaego Elumese" userId="4410c3d1-fbc7-45e2-a917-eb2073946119" providerId="ADAL" clId="{2E3997F2-A5FE-4DA8-967D-41AAA80B61B1}" dt="2023-07-21T22:37:36.035" v="706" actId="1076"/>
          <ac:spMkLst>
            <pc:docMk/>
            <pc:sldMk cId="0" sldId="258"/>
            <ac:spMk id="5" creationId="{00000000-0000-0000-0000-000000000000}"/>
          </ac:spMkLst>
        </pc:spChg>
        <pc:spChg chg="mod">
          <ac:chgData name="Nwakaego Elumese" userId="4410c3d1-fbc7-45e2-a917-eb2073946119" providerId="ADAL" clId="{2E3997F2-A5FE-4DA8-967D-41AAA80B61B1}" dt="2023-07-21T22:37:42.146" v="707" actId="207"/>
          <ac:spMkLst>
            <pc:docMk/>
            <pc:sldMk cId="0" sldId="258"/>
            <ac:spMk id="6" creationId="{00000000-0000-0000-0000-000000000000}"/>
          </ac:spMkLst>
        </pc:spChg>
        <pc:spChg chg="mod">
          <ac:chgData name="Nwakaego Elumese" userId="4410c3d1-fbc7-45e2-a917-eb2073946119" providerId="ADAL" clId="{2E3997F2-A5FE-4DA8-967D-41AAA80B61B1}" dt="2023-07-21T22:37:51.349" v="708" actId="207"/>
          <ac:spMkLst>
            <pc:docMk/>
            <pc:sldMk cId="0" sldId="258"/>
            <ac:spMk id="7" creationId="{00000000-0000-0000-0000-000000000000}"/>
          </ac:spMkLst>
        </pc:spChg>
      </pc:sldChg>
      <pc:sldChg chg="modSp mod">
        <pc:chgData name="Nwakaego Elumese" userId="4410c3d1-fbc7-45e2-a917-eb2073946119" providerId="ADAL" clId="{2E3997F2-A5FE-4DA8-967D-41AAA80B61B1}" dt="2023-07-21T22:26:09.848" v="660" actId="20577"/>
        <pc:sldMkLst>
          <pc:docMk/>
          <pc:sldMk cId="0" sldId="259"/>
        </pc:sldMkLst>
        <pc:spChg chg="mod">
          <ac:chgData name="Nwakaego Elumese" userId="4410c3d1-fbc7-45e2-a917-eb2073946119" providerId="ADAL" clId="{2E3997F2-A5FE-4DA8-967D-41AAA80B61B1}" dt="2023-07-21T18:44:26.934" v="5" actId="20577"/>
          <ac:spMkLst>
            <pc:docMk/>
            <pc:sldMk cId="0" sldId="259"/>
            <ac:spMk id="14" creationId="{00000000-0000-0000-0000-000000000000}"/>
          </ac:spMkLst>
        </pc:spChg>
        <pc:spChg chg="mod">
          <ac:chgData name="Nwakaego Elumese" userId="4410c3d1-fbc7-45e2-a917-eb2073946119" providerId="ADAL" clId="{2E3997F2-A5FE-4DA8-967D-41AAA80B61B1}" dt="2023-07-21T18:45:26.169" v="14" actId="20577"/>
          <ac:spMkLst>
            <pc:docMk/>
            <pc:sldMk cId="0" sldId="259"/>
            <ac:spMk id="17" creationId="{00000000-0000-0000-0000-000000000000}"/>
          </ac:spMkLst>
        </pc:spChg>
        <pc:spChg chg="mod">
          <ac:chgData name="Nwakaego Elumese" userId="4410c3d1-fbc7-45e2-a917-eb2073946119" providerId="ADAL" clId="{2E3997F2-A5FE-4DA8-967D-41AAA80B61B1}" dt="2023-07-21T18:46:33.710" v="21" actId="20577"/>
          <ac:spMkLst>
            <pc:docMk/>
            <pc:sldMk cId="0" sldId="259"/>
            <ac:spMk id="20" creationId="{00000000-0000-0000-0000-000000000000}"/>
          </ac:spMkLst>
        </pc:spChg>
        <pc:spChg chg="mod">
          <ac:chgData name="Nwakaego Elumese" userId="4410c3d1-fbc7-45e2-a917-eb2073946119" providerId="ADAL" clId="{2E3997F2-A5FE-4DA8-967D-41AAA80B61B1}" dt="2023-07-21T22:26:09.848" v="660" actId="20577"/>
          <ac:spMkLst>
            <pc:docMk/>
            <pc:sldMk cId="0" sldId="259"/>
            <ac:spMk id="26" creationId="{00000000-0000-0000-0000-000000000000}"/>
          </ac:spMkLst>
        </pc:spChg>
      </pc:sldChg>
      <pc:sldChg chg="modSp mod">
        <pc:chgData name="Nwakaego Elumese" userId="4410c3d1-fbc7-45e2-a917-eb2073946119" providerId="ADAL" clId="{2E3997F2-A5FE-4DA8-967D-41AAA80B61B1}" dt="2023-07-21T22:31:59.950" v="699" actId="14100"/>
        <pc:sldMkLst>
          <pc:docMk/>
          <pc:sldMk cId="0" sldId="260"/>
        </pc:sldMkLst>
        <pc:spChg chg="mod">
          <ac:chgData name="Nwakaego Elumese" userId="4410c3d1-fbc7-45e2-a917-eb2073946119" providerId="ADAL" clId="{2E3997F2-A5FE-4DA8-967D-41AAA80B61B1}" dt="2023-07-21T18:49:14.155" v="39" actId="1076"/>
          <ac:spMkLst>
            <pc:docMk/>
            <pc:sldMk cId="0" sldId="260"/>
            <ac:spMk id="4" creationId="{00000000-0000-0000-0000-000000000000}"/>
          </ac:spMkLst>
        </pc:spChg>
        <pc:spChg chg="mod">
          <ac:chgData name="Nwakaego Elumese" userId="4410c3d1-fbc7-45e2-a917-eb2073946119" providerId="ADAL" clId="{2E3997F2-A5FE-4DA8-967D-41AAA80B61B1}" dt="2023-07-21T18:49:25.057" v="42" actId="20577"/>
          <ac:spMkLst>
            <pc:docMk/>
            <pc:sldMk cId="0" sldId="260"/>
            <ac:spMk id="8" creationId="{00000000-0000-0000-0000-000000000000}"/>
          </ac:spMkLst>
        </pc:spChg>
        <pc:spChg chg="mod">
          <ac:chgData name="Nwakaego Elumese" userId="4410c3d1-fbc7-45e2-a917-eb2073946119" providerId="ADAL" clId="{2E3997F2-A5FE-4DA8-967D-41AAA80B61B1}" dt="2023-07-21T22:31:59.950" v="699" actId="14100"/>
          <ac:spMkLst>
            <pc:docMk/>
            <pc:sldMk cId="0" sldId="260"/>
            <ac:spMk id="14" creationId="{00000000-0000-0000-0000-000000000000}"/>
          </ac:spMkLst>
        </pc:spChg>
        <pc:spChg chg="mod">
          <ac:chgData name="Nwakaego Elumese" userId="4410c3d1-fbc7-45e2-a917-eb2073946119" providerId="ADAL" clId="{2E3997F2-A5FE-4DA8-967D-41AAA80B61B1}" dt="2023-07-21T22:28:37.978" v="676" actId="20577"/>
          <ac:spMkLst>
            <pc:docMk/>
            <pc:sldMk cId="0" sldId="260"/>
            <ac:spMk id="24" creationId="{00000000-0000-0000-0000-000000000000}"/>
          </ac:spMkLst>
        </pc:spChg>
      </pc:sldChg>
      <pc:sldChg chg="addSp modSp mod setBg">
        <pc:chgData name="Nwakaego Elumese" userId="4410c3d1-fbc7-45e2-a917-eb2073946119" providerId="ADAL" clId="{2E3997F2-A5FE-4DA8-967D-41AAA80B61B1}" dt="2023-07-21T22:41:06.647" v="710" actId="207"/>
        <pc:sldMkLst>
          <pc:docMk/>
          <pc:sldMk cId="0" sldId="262"/>
        </pc:sldMkLst>
        <pc:spChg chg="mod">
          <ac:chgData name="Nwakaego Elumese" userId="4410c3d1-fbc7-45e2-a917-eb2073946119" providerId="ADAL" clId="{2E3997F2-A5FE-4DA8-967D-41AAA80B61B1}" dt="2023-07-21T22:41:06.647" v="710" actId="207"/>
          <ac:spMkLst>
            <pc:docMk/>
            <pc:sldMk cId="0" sldId="262"/>
            <ac:spMk id="2" creationId="{00000000-0000-0000-0000-000000000000}"/>
          </ac:spMkLst>
        </pc:spChg>
        <pc:spChg chg="mod">
          <ac:chgData name="Nwakaego Elumese" userId="4410c3d1-fbc7-45e2-a917-eb2073946119" providerId="ADAL" clId="{2E3997F2-A5FE-4DA8-967D-41AAA80B61B1}" dt="2023-07-21T22:36:18.791" v="705" actId="26606"/>
          <ac:spMkLst>
            <pc:docMk/>
            <pc:sldMk cId="0" sldId="262"/>
            <ac:spMk id="3" creationId="{00000000-0000-0000-0000-000000000000}"/>
          </ac:spMkLst>
        </pc:spChg>
        <pc:spChg chg="mod">
          <ac:chgData name="Nwakaego Elumese" userId="4410c3d1-fbc7-45e2-a917-eb2073946119" providerId="ADAL" clId="{2E3997F2-A5FE-4DA8-967D-41AAA80B61B1}" dt="2023-07-21T22:36:18.791" v="705" actId="26606"/>
          <ac:spMkLst>
            <pc:docMk/>
            <pc:sldMk cId="0" sldId="262"/>
            <ac:spMk id="4" creationId="{00000000-0000-0000-0000-000000000000}"/>
          </ac:spMkLst>
        </pc:spChg>
        <pc:spChg chg="mod">
          <ac:chgData name="Nwakaego Elumese" userId="4410c3d1-fbc7-45e2-a917-eb2073946119" providerId="ADAL" clId="{2E3997F2-A5FE-4DA8-967D-41AAA80B61B1}" dt="2023-07-21T22:36:18.791" v="705" actId="26606"/>
          <ac:spMkLst>
            <pc:docMk/>
            <pc:sldMk cId="0" sldId="262"/>
            <ac:spMk id="5" creationId="{00000000-0000-0000-0000-000000000000}"/>
          </ac:spMkLst>
        </pc:spChg>
        <pc:spChg chg="mod">
          <ac:chgData name="Nwakaego Elumese" userId="4410c3d1-fbc7-45e2-a917-eb2073946119" providerId="ADAL" clId="{2E3997F2-A5FE-4DA8-967D-41AAA80B61B1}" dt="2023-07-21T22:36:18.791" v="705" actId="26606"/>
          <ac:spMkLst>
            <pc:docMk/>
            <pc:sldMk cId="0" sldId="262"/>
            <ac:spMk id="6" creationId="{00000000-0000-0000-0000-000000000000}"/>
          </ac:spMkLst>
        </pc:spChg>
        <pc:spChg chg="mod">
          <ac:chgData name="Nwakaego Elumese" userId="4410c3d1-fbc7-45e2-a917-eb2073946119" providerId="ADAL" clId="{2E3997F2-A5FE-4DA8-967D-41AAA80B61B1}" dt="2023-07-21T22:36:18.791" v="705" actId="26606"/>
          <ac:spMkLst>
            <pc:docMk/>
            <pc:sldMk cId="0" sldId="262"/>
            <ac:spMk id="7" creationId="{00000000-0000-0000-0000-000000000000}"/>
          </ac:spMkLst>
        </pc:spChg>
        <pc:spChg chg="add">
          <ac:chgData name="Nwakaego Elumese" userId="4410c3d1-fbc7-45e2-a917-eb2073946119" providerId="ADAL" clId="{2E3997F2-A5FE-4DA8-967D-41AAA80B61B1}" dt="2023-07-21T22:36:18.791" v="705" actId="26606"/>
          <ac:spMkLst>
            <pc:docMk/>
            <pc:sldMk cId="0" sldId="262"/>
            <ac:spMk id="13" creationId="{16AC3602-3348-4F31-9E43-076B03514ECB}"/>
          </ac:spMkLst>
        </pc:spChg>
        <pc:spChg chg="add">
          <ac:chgData name="Nwakaego Elumese" userId="4410c3d1-fbc7-45e2-a917-eb2073946119" providerId="ADAL" clId="{2E3997F2-A5FE-4DA8-967D-41AAA80B61B1}" dt="2023-07-21T22:36:18.791" v="705" actId="26606"/>
          <ac:spMkLst>
            <pc:docMk/>
            <pc:sldMk cId="0" sldId="262"/>
            <ac:spMk id="15" creationId="{394094B0-A6C9-44BE-9042-66EF0612F625}"/>
          </ac:spMkLst>
        </pc:spChg>
        <pc:spChg chg="add">
          <ac:chgData name="Nwakaego Elumese" userId="4410c3d1-fbc7-45e2-a917-eb2073946119" providerId="ADAL" clId="{2E3997F2-A5FE-4DA8-967D-41AAA80B61B1}" dt="2023-07-21T22:36:18.791" v="705" actId="26606"/>
          <ac:spMkLst>
            <pc:docMk/>
            <pc:sldMk cId="0" sldId="262"/>
            <ac:spMk id="17" creationId="{64C2CA96-0B16-4AA7-B340-33044D238597}"/>
          </ac:spMkLst>
        </pc:spChg>
        <pc:spChg chg="add">
          <ac:chgData name="Nwakaego Elumese" userId="4410c3d1-fbc7-45e2-a917-eb2073946119" providerId="ADAL" clId="{2E3997F2-A5FE-4DA8-967D-41AAA80B61B1}" dt="2023-07-21T22:36:18.791" v="705" actId="26606"/>
          <ac:spMkLst>
            <pc:docMk/>
            <pc:sldMk cId="0" sldId="262"/>
            <ac:spMk id="19" creationId="{1D50D7A8-F1D5-4306-8A9B-DD7A73EB8BCE}"/>
          </ac:spMkLst>
        </pc:spChg>
      </pc:sldChg>
      <pc:sldChg chg="modSp mod">
        <pc:chgData name="Nwakaego Elumese" userId="4410c3d1-fbc7-45e2-a917-eb2073946119" providerId="ADAL" clId="{2E3997F2-A5FE-4DA8-967D-41AAA80B61B1}" dt="2023-07-21T18:52:24.540" v="45" actId="20577"/>
        <pc:sldMkLst>
          <pc:docMk/>
          <pc:sldMk cId="0" sldId="263"/>
        </pc:sldMkLst>
        <pc:spChg chg="mod">
          <ac:chgData name="Nwakaego Elumese" userId="4410c3d1-fbc7-45e2-a917-eb2073946119" providerId="ADAL" clId="{2E3997F2-A5FE-4DA8-967D-41AAA80B61B1}" dt="2023-07-21T18:52:24.540" v="45" actId="20577"/>
          <ac:spMkLst>
            <pc:docMk/>
            <pc:sldMk cId="0" sldId="263"/>
            <ac:spMk id="15" creationId="{00000000-0000-0000-0000-000000000000}"/>
          </ac:spMkLst>
        </pc:spChg>
      </pc:sldChg>
      <pc:sldChg chg="modSp mod">
        <pc:chgData name="Nwakaego Elumese" userId="4410c3d1-fbc7-45e2-a917-eb2073946119" providerId="ADAL" clId="{2E3997F2-A5FE-4DA8-967D-41AAA80B61B1}" dt="2023-07-21T18:54:48.739" v="65" actId="20577"/>
        <pc:sldMkLst>
          <pc:docMk/>
          <pc:sldMk cId="0" sldId="265"/>
        </pc:sldMkLst>
        <pc:spChg chg="mod">
          <ac:chgData name="Nwakaego Elumese" userId="4410c3d1-fbc7-45e2-a917-eb2073946119" providerId="ADAL" clId="{2E3997F2-A5FE-4DA8-967D-41AAA80B61B1}" dt="2023-07-21T18:54:48.739" v="65" actId="20577"/>
          <ac:spMkLst>
            <pc:docMk/>
            <pc:sldMk cId="0" sldId="265"/>
            <ac:spMk id="11" creationId="{00000000-0000-0000-0000-000000000000}"/>
          </ac:spMkLst>
        </pc:spChg>
      </pc:sldChg>
    </pc:docChg>
  </pc:docChgLst>
  <pc:docChgLst>
    <pc:chgData name="Nwakaego" userId="4410c3d1-fbc7-45e2-a917-eb2073946119" providerId="ADAL" clId="{2E3997F2-A5FE-4DA8-967D-41AAA80B61B1}"/>
    <pc:docChg chg="undo custSel modSld">
      <pc:chgData name="Nwakaego" userId="4410c3d1-fbc7-45e2-a917-eb2073946119" providerId="ADAL" clId="{2E3997F2-A5FE-4DA8-967D-41AAA80B61B1}" dt="2023-07-16T15:54:12.771" v="640" actId="20577"/>
      <pc:docMkLst>
        <pc:docMk/>
      </pc:docMkLst>
      <pc:sldChg chg="modSp mod">
        <pc:chgData name="Nwakaego" userId="4410c3d1-fbc7-45e2-a917-eb2073946119" providerId="ADAL" clId="{2E3997F2-A5FE-4DA8-967D-41AAA80B61B1}" dt="2023-07-16T15:21:54.933" v="422" actId="20577"/>
        <pc:sldMkLst>
          <pc:docMk/>
          <pc:sldMk cId="0" sldId="256"/>
        </pc:sldMkLst>
        <pc:spChg chg="mod">
          <ac:chgData name="Nwakaego" userId="4410c3d1-fbc7-45e2-a917-eb2073946119" providerId="ADAL" clId="{2E3997F2-A5FE-4DA8-967D-41AAA80B61B1}" dt="2023-07-16T14:56:32.666" v="10" actId="14100"/>
          <ac:spMkLst>
            <pc:docMk/>
            <pc:sldMk cId="0" sldId="256"/>
            <ac:spMk id="6" creationId="{00000000-0000-0000-0000-000000000000}"/>
          </ac:spMkLst>
        </pc:spChg>
        <pc:spChg chg="mod">
          <ac:chgData name="Nwakaego" userId="4410c3d1-fbc7-45e2-a917-eb2073946119" providerId="ADAL" clId="{2E3997F2-A5FE-4DA8-967D-41AAA80B61B1}" dt="2023-07-16T15:21:54.933" v="422" actId="20577"/>
          <ac:spMkLst>
            <pc:docMk/>
            <pc:sldMk cId="0" sldId="256"/>
            <ac:spMk id="7" creationId="{00000000-0000-0000-0000-000000000000}"/>
          </ac:spMkLst>
        </pc:spChg>
        <pc:spChg chg="mod">
          <ac:chgData name="Nwakaego" userId="4410c3d1-fbc7-45e2-a917-eb2073946119" providerId="ADAL" clId="{2E3997F2-A5FE-4DA8-967D-41AAA80B61B1}" dt="2023-07-16T15:12:24.206" v="315" actId="20577"/>
          <ac:spMkLst>
            <pc:docMk/>
            <pc:sldMk cId="0" sldId="256"/>
            <ac:spMk id="8" creationId="{00000000-0000-0000-0000-000000000000}"/>
          </ac:spMkLst>
        </pc:spChg>
      </pc:sldChg>
      <pc:sldChg chg="addSp delSp modSp mod setBg">
        <pc:chgData name="Nwakaego" userId="4410c3d1-fbc7-45e2-a917-eb2073946119" providerId="ADAL" clId="{2E3997F2-A5FE-4DA8-967D-41AAA80B61B1}" dt="2023-07-16T15:02:09.661" v="273" actId="26606"/>
        <pc:sldMkLst>
          <pc:docMk/>
          <pc:sldMk cId="0" sldId="258"/>
        </pc:sldMkLst>
        <pc:spChg chg="mod">
          <ac:chgData name="Nwakaego" userId="4410c3d1-fbc7-45e2-a917-eb2073946119" providerId="ADAL" clId="{2E3997F2-A5FE-4DA8-967D-41AAA80B61B1}" dt="2023-07-16T15:02:09.661" v="273" actId="26606"/>
          <ac:spMkLst>
            <pc:docMk/>
            <pc:sldMk cId="0" sldId="258"/>
            <ac:spMk id="2" creationId="{00000000-0000-0000-0000-000000000000}"/>
          </ac:spMkLst>
        </pc:spChg>
        <pc:spChg chg="mod">
          <ac:chgData name="Nwakaego" userId="4410c3d1-fbc7-45e2-a917-eb2073946119" providerId="ADAL" clId="{2E3997F2-A5FE-4DA8-967D-41AAA80B61B1}" dt="2023-07-16T15:02:09.661" v="273" actId="26606"/>
          <ac:spMkLst>
            <pc:docMk/>
            <pc:sldMk cId="0" sldId="258"/>
            <ac:spMk id="3" creationId="{00000000-0000-0000-0000-000000000000}"/>
          </ac:spMkLst>
        </pc:spChg>
        <pc:spChg chg="mod">
          <ac:chgData name="Nwakaego" userId="4410c3d1-fbc7-45e2-a917-eb2073946119" providerId="ADAL" clId="{2E3997F2-A5FE-4DA8-967D-41AAA80B61B1}" dt="2023-07-16T15:02:09.661" v="273" actId="26606"/>
          <ac:spMkLst>
            <pc:docMk/>
            <pc:sldMk cId="0" sldId="258"/>
            <ac:spMk id="4" creationId="{00000000-0000-0000-0000-000000000000}"/>
          </ac:spMkLst>
        </pc:spChg>
        <pc:spChg chg="mod">
          <ac:chgData name="Nwakaego" userId="4410c3d1-fbc7-45e2-a917-eb2073946119" providerId="ADAL" clId="{2E3997F2-A5FE-4DA8-967D-41AAA80B61B1}" dt="2023-07-16T15:02:09.661" v="273" actId="26606"/>
          <ac:spMkLst>
            <pc:docMk/>
            <pc:sldMk cId="0" sldId="258"/>
            <ac:spMk id="5" creationId="{00000000-0000-0000-0000-000000000000}"/>
          </ac:spMkLst>
        </pc:spChg>
        <pc:spChg chg="mod">
          <ac:chgData name="Nwakaego" userId="4410c3d1-fbc7-45e2-a917-eb2073946119" providerId="ADAL" clId="{2E3997F2-A5FE-4DA8-967D-41AAA80B61B1}" dt="2023-07-16T15:02:09.661" v="273" actId="26606"/>
          <ac:spMkLst>
            <pc:docMk/>
            <pc:sldMk cId="0" sldId="258"/>
            <ac:spMk id="6" creationId="{00000000-0000-0000-0000-000000000000}"/>
          </ac:spMkLst>
        </pc:spChg>
        <pc:spChg chg="mod">
          <ac:chgData name="Nwakaego" userId="4410c3d1-fbc7-45e2-a917-eb2073946119" providerId="ADAL" clId="{2E3997F2-A5FE-4DA8-967D-41AAA80B61B1}" dt="2023-07-16T15:02:09.661" v="273" actId="26606"/>
          <ac:spMkLst>
            <pc:docMk/>
            <pc:sldMk cId="0" sldId="258"/>
            <ac:spMk id="7" creationId="{00000000-0000-0000-0000-000000000000}"/>
          </ac:spMkLst>
        </pc:spChg>
        <pc:spChg chg="mod">
          <ac:chgData name="Nwakaego" userId="4410c3d1-fbc7-45e2-a917-eb2073946119" providerId="ADAL" clId="{2E3997F2-A5FE-4DA8-967D-41AAA80B61B1}" dt="2023-07-16T15:02:09.661" v="273" actId="26606"/>
          <ac:spMkLst>
            <pc:docMk/>
            <pc:sldMk cId="0" sldId="258"/>
            <ac:spMk id="8" creationId="{00000000-0000-0000-0000-000000000000}"/>
          </ac:spMkLst>
        </pc:spChg>
        <pc:spChg chg="mod">
          <ac:chgData name="Nwakaego" userId="4410c3d1-fbc7-45e2-a917-eb2073946119" providerId="ADAL" clId="{2E3997F2-A5FE-4DA8-967D-41AAA80B61B1}" dt="2023-07-16T15:02:09.661" v="273" actId="26606"/>
          <ac:spMkLst>
            <pc:docMk/>
            <pc:sldMk cId="0" sldId="258"/>
            <ac:spMk id="9" creationId="{00000000-0000-0000-0000-000000000000}"/>
          </ac:spMkLst>
        </pc:spChg>
        <pc:spChg chg="add del">
          <ac:chgData name="Nwakaego" userId="4410c3d1-fbc7-45e2-a917-eb2073946119" providerId="ADAL" clId="{2E3997F2-A5FE-4DA8-967D-41AAA80B61B1}" dt="2023-07-16T15:02:09.629" v="272" actId="26606"/>
          <ac:spMkLst>
            <pc:docMk/>
            <pc:sldMk cId="0" sldId="258"/>
            <ac:spMk id="15" creationId="{01D0AF59-99C3-4251-AB9A-C966C6AD4400}"/>
          </ac:spMkLst>
        </pc:spChg>
        <pc:spChg chg="add del">
          <ac:chgData name="Nwakaego" userId="4410c3d1-fbc7-45e2-a917-eb2073946119" providerId="ADAL" clId="{2E3997F2-A5FE-4DA8-967D-41AAA80B61B1}" dt="2023-07-16T15:02:09.629" v="272" actId="26606"/>
          <ac:spMkLst>
            <pc:docMk/>
            <pc:sldMk cId="0" sldId="258"/>
            <ac:spMk id="17" creationId="{1855405F-37A2-4869-9154-F8BE3BECE6C3}"/>
          </ac:spMkLst>
        </pc:spChg>
        <pc:spChg chg="add">
          <ac:chgData name="Nwakaego" userId="4410c3d1-fbc7-45e2-a917-eb2073946119" providerId="ADAL" clId="{2E3997F2-A5FE-4DA8-967D-41AAA80B61B1}" dt="2023-07-16T15:02:09.661" v="273" actId="26606"/>
          <ac:spMkLst>
            <pc:docMk/>
            <pc:sldMk cId="0" sldId="258"/>
            <ac:spMk id="19" creationId="{2633B3B5-CC90-43F0-8714-D31D1F3F0209}"/>
          </ac:spMkLst>
        </pc:spChg>
        <pc:spChg chg="add">
          <ac:chgData name="Nwakaego" userId="4410c3d1-fbc7-45e2-a917-eb2073946119" providerId="ADAL" clId="{2E3997F2-A5FE-4DA8-967D-41AAA80B61B1}" dt="2023-07-16T15:02:09.661" v="273" actId="26606"/>
          <ac:spMkLst>
            <pc:docMk/>
            <pc:sldMk cId="0" sldId="258"/>
            <ac:spMk id="20" creationId="{AB8C311F-7253-4AED-9701-7FC0708C41C7}"/>
          </ac:spMkLst>
        </pc:spChg>
        <pc:spChg chg="add">
          <ac:chgData name="Nwakaego" userId="4410c3d1-fbc7-45e2-a917-eb2073946119" providerId="ADAL" clId="{2E3997F2-A5FE-4DA8-967D-41AAA80B61B1}" dt="2023-07-16T15:02:09.661" v="273" actId="26606"/>
          <ac:spMkLst>
            <pc:docMk/>
            <pc:sldMk cId="0" sldId="258"/>
            <ac:spMk id="21" creationId="{A8D57A06-A426-446D-B02C-A2DC6B62E45E}"/>
          </ac:spMkLst>
        </pc:spChg>
        <pc:spChg chg="add">
          <ac:chgData name="Nwakaego" userId="4410c3d1-fbc7-45e2-a917-eb2073946119" providerId="ADAL" clId="{2E3997F2-A5FE-4DA8-967D-41AAA80B61B1}" dt="2023-07-16T15:02:09.661" v="273" actId="26606"/>
          <ac:spMkLst>
            <pc:docMk/>
            <pc:sldMk cId="0" sldId="258"/>
            <ac:spMk id="22" creationId="{E2384209-CB15-4CDF-9D31-C44FD9A3F20D}"/>
          </ac:spMkLst>
        </pc:spChg>
      </pc:sldChg>
      <pc:sldChg chg="modSp mod">
        <pc:chgData name="Nwakaego" userId="4410c3d1-fbc7-45e2-a917-eb2073946119" providerId="ADAL" clId="{2E3997F2-A5FE-4DA8-967D-41AAA80B61B1}" dt="2023-07-16T15:13:07.860" v="365" actId="20577"/>
        <pc:sldMkLst>
          <pc:docMk/>
          <pc:sldMk cId="0" sldId="259"/>
        </pc:sldMkLst>
        <pc:spChg chg="mod">
          <ac:chgData name="Nwakaego" userId="4410c3d1-fbc7-45e2-a917-eb2073946119" providerId="ADAL" clId="{2E3997F2-A5FE-4DA8-967D-41AAA80B61B1}" dt="2023-07-16T15:13:07.860" v="365" actId="20577"/>
          <ac:spMkLst>
            <pc:docMk/>
            <pc:sldMk cId="0" sldId="259"/>
            <ac:spMk id="10" creationId="{00000000-0000-0000-0000-000000000000}"/>
          </ac:spMkLst>
        </pc:spChg>
        <pc:spChg chg="mod">
          <ac:chgData name="Nwakaego" userId="4410c3d1-fbc7-45e2-a917-eb2073946119" providerId="ADAL" clId="{2E3997F2-A5FE-4DA8-967D-41AAA80B61B1}" dt="2023-07-16T14:58:46.229" v="205" actId="20577"/>
          <ac:spMkLst>
            <pc:docMk/>
            <pc:sldMk cId="0" sldId="259"/>
            <ac:spMk id="14" creationId="{00000000-0000-0000-0000-000000000000}"/>
          </ac:spMkLst>
        </pc:spChg>
        <pc:spChg chg="mod">
          <ac:chgData name="Nwakaego" userId="4410c3d1-fbc7-45e2-a917-eb2073946119" providerId="ADAL" clId="{2E3997F2-A5FE-4DA8-967D-41AAA80B61B1}" dt="2023-07-16T14:59:43.377" v="270" actId="20577"/>
          <ac:spMkLst>
            <pc:docMk/>
            <pc:sldMk cId="0" sldId="259"/>
            <ac:spMk id="17" creationId="{00000000-0000-0000-0000-000000000000}"/>
          </ac:spMkLst>
        </pc:spChg>
      </pc:sldChg>
      <pc:sldChg chg="modSp mod">
        <pc:chgData name="Nwakaego" userId="4410c3d1-fbc7-45e2-a917-eb2073946119" providerId="ADAL" clId="{2E3997F2-A5FE-4DA8-967D-41AAA80B61B1}" dt="2023-07-16T15:54:12.771" v="640" actId="20577"/>
        <pc:sldMkLst>
          <pc:docMk/>
          <pc:sldMk cId="0" sldId="261"/>
        </pc:sldMkLst>
        <pc:spChg chg="mod">
          <ac:chgData name="Nwakaego" userId="4410c3d1-fbc7-45e2-a917-eb2073946119" providerId="ADAL" clId="{2E3997F2-A5FE-4DA8-967D-41AAA80B61B1}" dt="2023-07-16T15:53:01.488" v="511" actId="20577"/>
          <ac:spMkLst>
            <pc:docMk/>
            <pc:sldMk cId="0" sldId="261"/>
            <ac:spMk id="11" creationId="{00000000-0000-0000-0000-000000000000}"/>
          </ac:spMkLst>
        </pc:spChg>
        <pc:spChg chg="mod">
          <ac:chgData name="Nwakaego" userId="4410c3d1-fbc7-45e2-a917-eb2073946119" providerId="ADAL" clId="{2E3997F2-A5FE-4DA8-967D-41AAA80B61B1}" dt="2023-07-16T15:54:12.771" v="640" actId="20577"/>
          <ac:spMkLst>
            <pc:docMk/>
            <pc:sldMk cId="0" sldId="261"/>
            <ac:spMk id="14" creationId="{00000000-0000-0000-0000-000000000000}"/>
          </ac:spMkLst>
        </pc:spChg>
      </pc:sldChg>
      <pc:sldChg chg="modSp mod">
        <pc:chgData name="Nwakaego" userId="4410c3d1-fbc7-45e2-a917-eb2073946119" providerId="ADAL" clId="{2E3997F2-A5FE-4DA8-967D-41AAA80B61B1}" dt="2023-07-16T15:24:03.073" v="430" actId="13926"/>
        <pc:sldMkLst>
          <pc:docMk/>
          <pc:sldMk cId="0" sldId="262"/>
        </pc:sldMkLst>
        <pc:spChg chg="mod">
          <ac:chgData name="Nwakaego" userId="4410c3d1-fbc7-45e2-a917-eb2073946119" providerId="ADAL" clId="{2E3997F2-A5FE-4DA8-967D-41AAA80B61B1}" dt="2023-07-16T15:22:36.607" v="427" actId="207"/>
          <ac:spMkLst>
            <pc:docMk/>
            <pc:sldMk cId="0" sldId="262"/>
            <ac:spMk id="2" creationId="{00000000-0000-0000-0000-000000000000}"/>
          </ac:spMkLst>
        </pc:spChg>
        <pc:spChg chg="mod">
          <ac:chgData name="Nwakaego" userId="4410c3d1-fbc7-45e2-a917-eb2073946119" providerId="ADAL" clId="{2E3997F2-A5FE-4DA8-967D-41AAA80B61B1}" dt="2023-07-16T15:22:57.447" v="428" actId="207"/>
          <ac:spMkLst>
            <pc:docMk/>
            <pc:sldMk cId="0" sldId="262"/>
            <ac:spMk id="3" creationId="{00000000-0000-0000-0000-000000000000}"/>
          </ac:spMkLst>
        </pc:spChg>
        <pc:spChg chg="mod">
          <ac:chgData name="Nwakaego" userId="4410c3d1-fbc7-45e2-a917-eb2073946119" providerId="ADAL" clId="{2E3997F2-A5FE-4DA8-967D-41AAA80B61B1}" dt="2023-07-16T15:24:03.073" v="430" actId="13926"/>
          <ac:spMkLst>
            <pc:docMk/>
            <pc:sldMk cId="0" sldId="262"/>
            <ac:spMk id="4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svg"/><Relationship Id="rId5" Type="http://schemas.openxmlformats.org/officeDocument/2006/relationships/image" Target="../media/image9.sv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sv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svg"/><Relationship Id="rId11" Type="http://schemas.openxmlformats.org/officeDocument/2006/relationships/image" Target="../media/image26.sv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svg"/><Relationship Id="rId3" Type="http://schemas.openxmlformats.org/officeDocument/2006/relationships/image" Target="../media/image29.svg"/><Relationship Id="rId7" Type="http://schemas.openxmlformats.org/officeDocument/2006/relationships/image" Target="../media/image33.svg"/><Relationship Id="rId12" Type="http://schemas.openxmlformats.org/officeDocument/2006/relationships/image" Target="../media/image38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svg"/><Relationship Id="rId5" Type="http://schemas.openxmlformats.org/officeDocument/2006/relationships/image" Target="../media/image31.svg"/><Relationship Id="rId15" Type="http://schemas.openxmlformats.org/officeDocument/2006/relationships/image" Target="../media/image41.sv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svg"/><Relationship Id="rId14" Type="http://schemas.openxmlformats.org/officeDocument/2006/relationships/image" Target="../media/image4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dwaycommunityhealthcare.nhs.uk/about-us" TargetMode="External"/><Relationship Id="rId2" Type="http://schemas.openxmlformats.org/officeDocument/2006/relationships/hyperlink" Target="https://www.mckinsey.com/capabilities/people-and-organizational-performance/our-insights/the-new-possible-how-hr-can-help-build-the-organization-of-the-future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medwaycommunityhealthcare.nhs.uk/work-us/vacancies?basic=&amp;emp=902&amp;_srt=jobtitle&amp;_sd=a&amp;_ts=&amp;basicfallback=1#!/job/UK/Kent/Gillingham/Medway_Community_Healthcare_CIC/Administrator/Administrator-v540693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128715" y="1028700"/>
            <a:ext cx="1130585" cy="1133510"/>
            <a:chOff x="0" y="0"/>
            <a:chExt cx="1507446" cy="151134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507446" cy="1511346"/>
              <a:chOff x="0" y="0"/>
              <a:chExt cx="2117940" cy="212342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2117940" cy="2123420"/>
              </a:xfrm>
              <a:custGeom>
                <a:avLst/>
                <a:gdLst/>
                <a:ahLst/>
                <a:cxnLst/>
                <a:rect l="l" t="t" r="r" b="b"/>
                <a:pathLst>
                  <a:path w="2117940" h="2123420">
                    <a:moveTo>
                      <a:pt x="0" y="0"/>
                    </a:moveTo>
                    <a:lnTo>
                      <a:pt x="0" y="2123420"/>
                    </a:lnTo>
                    <a:lnTo>
                      <a:pt x="2117940" y="2123420"/>
                    </a:lnTo>
                    <a:lnTo>
                      <a:pt x="2117940" y="0"/>
                    </a:lnTo>
                    <a:lnTo>
                      <a:pt x="0" y="0"/>
                    </a:lnTo>
                    <a:close/>
                    <a:moveTo>
                      <a:pt x="2056980" y="2062460"/>
                    </a:moveTo>
                    <a:lnTo>
                      <a:pt x="59690" y="2062460"/>
                    </a:lnTo>
                    <a:lnTo>
                      <a:pt x="59690" y="59690"/>
                    </a:lnTo>
                    <a:lnTo>
                      <a:pt x="2056980" y="59690"/>
                    </a:lnTo>
                    <a:lnTo>
                      <a:pt x="2056980" y="2062460"/>
                    </a:lnTo>
                    <a:close/>
                  </a:path>
                </a:pathLst>
              </a:custGeom>
              <a:solidFill>
                <a:srgbClr val="5C2DBF"/>
              </a:solidFill>
            </p:spPr>
          </p:sp>
        </p:grpSp>
        <p:sp>
          <p:nvSpPr>
            <p:cNvPr id="5" name="TextBox 5"/>
            <p:cNvSpPr txBox="1"/>
            <p:nvPr/>
          </p:nvSpPr>
          <p:spPr>
            <a:xfrm>
              <a:off x="279299" y="495327"/>
              <a:ext cx="970266" cy="5396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080"/>
                </a:lnSpc>
              </a:pPr>
              <a:r>
                <a:rPr lang="en-US" sz="2800">
                  <a:solidFill>
                    <a:srgbClr val="5C2DBF"/>
                  </a:solidFill>
                  <a:latin typeface="Clear Sans Medium"/>
                </a:rPr>
                <a:t>HR</a:t>
              </a:r>
            </a:p>
          </p:txBody>
        </p:sp>
      </p:grpSp>
      <p:sp>
        <p:nvSpPr>
          <p:cNvPr id="6" name="Freeform 6"/>
          <p:cNvSpPr/>
          <p:nvPr/>
        </p:nvSpPr>
        <p:spPr>
          <a:xfrm>
            <a:off x="10515600" y="1028700"/>
            <a:ext cx="5124407" cy="5915025"/>
          </a:xfrm>
          <a:custGeom>
            <a:avLst/>
            <a:gdLst/>
            <a:ahLst/>
            <a:cxnLst/>
            <a:rect l="l" t="t" r="r" b="b"/>
            <a:pathLst>
              <a:path w="6780645" h="8229600">
                <a:moveTo>
                  <a:pt x="0" y="0"/>
                </a:moveTo>
                <a:lnTo>
                  <a:pt x="6780644" y="0"/>
                </a:lnTo>
                <a:lnTo>
                  <a:pt x="678064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4726" t="-7226" r="-49150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228600" y="1095375"/>
            <a:ext cx="8915400" cy="23347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900"/>
              </a:lnSpc>
            </a:pPr>
            <a:r>
              <a:rPr lang="en-US" sz="3600">
                <a:latin typeface="Questrial Bold"/>
              </a:rPr>
              <a:t>Training and Development Needs for an HR Officer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81000" y="3793186"/>
            <a:ext cx="8478362" cy="28064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749"/>
              </a:lnSpc>
            </a:pPr>
            <a:r>
              <a:rPr lang="en-US" sz="2499" spc="199">
                <a:solidFill>
                  <a:srgbClr val="303030"/>
                </a:solidFill>
                <a:latin typeface="Clear Sans Medium"/>
              </a:rPr>
              <a:t>NAME: Nwakaego Peace Elumese</a:t>
            </a:r>
          </a:p>
          <a:p>
            <a:pPr>
              <a:lnSpc>
                <a:spcPts val="3749"/>
              </a:lnSpc>
            </a:pPr>
            <a:r>
              <a:rPr lang="en-US" sz="2499" spc="199">
                <a:solidFill>
                  <a:srgbClr val="303030"/>
                </a:solidFill>
                <a:latin typeface="Clear Sans Medium"/>
              </a:rPr>
              <a:t>ID: 2114106</a:t>
            </a:r>
          </a:p>
          <a:p>
            <a:pPr>
              <a:lnSpc>
                <a:spcPts val="3749"/>
              </a:lnSpc>
            </a:pPr>
            <a:r>
              <a:rPr lang="en-US" sz="2499" spc="199">
                <a:solidFill>
                  <a:srgbClr val="303030"/>
                </a:solidFill>
                <a:latin typeface="Clear Sans Medium"/>
              </a:rPr>
              <a:t>(BMSW5102): developing Relationships and Workplace Achievement</a:t>
            </a:r>
          </a:p>
          <a:p>
            <a:pPr>
              <a:lnSpc>
                <a:spcPts val="3749"/>
              </a:lnSpc>
            </a:pPr>
            <a:r>
              <a:rPr lang="en-US" sz="2499" spc="199">
                <a:solidFill>
                  <a:srgbClr val="303030"/>
                </a:solidFill>
                <a:latin typeface="Clear Sans Medium"/>
              </a:rPr>
              <a:t>Lecturer NAME: Mr. Charles </a:t>
            </a:r>
            <a:r>
              <a:rPr lang="en-US" sz="2499" spc="199" err="1">
                <a:solidFill>
                  <a:srgbClr val="303030"/>
                </a:solidFill>
                <a:latin typeface="Clear Sans Medium"/>
              </a:rPr>
              <a:t>Nwaogwugwu</a:t>
            </a:r>
            <a:endParaRPr lang="en-US" sz="2499" spc="199">
              <a:solidFill>
                <a:srgbClr val="303030"/>
              </a:solidFill>
              <a:latin typeface="Clear Sans Medium"/>
            </a:endParaRPr>
          </a:p>
          <a:p>
            <a:pPr>
              <a:lnSpc>
                <a:spcPts val="3749"/>
              </a:lnSpc>
            </a:pPr>
            <a:r>
              <a:rPr lang="en-US" sz="2499" spc="199">
                <a:solidFill>
                  <a:srgbClr val="303030"/>
                </a:solidFill>
                <a:latin typeface="Clear Sans Medium"/>
              </a:rPr>
              <a:t>DATE: 23/07/2023</a:t>
            </a:r>
          </a:p>
        </p:txBody>
      </p:sp>
      <p:sp>
        <p:nvSpPr>
          <p:cNvPr id="9" name="TextBox 9"/>
          <p:cNvSpPr txBox="1"/>
          <p:nvPr/>
        </p:nvSpPr>
        <p:spPr>
          <a:xfrm rot="5400000">
            <a:off x="14410676" y="6420176"/>
            <a:ext cx="5465113" cy="211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799"/>
              </a:lnSpc>
            </a:pPr>
            <a:r>
              <a:rPr lang="en-US" sz="1499" spc="74">
                <a:solidFill>
                  <a:srgbClr val="303030"/>
                </a:solidFill>
                <a:latin typeface="Clear Sans Light"/>
              </a:rPr>
              <a:t>TRAINING AND DEVELOPMENT NEEDS FOR AN HR OFFICER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076325"/>
            <a:ext cx="5752677" cy="6800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80"/>
              </a:lnSpc>
            </a:pPr>
            <a:r>
              <a:rPr lang="en-US" sz="4800">
                <a:solidFill>
                  <a:srgbClr val="303030"/>
                </a:solidFill>
                <a:latin typeface="Clear Sans Bold"/>
              </a:rPr>
              <a:t>TABLE OF </a:t>
            </a:r>
            <a:r>
              <a:rPr lang="en-US" sz="4800">
                <a:solidFill>
                  <a:srgbClr val="5C2DBF"/>
                </a:solidFill>
                <a:latin typeface="Clear Sans Bold"/>
              </a:rPr>
              <a:t>CONTENT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2254248"/>
            <a:ext cx="12697746" cy="7111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41" lvl="1" indent="-377820">
              <a:lnSpc>
                <a:spcPts val="5599"/>
              </a:lnSpc>
              <a:buFont typeface="Arial"/>
              <a:buChar char="•"/>
            </a:pPr>
            <a:r>
              <a:rPr lang="en-US" sz="3499">
                <a:solidFill>
                  <a:srgbClr val="303030"/>
                </a:solidFill>
                <a:latin typeface="Clear Sans"/>
              </a:rPr>
              <a:t>Introduction………………………………………………..1</a:t>
            </a:r>
          </a:p>
          <a:p>
            <a:pPr marL="755641" lvl="1" indent="-377820">
              <a:lnSpc>
                <a:spcPts val="5599"/>
              </a:lnSpc>
              <a:buFont typeface="Arial"/>
              <a:buChar char="•"/>
            </a:pPr>
            <a:r>
              <a:rPr lang="en-US" sz="3499">
                <a:solidFill>
                  <a:srgbClr val="303030"/>
                </a:solidFill>
                <a:latin typeface="Clear Sans"/>
              </a:rPr>
              <a:t>Knowledge required for an HR Officer……………………2</a:t>
            </a:r>
          </a:p>
          <a:p>
            <a:pPr marL="755641" lvl="1" indent="-377820">
              <a:lnSpc>
                <a:spcPts val="5599"/>
              </a:lnSpc>
              <a:buFont typeface="Arial"/>
              <a:buChar char="•"/>
            </a:pPr>
            <a:r>
              <a:rPr lang="en-US" sz="3499">
                <a:solidFill>
                  <a:srgbClr val="303030"/>
                </a:solidFill>
                <a:latin typeface="Clear Sans"/>
              </a:rPr>
              <a:t>Skills required for an HR Officer…………………………..3</a:t>
            </a:r>
          </a:p>
          <a:p>
            <a:pPr marL="755641" lvl="1" indent="-377820">
              <a:lnSpc>
                <a:spcPts val="5599"/>
              </a:lnSpc>
              <a:buFont typeface="Arial"/>
              <a:buChar char="•"/>
            </a:pPr>
            <a:r>
              <a:rPr lang="en-US" sz="3499" err="1">
                <a:solidFill>
                  <a:srgbClr val="303030"/>
                </a:solidFill>
                <a:latin typeface="Clear Sans"/>
              </a:rPr>
              <a:t>Behaviour</a:t>
            </a:r>
            <a:r>
              <a:rPr lang="en-US" sz="3499">
                <a:solidFill>
                  <a:srgbClr val="303030"/>
                </a:solidFill>
                <a:latin typeface="Clear Sans"/>
              </a:rPr>
              <a:t> required for an HR Officer……………………..4</a:t>
            </a:r>
          </a:p>
          <a:p>
            <a:pPr marL="755641" lvl="1" indent="-377820">
              <a:lnSpc>
                <a:spcPts val="5599"/>
              </a:lnSpc>
              <a:buFont typeface="Arial"/>
              <a:buChar char="•"/>
            </a:pPr>
            <a:r>
              <a:rPr lang="en-US" sz="3499">
                <a:solidFill>
                  <a:srgbClr val="303030"/>
                </a:solidFill>
                <a:latin typeface="Clear Sans"/>
              </a:rPr>
              <a:t>Identifying Training &amp; Development Needs………………5</a:t>
            </a:r>
          </a:p>
          <a:p>
            <a:pPr marL="755641" lvl="1" indent="-377820">
              <a:lnSpc>
                <a:spcPts val="5599"/>
              </a:lnSpc>
              <a:buFont typeface="Arial"/>
              <a:buChar char="•"/>
            </a:pPr>
            <a:r>
              <a:rPr lang="en-US" sz="3499">
                <a:solidFill>
                  <a:srgbClr val="303030"/>
                </a:solidFill>
                <a:latin typeface="Clear Sans"/>
              </a:rPr>
              <a:t>Organizational Benefits…………………………………….6</a:t>
            </a:r>
          </a:p>
          <a:p>
            <a:pPr marL="755641" lvl="1" indent="-377820">
              <a:lnSpc>
                <a:spcPts val="5599"/>
              </a:lnSpc>
              <a:buFont typeface="Arial"/>
              <a:buChar char="•"/>
            </a:pPr>
            <a:r>
              <a:rPr lang="en-US" sz="3499">
                <a:solidFill>
                  <a:srgbClr val="303030"/>
                </a:solidFill>
                <a:latin typeface="Clear Sans"/>
              </a:rPr>
              <a:t>Individual Benefits………………………………………….7</a:t>
            </a:r>
          </a:p>
          <a:p>
            <a:pPr marL="755641" lvl="1" indent="-377820">
              <a:lnSpc>
                <a:spcPts val="5599"/>
              </a:lnSpc>
              <a:buFont typeface="Arial"/>
              <a:buChar char="•"/>
            </a:pPr>
            <a:r>
              <a:rPr lang="en-US" sz="3499">
                <a:solidFill>
                  <a:srgbClr val="303030"/>
                </a:solidFill>
                <a:latin typeface="Clear Sans"/>
              </a:rPr>
              <a:t>SWOT Analysis………………………………………………8</a:t>
            </a:r>
          </a:p>
          <a:p>
            <a:pPr marL="755641" lvl="1" indent="-377820">
              <a:lnSpc>
                <a:spcPts val="5599"/>
              </a:lnSpc>
              <a:buFont typeface="Arial"/>
              <a:buChar char="•"/>
            </a:pPr>
            <a:r>
              <a:rPr lang="en-US" sz="3499">
                <a:solidFill>
                  <a:srgbClr val="303030"/>
                </a:solidFill>
                <a:latin typeface="Clear Sans"/>
              </a:rPr>
              <a:t>Personal Skills Audit…………………………………….....9</a:t>
            </a:r>
          </a:p>
          <a:p>
            <a:pPr marL="755641" lvl="1" indent="-377820">
              <a:lnSpc>
                <a:spcPts val="5599"/>
              </a:lnSpc>
              <a:buFont typeface="Arial"/>
              <a:buChar char="•"/>
            </a:pPr>
            <a:r>
              <a:rPr lang="en-US" sz="3499">
                <a:solidFill>
                  <a:srgbClr val="303030"/>
                </a:solidFill>
                <a:latin typeface="Clear Sans"/>
              </a:rPr>
              <a:t>References…………………………………………………..10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14410676" y="6420176"/>
            <a:ext cx="5465113" cy="211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799"/>
              </a:lnSpc>
            </a:pPr>
            <a:r>
              <a:rPr lang="en-US" sz="1499" spc="74">
                <a:solidFill>
                  <a:srgbClr val="303030"/>
                </a:solidFill>
                <a:latin typeface="Clear Sans Light"/>
              </a:rPr>
              <a:t>TRAINING AND DEVELOPMENT NEEDS FOR AN HR OFFICER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6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999926" y="-3999282"/>
            <a:ext cx="10287000" cy="18286850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466" y="0"/>
            <a:ext cx="13606268" cy="10286358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474237" y="-2528760"/>
            <a:ext cx="7341846" cy="18290319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Freeform 2"/>
          <p:cNvSpPr/>
          <p:nvPr/>
        </p:nvSpPr>
        <p:spPr>
          <a:xfrm>
            <a:off x="2013217" y="3280624"/>
            <a:ext cx="5849102" cy="6128361"/>
          </a:xfrm>
          <a:custGeom>
            <a:avLst/>
            <a:gdLst/>
            <a:ahLst/>
            <a:cxnLst/>
            <a:rect l="l" t="t" r="r" b="b"/>
            <a:pathLst>
              <a:path w="5611977" h="5879914">
                <a:moveTo>
                  <a:pt x="0" y="0"/>
                </a:moveTo>
                <a:lnTo>
                  <a:pt x="5611976" y="0"/>
                </a:lnTo>
                <a:lnTo>
                  <a:pt x="5611976" y="5879914"/>
                </a:lnTo>
                <a:lnTo>
                  <a:pt x="0" y="58799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9964" t="-27774" r="-84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685801" y="1978065"/>
            <a:ext cx="1698533" cy="951886"/>
          </a:xfrm>
          <a:custGeom>
            <a:avLst/>
            <a:gdLst/>
            <a:ahLst/>
            <a:cxnLst/>
            <a:rect l="l" t="t" r="r" b="b"/>
            <a:pathLst>
              <a:path w="1629674" h="913296">
                <a:moveTo>
                  <a:pt x="0" y="0"/>
                </a:moveTo>
                <a:lnTo>
                  <a:pt x="1629674" y="0"/>
                </a:lnTo>
                <a:lnTo>
                  <a:pt x="1629674" y="913297"/>
                </a:lnTo>
                <a:lnTo>
                  <a:pt x="0" y="91329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 rot="16200000">
            <a:off x="-2058668" y="6158817"/>
            <a:ext cx="5948904" cy="551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950976">
              <a:lnSpc>
                <a:spcPts val="1872"/>
              </a:lnSpc>
              <a:spcAft>
                <a:spcPts val="600"/>
              </a:spcAft>
            </a:pPr>
            <a:r>
              <a:rPr lang="en-US" sz="1560" kern="1200" spc="78">
                <a:solidFill>
                  <a:srgbClr val="FFFFFF"/>
                </a:solidFill>
                <a:latin typeface="Clear Sans Light"/>
                <a:ea typeface="+mn-ea"/>
                <a:cs typeface="+mn-cs"/>
              </a:rPr>
              <a:t>TRAINING AND DEVELOPMENT NEEDS FOR AN HR OFFICER</a:t>
            </a:r>
          </a:p>
          <a:p>
            <a:pPr>
              <a:lnSpc>
                <a:spcPts val="1799"/>
              </a:lnSpc>
              <a:spcAft>
                <a:spcPts val="600"/>
              </a:spcAft>
            </a:pPr>
            <a:endParaRPr lang="en-US" sz="1500" spc="75">
              <a:solidFill>
                <a:srgbClr val="FFFFFF"/>
              </a:solidFill>
              <a:latin typeface="Clear Sans Light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458200" y="1665647"/>
            <a:ext cx="8872432" cy="5665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950976">
              <a:lnSpc>
                <a:spcPts val="4347"/>
              </a:lnSpc>
              <a:spcAft>
                <a:spcPts val="600"/>
              </a:spcAft>
            </a:pPr>
            <a:r>
              <a:rPr lang="en-US" sz="3952" kern="1200">
                <a:solidFill>
                  <a:srgbClr val="FFFFFF"/>
                </a:solidFill>
                <a:latin typeface="Questrial"/>
                <a:ea typeface="+mn-ea"/>
                <a:cs typeface="+mn-cs"/>
              </a:rPr>
              <a:t>Medway Community Healthcare (MCH)</a:t>
            </a:r>
            <a:endParaRPr lang="en-US" sz="3800">
              <a:solidFill>
                <a:srgbClr val="FFFFFF"/>
              </a:solidFill>
              <a:latin typeface="Questrial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26008" y="2433686"/>
            <a:ext cx="8872432" cy="15366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49073" lvl="1" indent="-224536" defTabSz="950976">
              <a:lnSpc>
                <a:spcPts val="2912"/>
              </a:lnSpc>
              <a:spcAft>
                <a:spcPts val="600"/>
              </a:spcAft>
              <a:buFont typeface="Arial"/>
              <a:buChar char="•"/>
            </a:pPr>
            <a:r>
              <a:rPr lang="en-US" sz="2080" kern="1200">
                <a:latin typeface="Clear Sans"/>
                <a:ea typeface="+mn-ea"/>
                <a:cs typeface="+mn-cs"/>
              </a:rPr>
              <a:t>A social enterprise with range of quality community services, prioritizing health and being a part of people's wellbeing. </a:t>
            </a:r>
          </a:p>
          <a:p>
            <a:pPr marL="449073" lvl="1" indent="-224536" defTabSz="950976">
              <a:lnSpc>
                <a:spcPts val="2912"/>
              </a:lnSpc>
              <a:spcAft>
                <a:spcPts val="600"/>
              </a:spcAft>
              <a:buFont typeface="Arial"/>
              <a:buChar char="•"/>
            </a:pPr>
            <a:r>
              <a:rPr lang="en-US" sz="2080" kern="1200">
                <a:latin typeface="Clear Sans"/>
                <a:ea typeface="+mn-ea"/>
                <a:cs typeface="+mn-cs"/>
              </a:rPr>
              <a:t>Any profit made is further reinvested to make the service better or used for charity (Medway Community Healthcare, no date).</a:t>
            </a:r>
            <a:endParaRPr lang="en-US" sz="2000">
              <a:latin typeface="Clear Sans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729768" y="4746491"/>
            <a:ext cx="8872432" cy="3550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49073" lvl="1" indent="-224536" defTabSz="950976">
              <a:lnSpc>
                <a:spcPts val="2912"/>
              </a:lnSpc>
              <a:spcAft>
                <a:spcPts val="600"/>
              </a:spcAft>
              <a:buFont typeface="Arial"/>
              <a:buChar char="•"/>
            </a:pPr>
            <a:r>
              <a:rPr lang="en-US" sz="2080" kern="1200">
                <a:latin typeface="Clear Sans"/>
                <a:ea typeface="+mn-ea"/>
                <a:cs typeface="+mn-cs"/>
              </a:rPr>
              <a:t>An HR Officer in community healthcare plays a vital role in ensuring that employees have the skills and knowledge. </a:t>
            </a:r>
          </a:p>
          <a:p>
            <a:pPr marL="449073" lvl="1" indent="-224536" defTabSz="950976">
              <a:lnSpc>
                <a:spcPts val="2912"/>
              </a:lnSpc>
              <a:spcAft>
                <a:spcPts val="600"/>
              </a:spcAft>
              <a:buFont typeface="Arial"/>
              <a:buChar char="•"/>
            </a:pPr>
            <a:r>
              <a:rPr lang="en-US" sz="2080" kern="1200">
                <a:latin typeface="Clear Sans"/>
                <a:ea typeface="+mn-ea"/>
                <a:cs typeface="+mn-cs"/>
              </a:rPr>
              <a:t>It can be done by identifying training needs, designing and delivering training programs, and evaluating training effectiveness.</a:t>
            </a:r>
          </a:p>
          <a:p>
            <a:pPr marL="449073" lvl="1" indent="-224536" defTabSz="950976">
              <a:lnSpc>
                <a:spcPts val="2912"/>
              </a:lnSpc>
              <a:spcAft>
                <a:spcPts val="600"/>
              </a:spcAft>
              <a:buFont typeface="Arial"/>
              <a:buChar char="•"/>
            </a:pPr>
            <a:r>
              <a:rPr lang="en-US" sz="2080" kern="1200">
                <a:latin typeface="Clear Sans"/>
                <a:ea typeface="+mn-ea"/>
                <a:cs typeface="+mn-cs"/>
              </a:rPr>
              <a:t>Helps to create a culture of learning and development within the organization</a:t>
            </a:r>
          </a:p>
          <a:p>
            <a:pPr marL="449073" lvl="1" indent="-224536" defTabSz="950976">
              <a:lnSpc>
                <a:spcPts val="2912"/>
              </a:lnSpc>
              <a:spcAft>
                <a:spcPts val="600"/>
              </a:spcAft>
              <a:buFont typeface="Arial"/>
              <a:buChar char="•"/>
            </a:pPr>
            <a:r>
              <a:rPr lang="en-US" sz="2080" kern="1200">
                <a:latin typeface="Clear Sans"/>
                <a:ea typeface="+mn-ea"/>
                <a:cs typeface="+mn-cs"/>
              </a:rPr>
              <a:t>Promotes a growth mindset among employees, provides opportunities for employees to learn new skills, and celebrates employee accomplishments.</a:t>
            </a:r>
            <a:endParaRPr lang="en-US" sz="2000">
              <a:latin typeface="Clear Sans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85801" y="878014"/>
            <a:ext cx="8872432" cy="7088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950976">
              <a:lnSpc>
                <a:spcPts val="5491"/>
              </a:lnSpc>
              <a:spcAft>
                <a:spcPts val="600"/>
              </a:spcAft>
            </a:pPr>
            <a:r>
              <a:rPr lang="en-US" sz="4992" kern="1200">
                <a:solidFill>
                  <a:srgbClr val="FFFFFF"/>
                </a:solidFill>
                <a:latin typeface="Questrial"/>
                <a:ea typeface="+mn-ea"/>
                <a:cs typeface="+mn-cs"/>
              </a:rPr>
              <a:t>INTRODUCTION</a:t>
            </a:r>
            <a:endParaRPr lang="en-US" sz="4800">
              <a:solidFill>
                <a:srgbClr val="FFFFFF"/>
              </a:solidFill>
              <a:latin typeface="Questrial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144001" y="8315820"/>
            <a:ext cx="2421836" cy="3055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950976">
              <a:lnSpc>
                <a:spcPts val="2496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80" kern="1200">
                <a:solidFill>
                  <a:srgbClr val="FFFFFF"/>
                </a:solidFill>
                <a:latin typeface="Clear Sans Medium"/>
                <a:ea typeface="+mn-ea"/>
                <a:cs typeface="+mn-cs"/>
              </a:rPr>
              <a:t> (Komm et al.,2021)</a:t>
            </a:r>
            <a:endParaRPr lang="en-US" sz="2000">
              <a:solidFill>
                <a:srgbClr val="FFFFFF"/>
              </a:solidFill>
              <a:latin typeface="Clear Sans Medium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2008515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1"/>
                </a:lnTo>
                <a:lnTo>
                  <a:pt x="0" y="279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5524500" y="2055626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0"/>
                </a:lnTo>
                <a:lnTo>
                  <a:pt x="0" y="2799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0020300" y="2055626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0"/>
                </a:lnTo>
                <a:lnTo>
                  <a:pt x="0" y="2799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028700" y="6697524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0"/>
                </a:lnTo>
                <a:lnTo>
                  <a:pt x="0" y="2799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5524500" y="6744634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1"/>
                </a:lnTo>
                <a:lnTo>
                  <a:pt x="0" y="279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0020300" y="6744634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1"/>
                </a:lnTo>
                <a:lnTo>
                  <a:pt x="0" y="279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028700" y="802530"/>
            <a:ext cx="14248733" cy="930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150"/>
              </a:lnSpc>
            </a:pPr>
            <a:r>
              <a:rPr lang="en-US" sz="6500">
                <a:solidFill>
                  <a:srgbClr val="5C2DBF"/>
                </a:solidFill>
                <a:latin typeface="Questrial"/>
              </a:rPr>
              <a:t>Knowledge</a:t>
            </a:r>
            <a:r>
              <a:rPr lang="en-US" sz="6500">
                <a:solidFill>
                  <a:srgbClr val="303030"/>
                </a:solidFill>
                <a:latin typeface="Questrial"/>
              </a:rPr>
              <a:t> required for an HR Officer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579878" y="1954261"/>
            <a:ext cx="3341787" cy="2260688"/>
            <a:chOff x="0" y="-9525"/>
            <a:chExt cx="4455716" cy="3014250"/>
          </a:xfrm>
        </p:grpSpPr>
        <p:sp>
          <p:nvSpPr>
            <p:cNvPr id="10" name="TextBox 10"/>
            <p:cNvSpPr txBox="1"/>
            <p:nvPr/>
          </p:nvSpPr>
          <p:spPr>
            <a:xfrm>
              <a:off x="0" y="1326573"/>
              <a:ext cx="4455716" cy="16781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HR Officers in Medway Community Healthcare need to have a good understanding of the NHS and social care sector</a:t>
              </a:r>
              <a:r>
                <a:rPr lang="en-US">
                  <a:solidFill>
                    <a:srgbClr val="303030"/>
                  </a:solidFill>
                  <a:latin typeface="Clear Sans"/>
                </a:rPr>
                <a:t>.</a:t>
              </a:r>
              <a:endParaRPr lang="en-US" sz="1800">
                <a:solidFill>
                  <a:srgbClr val="303030"/>
                </a:solidFill>
                <a:latin typeface="Clear Sans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9525"/>
              <a:ext cx="4455716" cy="10072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000"/>
                </a:lnSpc>
              </a:pPr>
              <a:r>
                <a:rPr lang="en-US" sz="2500">
                  <a:solidFill>
                    <a:srgbClr val="303030"/>
                  </a:solidFill>
                  <a:latin typeface="Clear Sans Medium"/>
                </a:rPr>
                <a:t>Knowledge of the NHS and social care sector</a:t>
              </a:r>
            </a:p>
          </p:txBody>
        </p:sp>
      </p:grpSp>
      <p:sp>
        <p:nvSpPr>
          <p:cNvPr id="12" name="TextBox 12"/>
          <p:cNvSpPr txBox="1"/>
          <p:nvPr/>
        </p:nvSpPr>
        <p:spPr>
          <a:xfrm rot="5400000">
            <a:off x="14411652" y="6420176"/>
            <a:ext cx="5465113" cy="211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799"/>
              </a:lnSpc>
            </a:pPr>
            <a:r>
              <a:rPr lang="en-US" sz="1499" spc="74">
                <a:solidFill>
                  <a:srgbClr val="303030"/>
                </a:solidFill>
                <a:latin typeface="Clear Sans Light"/>
              </a:rPr>
              <a:t>TRAINING AND DEVELOPMENT NEEDS FOR AN HR OFFICER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6075678" y="2001371"/>
            <a:ext cx="3341787" cy="4184292"/>
            <a:chOff x="0" y="-9525"/>
            <a:chExt cx="4455716" cy="5579057"/>
          </a:xfrm>
        </p:grpSpPr>
        <p:sp>
          <p:nvSpPr>
            <p:cNvPr id="14" name="TextBox 14"/>
            <p:cNvSpPr txBox="1"/>
            <p:nvPr/>
          </p:nvSpPr>
          <p:spPr>
            <a:xfrm>
              <a:off x="0" y="1326574"/>
              <a:ext cx="4455716" cy="42429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To have a good understanding of employment law,</a:t>
              </a:r>
            </a:p>
            <a:p>
              <a:pPr>
                <a:lnSpc>
                  <a:spcPts val="2520"/>
                </a:lnSpc>
              </a:pPr>
              <a:endParaRPr lang="en-US">
                <a:solidFill>
                  <a:srgbClr val="303030"/>
                </a:solidFill>
                <a:latin typeface="Clear Sans"/>
              </a:endParaRPr>
            </a:p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 including the different types of contracts,</a:t>
              </a:r>
            </a:p>
            <a:p>
              <a:pPr>
                <a:lnSpc>
                  <a:spcPts val="2520"/>
                </a:lnSpc>
              </a:pPr>
              <a:endParaRPr lang="en-US">
                <a:solidFill>
                  <a:srgbClr val="303030"/>
                </a:solidFill>
                <a:latin typeface="Clear Sans"/>
              </a:endParaRPr>
            </a:p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 the rights and responsibilities of employees and employers,</a:t>
              </a:r>
            </a:p>
            <a:p>
              <a:pPr>
                <a:lnSpc>
                  <a:spcPts val="2520"/>
                </a:lnSpc>
              </a:pPr>
              <a:endParaRPr lang="en-US">
                <a:solidFill>
                  <a:srgbClr val="303030"/>
                </a:solidFill>
                <a:latin typeface="Clear Sans"/>
              </a:endParaRPr>
            </a:p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 and the procedures.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9525"/>
              <a:ext cx="4455716" cy="10072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000"/>
                </a:lnSpc>
              </a:pPr>
              <a:r>
                <a:rPr lang="en-US" sz="2500">
                  <a:solidFill>
                    <a:srgbClr val="303030"/>
                  </a:solidFill>
                  <a:latin typeface="Clear Sans Medium"/>
                </a:rPr>
                <a:t>Knowledge of employment law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0575474" y="2001371"/>
            <a:ext cx="3341787" cy="3543091"/>
            <a:chOff x="0" y="-9525"/>
            <a:chExt cx="4455716" cy="4724122"/>
          </a:xfrm>
        </p:grpSpPr>
        <p:sp>
          <p:nvSpPr>
            <p:cNvPr id="17" name="TextBox 17"/>
            <p:cNvSpPr txBox="1"/>
            <p:nvPr/>
          </p:nvSpPr>
          <p:spPr>
            <a:xfrm>
              <a:off x="0" y="1326574"/>
              <a:ext cx="4455716" cy="33880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Familiarizing with the HR best practices- such as the use of performance management systems</a:t>
              </a:r>
            </a:p>
            <a:p>
              <a:pPr>
                <a:lnSpc>
                  <a:spcPts val="2520"/>
                </a:lnSpc>
              </a:pPr>
              <a:endParaRPr lang="en-US">
                <a:solidFill>
                  <a:srgbClr val="303030"/>
                </a:solidFill>
                <a:latin typeface="Clear Sans"/>
              </a:endParaRPr>
            </a:p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 and the development of training and development programs</a:t>
              </a:r>
              <a:r>
                <a:rPr lang="en-US">
                  <a:solidFill>
                    <a:srgbClr val="303030"/>
                  </a:solidFill>
                  <a:latin typeface="Clear Sans"/>
                </a:rPr>
                <a:t>.</a:t>
              </a:r>
              <a:endParaRPr lang="en-US" sz="1800">
                <a:solidFill>
                  <a:srgbClr val="303030"/>
                </a:solidFill>
                <a:latin typeface="Clear Sans"/>
              </a:endParaRP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9525"/>
              <a:ext cx="4455716" cy="10072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000"/>
                </a:lnSpc>
              </a:pPr>
              <a:r>
                <a:rPr lang="en-US" sz="2500">
                  <a:solidFill>
                    <a:srgbClr val="303030"/>
                  </a:solidFill>
                  <a:latin typeface="Clear Sans Medium"/>
                </a:rPr>
                <a:t>Knowledge of HR best practices for MCH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583874" y="6643269"/>
            <a:ext cx="3341787" cy="3543091"/>
            <a:chOff x="0" y="-9525"/>
            <a:chExt cx="4455716" cy="4724121"/>
          </a:xfrm>
        </p:grpSpPr>
        <p:sp>
          <p:nvSpPr>
            <p:cNvPr id="20" name="TextBox 20"/>
            <p:cNvSpPr txBox="1"/>
            <p:nvPr/>
          </p:nvSpPr>
          <p:spPr>
            <a:xfrm>
              <a:off x="0" y="1326574"/>
              <a:ext cx="4455716" cy="33880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This includes understanding the demand for and supply of skills in the local area</a:t>
              </a:r>
              <a:r>
                <a:rPr lang="en-US">
                  <a:solidFill>
                    <a:srgbClr val="303030"/>
                  </a:solidFill>
                  <a:latin typeface="Clear Sans"/>
                </a:rPr>
                <a:t> </a:t>
              </a:r>
            </a:p>
            <a:p>
              <a:pPr>
                <a:lnSpc>
                  <a:spcPts val="2520"/>
                </a:lnSpc>
              </a:pPr>
              <a:endParaRPr lang="en-US" sz="1800">
                <a:solidFill>
                  <a:srgbClr val="303030"/>
                </a:solidFill>
                <a:latin typeface="Clear Sans"/>
              </a:endParaRPr>
            </a:p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as well as the salaries</a:t>
              </a:r>
            </a:p>
            <a:p>
              <a:pPr>
                <a:lnSpc>
                  <a:spcPts val="2520"/>
                </a:lnSpc>
              </a:pPr>
              <a:endParaRPr lang="en-US" sz="1800">
                <a:solidFill>
                  <a:srgbClr val="303030"/>
                </a:solidFill>
                <a:latin typeface="Clear Sans"/>
              </a:endParaRPr>
            </a:p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 and benefits that are typically offered.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9525"/>
              <a:ext cx="4455716" cy="10072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000"/>
                </a:lnSpc>
              </a:pPr>
              <a:r>
                <a:rPr lang="en-US" sz="2500">
                  <a:solidFill>
                    <a:srgbClr val="303030"/>
                  </a:solidFill>
                  <a:latin typeface="Clear Sans Medium"/>
                </a:rPr>
                <a:t>Knowledge on the job market for MCH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6079674" y="6697524"/>
            <a:ext cx="3341787" cy="2560776"/>
            <a:chOff x="0" y="0"/>
            <a:chExt cx="4455716" cy="3414368"/>
          </a:xfrm>
        </p:grpSpPr>
        <p:sp>
          <p:nvSpPr>
            <p:cNvPr id="23" name="TextBox 23"/>
            <p:cNvSpPr txBox="1"/>
            <p:nvPr/>
          </p:nvSpPr>
          <p:spPr>
            <a:xfrm>
              <a:off x="0" y="1326573"/>
              <a:ext cx="4455716" cy="20877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Understanding how to use data to track and measure the effectiveness of HR initiatives, such as recruitment, training, and performance management.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9525"/>
              <a:ext cx="4455716" cy="10072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000"/>
                </a:lnSpc>
              </a:pPr>
              <a:r>
                <a:rPr lang="en-US" sz="2500">
                  <a:solidFill>
                    <a:srgbClr val="303030"/>
                  </a:solidFill>
                  <a:latin typeface="Clear Sans Medium"/>
                </a:rPr>
                <a:t>Knowledge of HR analytics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575474" y="6697524"/>
            <a:ext cx="3341787" cy="2503213"/>
            <a:chOff x="0" y="0"/>
            <a:chExt cx="4455716" cy="3337617"/>
          </a:xfrm>
        </p:grpSpPr>
        <p:sp>
          <p:nvSpPr>
            <p:cNvPr id="26" name="TextBox 26"/>
            <p:cNvSpPr txBox="1"/>
            <p:nvPr/>
          </p:nvSpPr>
          <p:spPr>
            <a:xfrm>
              <a:off x="0" y="827691"/>
              <a:ext cx="4455716" cy="25099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It is necessary to know the organization through and to understand where MCH wants to be in the future and how an HR Officer can be impactful in making it happen.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9525"/>
              <a:ext cx="4455716" cy="5084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000"/>
                </a:lnSpc>
              </a:pPr>
              <a:r>
                <a:rPr lang="en-US" sz="2500">
                  <a:solidFill>
                    <a:srgbClr val="303030"/>
                  </a:solidFill>
                  <a:latin typeface="Clear Sans Medium"/>
                </a:rPr>
                <a:t>Knowledge of MCH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5563449" y="990600"/>
            <a:ext cx="1695851" cy="308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20"/>
              </a:lnSpc>
            </a:pPr>
            <a:r>
              <a:rPr lang="en-US" sz="1800">
                <a:solidFill>
                  <a:srgbClr val="303030"/>
                </a:solidFill>
                <a:latin typeface="Clear Sans"/>
              </a:rPr>
              <a:t>(Indeed, 2023)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747883" y="1585276"/>
            <a:ext cx="3548259" cy="2186615"/>
          </a:xfrm>
          <a:custGeom>
            <a:avLst/>
            <a:gdLst/>
            <a:ahLst/>
            <a:cxnLst/>
            <a:rect l="l" t="t" r="r" b="b"/>
            <a:pathLst>
              <a:path w="3548259" h="2186615">
                <a:moveTo>
                  <a:pt x="0" y="0"/>
                </a:moveTo>
                <a:lnTo>
                  <a:pt x="3548259" y="0"/>
                </a:lnTo>
                <a:lnTo>
                  <a:pt x="3548259" y="2186615"/>
                </a:lnTo>
                <a:lnTo>
                  <a:pt x="0" y="21866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3004738" y="1585276"/>
            <a:ext cx="2151082" cy="2186615"/>
          </a:xfrm>
          <a:custGeom>
            <a:avLst/>
            <a:gdLst/>
            <a:ahLst/>
            <a:cxnLst/>
            <a:rect l="l" t="t" r="r" b="b"/>
            <a:pathLst>
              <a:path w="2151082" h="2186615">
                <a:moveTo>
                  <a:pt x="0" y="0"/>
                </a:moveTo>
                <a:lnTo>
                  <a:pt x="2151082" y="0"/>
                </a:lnTo>
                <a:lnTo>
                  <a:pt x="2151082" y="2186615"/>
                </a:lnTo>
                <a:lnTo>
                  <a:pt x="0" y="21866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5334000" y="4633675"/>
            <a:ext cx="2441383" cy="2183928"/>
          </a:xfrm>
          <a:custGeom>
            <a:avLst/>
            <a:gdLst/>
            <a:ahLst/>
            <a:cxnLst/>
            <a:rect l="l" t="t" r="r" b="b"/>
            <a:pathLst>
              <a:path w="2441383" h="2183928">
                <a:moveTo>
                  <a:pt x="0" y="0"/>
                </a:moveTo>
                <a:lnTo>
                  <a:pt x="2441383" y="0"/>
                </a:lnTo>
                <a:lnTo>
                  <a:pt x="2441383" y="2183927"/>
                </a:lnTo>
                <a:lnTo>
                  <a:pt x="0" y="21839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3123540" y="4317077"/>
            <a:ext cx="1913477" cy="2664335"/>
          </a:xfrm>
          <a:custGeom>
            <a:avLst/>
            <a:gdLst/>
            <a:ahLst/>
            <a:cxnLst/>
            <a:rect l="l" t="t" r="r" b="b"/>
            <a:pathLst>
              <a:path w="1913477" h="2664335">
                <a:moveTo>
                  <a:pt x="0" y="0"/>
                </a:moveTo>
                <a:lnTo>
                  <a:pt x="1913477" y="0"/>
                </a:lnTo>
                <a:lnTo>
                  <a:pt x="1913477" y="2664335"/>
                </a:lnTo>
                <a:lnTo>
                  <a:pt x="0" y="266433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1028700" y="413734"/>
            <a:ext cx="14248733" cy="930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150"/>
              </a:lnSpc>
            </a:pPr>
            <a:r>
              <a:rPr lang="en-US" sz="6500">
                <a:solidFill>
                  <a:srgbClr val="5C2DBF"/>
                </a:solidFill>
                <a:latin typeface="Questrial"/>
              </a:rPr>
              <a:t>Skills </a:t>
            </a:r>
            <a:r>
              <a:rPr lang="en-US" sz="6500">
                <a:solidFill>
                  <a:srgbClr val="303030"/>
                </a:solidFill>
                <a:latin typeface="Questrial"/>
              </a:rPr>
              <a:t>required for an HR Officer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028700" y="1585276"/>
            <a:ext cx="3341787" cy="2517896"/>
            <a:chOff x="0" y="0"/>
            <a:chExt cx="4455716" cy="3357195"/>
          </a:xfrm>
        </p:grpSpPr>
        <p:sp>
          <p:nvSpPr>
            <p:cNvPr id="8" name="TextBox 8"/>
            <p:cNvSpPr txBox="1"/>
            <p:nvPr/>
          </p:nvSpPr>
          <p:spPr>
            <a:xfrm>
              <a:off x="0" y="824108"/>
              <a:ext cx="4455716" cy="25330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HR Officers need to be able to manage employee relations.</a:t>
              </a:r>
              <a:endParaRPr lang="en-US">
                <a:solidFill>
                  <a:srgbClr val="303030"/>
                </a:solidFill>
                <a:latin typeface="Clear Sans"/>
              </a:endParaRPr>
            </a:p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 They need to be able to resolve conflict</a:t>
              </a:r>
              <a:r>
                <a:rPr lang="en-US">
                  <a:solidFill>
                    <a:srgbClr val="303030"/>
                  </a:solidFill>
                  <a:latin typeface="Clear Sans"/>
                </a:rPr>
                <a:t> </a:t>
              </a:r>
              <a:endParaRPr lang="en-US" sz="1800">
                <a:solidFill>
                  <a:srgbClr val="303030"/>
                </a:solidFill>
                <a:latin typeface="Clear Sans"/>
              </a:endParaRPr>
            </a:p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mediate disputes and provide support to employees.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0"/>
              <a:ext cx="4455716" cy="4953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99"/>
                </a:lnSpc>
              </a:pPr>
              <a:r>
                <a:rPr lang="en-US" sz="2499">
                  <a:solidFill>
                    <a:srgbClr val="303030"/>
                  </a:solidFill>
                  <a:latin typeface="Clear Sans Bold"/>
                </a:rPr>
                <a:t>Employee relations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673538" y="1585276"/>
            <a:ext cx="3873287" cy="2186615"/>
            <a:chOff x="0" y="0"/>
            <a:chExt cx="5164383" cy="2915486"/>
          </a:xfrm>
        </p:grpSpPr>
        <p:sp>
          <p:nvSpPr>
            <p:cNvPr id="11" name="TextBox 11"/>
            <p:cNvSpPr txBox="1"/>
            <p:nvPr/>
          </p:nvSpPr>
          <p:spPr>
            <a:xfrm>
              <a:off x="0" y="827691"/>
              <a:ext cx="5164383" cy="20877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Ability to design and deliver training programs. They need to be able to identify training needs, develop training materials, and evaluate the effectiveness of training programs.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9525"/>
              <a:ext cx="5164383" cy="5084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000"/>
                </a:lnSpc>
              </a:pPr>
              <a:r>
                <a:rPr lang="en-US" sz="2500">
                  <a:solidFill>
                    <a:srgbClr val="303030"/>
                  </a:solidFill>
                  <a:latin typeface="Clear Sans Medium"/>
                </a:rPr>
                <a:t>Training and development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028700" y="4317077"/>
            <a:ext cx="3339171" cy="3278253"/>
            <a:chOff x="0" y="0"/>
            <a:chExt cx="4452228" cy="4371005"/>
          </a:xfrm>
        </p:grpSpPr>
        <p:sp>
          <p:nvSpPr>
            <p:cNvPr id="14" name="TextBox 14"/>
            <p:cNvSpPr txBox="1"/>
            <p:nvPr/>
          </p:nvSpPr>
          <p:spPr>
            <a:xfrm>
              <a:off x="69972" y="128047"/>
              <a:ext cx="4382256" cy="424295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endParaRPr lang="en-US" sz="1800">
                <a:solidFill>
                  <a:srgbClr val="303030"/>
                </a:solidFill>
                <a:latin typeface="Clear Sans"/>
              </a:endParaRPr>
            </a:p>
            <a:p>
              <a:pPr marL="0" marR="0" lvl="0" indent="0" algn="l" defTabSz="914400" rtl="0" eaLnBrk="1" fontAlgn="auto" latinLnBrk="0" hangingPunct="1">
                <a:lnSpc>
                  <a:spcPts val="252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303030"/>
                  </a:solidFill>
                  <a:effectLst/>
                  <a:uLnTx/>
                  <a:uFillTx/>
                  <a:latin typeface="Clear Sans"/>
                  <a:ea typeface="+mn-ea"/>
                  <a:cs typeface="+mn-cs"/>
                </a:rPr>
                <a:t>Use of HRIS (Human Resources Information Systems) software which helps the HR Department to manage employee data.</a:t>
              </a:r>
              <a:endParaRPr lang="en-US" sz="1800">
                <a:solidFill>
                  <a:srgbClr val="303030"/>
                </a:solidFill>
                <a:latin typeface="Clear Sans"/>
              </a:endParaRPr>
            </a:p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salaries, </a:t>
              </a:r>
            </a:p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benefits,</a:t>
              </a:r>
            </a:p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 and performance reviews.</a:t>
              </a:r>
            </a:p>
            <a:p>
              <a:pPr>
                <a:lnSpc>
                  <a:spcPts val="2520"/>
                </a:lnSpc>
              </a:pPr>
              <a:endParaRPr lang="en-US" sz="1800">
                <a:solidFill>
                  <a:srgbClr val="303030"/>
                </a:solidFill>
                <a:latin typeface="Clear Sans"/>
              </a:endParaRPr>
            </a:p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  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0"/>
              <a:ext cx="4452228" cy="4953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99"/>
                </a:lnSpc>
              </a:pPr>
              <a:r>
                <a:rPr lang="en-US" sz="2499">
                  <a:solidFill>
                    <a:srgbClr val="303030"/>
                  </a:solidFill>
                  <a:latin typeface="Clear Sans Bold"/>
                </a:rPr>
                <a:t>HRIS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8673538" y="4317077"/>
            <a:ext cx="3873287" cy="2819811"/>
            <a:chOff x="0" y="0"/>
            <a:chExt cx="5164383" cy="3759748"/>
          </a:xfrm>
        </p:grpSpPr>
        <p:sp>
          <p:nvSpPr>
            <p:cNvPr id="17" name="TextBox 17"/>
            <p:cNvSpPr txBox="1"/>
            <p:nvPr/>
          </p:nvSpPr>
          <p:spPr>
            <a:xfrm>
              <a:off x="0" y="827691"/>
              <a:ext cx="5164383" cy="29320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Identify and attract qualified candidates for open positions. Additionally, an HR Officer has know how to assess the qualifications of job candidates, conduct interviews, review resumes, and administer tests.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9525"/>
              <a:ext cx="5164383" cy="5084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000"/>
                </a:lnSpc>
              </a:pPr>
              <a:r>
                <a:rPr lang="en-US" sz="2500">
                  <a:solidFill>
                    <a:srgbClr val="303030"/>
                  </a:solidFill>
                  <a:latin typeface="Clear Sans Medium"/>
                </a:rPr>
                <a:t>Recruitment and Selection</a:t>
              </a:r>
            </a:p>
          </p:txBody>
        </p:sp>
      </p:grpSp>
      <p:sp>
        <p:nvSpPr>
          <p:cNvPr id="19" name="TextBox 19"/>
          <p:cNvSpPr txBox="1"/>
          <p:nvPr/>
        </p:nvSpPr>
        <p:spPr>
          <a:xfrm rot="5400000">
            <a:off x="14411652" y="7040102"/>
            <a:ext cx="5465113" cy="211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799"/>
              </a:lnSpc>
            </a:pPr>
            <a:r>
              <a:rPr lang="en-US" sz="1499" spc="74">
                <a:solidFill>
                  <a:srgbClr val="303030"/>
                </a:solidFill>
                <a:latin typeface="Clear Sans Light"/>
              </a:rPr>
              <a:t>TRAINING AND DEVELOPMENT NEEDS FOR AN HR OFFICER</a:t>
            </a:r>
          </a:p>
        </p:txBody>
      </p:sp>
      <p:sp>
        <p:nvSpPr>
          <p:cNvPr id="20" name="Freeform 20"/>
          <p:cNvSpPr/>
          <p:nvPr/>
        </p:nvSpPr>
        <p:spPr>
          <a:xfrm>
            <a:off x="4723904" y="7375013"/>
            <a:ext cx="3286692" cy="2555403"/>
          </a:xfrm>
          <a:custGeom>
            <a:avLst/>
            <a:gdLst/>
            <a:ahLst/>
            <a:cxnLst/>
            <a:rect l="l" t="t" r="r" b="b"/>
            <a:pathLst>
              <a:path w="3286692" h="2555403">
                <a:moveTo>
                  <a:pt x="0" y="0"/>
                </a:moveTo>
                <a:lnTo>
                  <a:pt x="3286692" y="0"/>
                </a:lnTo>
                <a:lnTo>
                  <a:pt x="3286692" y="2555403"/>
                </a:lnTo>
                <a:lnTo>
                  <a:pt x="0" y="255540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12546826" y="7375013"/>
            <a:ext cx="3447424" cy="2555403"/>
          </a:xfrm>
          <a:custGeom>
            <a:avLst/>
            <a:gdLst/>
            <a:ahLst/>
            <a:cxnLst/>
            <a:rect l="l" t="t" r="r" b="b"/>
            <a:pathLst>
              <a:path w="3447424" h="2555403">
                <a:moveTo>
                  <a:pt x="0" y="0"/>
                </a:moveTo>
                <a:lnTo>
                  <a:pt x="3447423" y="0"/>
                </a:lnTo>
                <a:lnTo>
                  <a:pt x="3447423" y="2555403"/>
                </a:lnTo>
                <a:lnTo>
                  <a:pt x="0" y="2555403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grpSp>
        <p:nvGrpSpPr>
          <p:cNvPr id="22" name="Group 22"/>
          <p:cNvGrpSpPr/>
          <p:nvPr/>
        </p:nvGrpSpPr>
        <p:grpSpPr>
          <a:xfrm>
            <a:off x="1028700" y="7375013"/>
            <a:ext cx="3341787" cy="2555402"/>
            <a:chOff x="0" y="0"/>
            <a:chExt cx="4455716" cy="3407203"/>
          </a:xfrm>
        </p:grpSpPr>
        <p:sp>
          <p:nvSpPr>
            <p:cNvPr id="23" name="TextBox 23"/>
            <p:cNvSpPr txBox="1"/>
            <p:nvPr/>
          </p:nvSpPr>
          <p:spPr>
            <a:xfrm>
              <a:off x="0" y="1319408"/>
              <a:ext cx="4455716" cy="20877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The quality and ability to be able to set goals, delegate tasks, and motivate employees is a crucial skill requirement for an HR Officer.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0"/>
              <a:ext cx="4455716" cy="15148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99"/>
                </a:lnSpc>
              </a:pPr>
              <a:endParaRPr lang="en-US" sz="2499">
                <a:solidFill>
                  <a:srgbClr val="303030"/>
                </a:solidFill>
                <a:latin typeface="Clear Sans Bold"/>
              </a:endParaRPr>
            </a:p>
            <a:p>
              <a:pPr>
                <a:lnSpc>
                  <a:spcPts val="2999"/>
                </a:lnSpc>
              </a:pPr>
              <a:r>
                <a:rPr lang="en-US" sz="2499">
                  <a:solidFill>
                    <a:srgbClr val="303030"/>
                  </a:solidFill>
                  <a:latin typeface="Clear Sans Bold"/>
                </a:rPr>
                <a:t>Leadership and management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8673538" y="7375013"/>
            <a:ext cx="3873287" cy="2503213"/>
            <a:chOff x="0" y="0"/>
            <a:chExt cx="5164383" cy="3337617"/>
          </a:xfrm>
        </p:grpSpPr>
        <p:sp>
          <p:nvSpPr>
            <p:cNvPr id="26" name="TextBox 26"/>
            <p:cNvSpPr txBox="1"/>
            <p:nvPr/>
          </p:nvSpPr>
          <p:spPr>
            <a:xfrm>
              <a:off x="0" y="827691"/>
              <a:ext cx="5164383" cy="25099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HR Officers need to manage multiple projects and deadlines simultaneously and organizational skills play a huge part in the effectiveness and efficiency of work here.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9525"/>
              <a:ext cx="5164383" cy="5084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000"/>
                </a:lnSpc>
              </a:pPr>
              <a:r>
                <a:rPr lang="en-US" sz="2500">
                  <a:solidFill>
                    <a:srgbClr val="303030"/>
                  </a:solidFill>
                  <a:latin typeface="Clear Sans Medium"/>
                </a:rPr>
                <a:t>Organizational Skills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5391997" y="1035030"/>
            <a:ext cx="1867303" cy="308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20"/>
              </a:lnSpc>
            </a:pPr>
            <a:r>
              <a:rPr lang="en-US" sz="1800">
                <a:solidFill>
                  <a:srgbClr val="303030"/>
                </a:solidFill>
                <a:latin typeface="Clear Sans"/>
              </a:rPr>
              <a:t>(Emeritus , 2023)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242051" y="2875551"/>
            <a:ext cx="1525840" cy="1525840"/>
          </a:xfrm>
          <a:custGeom>
            <a:avLst/>
            <a:gdLst/>
            <a:ahLst/>
            <a:cxnLst/>
            <a:rect l="l" t="t" r="r" b="b"/>
            <a:pathLst>
              <a:path w="1525840" h="1525840">
                <a:moveTo>
                  <a:pt x="0" y="0"/>
                </a:moveTo>
                <a:lnTo>
                  <a:pt x="1525840" y="0"/>
                </a:lnTo>
                <a:lnTo>
                  <a:pt x="1525840" y="1525840"/>
                </a:lnTo>
                <a:lnTo>
                  <a:pt x="0" y="15258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6939822" y="6859838"/>
            <a:ext cx="1623311" cy="1607584"/>
          </a:xfrm>
          <a:custGeom>
            <a:avLst/>
            <a:gdLst/>
            <a:ahLst/>
            <a:cxnLst/>
            <a:rect l="l" t="t" r="r" b="b"/>
            <a:pathLst>
              <a:path w="1623311" h="1607584">
                <a:moveTo>
                  <a:pt x="0" y="0"/>
                </a:moveTo>
                <a:lnTo>
                  <a:pt x="1623311" y="0"/>
                </a:lnTo>
                <a:lnTo>
                  <a:pt x="1623311" y="1607584"/>
                </a:lnTo>
                <a:lnTo>
                  <a:pt x="0" y="160758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10889" b="-3436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6830371" y="2875551"/>
            <a:ext cx="1842214" cy="1733984"/>
          </a:xfrm>
          <a:custGeom>
            <a:avLst/>
            <a:gdLst/>
            <a:ahLst/>
            <a:cxnLst/>
            <a:rect l="l" t="t" r="r" b="b"/>
            <a:pathLst>
              <a:path w="1842214" h="1733984">
                <a:moveTo>
                  <a:pt x="0" y="0"/>
                </a:moveTo>
                <a:lnTo>
                  <a:pt x="1842214" y="0"/>
                </a:lnTo>
                <a:lnTo>
                  <a:pt x="1842214" y="1733984"/>
                </a:lnTo>
                <a:lnTo>
                  <a:pt x="0" y="173398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6830371" y="4906255"/>
            <a:ext cx="2393447" cy="1660454"/>
          </a:xfrm>
          <a:custGeom>
            <a:avLst/>
            <a:gdLst/>
            <a:ahLst/>
            <a:cxnLst/>
            <a:rect l="l" t="t" r="r" b="b"/>
            <a:pathLst>
              <a:path w="2393447" h="1660454">
                <a:moveTo>
                  <a:pt x="0" y="0"/>
                </a:moveTo>
                <a:lnTo>
                  <a:pt x="2393447" y="0"/>
                </a:lnTo>
                <a:lnTo>
                  <a:pt x="2393447" y="1660453"/>
                </a:lnTo>
                <a:lnTo>
                  <a:pt x="0" y="166045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8992707" y="6012468"/>
            <a:ext cx="1775184" cy="2422348"/>
          </a:xfrm>
          <a:custGeom>
            <a:avLst/>
            <a:gdLst/>
            <a:ahLst/>
            <a:cxnLst/>
            <a:rect l="l" t="t" r="r" b="b"/>
            <a:pathLst>
              <a:path w="1775184" h="2422348">
                <a:moveTo>
                  <a:pt x="0" y="0"/>
                </a:moveTo>
                <a:lnTo>
                  <a:pt x="1775184" y="0"/>
                </a:lnTo>
                <a:lnTo>
                  <a:pt x="1775184" y="2422349"/>
                </a:lnTo>
                <a:lnTo>
                  <a:pt x="0" y="242234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537" r="-86572" b="-2840"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9476642" y="4906255"/>
            <a:ext cx="1056658" cy="871743"/>
          </a:xfrm>
          <a:custGeom>
            <a:avLst/>
            <a:gdLst/>
            <a:ahLst/>
            <a:cxnLst/>
            <a:rect l="l" t="t" r="r" b="b"/>
            <a:pathLst>
              <a:path w="1056658" h="871743">
                <a:moveTo>
                  <a:pt x="0" y="0"/>
                </a:moveTo>
                <a:lnTo>
                  <a:pt x="1056658" y="0"/>
                </a:lnTo>
                <a:lnTo>
                  <a:pt x="1056658" y="871743"/>
                </a:lnTo>
                <a:lnTo>
                  <a:pt x="0" y="87174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028700" y="1085850"/>
            <a:ext cx="14248733" cy="930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150"/>
              </a:lnSpc>
            </a:pPr>
            <a:r>
              <a:rPr lang="en-US" sz="6500">
                <a:solidFill>
                  <a:srgbClr val="5C2DBF"/>
                </a:solidFill>
                <a:latin typeface="Questrial"/>
              </a:rPr>
              <a:t>Behaviour </a:t>
            </a:r>
            <a:r>
              <a:rPr lang="en-US" sz="6500">
                <a:solidFill>
                  <a:srgbClr val="303030"/>
                </a:solidFill>
                <a:latin typeface="Questrial"/>
              </a:rPr>
              <a:t>required for an HR Officer</a:t>
            </a:r>
          </a:p>
        </p:txBody>
      </p:sp>
      <p:sp>
        <p:nvSpPr>
          <p:cNvPr id="9" name="TextBox 9"/>
          <p:cNvSpPr txBox="1"/>
          <p:nvPr/>
        </p:nvSpPr>
        <p:spPr>
          <a:xfrm rot="5400000">
            <a:off x="14411652" y="6420176"/>
            <a:ext cx="5465113" cy="211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799"/>
              </a:lnSpc>
            </a:pPr>
            <a:r>
              <a:rPr lang="en-US" sz="1499" spc="74">
                <a:solidFill>
                  <a:srgbClr val="303030"/>
                </a:solidFill>
                <a:latin typeface="Clear Sans Light"/>
              </a:rPr>
              <a:t>TRAINING AND DEVELOPMENT NEEDS FOR AN HR OFFICER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028700" y="2635351"/>
            <a:ext cx="4987723" cy="1886526"/>
            <a:chOff x="0" y="-9525"/>
            <a:chExt cx="6650298" cy="2515368"/>
          </a:xfrm>
        </p:grpSpPr>
        <p:sp>
          <p:nvSpPr>
            <p:cNvPr id="11" name="TextBox 11"/>
            <p:cNvSpPr txBox="1"/>
            <p:nvPr/>
          </p:nvSpPr>
          <p:spPr>
            <a:xfrm>
              <a:off x="0" y="827691"/>
              <a:ext cx="6650298" cy="16781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Understanding and managing emotions, both in oneself and others, is crucial for an HR officer. It includes being able to recognize and empathize with employees' feelings</a:t>
              </a:r>
              <a:r>
                <a:rPr lang="en-US">
                  <a:solidFill>
                    <a:srgbClr val="303030"/>
                  </a:solidFill>
                  <a:latin typeface="Clear Sans"/>
                </a:rPr>
                <a:t>.</a:t>
              </a:r>
              <a:endParaRPr lang="en-US" sz="1800">
                <a:solidFill>
                  <a:srgbClr val="303030"/>
                </a:solidFill>
                <a:latin typeface="Clear Sans"/>
              </a:endParaRP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9525"/>
              <a:ext cx="6650298" cy="5084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000"/>
                </a:lnSpc>
              </a:pPr>
              <a:r>
                <a:rPr lang="en-US" sz="2500">
                  <a:solidFill>
                    <a:srgbClr val="303030"/>
                  </a:solidFill>
                  <a:latin typeface="Clear Sans Medium"/>
                </a:rPr>
                <a:t>Emotional Intelligence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028700" y="5767214"/>
            <a:ext cx="4987723" cy="2207126"/>
            <a:chOff x="0" y="-9525"/>
            <a:chExt cx="6650298" cy="2942833"/>
          </a:xfrm>
        </p:grpSpPr>
        <p:sp>
          <p:nvSpPr>
            <p:cNvPr id="14" name="TextBox 14"/>
            <p:cNvSpPr txBox="1"/>
            <p:nvPr/>
          </p:nvSpPr>
          <p:spPr>
            <a:xfrm>
              <a:off x="0" y="827689"/>
              <a:ext cx="6650298" cy="210561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Medway Community Healthcare likely serves a diverse population, so HR officers should have a strong understanding of cultural differences and be able to work effectively with individuals from various backgrounds. 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9525"/>
              <a:ext cx="6650298" cy="5084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000"/>
                </a:lnSpc>
              </a:pPr>
              <a:r>
                <a:rPr lang="en-US" sz="2500">
                  <a:solidFill>
                    <a:srgbClr val="303030"/>
                  </a:solidFill>
                  <a:latin typeface="Clear Sans Medium"/>
                </a:rPr>
                <a:t>Cultural Awareness &amp; Diversity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1581839" y="2642495"/>
            <a:ext cx="4987723" cy="2819811"/>
            <a:chOff x="0" y="0"/>
            <a:chExt cx="6650298" cy="3759748"/>
          </a:xfrm>
        </p:grpSpPr>
        <p:sp>
          <p:nvSpPr>
            <p:cNvPr id="17" name="TextBox 17"/>
            <p:cNvSpPr txBox="1"/>
            <p:nvPr/>
          </p:nvSpPr>
          <p:spPr>
            <a:xfrm>
              <a:off x="0" y="827691"/>
              <a:ext cx="6650298" cy="29320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This plays a crucial role in ensuring the smooth functioning of HR processes and building a culture of trust and integrity within the organization. Awareness  of this portrays the importance of their role in supporting the organization's objectives and recognizes the consequences of their actions.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9525"/>
              <a:ext cx="6650298" cy="5084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000"/>
                </a:lnSpc>
              </a:pPr>
              <a:r>
                <a:rPr lang="en-US" sz="2500">
                  <a:solidFill>
                    <a:srgbClr val="303030"/>
                  </a:solidFill>
                  <a:latin typeface="Clear Sans Medium"/>
                </a:rPr>
                <a:t>Accountability &amp; Responsibility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1581839" y="5736482"/>
            <a:ext cx="4987723" cy="2503213"/>
            <a:chOff x="0" y="0"/>
            <a:chExt cx="6650298" cy="3337617"/>
          </a:xfrm>
        </p:grpSpPr>
        <p:sp>
          <p:nvSpPr>
            <p:cNvPr id="20" name="TextBox 20"/>
            <p:cNvSpPr txBox="1"/>
            <p:nvPr/>
          </p:nvSpPr>
          <p:spPr>
            <a:xfrm>
              <a:off x="0" y="827691"/>
              <a:ext cx="6650298" cy="25099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520"/>
                </a:lnSpc>
              </a:pPr>
              <a:r>
                <a:rPr lang="en-US" sz="1800">
                  <a:solidFill>
                    <a:srgbClr val="303030"/>
                  </a:solidFill>
                  <a:latin typeface="Clear Sans"/>
                </a:rPr>
                <a:t>HR officers deal with sensitive employee information regularly, such as personal records, disciplinary matters, and confidential conversations. Maintaining strict confidentiality and demonstrating trustworthiness are critical aspects of the role.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9525"/>
              <a:ext cx="6650298" cy="5084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000"/>
                </a:lnSpc>
              </a:pPr>
              <a:r>
                <a:rPr lang="en-US" sz="2500">
                  <a:solidFill>
                    <a:srgbClr val="303030"/>
                  </a:solidFill>
                  <a:latin typeface="Clear Sans Medium"/>
                </a:rPr>
                <a:t>Confidentiality</a:t>
              </a:r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15117675" y="990600"/>
            <a:ext cx="2141625" cy="942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20"/>
              </a:lnSpc>
            </a:pPr>
            <a:r>
              <a:rPr lang="en-US" sz="1800">
                <a:solidFill>
                  <a:srgbClr val="303030"/>
                </a:solidFill>
                <a:latin typeface="Clear Sans"/>
              </a:rPr>
              <a:t>(University of Nebraska–Lincoln, no date)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2536032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2"/>
          <p:cNvSpPr txBox="1"/>
          <p:nvPr/>
        </p:nvSpPr>
        <p:spPr>
          <a:xfrm>
            <a:off x="1257301" y="450870"/>
            <a:ext cx="14744700" cy="16342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latin typeface="+mj-lt"/>
                <a:ea typeface="+mj-ea"/>
                <a:cs typeface="+mj-cs"/>
              </a:rPr>
              <a:t>Identifying Training &amp; Development Needs</a:t>
            </a:r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355823" y="887743"/>
            <a:ext cx="208558" cy="20855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93993" y="1231686"/>
            <a:ext cx="136707" cy="136707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332513" y="2004402"/>
            <a:ext cx="191571" cy="191571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2619709" y="3419593"/>
            <a:ext cx="5412113" cy="3769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41" lvl="1" indent="-172720" defTabSz="731520">
              <a:lnSpc>
                <a:spcPts val="3200"/>
              </a:lnSpc>
              <a:spcAft>
                <a:spcPts val="600"/>
              </a:spcAft>
              <a:buFont typeface="Arial"/>
              <a:buChar char="•"/>
            </a:pPr>
            <a:r>
              <a:rPr lang="en-US" sz="1600" kern="1200">
                <a:solidFill>
                  <a:schemeClr val="tx1"/>
                </a:solidFill>
                <a:latin typeface="Clear Sans"/>
                <a:ea typeface="+mn-ea"/>
                <a:cs typeface="+mn-cs"/>
              </a:rPr>
              <a:t>Communication Skills Enhancement</a:t>
            </a:r>
          </a:p>
          <a:p>
            <a:pPr marL="345441" lvl="1" indent="-172720" defTabSz="731520">
              <a:lnSpc>
                <a:spcPts val="3200"/>
              </a:lnSpc>
              <a:spcAft>
                <a:spcPts val="600"/>
              </a:spcAft>
              <a:buFont typeface="Arial"/>
              <a:buChar char="•"/>
            </a:pPr>
            <a:r>
              <a:rPr lang="en-US" sz="1600" kern="1200">
                <a:solidFill>
                  <a:schemeClr val="tx1"/>
                </a:solidFill>
                <a:latin typeface="Clear Sans"/>
                <a:ea typeface="+mn-ea"/>
                <a:cs typeface="+mn-cs"/>
              </a:rPr>
              <a:t>Navigating Employment Laws: Compliance Training</a:t>
            </a:r>
          </a:p>
          <a:p>
            <a:pPr marL="345441" lvl="1" indent="-172720" defTabSz="731520">
              <a:lnSpc>
                <a:spcPts val="3200"/>
              </a:lnSpc>
              <a:spcAft>
                <a:spcPts val="600"/>
              </a:spcAft>
              <a:buFont typeface="Arial"/>
              <a:buChar char="•"/>
            </a:pPr>
            <a:r>
              <a:rPr lang="en-US" sz="1600" kern="1200">
                <a:solidFill>
                  <a:schemeClr val="tx1"/>
                </a:solidFill>
                <a:latin typeface="Clear Sans"/>
                <a:ea typeface="+mn-ea"/>
                <a:cs typeface="+mn-cs"/>
              </a:rPr>
              <a:t>Recruitment and Selection Techniques</a:t>
            </a:r>
          </a:p>
          <a:p>
            <a:pPr marL="345441" lvl="1" indent="-172720" defTabSz="731520">
              <a:lnSpc>
                <a:spcPts val="3200"/>
              </a:lnSpc>
              <a:spcAft>
                <a:spcPts val="600"/>
              </a:spcAft>
              <a:buFont typeface="Arial"/>
              <a:buChar char="•"/>
            </a:pPr>
            <a:r>
              <a:rPr lang="en-US" sz="1600" kern="1200">
                <a:solidFill>
                  <a:schemeClr val="tx1"/>
                </a:solidFill>
                <a:latin typeface="Clear Sans"/>
                <a:ea typeface="+mn-ea"/>
                <a:cs typeface="+mn-cs"/>
              </a:rPr>
              <a:t>Performance Management Training</a:t>
            </a:r>
          </a:p>
          <a:p>
            <a:pPr marL="345441" lvl="1" indent="-172720" defTabSz="731520">
              <a:lnSpc>
                <a:spcPts val="3200"/>
              </a:lnSpc>
              <a:spcAft>
                <a:spcPts val="600"/>
              </a:spcAft>
              <a:buFont typeface="Arial"/>
              <a:buChar char="•"/>
            </a:pPr>
            <a:r>
              <a:rPr lang="en-US" sz="1600" kern="1200">
                <a:solidFill>
                  <a:schemeClr val="tx1"/>
                </a:solidFill>
                <a:latin typeface="Clear Sans"/>
                <a:ea typeface="+mn-ea"/>
                <a:cs typeface="+mn-cs"/>
              </a:rPr>
              <a:t>Employee Engagement and Retention</a:t>
            </a:r>
          </a:p>
          <a:p>
            <a:pPr marL="345441" lvl="1" indent="-172720" defTabSz="731520">
              <a:lnSpc>
                <a:spcPts val="3200"/>
              </a:lnSpc>
              <a:spcAft>
                <a:spcPts val="600"/>
              </a:spcAft>
              <a:buFont typeface="Arial"/>
              <a:buChar char="•"/>
            </a:pPr>
            <a:r>
              <a:rPr lang="en-US" sz="1600" kern="1200">
                <a:solidFill>
                  <a:schemeClr val="tx1"/>
                </a:solidFill>
                <a:latin typeface="Clear Sans"/>
                <a:ea typeface="+mn-ea"/>
                <a:cs typeface="+mn-cs"/>
              </a:rPr>
              <a:t>Training and Development Strategies</a:t>
            </a:r>
          </a:p>
          <a:p>
            <a:pPr marL="345441" lvl="1" indent="-172720" defTabSz="731520">
              <a:lnSpc>
                <a:spcPts val="3200"/>
              </a:lnSpc>
              <a:spcAft>
                <a:spcPts val="600"/>
              </a:spcAft>
              <a:buFont typeface="Arial"/>
              <a:buChar char="•"/>
            </a:pPr>
            <a:r>
              <a:rPr lang="en-US" sz="1600" kern="1200">
                <a:solidFill>
                  <a:schemeClr val="tx1"/>
                </a:solidFill>
                <a:latin typeface="Clear Sans"/>
                <a:ea typeface="+mn-ea"/>
                <a:cs typeface="+mn-cs"/>
              </a:rPr>
              <a:t>Strategic Planning Training</a:t>
            </a:r>
          </a:p>
          <a:p>
            <a:pPr marL="345441" lvl="1" indent="-172720" defTabSz="731520">
              <a:lnSpc>
                <a:spcPts val="3200"/>
              </a:lnSpc>
              <a:spcAft>
                <a:spcPts val="600"/>
              </a:spcAft>
              <a:buFont typeface="Arial"/>
              <a:buChar char="•"/>
            </a:pPr>
            <a:r>
              <a:rPr lang="en-US" sz="1600" kern="1200">
                <a:solidFill>
                  <a:schemeClr val="tx1"/>
                </a:solidFill>
                <a:latin typeface="Clear Sans"/>
                <a:ea typeface="+mn-ea"/>
                <a:cs typeface="+mn-cs"/>
              </a:rPr>
              <a:t>HR Technology (HRIS, HR Analytics, ATS etc.)</a:t>
            </a:r>
            <a:endParaRPr lang="en-US" sz="2000">
              <a:latin typeface="Clear Sans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67057" y="6610714"/>
            <a:ext cx="5412113" cy="2806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731520">
              <a:lnSpc>
                <a:spcPts val="3200"/>
              </a:lnSpc>
              <a:spcAft>
                <a:spcPts val="600"/>
              </a:spcAft>
            </a:pPr>
            <a:r>
              <a:rPr lang="en-US" sz="1600" kern="1200">
                <a:solidFill>
                  <a:schemeClr val="tx1"/>
                </a:solidFill>
                <a:latin typeface="Clear Sans"/>
                <a:ea typeface="+mn-ea"/>
                <a:cs typeface="+mn-cs"/>
              </a:rPr>
              <a:t>These trainings can be delivered in a variety of ways, such as:</a:t>
            </a:r>
          </a:p>
          <a:p>
            <a:pPr marL="345441" lvl="1" indent="-172720" defTabSz="731520">
              <a:lnSpc>
                <a:spcPts val="3200"/>
              </a:lnSpc>
              <a:spcAft>
                <a:spcPts val="600"/>
              </a:spcAft>
              <a:buFont typeface="Arial"/>
              <a:buChar char="•"/>
            </a:pPr>
            <a:r>
              <a:rPr lang="en-US" sz="1600" kern="1200">
                <a:solidFill>
                  <a:schemeClr val="tx1"/>
                </a:solidFill>
                <a:latin typeface="Clear Sans"/>
                <a:ea typeface="+mn-ea"/>
                <a:cs typeface="+mn-cs"/>
              </a:rPr>
              <a:t>In-person training</a:t>
            </a:r>
          </a:p>
          <a:p>
            <a:pPr marL="345441" lvl="1" indent="-172720" defTabSz="731520">
              <a:lnSpc>
                <a:spcPts val="3200"/>
              </a:lnSpc>
              <a:spcAft>
                <a:spcPts val="600"/>
              </a:spcAft>
              <a:buFont typeface="Arial"/>
              <a:buChar char="•"/>
            </a:pPr>
            <a:r>
              <a:rPr lang="en-US" sz="1600" kern="1200">
                <a:solidFill>
                  <a:schemeClr val="tx1"/>
                </a:solidFill>
                <a:latin typeface="Clear Sans"/>
                <a:ea typeface="+mn-ea"/>
                <a:cs typeface="+mn-cs"/>
              </a:rPr>
              <a:t>Online training</a:t>
            </a:r>
          </a:p>
          <a:p>
            <a:pPr marL="345441" lvl="1" indent="-172720" defTabSz="731520">
              <a:lnSpc>
                <a:spcPts val="3200"/>
              </a:lnSpc>
              <a:spcAft>
                <a:spcPts val="600"/>
              </a:spcAft>
              <a:buFont typeface="Arial"/>
              <a:buChar char="•"/>
            </a:pPr>
            <a:r>
              <a:rPr lang="en-US" sz="1600" kern="1200">
                <a:solidFill>
                  <a:schemeClr val="tx1"/>
                </a:solidFill>
                <a:latin typeface="Clear Sans"/>
                <a:ea typeface="+mn-ea"/>
                <a:cs typeface="+mn-cs"/>
              </a:rPr>
              <a:t>Blended learning</a:t>
            </a:r>
          </a:p>
          <a:p>
            <a:pPr>
              <a:lnSpc>
                <a:spcPts val="4000"/>
              </a:lnSpc>
              <a:spcAft>
                <a:spcPts val="600"/>
              </a:spcAft>
            </a:pPr>
            <a:endParaRPr lang="en-US" sz="2000">
              <a:solidFill>
                <a:srgbClr val="FFFFFF"/>
              </a:solidFill>
              <a:latin typeface="Clear Sans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1286320" y="8880052"/>
            <a:ext cx="4381970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731520">
              <a:lnSpc>
                <a:spcPts val="1440"/>
              </a:lnSpc>
              <a:spcAft>
                <a:spcPts val="600"/>
              </a:spcAft>
            </a:pPr>
            <a:r>
              <a:rPr lang="en-US" sz="1200" kern="1200" spc="60">
                <a:solidFill>
                  <a:srgbClr val="FFFFFF"/>
                </a:solidFill>
                <a:latin typeface="Clear Sans Light"/>
                <a:ea typeface="+mn-ea"/>
                <a:cs typeface="+mn-cs"/>
              </a:rPr>
              <a:t>TRAINING AND DEVELOPMENT NEEDS FOR AN HR OFFICER</a:t>
            </a:r>
          </a:p>
          <a:p>
            <a:pPr>
              <a:lnSpc>
                <a:spcPts val="1799"/>
              </a:lnSpc>
              <a:spcAft>
                <a:spcPts val="600"/>
              </a:spcAft>
            </a:pPr>
            <a:endParaRPr lang="en-US" sz="1500" spc="75">
              <a:solidFill>
                <a:srgbClr val="FFFFFF"/>
              </a:solidFill>
              <a:latin typeface="Clear Sans Light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8526517" y="3316849"/>
            <a:ext cx="7141773" cy="4867318"/>
          </a:xfrm>
          <a:custGeom>
            <a:avLst/>
            <a:gdLst/>
            <a:ahLst/>
            <a:cxnLst/>
            <a:rect l="l" t="t" r="r" b="b"/>
            <a:pathLst>
              <a:path w="8883361" h="6054259">
                <a:moveTo>
                  <a:pt x="0" y="0"/>
                </a:moveTo>
                <a:lnTo>
                  <a:pt x="8883361" y="0"/>
                </a:lnTo>
                <a:lnTo>
                  <a:pt x="8883361" y="6054260"/>
                </a:lnTo>
                <a:lnTo>
                  <a:pt x="0" y="605426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2101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2619709" y="9026821"/>
            <a:ext cx="1528785" cy="2386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731520">
              <a:lnSpc>
                <a:spcPts val="2016"/>
              </a:lnSpc>
              <a:spcAft>
                <a:spcPts val="600"/>
              </a:spcAft>
            </a:pPr>
            <a:r>
              <a:rPr lang="en-US" sz="1440" kern="1200">
                <a:solidFill>
                  <a:srgbClr val="FFFFFF"/>
                </a:solidFill>
                <a:latin typeface="Clear Sans"/>
                <a:ea typeface="+mn-ea"/>
                <a:cs typeface="+mn-cs"/>
              </a:rPr>
              <a:t>(</a:t>
            </a:r>
            <a:r>
              <a:rPr lang="en-US" sz="1440" kern="1200" err="1">
                <a:solidFill>
                  <a:schemeClr val="tx1"/>
                </a:solidFill>
                <a:latin typeface="Clear Sans"/>
                <a:ea typeface="+mn-ea"/>
                <a:cs typeface="+mn-cs"/>
              </a:rPr>
              <a:t>Kenjo</a:t>
            </a:r>
            <a:r>
              <a:rPr lang="en-US" sz="1440" kern="1200">
                <a:solidFill>
                  <a:schemeClr val="tx1"/>
                </a:solidFill>
                <a:latin typeface="Clear Sans"/>
                <a:ea typeface="+mn-ea"/>
                <a:cs typeface="+mn-cs"/>
              </a:rPr>
              <a:t>, no date)</a:t>
            </a:r>
            <a:endParaRPr lang="en-US" sz="1800">
              <a:latin typeface="Clear San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14311894" cy="2325702"/>
            <a:chOff x="0" y="0"/>
            <a:chExt cx="19082525" cy="3100936"/>
          </a:xfrm>
        </p:grpSpPr>
        <p:sp>
          <p:nvSpPr>
            <p:cNvPr id="3" name="TextBox 3"/>
            <p:cNvSpPr txBox="1"/>
            <p:nvPr/>
          </p:nvSpPr>
          <p:spPr>
            <a:xfrm>
              <a:off x="0" y="76200"/>
              <a:ext cx="19082525" cy="19479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000"/>
                </a:lnSpc>
              </a:pPr>
              <a:r>
                <a:rPr lang="en-US" sz="10000">
                  <a:solidFill>
                    <a:srgbClr val="303030"/>
                  </a:solidFill>
                  <a:latin typeface="Questrial"/>
                </a:rPr>
                <a:t>Organizational </a:t>
              </a:r>
              <a:r>
                <a:rPr lang="en-US" sz="10000">
                  <a:solidFill>
                    <a:srgbClr val="5C2DBF"/>
                  </a:solidFill>
                  <a:latin typeface="Questrial"/>
                </a:rPr>
                <a:t>Benefits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2561397"/>
              <a:ext cx="19082525" cy="5395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079"/>
                </a:lnSpc>
              </a:pPr>
              <a:r>
                <a:rPr lang="en-US" sz="2799">
                  <a:solidFill>
                    <a:srgbClr val="303030"/>
                  </a:solidFill>
                  <a:latin typeface="Clear Sans"/>
                </a:rPr>
                <a:t>HOW DOES </a:t>
              </a:r>
              <a:r>
                <a:rPr lang="en-US" sz="2799">
                  <a:solidFill>
                    <a:srgbClr val="5C2DBF"/>
                  </a:solidFill>
                  <a:latin typeface="Clear Sans"/>
                </a:rPr>
                <a:t>MCH </a:t>
              </a:r>
              <a:r>
                <a:rPr lang="en-US" sz="2799">
                  <a:solidFill>
                    <a:srgbClr val="303030"/>
                  </a:solidFill>
                  <a:latin typeface="Clear Sans"/>
                </a:rPr>
                <a:t>BENEFIT FROM THE TRAININGS AN HR OFFICER RECEIVES</a:t>
              </a:r>
            </a:p>
          </p:txBody>
        </p:sp>
      </p:grpSp>
      <p:sp>
        <p:nvSpPr>
          <p:cNvPr id="5" name="Freeform 5"/>
          <p:cNvSpPr/>
          <p:nvPr/>
        </p:nvSpPr>
        <p:spPr>
          <a:xfrm>
            <a:off x="2289758" y="4517921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1"/>
                </a:lnTo>
                <a:lnTo>
                  <a:pt x="0" y="279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3033068" y="4478350"/>
            <a:ext cx="14226232" cy="351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Enhanced HR Skills: Enabling the HR Officer to handle various HR tasks and responsibilities more effectively.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1596566" y="6175834"/>
            <a:ext cx="5707732" cy="457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00"/>
              </a:lnSpc>
            </a:pPr>
            <a:r>
              <a:rPr lang="en-US" sz="1500" spc="75">
                <a:solidFill>
                  <a:srgbClr val="000000"/>
                </a:solidFill>
                <a:latin typeface="Clear Sans"/>
              </a:rPr>
              <a:t>TRAINING AND DEVELOPMENT NEEDS FOR AN HR OFFICER</a:t>
            </a:r>
          </a:p>
          <a:p>
            <a:pPr>
              <a:lnSpc>
                <a:spcPts val="1800"/>
              </a:lnSpc>
            </a:pPr>
            <a:endParaRPr lang="en-US" sz="1500" spc="75">
              <a:solidFill>
                <a:srgbClr val="000000"/>
              </a:solidFill>
              <a:latin typeface="Clear Sans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2289758" y="5016937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0"/>
                </a:lnTo>
                <a:lnTo>
                  <a:pt x="0" y="2799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3033068" y="4973653"/>
            <a:ext cx="14226232" cy="351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Effective Communication: Fosters better collaboration and swift conflict resolution when coupled with empathy.</a:t>
            </a:r>
          </a:p>
        </p:txBody>
      </p:sp>
      <p:sp>
        <p:nvSpPr>
          <p:cNvPr id="10" name="Freeform 10"/>
          <p:cNvSpPr/>
          <p:nvPr/>
        </p:nvSpPr>
        <p:spPr>
          <a:xfrm>
            <a:off x="2289758" y="5515952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1"/>
                </a:lnTo>
                <a:lnTo>
                  <a:pt x="0" y="279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3033068" y="5468327"/>
            <a:ext cx="14226232" cy="351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Compliance with Employment Laws: Reduces the risk of legal issues and potential penalties.</a:t>
            </a:r>
          </a:p>
        </p:txBody>
      </p:sp>
      <p:sp>
        <p:nvSpPr>
          <p:cNvPr id="12" name="Freeform 12"/>
          <p:cNvSpPr/>
          <p:nvPr/>
        </p:nvSpPr>
        <p:spPr>
          <a:xfrm>
            <a:off x="2289758" y="6010626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1"/>
                </a:lnTo>
                <a:lnTo>
                  <a:pt x="0" y="279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3033068" y="5963001"/>
            <a:ext cx="14226232" cy="351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Enhanced Recruitment and Selection: Identifies and attracts top talent, resulting in better-quality hires.</a:t>
            </a:r>
          </a:p>
        </p:txBody>
      </p:sp>
      <p:sp>
        <p:nvSpPr>
          <p:cNvPr id="14" name="Freeform 14"/>
          <p:cNvSpPr/>
          <p:nvPr/>
        </p:nvSpPr>
        <p:spPr>
          <a:xfrm>
            <a:off x="2289758" y="6505300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1"/>
                </a:lnTo>
                <a:lnTo>
                  <a:pt x="0" y="279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3033068" y="6457675"/>
            <a:ext cx="14226232" cy="3318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Improved Employee Engagement and Retention: Increases employee satisfaction,  and reduces turnover rates.</a:t>
            </a:r>
          </a:p>
        </p:txBody>
      </p:sp>
      <p:sp>
        <p:nvSpPr>
          <p:cNvPr id="16" name="Freeform 16"/>
          <p:cNvSpPr/>
          <p:nvPr/>
        </p:nvSpPr>
        <p:spPr>
          <a:xfrm>
            <a:off x="2289758" y="6999974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1"/>
                </a:lnTo>
                <a:lnTo>
                  <a:pt x="0" y="279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3033068" y="6952349"/>
            <a:ext cx="14226232" cy="351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Cultivating Diversity and Inclusion: Leads to increased innovation, employee morale, and a broader talent pool.</a:t>
            </a:r>
          </a:p>
        </p:txBody>
      </p:sp>
      <p:sp>
        <p:nvSpPr>
          <p:cNvPr id="18" name="Freeform 18"/>
          <p:cNvSpPr/>
          <p:nvPr/>
        </p:nvSpPr>
        <p:spPr>
          <a:xfrm>
            <a:off x="2289758" y="7494648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0"/>
                </a:lnTo>
                <a:lnTo>
                  <a:pt x="0" y="2799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3033068" y="7448297"/>
            <a:ext cx="14226232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Data-Driven Decision Making: Leverages data for informed decision-making, optimizing HR strategies and performance.</a:t>
            </a:r>
          </a:p>
        </p:txBody>
      </p:sp>
      <p:sp>
        <p:nvSpPr>
          <p:cNvPr id="20" name="Freeform 20"/>
          <p:cNvSpPr/>
          <p:nvPr/>
        </p:nvSpPr>
        <p:spPr>
          <a:xfrm>
            <a:off x="2289758" y="7988047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1"/>
                </a:lnTo>
                <a:lnTo>
                  <a:pt x="0" y="279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3033068" y="7941697"/>
            <a:ext cx="14226232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Strategic Training and Development: Fosters continuous employee development and enhances organizational capabilities.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546304" y="8949322"/>
            <a:ext cx="1712996" cy="308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20"/>
              </a:lnSpc>
            </a:pPr>
            <a:r>
              <a:rPr lang="en-US" sz="1800">
                <a:solidFill>
                  <a:srgbClr val="000000"/>
                </a:solidFill>
                <a:latin typeface="Clear Sans"/>
              </a:rPr>
              <a:t>(Kenjo, no date)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14311894" cy="2325702"/>
            <a:chOff x="0" y="0"/>
            <a:chExt cx="19082525" cy="3100936"/>
          </a:xfrm>
        </p:grpSpPr>
        <p:sp>
          <p:nvSpPr>
            <p:cNvPr id="3" name="TextBox 3"/>
            <p:cNvSpPr txBox="1"/>
            <p:nvPr/>
          </p:nvSpPr>
          <p:spPr>
            <a:xfrm>
              <a:off x="0" y="76200"/>
              <a:ext cx="19082525" cy="19479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000"/>
                </a:lnSpc>
              </a:pPr>
              <a:r>
                <a:rPr lang="en-US" sz="10000">
                  <a:solidFill>
                    <a:srgbClr val="303030"/>
                  </a:solidFill>
                  <a:latin typeface="Questrial"/>
                </a:rPr>
                <a:t>Individual </a:t>
              </a:r>
              <a:r>
                <a:rPr lang="en-US" sz="10000">
                  <a:solidFill>
                    <a:srgbClr val="5C2DBF"/>
                  </a:solidFill>
                  <a:latin typeface="Questrial"/>
                </a:rPr>
                <a:t>Benefits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2561397"/>
              <a:ext cx="19082525" cy="5395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079"/>
                </a:lnSpc>
              </a:pPr>
              <a:r>
                <a:rPr lang="en-US" sz="2799">
                  <a:solidFill>
                    <a:srgbClr val="5C2DBF"/>
                  </a:solidFill>
                  <a:latin typeface="Clear Sans"/>
                </a:rPr>
                <a:t>PERSONAL</a:t>
              </a:r>
              <a:r>
                <a:rPr lang="en-US" sz="2799">
                  <a:solidFill>
                    <a:srgbClr val="303030"/>
                  </a:solidFill>
                  <a:latin typeface="Clear Sans"/>
                </a:rPr>
                <a:t> BENEFIT FROM THE TRAININGS AN HR OFFICER RECEIVES</a:t>
              </a:r>
            </a:p>
          </p:txBody>
        </p:sp>
      </p:grpSp>
      <p:sp>
        <p:nvSpPr>
          <p:cNvPr id="5" name="Freeform 5"/>
          <p:cNvSpPr/>
          <p:nvPr/>
        </p:nvSpPr>
        <p:spPr>
          <a:xfrm>
            <a:off x="2289758" y="5011320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1"/>
                </a:lnTo>
                <a:lnTo>
                  <a:pt x="0" y="279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3033068" y="4971749"/>
            <a:ext cx="14226232" cy="351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Expanded HR Skill Set: Enhances growth, gain new insights in the HR field, and stay updated with the latest HR practices.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1596566" y="6175834"/>
            <a:ext cx="5707732" cy="457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00"/>
              </a:lnSpc>
            </a:pPr>
            <a:r>
              <a:rPr lang="en-US" sz="1500" spc="75">
                <a:solidFill>
                  <a:srgbClr val="000000"/>
                </a:solidFill>
                <a:latin typeface="Clear Sans"/>
              </a:rPr>
              <a:t>TRAINING AND DEVELOPMENT NEEDS FOR AN HR OFFICER</a:t>
            </a:r>
          </a:p>
          <a:p>
            <a:pPr>
              <a:lnSpc>
                <a:spcPts val="1800"/>
              </a:lnSpc>
            </a:pPr>
            <a:endParaRPr lang="en-US" sz="1500" spc="75">
              <a:solidFill>
                <a:srgbClr val="000000"/>
              </a:solidFill>
              <a:latin typeface="Clear Sans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2289758" y="5510336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1"/>
                </a:lnTo>
                <a:lnTo>
                  <a:pt x="0" y="279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3033068" y="5467053"/>
            <a:ext cx="14226232" cy="351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Career Advancement: Strengthen qualifications and competitiveness for promotions and advancements.</a:t>
            </a:r>
          </a:p>
        </p:txBody>
      </p:sp>
      <p:sp>
        <p:nvSpPr>
          <p:cNvPr id="10" name="Freeform 10"/>
          <p:cNvSpPr/>
          <p:nvPr/>
        </p:nvSpPr>
        <p:spPr>
          <a:xfrm>
            <a:off x="2289758" y="6009352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0"/>
                </a:lnTo>
                <a:lnTo>
                  <a:pt x="0" y="2799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3033068" y="5961727"/>
            <a:ext cx="15083491" cy="351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Improved Effectiveness: More effective and efficient in carrying out HR responsibilities.</a:t>
            </a:r>
          </a:p>
        </p:txBody>
      </p:sp>
      <p:sp>
        <p:nvSpPr>
          <p:cNvPr id="12" name="Freeform 12"/>
          <p:cNvSpPr/>
          <p:nvPr/>
        </p:nvSpPr>
        <p:spPr>
          <a:xfrm>
            <a:off x="2289758" y="6504026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0"/>
                </a:lnTo>
                <a:lnTo>
                  <a:pt x="0" y="2799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3033068" y="6456401"/>
            <a:ext cx="14226232" cy="351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Confidence and Credibility: Enhances professional credibility among colleagues and stakeholders.</a:t>
            </a:r>
          </a:p>
        </p:txBody>
      </p:sp>
      <p:sp>
        <p:nvSpPr>
          <p:cNvPr id="14" name="Freeform 14"/>
          <p:cNvSpPr/>
          <p:nvPr/>
        </p:nvSpPr>
        <p:spPr>
          <a:xfrm>
            <a:off x="2289758" y="6998699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1"/>
                </a:lnTo>
                <a:lnTo>
                  <a:pt x="0" y="279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3033068" y="6951074"/>
            <a:ext cx="14226232" cy="351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Adaptability to Change: Adapt to changing HR practices, technologies, and industry dynamics.</a:t>
            </a:r>
          </a:p>
        </p:txBody>
      </p:sp>
      <p:sp>
        <p:nvSpPr>
          <p:cNvPr id="16" name="Freeform 16"/>
          <p:cNvSpPr/>
          <p:nvPr/>
        </p:nvSpPr>
        <p:spPr>
          <a:xfrm>
            <a:off x="2289758" y="7493373"/>
            <a:ext cx="355149" cy="279941"/>
          </a:xfrm>
          <a:custGeom>
            <a:avLst/>
            <a:gdLst/>
            <a:ahLst/>
            <a:cxnLst/>
            <a:rect l="l" t="t" r="r" b="b"/>
            <a:pathLst>
              <a:path w="355149" h="279941">
                <a:moveTo>
                  <a:pt x="0" y="0"/>
                </a:moveTo>
                <a:lnTo>
                  <a:pt x="355149" y="0"/>
                </a:lnTo>
                <a:lnTo>
                  <a:pt x="355149" y="279941"/>
                </a:lnTo>
                <a:lnTo>
                  <a:pt x="0" y="279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3033068" y="7445748"/>
            <a:ext cx="14226232" cy="351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Continuous Learning: Helps to evolve and stay relevant in the HR field.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C2D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457329"/>
            <a:ext cx="2206898" cy="2013794"/>
          </a:xfrm>
          <a:custGeom>
            <a:avLst/>
            <a:gdLst/>
            <a:ahLst/>
            <a:cxnLst/>
            <a:rect l="l" t="t" r="r" b="b"/>
            <a:pathLst>
              <a:path w="2206898" h="2013794">
                <a:moveTo>
                  <a:pt x="0" y="0"/>
                </a:moveTo>
                <a:lnTo>
                  <a:pt x="2206898" y="0"/>
                </a:lnTo>
                <a:lnTo>
                  <a:pt x="2206898" y="2013794"/>
                </a:lnTo>
                <a:lnTo>
                  <a:pt x="0" y="201379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9120854" y="0"/>
            <a:ext cx="115729" cy="10287000"/>
          </a:xfrm>
          <a:custGeom>
            <a:avLst/>
            <a:gdLst/>
            <a:ahLst/>
            <a:cxnLst/>
            <a:rect l="l" t="t" r="r" b="b"/>
            <a:pathLst>
              <a:path w="115729" h="10287000">
                <a:moveTo>
                  <a:pt x="0" y="0"/>
                </a:moveTo>
                <a:lnTo>
                  <a:pt x="115729" y="0"/>
                </a:lnTo>
                <a:lnTo>
                  <a:pt x="115729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0" y="5097780"/>
            <a:ext cx="18288000" cy="91440"/>
          </a:xfrm>
          <a:custGeom>
            <a:avLst/>
            <a:gdLst/>
            <a:ahLst/>
            <a:cxnLst/>
            <a:rect l="l" t="t" r="r" b="b"/>
            <a:pathLst>
              <a:path w="18288000" h="91440">
                <a:moveTo>
                  <a:pt x="0" y="0"/>
                </a:moveTo>
                <a:lnTo>
                  <a:pt x="18288000" y="0"/>
                </a:lnTo>
                <a:lnTo>
                  <a:pt x="18288000" y="91440"/>
                </a:lnTo>
                <a:lnTo>
                  <a:pt x="0" y="9144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028700" y="6170295"/>
            <a:ext cx="2324726" cy="2013794"/>
          </a:xfrm>
          <a:custGeom>
            <a:avLst/>
            <a:gdLst/>
            <a:ahLst/>
            <a:cxnLst/>
            <a:rect l="l" t="t" r="r" b="b"/>
            <a:pathLst>
              <a:path w="2324726" h="2013794">
                <a:moveTo>
                  <a:pt x="0" y="0"/>
                </a:moveTo>
                <a:lnTo>
                  <a:pt x="2324726" y="0"/>
                </a:lnTo>
                <a:lnTo>
                  <a:pt x="2324726" y="2013794"/>
                </a:lnTo>
                <a:lnTo>
                  <a:pt x="0" y="201379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0171176" y="1789330"/>
            <a:ext cx="1699139" cy="2013794"/>
          </a:xfrm>
          <a:custGeom>
            <a:avLst/>
            <a:gdLst/>
            <a:ahLst/>
            <a:cxnLst/>
            <a:rect l="l" t="t" r="r" b="b"/>
            <a:pathLst>
              <a:path w="1699139" h="2013794">
                <a:moveTo>
                  <a:pt x="0" y="0"/>
                </a:moveTo>
                <a:lnTo>
                  <a:pt x="1699139" y="0"/>
                </a:lnTo>
                <a:lnTo>
                  <a:pt x="1699139" y="2013794"/>
                </a:lnTo>
                <a:lnTo>
                  <a:pt x="0" y="201379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9990080" y="6170295"/>
            <a:ext cx="2280931" cy="2084200"/>
          </a:xfrm>
          <a:custGeom>
            <a:avLst/>
            <a:gdLst/>
            <a:ahLst/>
            <a:cxnLst/>
            <a:rect l="l" t="t" r="r" b="b"/>
            <a:pathLst>
              <a:path w="2280931" h="2084200">
                <a:moveTo>
                  <a:pt x="0" y="0"/>
                </a:moveTo>
                <a:lnTo>
                  <a:pt x="2280931" y="0"/>
                </a:lnTo>
                <a:lnTo>
                  <a:pt x="2280931" y="2084200"/>
                </a:lnTo>
                <a:lnTo>
                  <a:pt x="0" y="208420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8018056" y="4040472"/>
            <a:ext cx="2205596" cy="2114615"/>
          </a:xfrm>
          <a:custGeom>
            <a:avLst/>
            <a:gdLst/>
            <a:ahLst/>
            <a:cxnLst/>
            <a:rect l="l" t="t" r="r" b="b"/>
            <a:pathLst>
              <a:path w="2205596" h="2114615">
                <a:moveTo>
                  <a:pt x="0" y="0"/>
                </a:moveTo>
                <a:lnTo>
                  <a:pt x="2205596" y="0"/>
                </a:lnTo>
                <a:lnTo>
                  <a:pt x="2205596" y="2114616"/>
                </a:lnTo>
                <a:lnTo>
                  <a:pt x="0" y="2114616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3838671" y="1477754"/>
            <a:ext cx="4679110" cy="1934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Strong communication skills</a:t>
            </a:r>
          </a:p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Attention to details</a:t>
            </a:r>
          </a:p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Ability to multitask</a:t>
            </a:r>
          </a:p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Strong organizational skills</a:t>
            </a:r>
          </a:p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Positive attitude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72780" y="3744883"/>
            <a:ext cx="1918738" cy="371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9"/>
              </a:lnSpc>
            </a:pPr>
            <a:r>
              <a:rPr lang="en-US" sz="2499">
                <a:solidFill>
                  <a:srgbClr val="FFFFFF"/>
                </a:solidFill>
                <a:latin typeface="Clear Sans Medium"/>
              </a:rPr>
              <a:t>Strength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838671" y="6190719"/>
            <a:ext cx="4679110" cy="15595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Lack of experience</a:t>
            </a:r>
          </a:p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Limited exposure to work</a:t>
            </a:r>
          </a:p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Low Existing Network</a:t>
            </a:r>
          </a:p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Limited understanding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172780" y="8460314"/>
            <a:ext cx="1918738" cy="371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9"/>
              </a:lnSpc>
            </a:pPr>
            <a:r>
              <a:rPr lang="en-US" sz="2499">
                <a:solidFill>
                  <a:srgbClr val="FFFFFF"/>
                </a:solidFill>
                <a:latin typeface="Clear Sans Medium"/>
              </a:rPr>
              <a:t>Weakness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580190" y="1419229"/>
            <a:ext cx="4679110" cy="2715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Integration of leadership and management knowledge</a:t>
            </a:r>
          </a:p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Practical experience through internships/part-time roles</a:t>
            </a:r>
          </a:p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Networking opportunities</a:t>
            </a:r>
          </a:p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Continuous learning and professional development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061376" y="4076884"/>
            <a:ext cx="1918738" cy="371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9"/>
              </a:lnSpc>
            </a:pPr>
            <a:r>
              <a:rPr lang="en-US" sz="2499">
                <a:solidFill>
                  <a:srgbClr val="FFFFFF"/>
                </a:solidFill>
                <a:latin typeface="Clear Sans Medium"/>
              </a:rPr>
              <a:t>Opportunity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580190" y="6225923"/>
            <a:ext cx="4679110" cy="1934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Intense competition</a:t>
            </a:r>
          </a:p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Limited job opportunities:</a:t>
            </a:r>
          </a:p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Outsourcing and automation</a:t>
            </a:r>
          </a:p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Rapidly evolving HR landscape</a:t>
            </a:r>
          </a:p>
          <a:p>
            <a:pPr marL="474978" lvl="1" indent="-237489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Clear Sans"/>
              </a:rPr>
              <a:t>Resistance to change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171176" y="8495517"/>
            <a:ext cx="1918738" cy="371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9"/>
              </a:lnSpc>
            </a:pPr>
            <a:r>
              <a:rPr lang="en-US" sz="2499">
                <a:solidFill>
                  <a:srgbClr val="FFFFFF"/>
                </a:solidFill>
                <a:latin typeface="Clear Sans Medium"/>
              </a:rPr>
              <a:t>Threat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28700" y="9667092"/>
            <a:ext cx="5450555" cy="228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00"/>
              </a:lnSpc>
            </a:pPr>
            <a:r>
              <a:rPr lang="en-US" sz="1500" spc="75">
                <a:solidFill>
                  <a:srgbClr val="FFFFFF"/>
                </a:solidFill>
                <a:latin typeface="Clear Sans"/>
              </a:rPr>
              <a:t>(Sarsby, 2016)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961145" y="9667092"/>
            <a:ext cx="5450555" cy="441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00"/>
              </a:lnSpc>
            </a:pPr>
            <a:r>
              <a:rPr lang="en-US" sz="1500" spc="75">
                <a:solidFill>
                  <a:srgbClr val="FFFFFF"/>
                </a:solidFill>
                <a:latin typeface="Clear Sans Light"/>
              </a:rPr>
              <a:t>TRAINING AND DEVELOPMENT NEEDS FOR AN HR OFFICER</a:t>
            </a:r>
          </a:p>
          <a:p>
            <a:pPr>
              <a:lnSpc>
                <a:spcPts val="1799"/>
              </a:lnSpc>
            </a:pPr>
            <a:endParaRPr lang="en-US" sz="1500" spc="75">
              <a:solidFill>
                <a:srgbClr val="FFFFFF"/>
              </a:solidFill>
              <a:latin typeface="Clear Sans Ligh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10985" y="579274"/>
            <a:ext cx="8533015" cy="9128452"/>
          </a:xfrm>
          <a:custGeom>
            <a:avLst/>
            <a:gdLst/>
            <a:ahLst/>
            <a:cxnLst/>
            <a:rect l="l" t="t" r="r" b="b"/>
            <a:pathLst>
              <a:path w="8533015" h="9128452">
                <a:moveTo>
                  <a:pt x="0" y="0"/>
                </a:moveTo>
                <a:lnTo>
                  <a:pt x="8533015" y="0"/>
                </a:lnTo>
                <a:lnTo>
                  <a:pt x="8533015" y="9128452"/>
                </a:lnTo>
                <a:lnTo>
                  <a:pt x="0" y="912845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4507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9264016" y="2917628"/>
            <a:ext cx="8533015" cy="803520"/>
          </a:xfrm>
          <a:custGeom>
            <a:avLst/>
            <a:gdLst/>
            <a:ahLst/>
            <a:cxnLst/>
            <a:rect l="l" t="t" r="r" b="b"/>
            <a:pathLst>
              <a:path w="8533015" h="803520">
                <a:moveTo>
                  <a:pt x="0" y="0"/>
                </a:moveTo>
                <a:lnTo>
                  <a:pt x="8533015" y="0"/>
                </a:lnTo>
                <a:lnTo>
                  <a:pt x="8533015" y="803520"/>
                </a:lnTo>
                <a:lnTo>
                  <a:pt x="0" y="8035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2802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9264016" y="3839342"/>
            <a:ext cx="8533015" cy="3530029"/>
          </a:xfrm>
          <a:custGeom>
            <a:avLst/>
            <a:gdLst/>
            <a:ahLst/>
            <a:cxnLst/>
            <a:rect l="l" t="t" r="r" b="b"/>
            <a:pathLst>
              <a:path w="8533015" h="3530029">
                <a:moveTo>
                  <a:pt x="0" y="0"/>
                </a:moveTo>
                <a:lnTo>
                  <a:pt x="8533015" y="0"/>
                </a:lnTo>
                <a:lnTo>
                  <a:pt x="8533015" y="3530030"/>
                </a:lnTo>
                <a:lnTo>
                  <a:pt x="0" y="353003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44303"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10121577" y="1076325"/>
            <a:ext cx="6817893" cy="866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600"/>
              </a:lnSpc>
            </a:pPr>
            <a:r>
              <a:rPr lang="en-US" sz="6000">
                <a:solidFill>
                  <a:srgbClr val="5C2DBF"/>
                </a:solidFill>
                <a:latin typeface="Questrial"/>
              </a:rPr>
              <a:t>Personal Skills Audit  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055008" y="9250526"/>
            <a:ext cx="5742023" cy="457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00"/>
              </a:lnSpc>
            </a:pPr>
            <a:r>
              <a:rPr lang="en-US" sz="1500" spc="75">
                <a:solidFill>
                  <a:srgbClr val="000000"/>
                </a:solidFill>
                <a:latin typeface="Clear Sans"/>
              </a:rPr>
              <a:t>TRAINING AND DEVELOPMENT NEEDS FOR AN HR OFFICER</a:t>
            </a:r>
          </a:p>
          <a:p>
            <a:pPr>
              <a:lnSpc>
                <a:spcPts val="1800"/>
              </a:lnSpc>
            </a:pPr>
            <a:endParaRPr lang="en-US" sz="1500" spc="75">
              <a:solidFill>
                <a:srgbClr val="000000"/>
              </a:solidFill>
              <a:latin typeface="Clear San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727200"/>
            <a:ext cx="16230600" cy="7531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>
              <a:lnSpc>
                <a:spcPts val="4000"/>
              </a:lnSpc>
              <a:buFont typeface="Arial"/>
              <a:buChar char="•"/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Emeritus (2022). Explore the HR skills required for becoming a successful human resource manager. Emeritus. Available at: https://emeritus.org/in/learn/hr-skills-required-for-a-successful-human-resource-manager/ </a:t>
            </a:r>
          </a:p>
          <a:p>
            <a:pPr marL="431801" lvl="1" indent="-215900">
              <a:lnSpc>
                <a:spcPts val="4000"/>
              </a:lnSpc>
              <a:buFont typeface="Arial"/>
              <a:buChar char="•"/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Indeed (2023). Human Resources Officer: 9 Skills HR Officers Should Have. Available at: https://www.indeed.com/career-advice/resumes-cover-letters/human-resources-officer-skills </a:t>
            </a:r>
          </a:p>
          <a:p>
            <a:pPr marL="431801" lvl="1" indent="-215900">
              <a:lnSpc>
                <a:spcPts val="4000"/>
              </a:lnSpc>
              <a:buFont typeface="Arial"/>
              <a:buChar char="•"/>
            </a:pPr>
            <a:r>
              <a:rPr lang="en-US" sz="2000" err="1">
                <a:solidFill>
                  <a:srgbClr val="303030"/>
                </a:solidFill>
                <a:latin typeface="Clear Sans"/>
              </a:rPr>
              <a:t>Kenjo</a:t>
            </a:r>
            <a:r>
              <a:rPr lang="en-US" sz="2000">
                <a:solidFill>
                  <a:srgbClr val="303030"/>
                </a:solidFill>
                <a:latin typeface="Clear Sans"/>
              </a:rPr>
              <a:t> (no date). Employee training and development: a guide for HR Managers. Available at: https://www.kenjo.io/learning-and-development </a:t>
            </a:r>
          </a:p>
          <a:p>
            <a:pPr marL="431801" lvl="1" indent="-215900">
              <a:lnSpc>
                <a:spcPts val="4000"/>
              </a:lnSpc>
              <a:buFont typeface="Arial"/>
              <a:buChar char="•"/>
            </a:pPr>
            <a:r>
              <a:rPr lang="en-US" sz="2000" err="1">
                <a:solidFill>
                  <a:srgbClr val="303030"/>
                </a:solidFill>
                <a:latin typeface="Clear Sans"/>
              </a:rPr>
              <a:t>Komm</a:t>
            </a:r>
            <a:r>
              <a:rPr lang="en-US" sz="2000">
                <a:solidFill>
                  <a:srgbClr val="303030"/>
                </a:solidFill>
                <a:latin typeface="Clear Sans"/>
              </a:rPr>
              <a:t>, A. et al. (2021) The new possible: How HR can help build the organization of the future, Mckinsey.com. McKinsey &amp; Company. Available at: </a:t>
            </a:r>
            <a:r>
              <a:rPr lang="en-US" sz="2000" u="sng">
                <a:solidFill>
                  <a:srgbClr val="303030"/>
                </a:solidFill>
                <a:latin typeface="Clear Sans"/>
                <a:hlinkClick r:id="rId2" tooltip="https://www.mckinsey.com/capabilities/people-and-organizational-performance/our-insights/the-new-possible-how-hr-can-help-build-the-organization-of-the-future"/>
              </a:rPr>
              <a:t>https://www.mckinsey.com/capabilities/people-and-organizational-performance/our-insights/the-new-possible-how-hr-can-help-build-the-organization-of-the-future</a:t>
            </a:r>
            <a:r>
              <a:rPr lang="en-US" sz="2000">
                <a:solidFill>
                  <a:srgbClr val="303030"/>
                </a:solidFill>
                <a:latin typeface="Clear Sans"/>
              </a:rPr>
              <a:t>\</a:t>
            </a:r>
          </a:p>
          <a:p>
            <a:pPr marL="431801" lvl="1" indent="-215900">
              <a:lnSpc>
                <a:spcPts val="4000"/>
              </a:lnSpc>
              <a:buFont typeface="Arial"/>
              <a:buChar char="•"/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Medway Community Healthcare (no date). About MCH. Available at: </a:t>
            </a:r>
            <a:r>
              <a:rPr lang="en-US" sz="2000" u="sng">
                <a:solidFill>
                  <a:srgbClr val="303030"/>
                </a:solidFill>
                <a:latin typeface="Clear Sans"/>
                <a:hlinkClick r:id="rId3" tooltip="https://www.medwaycommunityhealthcare.nhs.uk/about-us"/>
              </a:rPr>
              <a:t>https://www.medwaycommunityhealthcare.nhs.uk/about-us</a:t>
            </a:r>
          </a:p>
          <a:p>
            <a:pPr marL="431801" lvl="1" indent="-215900">
              <a:lnSpc>
                <a:spcPts val="4000"/>
              </a:lnSpc>
              <a:buFont typeface="Arial"/>
              <a:buChar char="•"/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Medway Community Healthcare (no date). Available at: </a:t>
            </a:r>
            <a:r>
              <a:rPr lang="en-US" sz="2000" u="sng">
                <a:solidFill>
                  <a:srgbClr val="303030"/>
                </a:solidFill>
                <a:latin typeface="Clear Sans"/>
                <a:hlinkClick r:id="rId4" tooltip="https://www.medwaycommunityhealthcare.nhs.uk/work-us/vacancies?basic=&amp;emp=902&amp;_srt=jobtitle&amp;_sd=a&amp;_ts=&amp;basicfallback=1#!/job/UK/Kent/Gillingham/Medway_Community_Healthcare_CIC/Administrator/Administrator-v5406934"/>
              </a:rPr>
              <a:t>https://www.medwaycommunityhealthcare.nhs.uk/work-us/vacancies?basic=&amp;emp=902&amp;_srt=jobtitle&amp;_sd=a&amp;_ts=&amp;basicfallback=1#!/job/UK/Kent/Gillingham/Medway_Community_Healthcar CIC/Administrator/Administrator-v5406934</a:t>
            </a:r>
          </a:p>
          <a:p>
            <a:pPr marL="431801" lvl="1" indent="-215900">
              <a:lnSpc>
                <a:spcPts val="4000"/>
              </a:lnSpc>
              <a:buFont typeface="Arial"/>
              <a:buChar char="•"/>
            </a:pPr>
            <a:r>
              <a:rPr lang="en-US" sz="2000" err="1">
                <a:solidFill>
                  <a:srgbClr val="303030"/>
                </a:solidFill>
                <a:latin typeface="Clear Sans"/>
              </a:rPr>
              <a:t>Sarsby</a:t>
            </a:r>
            <a:r>
              <a:rPr lang="en-US" sz="2000">
                <a:solidFill>
                  <a:srgbClr val="303030"/>
                </a:solidFill>
                <a:latin typeface="Clear Sans"/>
              </a:rPr>
              <a:t>, A., 2016. SWOT analysis. Available at: Lulu. com</a:t>
            </a:r>
          </a:p>
          <a:p>
            <a:pPr marL="431801" lvl="1" indent="-215900">
              <a:lnSpc>
                <a:spcPts val="4000"/>
              </a:lnSpc>
              <a:buFont typeface="Arial"/>
              <a:buChar char="•"/>
            </a:pPr>
            <a:r>
              <a:rPr lang="en-US" sz="2000">
                <a:solidFill>
                  <a:srgbClr val="303030"/>
                </a:solidFill>
                <a:latin typeface="Clear Sans"/>
              </a:rPr>
              <a:t>University of Nebraska–Lincoln (no date). Key behaviors. Available at: https://hr.unl.edu/compensation/nuvalues/keybehaviors.shtml/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1057275"/>
            <a:ext cx="10087450" cy="397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079"/>
              </a:lnSpc>
            </a:pPr>
            <a:r>
              <a:rPr lang="en-US" sz="2799">
                <a:solidFill>
                  <a:srgbClr val="303030"/>
                </a:solidFill>
                <a:latin typeface="Clear Sans Bold"/>
              </a:rPr>
              <a:t>REFERENCES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A3C566BAC5B13499E9DCD0476CF4E5C" ma:contentTypeVersion="8" ma:contentTypeDescription="Create a new document." ma:contentTypeScope="" ma:versionID="375d0920082c9bf4b6a029cb1ea7caf2">
  <xsd:schema xmlns:xsd="http://www.w3.org/2001/XMLSchema" xmlns:xs="http://www.w3.org/2001/XMLSchema" xmlns:p="http://schemas.microsoft.com/office/2006/metadata/properties" xmlns:ns3="9c3d0223-1bd4-4bbc-b487-5ec876b00c97" xmlns:ns4="64e1de47-bec6-45b9-b12d-0281c4c7cc00" targetNamespace="http://schemas.microsoft.com/office/2006/metadata/properties" ma:root="true" ma:fieldsID="244606dbc99a6c801b4f59e0b8a0ee78" ns3:_="" ns4:_="">
    <xsd:import namespace="9c3d0223-1bd4-4bbc-b487-5ec876b00c97"/>
    <xsd:import namespace="64e1de47-bec6-45b9-b12d-0281c4c7cc0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d0223-1bd4-4bbc-b487-5ec876b00c9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e1de47-bec6-45b9-b12d-0281c4c7cc00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86BA2BE-F29D-4F73-8BCC-3509D039CFBC}">
  <ds:schemaRefs>
    <ds:schemaRef ds:uri="64e1de47-bec6-45b9-b12d-0281c4c7cc00"/>
    <ds:schemaRef ds:uri="9c3d0223-1bd4-4bbc-b487-5ec876b00c9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97776CDD-3F5D-4D8D-8E63-C1E511A94D4D}">
  <ds:schemaRefs>
    <ds:schemaRef ds:uri="64e1de47-bec6-45b9-b12d-0281c4c7cc00"/>
    <ds:schemaRef ds:uri="9c3d0223-1bd4-4bbc-b487-5ec876b00c9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29D97A0-0989-4C94-9257-BA97BEE2B37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and Development Needs for an HR Officer</dc:title>
  <cp:revision>1</cp:revision>
  <dcterms:created xsi:type="dcterms:W3CDTF">2006-08-16T00:00:00Z</dcterms:created>
  <dcterms:modified xsi:type="dcterms:W3CDTF">2023-07-22T17:16:23Z</dcterms:modified>
  <dc:identifier>DAFoVO3vzuU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0x0101009A3C566BAC5B13499E9DCD0476CF4E5C</vt:lpwstr>
  </property>
</Properties>
</file>