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9806" autoAdjust="0"/>
  </p:normalViewPr>
  <p:slideViewPr>
    <p:cSldViewPr snapToGrid="0">
      <p:cViewPr varScale="1">
        <p:scale>
          <a:sx n="54" d="100"/>
          <a:sy n="54" d="100"/>
        </p:scale>
        <p:origin x="178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3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4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4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4285D2-CB65-4D4A-950D-21E09B2BC037}" type="doc">
      <dgm:prSet loTypeId="urn:microsoft.com/office/officeart/2005/8/layout/process4" loCatId="process" qsTypeId="urn:microsoft.com/office/officeart/2005/8/quickstyle/simple1#8" qsCatId="simple" csTypeId="urn:microsoft.com/office/officeart/2005/8/colors/accent1_2#4" csCatId="accent1"/>
      <dgm:spPr/>
      <dgm:t>
        <a:bodyPr/>
        <a:lstStyle/>
        <a:p>
          <a:endParaRPr lang="en-US"/>
        </a:p>
      </dgm:t>
    </dgm:pt>
    <dgm:pt modelId="{3BD64C7E-47F2-4918-870B-F62EF86E6337}">
      <dgm:prSet/>
      <dgm:spPr/>
      <dgm:t>
        <a:bodyPr/>
        <a:lstStyle/>
        <a:p>
          <a:r>
            <a:rPr lang="en-US"/>
            <a:t>Shona is a 3-year-old child with separation anxiety.  </a:t>
          </a:r>
        </a:p>
      </dgm:t>
    </dgm:pt>
    <dgm:pt modelId="{D9ABCF36-83A7-4707-B683-600A78250A06}" type="parTrans" cxnId="{5F19D581-1A7E-420D-B91C-315CE3D88D34}">
      <dgm:prSet/>
      <dgm:spPr/>
      <dgm:t>
        <a:bodyPr/>
        <a:lstStyle/>
        <a:p>
          <a:endParaRPr lang="en-US"/>
        </a:p>
      </dgm:t>
    </dgm:pt>
    <dgm:pt modelId="{377E5FE5-E4C6-420F-951A-7BDE40536D4B}" type="sibTrans" cxnId="{5F19D581-1A7E-420D-B91C-315CE3D88D34}">
      <dgm:prSet/>
      <dgm:spPr/>
      <dgm:t>
        <a:bodyPr/>
        <a:lstStyle/>
        <a:p>
          <a:endParaRPr lang="en-US"/>
        </a:p>
      </dgm:t>
    </dgm:pt>
    <dgm:pt modelId="{09659F54-2547-437B-A932-F6470E7B4133}">
      <dgm:prSet/>
      <dgm:spPr/>
      <dgm:t>
        <a:bodyPr/>
        <a:lstStyle/>
        <a:p>
          <a:r>
            <a:rPr lang="en-US"/>
            <a:t>She talks less and is not involved in group play.  </a:t>
          </a:r>
        </a:p>
      </dgm:t>
    </dgm:pt>
    <dgm:pt modelId="{5E8F8A74-2CDE-4B03-BAC0-C9E078799C02}" type="parTrans" cxnId="{D95F72C2-C830-4614-B692-4E73E446FAC7}">
      <dgm:prSet/>
      <dgm:spPr/>
      <dgm:t>
        <a:bodyPr/>
        <a:lstStyle/>
        <a:p>
          <a:endParaRPr lang="en-US"/>
        </a:p>
      </dgm:t>
    </dgm:pt>
    <dgm:pt modelId="{01A4D54F-E9D7-4959-89ED-4D076D364C83}" type="sibTrans" cxnId="{D95F72C2-C830-4614-B692-4E73E446FAC7}">
      <dgm:prSet/>
      <dgm:spPr/>
      <dgm:t>
        <a:bodyPr/>
        <a:lstStyle/>
        <a:p>
          <a:endParaRPr lang="en-US"/>
        </a:p>
      </dgm:t>
    </dgm:pt>
    <dgm:pt modelId="{A4737844-17A3-4D38-8BC1-7A3D33CE3624}">
      <dgm:prSet/>
      <dgm:spPr/>
      <dgm:t>
        <a:bodyPr/>
        <a:lstStyle/>
        <a:p>
          <a:r>
            <a:rPr lang="en-US"/>
            <a:t>The theory that is concerned with emotional security and relationships with caregivers at a young age is Bowlby's Attachment Theory (Wright and Kong, 2023).</a:t>
          </a:r>
        </a:p>
      </dgm:t>
    </dgm:pt>
    <dgm:pt modelId="{8F3CB0C7-4AE0-4E1A-BE11-74E81F46B835}" type="parTrans" cxnId="{53497F2A-AB32-468E-9FF8-4F479687F1DC}">
      <dgm:prSet/>
      <dgm:spPr/>
      <dgm:t>
        <a:bodyPr/>
        <a:lstStyle/>
        <a:p>
          <a:endParaRPr lang="en-US"/>
        </a:p>
      </dgm:t>
    </dgm:pt>
    <dgm:pt modelId="{8F2E5DB9-613D-4F00-B195-7899B6B2759B}" type="sibTrans" cxnId="{53497F2A-AB32-468E-9FF8-4F479687F1DC}">
      <dgm:prSet/>
      <dgm:spPr/>
      <dgm:t>
        <a:bodyPr/>
        <a:lstStyle/>
        <a:p>
          <a:endParaRPr lang="en-US"/>
        </a:p>
      </dgm:t>
    </dgm:pt>
    <dgm:pt modelId="{F0D9DF99-8B16-467C-93CF-08F29ADE3E0D}" type="pres">
      <dgm:prSet presAssocID="{AB4285D2-CB65-4D4A-950D-21E09B2BC037}" presName="Name0" presStyleCnt="0">
        <dgm:presLayoutVars>
          <dgm:dir/>
          <dgm:animLvl val="lvl"/>
          <dgm:resizeHandles val="exact"/>
        </dgm:presLayoutVars>
      </dgm:prSet>
      <dgm:spPr/>
    </dgm:pt>
    <dgm:pt modelId="{EF5F3DE9-980F-4D1B-B607-4DF2B5574042}" type="pres">
      <dgm:prSet presAssocID="{A4737844-17A3-4D38-8BC1-7A3D33CE3624}" presName="boxAndChildren" presStyleCnt="0"/>
      <dgm:spPr/>
    </dgm:pt>
    <dgm:pt modelId="{236566B2-AD15-4802-899D-909209AA844B}" type="pres">
      <dgm:prSet presAssocID="{A4737844-17A3-4D38-8BC1-7A3D33CE3624}" presName="parentTextBox" presStyleLbl="node1" presStyleIdx="0" presStyleCnt="3"/>
      <dgm:spPr/>
    </dgm:pt>
    <dgm:pt modelId="{BB93C0E2-3843-4EA6-BF85-9F8DDDB3CFDB}" type="pres">
      <dgm:prSet presAssocID="{01A4D54F-E9D7-4959-89ED-4D076D364C83}" presName="sp" presStyleCnt="0"/>
      <dgm:spPr/>
    </dgm:pt>
    <dgm:pt modelId="{1273BD45-4ADC-49C8-B668-29A19774A6D3}" type="pres">
      <dgm:prSet presAssocID="{09659F54-2547-437B-A932-F6470E7B4133}" presName="arrowAndChildren" presStyleCnt="0"/>
      <dgm:spPr/>
    </dgm:pt>
    <dgm:pt modelId="{19228CFA-4BDA-4533-85DB-BA4A542A0D8A}" type="pres">
      <dgm:prSet presAssocID="{09659F54-2547-437B-A932-F6470E7B4133}" presName="parentTextArrow" presStyleLbl="node1" presStyleIdx="1" presStyleCnt="3"/>
      <dgm:spPr/>
    </dgm:pt>
    <dgm:pt modelId="{4F4A3B44-6384-4295-AB0A-ECC53FBCAA7E}" type="pres">
      <dgm:prSet presAssocID="{377E5FE5-E4C6-420F-951A-7BDE40536D4B}" presName="sp" presStyleCnt="0"/>
      <dgm:spPr/>
    </dgm:pt>
    <dgm:pt modelId="{1A0B20E3-5681-4A60-9B48-F59142AD26B8}" type="pres">
      <dgm:prSet presAssocID="{3BD64C7E-47F2-4918-870B-F62EF86E6337}" presName="arrowAndChildren" presStyleCnt="0"/>
      <dgm:spPr/>
    </dgm:pt>
    <dgm:pt modelId="{3E809A89-5062-4C0A-A94E-DB28FC23C1D2}" type="pres">
      <dgm:prSet presAssocID="{3BD64C7E-47F2-4918-870B-F62EF86E6337}" presName="parentTextArrow" presStyleLbl="node1" presStyleIdx="2" presStyleCnt="3"/>
      <dgm:spPr/>
    </dgm:pt>
  </dgm:ptLst>
  <dgm:cxnLst>
    <dgm:cxn modelId="{53497F2A-AB32-468E-9FF8-4F479687F1DC}" srcId="{AB4285D2-CB65-4D4A-950D-21E09B2BC037}" destId="{A4737844-17A3-4D38-8BC1-7A3D33CE3624}" srcOrd="2" destOrd="0" parTransId="{8F3CB0C7-4AE0-4E1A-BE11-74E81F46B835}" sibTransId="{8F2E5DB9-613D-4F00-B195-7899B6B2759B}"/>
    <dgm:cxn modelId="{EB821371-35F5-45C7-8E6E-E63E60D51EDD}" type="presOf" srcId="{09659F54-2547-437B-A932-F6470E7B4133}" destId="{19228CFA-4BDA-4533-85DB-BA4A542A0D8A}" srcOrd="0" destOrd="0" presId="urn:microsoft.com/office/officeart/2005/8/layout/process4"/>
    <dgm:cxn modelId="{5F19D581-1A7E-420D-B91C-315CE3D88D34}" srcId="{AB4285D2-CB65-4D4A-950D-21E09B2BC037}" destId="{3BD64C7E-47F2-4918-870B-F62EF86E6337}" srcOrd="0" destOrd="0" parTransId="{D9ABCF36-83A7-4707-B683-600A78250A06}" sibTransId="{377E5FE5-E4C6-420F-951A-7BDE40536D4B}"/>
    <dgm:cxn modelId="{6A8E859D-9EB0-41CB-8C7A-C212AECEAA73}" type="presOf" srcId="{3BD64C7E-47F2-4918-870B-F62EF86E6337}" destId="{3E809A89-5062-4C0A-A94E-DB28FC23C1D2}" srcOrd="0" destOrd="0" presId="urn:microsoft.com/office/officeart/2005/8/layout/process4"/>
    <dgm:cxn modelId="{D95F72C2-C830-4614-B692-4E73E446FAC7}" srcId="{AB4285D2-CB65-4D4A-950D-21E09B2BC037}" destId="{09659F54-2547-437B-A932-F6470E7B4133}" srcOrd="1" destOrd="0" parTransId="{5E8F8A74-2CDE-4B03-BAC0-C9E078799C02}" sibTransId="{01A4D54F-E9D7-4959-89ED-4D076D364C83}"/>
    <dgm:cxn modelId="{331736C7-8C2E-4EF4-823A-554BA6F916B2}" type="presOf" srcId="{AB4285D2-CB65-4D4A-950D-21E09B2BC037}" destId="{F0D9DF99-8B16-467C-93CF-08F29ADE3E0D}" srcOrd="0" destOrd="0" presId="urn:microsoft.com/office/officeart/2005/8/layout/process4"/>
    <dgm:cxn modelId="{A6298BCF-030D-4488-9368-3380ED209B35}" type="presOf" srcId="{A4737844-17A3-4D38-8BC1-7A3D33CE3624}" destId="{236566B2-AD15-4802-899D-909209AA844B}" srcOrd="0" destOrd="0" presId="urn:microsoft.com/office/officeart/2005/8/layout/process4"/>
    <dgm:cxn modelId="{B3497B26-8336-438B-876A-4AAAAE0748FA}" type="presParOf" srcId="{F0D9DF99-8B16-467C-93CF-08F29ADE3E0D}" destId="{EF5F3DE9-980F-4D1B-B607-4DF2B5574042}" srcOrd="0" destOrd="0" presId="urn:microsoft.com/office/officeart/2005/8/layout/process4"/>
    <dgm:cxn modelId="{8D30F761-1445-4BF0-BC81-520770FDA5E1}" type="presParOf" srcId="{EF5F3DE9-980F-4D1B-B607-4DF2B5574042}" destId="{236566B2-AD15-4802-899D-909209AA844B}" srcOrd="0" destOrd="0" presId="urn:microsoft.com/office/officeart/2005/8/layout/process4"/>
    <dgm:cxn modelId="{842CE00A-B73D-4591-A1DD-1177EF4269B3}" type="presParOf" srcId="{F0D9DF99-8B16-467C-93CF-08F29ADE3E0D}" destId="{BB93C0E2-3843-4EA6-BF85-9F8DDDB3CFDB}" srcOrd="1" destOrd="0" presId="urn:microsoft.com/office/officeart/2005/8/layout/process4"/>
    <dgm:cxn modelId="{CC7EA941-85EA-4EEC-82D2-2D2145ABD54E}" type="presParOf" srcId="{F0D9DF99-8B16-467C-93CF-08F29ADE3E0D}" destId="{1273BD45-4ADC-49C8-B668-29A19774A6D3}" srcOrd="2" destOrd="0" presId="urn:microsoft.com/office/officeart/2005/8/layout/process4"/>
    <dgm:cxn modelId="{FD3F2D19-DA09-4249-8E8C-5FF381836299}" type="presParOf" srcId="{1273BD45-4ADC-49C8-B668-29A19774A6D3}" destId="{19228CFA-4BDA-4533-85DB-BA4A542A0D8A}" srcOrd="0" destOrd="0" presId="urn:microsoft.com/office/officeart/2005/8/layout/process4"/>
    <dgm:cxn modelId="{28D035D0-2BD1-4EB6-B664-D8D7F01075D4}" type="presParOf" srcId="{F0D9DF99-8B16-467C-93CF-08F29ADE3E0D}" destId="{4F4A3B44-6384-4295-AB0A-ECC53FBCAA7E}" srcOrd="3" destOrd="0" presId="urn:microsoft.com/office/officeart/2005/8/layout/process4"/>
    <dgm:cxn modelId="{129275BE-D90D-411B-AB02-60CA2C611586}" type="presParOf" srcId="{F0D9DF99-8B16-467C-93CF-08F29ADE3E0D}" destId="{1A0B20E3-5681-4A60-9B48-F59142AD26B8}" srcOrd="4" destOrd="0" presId="urn:microsoft.com/office/officeart/2005/8/layout/process4"/>
    <dgm:cxn modelId="{E96D6FCE-C084-4A82-A171-47639174CDB5}" type="presParOf" srcId="{1A0B20E3-5681-4A60-9B48-F59142AD26B8}" destId="{3E809A89-5062-4C0A-A94E-DB28FC23C1D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00B6ED-CEA4-43F8-85E8-FB6578FF9A39}" type="doc">
      <dgm:prSet loTypeId="urn:microsoft.com/office/officeart/2005/8/layout/vList2" loCatId="list" qsTypeId="urn:microsoft.com/office/officeart/2005/8/quickstyle/simple1#12" qsCatId="simple" csTypeId="urn:microsoft.com/office/officeart/2005/8/colors/accent1_2#8" csCatId="accent1"/>
      <dgm:spPr/>
      <dgm:t>
        <a:bodyPr/>
        <a:lstStyle/>
        <a:p>
          <a:endParaRPr lang="en-US"/>
        </a:p>
      </dgm:t>
    </dgm:pt>
    <dgm:pt modelId="{630A7F86-C109-49A0-ABDD-F71C5A5AFE61}">
      <dgm:prSet/>
      <dgm:spPr/>
      <dgm:t>
        <a:bodyPr/>
        <a:lstStyle/>
        <a:p>
          <a:r>
            <a:rPr lang="en-US" dirty="0"/>
            <a:t>The initial attachments have been </a:t>
          </a:r>
          <a:r>
            <a:rPr lang="en-US" dirty="0" err="1"/>
            <a:t>hypothesised</a:t>
          </a:r>
          <a:r>
            <a:rPr lang="en-US" dirty="0"/>
            <a:t> to impact the development of emotions by Bowlby (</a:t>
          </a:r>
          <a:r>
            <a:rPr lang="en-US" dirty="0" err="1"/>
            <a:t>Mısırlı</a:t>
          </a:r>
          <a:r>
            <a:rPr lang="en-US" dirty="0"/>
            <a:t> and Karakuş, 2024).  </a:t>
          </a:r>
        </a:p>
      </dgm:t>
    </dgm:pt>
    <dgm:pt modelId="{6C33CF65-6B88-44B6-A616-50992F2E797C}" type="parTrans" cxnId="{5E43B43C-3241-4FCF-904B-3135DB6A502B}">
      <dgm:prSet/>
      <dgm:spPr/>
      <dgm:t>
        <a:bodyPr/>
        <a:lstStyle/>
        <a:p>
          <a:endParaRPr lang="en-US"/>
        </a:p>
      </dgm:t>
    </dgm:pt>
    <dgm:pt modelId="{0BD93B17-2E4B-4C90-B7E1-6BE89CC45AFC}" type="sibTrans" cxnId="{5E43B43C-3241-4FCF-904B-3135DB6A502B}">
      <dgm:prSet/>
      <dgm:spPr/>
      <dgm:t>
        <a:bodyPr/>
        <a:lstStyle/>
        <a:p>
          <a:endParaRPr lang="en-US"/>
        </a:p>
      </dgm:t>
    </dgm:pt>
    <dgm:pt modelId="{B0108F28-E24B-4F52-8A94-9BBE00072A7D}">
      <dgm:prSet/>
      <dgm:spPr/>
      <dgm:t>
        <a:bodyPr/>
        <a:lstStyle/>
        <a:p>
          <a:r>
            <a:rPr lang="en-US"/>
            <a:t>Safe relationships give the ability to seek, to feel confident and to feel well.  </a:t>
          </a:r>
        </a:p>
      </dgm:t>
    </dgm:pt>
    <dgm:pt modelId="{8B75422C-C00D-4333-AAAA-9751469AE957}" type="parTrans" cxnId="{7934EB3F-1B39-4480-92A2-43097B01E44A}">
      <dgm:prSet/>
      <dgm:spPr/>
      <dgm:t>
        <a:bodyPr/>
        <a:lstStyle/>
        <a:p>
          <a:endParaRPr lang="en-US"/>
        </a:p>
      </dgm:t>
    </dgm:pt>
    <dgm:pt modelId="{F2DCBED9-50FA-44BB-A0B5-BAAA33E1CEAB}" type="sibTrans" cxnId="{7934EB3F-1B39-4480-92A2-43097B01E44A}">
      <dgm:prSet/>
      <dgm:spPr/>
      <dgm:t>
        <a:bodyPr/>
        <a:lstStyle/>
        <a:p>
          <a:endParaRPr lang="en-US"/>
        </a:p>
      </dgm:t>
    </dgm:pt>
    <dgm:pt modelId="{DDE790A9-BB35-492E-8B3C-DFAD89A44387}">
      <dgm:prSet/>
      <dgm:spPr/>
      <dgm:t>
        <a:bodyPr/>
        <a:lstStyle/>
        <a:p>
          <a:r>
            <a:rPr lang="en-US"/>
            <a:t>This theory considers cultural and individual differences (Gillibrand, Lam and O’Donnell, 2011).</a:t>
          </a:r>
        </a:p>
      </dgm:t>
    </dgm:pt>
    <dgm:pt modelId="{48326CC2-8E49-49D8-94D1-C9C995A265C4}" type="parTrans" cxnId="{B687E5A3-1138-4456-9952-53D3BF8B053E}">
      <dgm:prSet/>
      <dgm:spPr/>
      <dgm:t>
        <a:bodyPr/>
        <a:lstStyle/>
        <a:p>
          <a:endParaRPr lang="en-US"/>
        </a:p>
      </dgm:t>
    </dgm:pt>
    <dgm:pt modelId="{D1E8C7AB-0A07-4AE4-8062-AD4C3EC8E9C9}" type="sibTrans" cxnId="{B687E5A3-1138-4456-9952-53D3BF8B053E}">
      <dgm:prSet/>
      <dgm:spPr/>
      <dgm:t>
        <a:bodyPr/>
        <a:lstStyle/>
        <a:p>
          <a:endParaRPr lang="en-US"/>
        </a:p>
      </dgm:t>
    </dgm:pt>
    <dgm:pt modelId="{D442B825-4CA4-4B6D-96BB-E778535A0ACB}" type="pres">
      <dgm:prSet presAssocID="{E100B6ED-CEA4-43F8-85E8-FB6578FF9A39}" presName="linear" presStyleCnt="0">
        <dgm:presLayoutVars>
          <dgm:animLvl val="lvl"/>
          <dgm:resizeHandles val="exact"/>
        </dgm:presLayoutVars>
      </dgm:prSet>
      <dgm:spPr/>
    </dgm:pt>
    <dgm:pt modelId="{9F3DC902-BEB0-4612-92F7-DF318CBA1263}" type="pres">
      <dgm:prSet presAssocID="{630A7F86-C109-49A0-ABDD-F71C5A5AFE6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EC8B872-6596-4474-95FF-4F76F8FC5B38}" type="pres">
      <dgm:prSet presAssocID="{0BD93B17-2E4B-4C90-B7E1-6BE89CC45AFC}" presName="spacer" presStyleCnt="0"/>
      <dgm:spPr/>
    </dgm:pt>
    <dgm:pt modelId="{5D8A34F3-C1B2-4F3D-A81C-DCAA4921DA5A}" type="pres">
      <dgm:prSet presAssocID="{B0108F28-E24B-4F52-8A94-9BBE00072A7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66FFE34-DA5B-47A4-A53B-6C3008425F00}" type="pres">
      <dgm:prSet presAssocID="{F2DCBED9-50FA-44BB-A0B5-BAAA33E1CEAB}" presName="spacer" presStyleCnt="0"/>
      <dgm:spPr/>
    </dgm:pt>
    <dgm:pt modelId="{51234419-DA02-41B2-833B-03F05FEE8407}" type="pres">
      <dgm:prSet presAssocID="{DDE790A9-BB35-492E-8B3C-DFAD89A4438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982B507-C935-4DDA-AD44-B3BBADA7D100}" type="presOf" srcId="{E100B6ED-CEA4-43F8-85E8-FB6578FF9A39}" destId="{D442B825-4CA4-4B6D-96BB-E778535A0ACB}" srcOrd="0" destOrd="0" presId="urn:microsoft.com/office/officeart/2005/8/layout/vList2"/>
    <dgm:cxn modelId="{5E43B43C-3241-4FCF-904B-3135DB6A502B}" srcId="{E100B6ED-CEA4-43F8-85E8-FB6578FF9A39}" destId="{630A7F86-C109-49A0-ABDD-F71C5A5AFE61}" srcOrd="0" destOrd="0" parTransId="{6C33CF65-6B88-44B6-A616-50992F2E797C}" sibTransId="{0BD93B17-2E4B-4C90-B7E1-6BE89CC45AFC}"/>
    <dgm:cxn modelId="{7934EB3F-1B39-4480-92A2-43097B01E44A}" srcId="{E100B6ED-CEA4-43F8-85E8-FB6578FF9A39}" destId="{B0108F28-E24B-4F52-8A94-9BBE00072A7D}" srcOrd="1" destOrd="0" parTransId="{8B75422C-C00D-4333-AAAA-9751469AE957}" sibTransId="{F2DCBED9-50FA-44BB-A0B5-BAAA33E1CEAB}"/>
    <dgm:cxn modelId="{569C3E8C-B60C-4B7D-A01F-DF64FBAC9C8E}" type="presOf" srcId="{630A7F86-C109-49A0-ABDD-F71C5A5AFE61}" destId="{9F3DC902-BEB0-4612-92F7-DF318CBA1263}" srcOrd="0" destOrd="0" presId="urn:microsoft.com/office/officeart/2005/8/layout/vList2"/>
    <dgm:cxn modelId="{B687E5A3-1138-4456-9952-53D3BF8B053E}" srcId="{E100B6ED-CEA4-43F8-85E8-FB6578FF9A39}" destId="{DDE790A9-BB35-492E-8B3C-DFAD89A44387}" srcOrd="2" destOrd="0" parTransId="{48326CC2-8E49-49D8-94D1-C9C995A265C4}" sibTransId="{D1E8C7AB-0A07-4AE4-8062-AD4C3EC8E9C9}"/>
    <dgm:cxn modelId="{2661C8AB-C299-4350-BE87-EB2546BE93AC}" type="presOf" srcId="{DDE790A9-BB35-492E-8B3C-DFAD89A44387}" destId="{51234419-DA02-41B2-833B-03F05FEE8407}" srcOrd="0" destOrd="0" presId="urn:microsoft.com/office/officeart/2005/8/layout/vList2"/>
    <dgm:cxn modelId="{456201BB-3284-4435-8EC0-1EEE4589EE62}" type="presOf" srcId="{B0108F28-E24B-4F52-8A94-9BBE00072A7D}" destId="{5D8A34F3-C1B2-4F3D-A81C-DCAA4921DA5A}" srcOrd="0" destOrd="0" presId="urn:microsoft.com/office/officeart/2005/8/layout/vList2"/>
    <dgm:cxn modelId="{C668BAD5-F142-4D68-848E-A7318583B728}" type="presParOf" srcId="{D442B825-4CA4-4B6D-96BB-E778535A0ACB}" destId="{9F3DC902-BEB0-4612-92F7-DF318CBA1263}" srcOrd="0" destOrd="0" presId="urn:microsoft.com/office/officeart/2005/8/layout/vList2"/>
    <dgm:cxn modelId="{8169B733-1EE4-4585-BC9E-C310213C7109}" type="presParOf" srcId="{D442B825-4CA4-4B6D-96BB-E778535A0ACB}" destId="{DEC8B872-6596-4474-95FF-4F76F8FC5B38}" srcOrd="1" destOrd="0" presId="urn:microsoft.com/office/officeart/2005/8/layout/vList2"/>
    <dgm:cxn modelId="{458AE50C-C499-488F-9FC4-6B5346473516}" type="presParOf" srcId="{D442B825-4CA4-4B6D-96BB-E778535A0ACB}" destId="{5D8A34F3-C1B2-4F3D-A81C-DCAA4921DA5A}" srcOrd="2" destOrd="0" presId="urn:microsoft.com/office/officeart/2005/8/layout/vList2"/>
    <dgm:cxn modelId="{A516FBE4-F0DB-4D1C-B4B6-F4FE03DB6DC5}" type="presParOf" srcId="{D442B825-4CA4-4B6D-96BB-E778535A0ACB}" destId="{666FFE34-DA5B-47A4-A53B-6C3008425F00}" srcOrd="3" destOrd="0" presId="urn:microsoft.com/office/officeart/2005/8/layout/vList2"/>
    <dgm:cxn modelId="{CC8926FE-3A67-4A5C-876F-6D31558E6240}" type="presParOf" srcId="{D442B825-4CA4-4B6D-96BB-E778535A0ACB}" destId="{51234419-DA02-41B2-833B-03F05FEE840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59D1B11-0FB5-4248-9BD3-AACC92DBCD77}" type="doc">
      <dgm:prSet loTypeId="urn:microsoft.com/office/officeart/2016/7/layout/BasicLinearProcessNumbered" loCatId="process" qsTypeId="urn:microsoft.com/office/officeart/2005/8/quickstyle/simple1#30" qsCatId="simple" csTypeId="urn:microsoft.com/office/officeart/2005/8/colors/colorful1#5" csCatId="colorful"/>
      <dgm:spPr/>
      <dgm:t>
        <a:bodyPr/>
        <a:lstStyle/>
        <a:p>
          <a:endParaRPr lang="en-US"/>
        </a:p>
      </dgm:t>
    </dgm:pt>
    <dgm:pt modelId="{38D399A8-6FBF-49DB-A6D0-36B22B078EDC}">
      <dgm:prSet/>
      <dgm:spPr/>
      <dgm:t>
        <a:bodyPr/>
        <a:lstStyle/>
        <a:p>
          <a:r>
            <a:rPr lang="en-US"/>
            <a:t>Bowlby's theory relates to Shona, separation anxiety and attachment security.  </a:t>
          </a:r>
        </a:p>
      </dgm:t>
    </dgm:pt>
    <dgm:pt modelId="{A1C18493-EC4C-41BC-8F00-532919FCF21D}" type="parTrans" cxnId="{717490F6-DD6E-4C1E-A78D-DE1E8AC3EDCF}">
      <dgm:prSet/>
      <dgm:spPr/>
      <dgm:t>
        <a:bodyPr/>
        <a:lstStyle/>
        <a:p>
          <a:endParaRPr lang="en-US"/>
        </a:p>
      </dgm:t>
    </dgm:pt>
    <dgm:pt modelId="{262AC5C7-C117-4C2D-B86D-F84927578692}" type="sibTrans" cxnId="{717490F6-DD6E-4C1E-A78D-DE1E8AC3EDCF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3504D69-F43E-466C-9C51-EACD2FF1C69A}">
      <dgm:prSet/>
      <dgm:spPr/>
      <dgm:t>
        <a:bodyPr/>
        <a:lstStyle/>
        <a:p>
          <a:r>
            <a:rPr lang="en-US"/>
            <a:t>Emotional confidence and social participation are impacted by early relationships.  </a:t>
          </a:r>
        </a:p>
      </dgm:t>
    </dgm:pt>
    <dgm:pt modelId="{AD55304E-E661-406A-83AD-3D49C9051D4A}" type="parTrans" cxnId="{DD1C01A9-0115-4A6E-8659-739D40C64217}">
      <dgm:prSet/>
      <dgm:spPr/>
      <dgm:t>
        <a:bodyPr/>
        <a:lstStyle/>
        <a:p>
          <a:endParaRPr lang="en-US"/>
        </a:p>
      </dgm:t>
    </dgm:pt>
    <dgm:pt modelId="{2FB283C5-3D6F-4A44-BBDD-71B0B3168122}" type="sibTrans" cxnId="{DD1C01A9-0115-4A6E-8659-739D40C6421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5448AB3-8869-4993-84AA-609FB958EED0}">
      <dgm:prSet/>
      <dgm:spPr/>
      <dgm:t>
        <a:bodyPr/>
        <a:lstStyle/>
        <a:p>
          <a:r>
            <a:rPr lang="en-US"/>
            <a:t>Other biological and environmental aspects should also be expanded.</a:t>
          </a:r>
        </a:p>
      </dgm:t>
    </dgm:pt>
    <dgm:pt modelId="{920A50A2-FBFC-4A4A-B1F3-87C739409524}" type="parTrans" cxnId="{2A8C3DA3-E203-474E-AE75-2A85E1057936}">
      <dgm:prSet/>
      <dgm:spPr/>
      <dgm:t>
        <a:bodyPr/>
        <a:lstStyle/>
        <a:p>
          <a:endParaRPr lang="en-US"/>
        </a:p>
      </dgm:t>
    </dgm:pt>
    <dgm:pt modelId="{FD034286-6C93-4EB9-A9F5-A39C4E7D4FCC}" type="sibTrans" cxnId="{2A8C3DA3-E203-474E-AE75-2A85E105793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BC274A0-883F-4FA0-A2C7-8781C379AF84}" type="pres">
      <dgm:prSet presAssocID="{B59D1B11-0FB5-4248-9BD3-AACC92DBCD77}" presName="Name0" presStyleCnt="0">
        <dgm:presLayoutVars>
          <dgm:animLvl val="lvl"/>
          <dgm:resizeHandles val="exact"/>
        </dgm:presLayoutVars>
      </dgm:prSet>
      <dgm:spPr/>
    </dgm:pt>
    <dgm:pt modelId="{E0F59B10-EAD9-4D58-85E2-F48A1C997127}" type="pres">
      <dgm:prSet presAssocID="{38D399A8-6FBF-49DB-A6D0-36B22B078EDC}" presName="compositeNode" presStyleCnt="0">
        <dgm:presLayoutVars>
          <dgm:bulletEnabled val="1"/>
        </dgm:presLayoutVars>
      </dgm:prSet>
      <dgm:spPr/>
    </dgm:pt>
    <dgm:pt modelId="{855844BD-2CD7-409F-BF82-1FAE5899E061}" type="pres">
      <dgm:prSet presAssocID="{38D399A8-6FBF-49DB-A6D0-36B22B078EDC}" presName="bgRect" presStyleLbl="bgAccFollowNode1" presStyleIdx="0" presStyleCnt="3"/>
      <dgm:spPr/>
    </dgm:pt>
    <dgm:pt modelId="{52129031-C6BA-4FA1-92F8-0D6B1BD49092}" type="pres">
      <dgm:prSet presAssocID="{262AC5C7-C117-4C2D-B86D-F84927578692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C4FAD561-0353-43F2-90B2-61A8AB849418}" type="pres">
      <dgm:prSet presAssocID="{38D399A8-6FBF-49DB-A6D0-36B22B078EDC}" presName="bottomLine" presStyleLbl="alignNode1" presStyleIdx="1" presStyleCnt="6">
        <dgm:presLayoutVars/>
      </dgm:prSet>
      <dgm:spPr/>
    </dgm:pt>
    <dgm:pt modelId="{B4D3CD00-939F-474B-88E5-FF0359D2E001}" type="pres">
      <dgm:prSet presAssocID="{38D399A8-6FBF-49DB-A6D0-36B22B078EDC}" presName="nodeText" presStyleLbl="bgAccFollowNode1" presStyleIdx="0" presStyleCnt="3">
        <dgm:presLayoutVars>
          <dgm:bulletEnabled val="1"/>
        </dgm:presLayoutVars>
      </dgm:prSet>
      <dgm:spPr/>
    </dgm:pt>
    <dgm:pt modelId="{ED14C43E-5724-4E9F-9591-A1AA3C94D959}" type="pres">
      <dgm:prSet presAssocID="{262AC5C7-C117-4C2D-B86D-F84927578692}" presName="sibTrans" presStyleCnt="0"/>
      <dgm:spPr/>
    </dgm:pt>
    <dgm:pt modelId="{391C601B-5F2F-453F-A865-C2C5CC46F47F}" type="pres">
      <dgm:prSet presAssocID="{83504D69-F43E-466C-9C51-EACD2FF1C69A}" presName="compositeNode" presStyleCnt="0">
        <dgm:presLayoutVars>
          <dgm:bulletEnabled val="1"/>
        </dgm:presLayoutVars>
      </dgm:prSet>
      <dgm:spPr/>
    </dgm:pt>
    <dgm:pt modelId="{F5A955AE-EE26-4460-B2A5-E7B15808A071}" type="pres">
      <dgm:prSet presAssocID="{83504D69-F43E-466C-9C51-EACD2FF1C69A}" presName="bgRect" presStyleLbl="bgAccFollowNode1" presStyleIdx="1" presStyleCnt="3"/>
      <dgm:spPr/>
    </dgm:pt>
    <dgm:pt modelId="{A328FEC5-EB45-429D-9446-5C668A9D6CF9}" type="pres">
      <dgm:prSet presAssocID="{2FB283C5-3D6F-4A44-BBDD-71B0B3168122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C49DA6AF-CBF6-4B8B-A72D-0DAAE484023C}" type="pres">
      <dgm:prSet presAssocID="{83504D69-F43E-466C-9C51-EACD2FF1C69A}" presName="bottomLine" presStyleLbl="alignNode1" presStyleIdx="3" presStyleCnt="6">
        <dgm:presLayoutVars/>
      </dgm:prSet>
      <dgm:spPr/>
    </dgm:pt>
    <dgm:pt modelId="{B9BA2AE0-E14B-44FB-9B06-4A2CB250351B}" type="pres">
      <dgm:prSet presAssocID="{83504D69-F43E-466C-9C51-EACD2FF1C69A}" presName="nodeText" presStyleLbl="bgAccFollowNode1" presStyleIdx="1" presStyleCnt="3">
        <dgm:presLayoutVars>
          <dgm:bulletEnabled val="1"/>
        </dgm:presLayoutVars>
      </dgm:prSet>
      <dgm:spPr/>
    </dgm:pt>
    <dgm:pt modelId="{C4753F68-E9B1-43F8-9DA5-ED68EAF6F056}" type="pres">
      <dgm:prSet presAssocID="{2FB283C5-3D6F-4A44-BBDD-71B0B3168122}" presName="sibTrans" presStyleCnt="0"/>
      <dgm:spPr/>
    </dgm:pt>
    <dgm:pt modelId="{12B55DFD-AFE5-4A72-B80D-CF8740FBF1CC}" type="pres">
      <dgm:prSet presAssocID="{A5448AB3-8869-4993-84AA-609FB958EED0}" presName="compositeNode" presStyleCnt="0">
        <dgm:presLayoutVars>
          <dgm:bulletEnabled val="1"/>
        </dgm:presLayoutVars>
      </dgm:prSet>
      <dgm:spPr/>
    </dgm:pt>
    <dgm:pt modelId="{52FCD88D-2E25-4B79-8739-A6698B2AFED1}" type="pres">
      <dgm:prSet presAssocID="{A5448AB3-8869-4993-84AA-609FB958EED0}" presName="bgRect" presStyleLbl="bgAccFollowNode1" presStyleIdx="2" presStyleCnt="3"/>
      <dgm:spPr/>
    </dgm:pt>
    <dgm:pt modelId="{795C6114-8258-49A5-B6D9-95436F2EC6DF}" type="pres">
      <dgm:prSet presAssocID="{FD034286-6C93-4EB9-A9F5-A39C4E7D4FCC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07914423-26C5-4873-A080-21FA2CE80688}" type="pres">
      <dgm:prSet presAssocID="{A5448AB3-8869-4993-84AA-609FB958EED0}" presName="bottomLine" presStyleLbl="alignNode1" presStyleIdx="5" presStyleCnt="6">
        <dgm:presLayoutVars/>
      </dgm:prSet>
      <dgm:spPr/>
    </dgm:pt>
    <dgm:pt modelId="{BAE0D7D9-2448-47F1-B416-EE678D379D42}" type="pres">
      <dgm:prSet presAssocID="{A5448AB3-8869-4993-84AA-609FB958EED0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0FB7E331-E0CC-42F4-8890-3D85F5EB1A0D}" type="presOf" srcId="{2FB283C5-3D6F-4A44-BBDD-71B0B3168122}" destId="{A328FEC5-EB45-429D-9446-5C668A9D6CF9}" srcOrd="0" destOrd="0" presId="urn:microsoft.com/office/officeart/2016/7/layout/BasicLinearProcessNumbered"/>
    <dgm:cxn modelId="{C8EE4745-4739-45E5-99DC-8929F1CBE21B}" type="presOf" srcId="{38D399A8-6FBF-49DB-A6D0-36B22B078EDC}" destId="{855844BD-2CD7-409F-BF82-1FAE5899E061}" srcOrd="0" destOrd="0" presId="urn:microsoft.com/office/officeart/2016/7/layout/BasicLinearProcessNumbered"/>
    <dgm:cxn modelId="{72FA5E77-61F6-46AB-8DB9-4B6E908251B1}" type="presOf" srcId="{262AC5C7-C117-4C2D-B86D-F84927578692}" destId="{52129031-C6BA-4FA1-92F8-0D6B1BD49092}" srcOrd="0" destOrd="0" presId="urn:microsoft.com/office/officeart/2016/7/layout/BasicLinearProcessNumbered"/>
    <dgm:cxn modelId="{AC405F59-BFB8-45B8-B489-3660294271F6}" type="presOf" srcId="{FD034286-6C93-4EB9-A9F5-A39C4E7D4FCC}" destId="{795C6114-8258-49A5-B6D9-95436F2EC6DF}" srcOrd="0" destOrd="0" presId="urn:microsoft.com/office/officeart/2016/7/layout/BasicLinearProcessNumbered"/>
    <dgm:cxn modelId="{61BADD95-DBF9-4DF2-BB43-8879BBF7AC64}" type="presOf" srcId="{83504D69-F43E-466C-9C51-EACD2FF1C69A}" destId="{B9BA2AE0-E14B-44FB-9B06-4A2CB250351B}" srcOrd="1" destOrd="0" presId="urn:microsoft.com/office/officeart/2016/7/layout/BasicLinearProcessNumbered"/>
    <dgm:cxn modelId="{CB9E879B-E64B-423A-8FD6-6ADE01B410AF}" type="presOf" srcId="{A5448AB3-8869-4993-84AA-609FB958EED0}" destId="{52FCD88D-2E25-4B79-8739-A6698B2AFED1}" srcOrd="0" destOrd="0" presId="urn:microsoft.com/office/officeart/2016/7/layout/BasicLinearProcessNumbered"/>
    <dgm:cxn modelId="{0C964DA0-ED1E-44BD-A367-84110B52BE6D}" type="presOf" srcId="{38D399A8-6FBF-49DB-A6D0-36B22B078EDC}" destId="{B4D3CD00-939F-474B-88E5-FF0359D2E001}" srcOrd="1" destOrd="0" presId="urn:microsoft.com/office/officeart/2016/7/layout/BasicLinearProcessNumbered"/>
    <dgm:cxn modelId="{2A8C3DA3-E203-474E-AE75-2A85E1057936}" srcId="{B59D1B11-0FB5-4248-9BD3-AACC92DBCD77}" destId="{A5448AB3-8869-4993-84AA-609FB958EED0}" srcOrd="2" destOrd="0" parTransId="{920A50A2-FBFC-4A4A-B1F3-87C739409524}" sibTransId="{FD034286-6C93-4EB9-A9F5-A39C4E7D4FCC}"/>
    <dgm:cxn modelId="{DD1C01A9-0115-4A6E-8659-739D40C64217}" srcId="{B59D1B11-0FB5-4248-9BD3-AACC92DBCD77}" destId="{83504D69-F43E-466C-9C51-EACD2FF1C69A}" srcOrd="1" destOrd="0" parTransId="{AD55304E-E661-406A-83AD-3D49C9051D4A}" sibTransId="{2FB283C5-3D6F-4A44-BBDD-71B0B3168122}"/>
    <dgm:cxn modelId="{CEC99CB1-C8EE-4570-8A57-AFDA353676E1}" type="presOf" srcId="{A5448AB3-8869-4993-84AA-609FB958EED0}" destId="{BAE0D7D9-2448-47F1-B416-EE678D379D42}" srcOrd="1" destOrd="0" presId="urn:microsoft.com/office/officeart/2016/7/layout/BasicLinearProcessNumbered"/>
    <dgm:cxn modelId="{717490F6-DD6E-4C1E-A78D-DE1E8AC3EDCF}" srcId="{B59D1B11-0FB5-4248-9BD3-AACC92DBCD77}" destId="{38D399A8-6FBF-49DB-A6D0-36B22B078EDC}" srcOrd="0" destOrd="0" parTransId="{A1C18493-EC4C-41BC-8F00-532919FCF21D}" sibTransId="{262AC5C7-C117-4C2D-B86D-F84927578692}"/>
    <dgm:cxn modelId="{473A1BFD-B578-4AB8-A73E-1BE548E9F717}" type="presOf" srcId="{B59D1B11-0FB5-4248-9BD3-AACC92DBCD77}" destId="{2BC274A0-883F-4FA0-A2C7-8781C379AF84}" srcOrd="0" destOrd="0" presId="urn:microsoft.com/office/officeart/2016/7/layout/BasicLinearProcessNumbered"/>
    <dgm:cxn modelId="{6BD3F5FE-88ED-4E09-BDCD-A3F7C088B48B}" type="presOf" srcId="{83504D69-F43E-466C-9C51-EACD2FF1C69A}" destId="{F5A955AE-EE26-4460-B2A5-E7B15808A071}" srcOrd="0" destOrd="0" presId="urn:microsoft.com/office/officeart/2016/7/layout/BasicLinearProcessNumbered"/>
    <dgm:cxn modelId="{07424F60-5B3B-494E-B686-E7781618C0B9}" type="presParOf" srcId="{2BC274A0-883F-4FA0-A2C7-8781C379AF84}" destId="{E0F59B10-EAD9-4D58-85E2-F48A1C997127}" srcOrd="0" destOrd="0" presId="urn:microsoft.com/office/officeart/2016/7/layout/BasicLinearProcessNumbered"/>
    <dgm:cxn modelId="{418E8BD5-BF35-4194-ACCA-6E1FD85C0D38}" type="presParOf" srcId="{E0F59B10-EAD9-4D58-85E2-F48A1C997127}" destId="{855844BD-2CD7-409F-BF82-1FAE5899E061}" srcOrd="0" destOrd="0" presId="urn:microsoft.com/office/officeart/2016/7/layout/BasicLinearProcessNumbered"/>
    <dgm:cxn modelId="{9541CF34-AA37-4B84-A75D-566992081B56}" type="presParOf" srcId="{E0F59B10-EAD9-4D58-85E2-F48A1C997127}" destId="{52129031-C6BA-4FA1-92F8-0D6B1BD49092}" srcOrd="1" destOrd="0" presId="urn:microsoft.com/office/officeart/2016/7/layout/BasicLinearProcessNumbered"/>
    <dgm:cxn modelId="{73C4966A-BB5C-4B50-AA6F-54188489E306}" type="presParOf" srcId="{E0F59B10-EAD9-4D58-85E2-F48A1C997127}" destId="{C4FAD561-0353-43F2-90B2-61A8AB849418}" srcOrd="2" destOrd="0" presId="urn:microsoft.com/office/officeart/2016/7/layout/BasicLinearProcessNumbered"/>
    <dgm:cxn modelId="{3EB13E15-7594-4698-93D8-AB28410EE047}" type="presParOf" srcId="{E0F59B10-EAD9-4D58-85E2-F48A1C997127}" destId="{B4D3CD00-939F-474B-88E5-FF0359D2E001}" srcOrd="3" destOrd="0" presId="urn:microsoft.com/office/officeart/2016/7/layout/BasicLinearProcessNumbered"/>
    <dgm:cxn modelId="{23E1AE56-9AEF-4D7A-AB68-638D165F3F5D}" type="presParOf" srcId="{2BC274A0-883F-4FA0-A2C7-8781C379AF84}" destId="{ED14C43E-5724-4E9F-9591-A1AA3C94D959}" srcOrd="1" destOrd="0" presId="urn:microsoft.com/office/officeart/2016/7/layout/BasicLinearProcessNumbered"/>
    <dgm:cxn modelId="{C5DFF548-9CF8-49B9-9413-D61DE2079F21}" type="presParOf" srcId="{2BC274A0-883F-4FA0-A2C7-8781C379AF84}" destId="{391C601B-5F2F-453F-A865-C2C5CC46F47F}" srcOrd="2" destOrd="0" presId="urn:microsoft.com/office/officeart/2016/7/layout/BasicLinearProcessNumbered"/>
    <dgm:cxn modelId="{7839ED50-4934-4C22-B376-D17D1F9C24BA}" type="presParOf" srcId="{391C601B-5F2F-453F-A865-C2C5CC46F47F}" destId="{F5A955AE-EE26-4460-B2A5-E7B15808A071}" srcOrd="0" destOrd="0" presId="urn:microsoft.com/office/officeart/2016/7/layout/BasicLinearProcessNumbered"/>
    <dgm:cxn modelId="{09990B49-D8DF-453B-98A1-F30376DF8AF3}" type="presParOf" srcId="{391C601B-5F2F-453F-A865-C2C5CC46F47F}" destId="{A328FEC5-EB45-429D-9446-5C668A9D6CF9}" srcOrd="1" destOrd="0" presId="urn:microsoft.com/office/officeart/2016/7/layout/BasicLinearProcessNumbered"/>
    <dgm:cxn modelId="{D0D26EAC-D22C-41A1-86D7-6956F81AD395}" type="presParOf" srcId="{391C601B-5F2F-453F-A865-C2C5CC46F47F}" destId="{C49DA6AF-CBF6-4B8B-A72D-0DAAE484023C}" srcOrd="2" destOrd="0" presId="urn:microsoft.com/office/officeart/2016/7/layout/BasicLinearProcessNumbered"/>
    <dgm:cxn modelId="{16B37649-263F-40F5-A3C6-B7ABB31FE48A}" type="presParOf" srcId="{391C601B-5F2F-453F-A865-C2C5CC46F47F}" destId="{B9BA2AE0-E14B-44FB-9B06-4A2CB250351B}" srcOrd="3" destOrd="0" presId="urn:microsoft.com/office/officeart/2016/7/layout/BasicLinearProcessNumbered"/>
    <dgm:cxn modelId="{673FB6EA-F001-4E45-9B6A-9127A0635EEA}" type="presParOf" srcId="{2BC274A0-883F-4FA0-A2C7-8781C379AF84}" destId="{C4753F68-E9B1-43F8-9DA5-ED68EAF6F056}" srcOrd="3" destOrd="0" presId="urn:microsoft.com/office/officeart/2016/7/layout/BasicLinearProcessNumbered"/>
    <dgm:cxn modelId="{EB4AA407-3A50-4DF5-BE74-4011E6160D58}" type="presParOf" srcId="{2BC274A0-883F-4FA0-A2C7-8781C379AF84}" destId="{12B55DFD-AFE5-4A72-B80D-CF8740FBF1CC}" srcOrd="4" destOrd="0" presId="urn:microsoft.com/office/officeart/2016/7/layout/BasicLinearProcessNumbered"/>
    <dgm:cxn modelId="{B8B764B7-3FE0-492E-AA1C-9F174B590436}" type="presParOf" srcId="{12B55DFD-AFE5-4A72-B80D-CF8740FBF1CC}" destId="{52FCD88D-2E25-4B79-8739-A6698B2AFED1}" srcOrd="0" destOrd="0" presId="urn:microsoft.com/office/officeart/2016/7/layout/BasicLinearProcessNumbered"/>
    <dgm:cxn modelId="{A1C2D3F7-B269-4302-8E86-0A00CD661B28}" type="presParOf" srcId="{12B55DFD-AFE5-4A72-B80D-CF8740FBF1CC}" destId="{795C6114-8258-49A5-B6D9-95436F2EC6DF}" srcOrd="1" destOrd="0" presId="urn:microsoft.com/office/officeart/2016/7/layout/BasicLinearProcessNumbered"/>
    <dgm:cxn modelId="{BE242DF6-89C9-4FCB-8EBA-618ECE665714}" type="presParOf" srcId="{12B55DFD-AFE5-4A72-B80D-CF8740FBF1CC}" destId="{07914423-26C5-4873-A080-21FA2CE80688}" srcOrd="2" destOrd="0" presId="urn:microsoft.com/office/officeart/2016/7/layout/BasicLinearProcessNumbered"/>
    <dgm:cxn modelId="{ACB80645-ED66-4EE4-9016-D1989AB4D8B5}" type="presParOf" srcId="{12B55DFD-AFE5-4A72-B80D-CF8740FBF1CC}" destId="{BAE0D7D9-2448-47F1-B416-EE678D379D4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2B60DE-961B-42D4-88A2-55A5301AE046}" type="doc">
      <dgm:prSet loTypeId="urn:microsoft.com/office/officeart/2018/2/layout/IconVerticalSolidList" loCatId="icon" qsTypeId="urn:microsoft.com/office/officeart/2005/8/quickstyle/simple1#50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833CF240-6E87-4255-8D07-471B0F86B2B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Having a consistent key worker can help to provide emotional security and trust (Buchheim, Cheli and Brüne, 2026). </a:t>
          </a:r>
        </a:p>
      </dgm:t>
    </dgm:pt>
    <dgm:pt modelId="{E78E9698-C598-4877-BF62-228BF6296E6F}" type="parTrans" cxnId="{035BD74D-4F88-4EA5-A5C4-05C807655F66}">
      <dgm:prSet/>
      <dgm:spPr/>
      <dgm:t>
        <a:bodyPr/>
        <a:lstStyle/>
        <a:p>
          <a:endParaRPr lang="en-US"/>
        </a:p>
      </dgm:t>
    </dgm:pt>
    <dgm:pt modelId="{5BF20567-619C-407C-8575-5A62B0D14955}" type="sibTrans" cxnId="{035BD74D-4F88-4EA5-A5C4-05C807655F66}">
      <dgm:prSet/>
      <dgm:spPr/>
      <dgm:t>
        <a:bodyPr/>
        <a:lstStyle/>
        <a:p>
          <a:endParaRPr lang="en-US"/>
        </a:p>
      </dgm:t>
    </dgm:pt>
    <dgm:pt modelId="{F22983F1-972D-4B02-BB68-175C2E3A6EC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Routine can be predictable and lessen the agony of parting. </a:t>
          </a:r>
        </a:p>
      </dgm:t>
    </dgm:pt>
    <dgm:pt modelId="{557E1F9E-5038-4E79-8E01-90274D9513EC}" type="parTrans" cxnId="{7CED2FF0-7CAB-473F-A62E-D2A1AE0CAF6A}">
      <dgm:prSet/>
      <dgm:spPr/>
      <dgm:t>
        <a:bodyPr/>
        <a:lstStyle/>
        <a:p>
          <a:endParaRPr lang="en-US"/>
        </a:p>
      </dgm:t>
    </dgm:pt>
    <dgm:pt modelId="{64C422AC-4516-47CE-A7AD-A0D9E681782B}" type="sibTrans" cxnId="{7CED2FF0-7CAB-473F-A62E-D2A1AE0CAF6A}">
      <dgm:prSet/>
      <dgm:spPr/>
      <dgm:t>
        <a:bodyPr/>
        <a:lstStyle/>
        <a:p>
          <a:endParaRPr lang="en-US"/>
        </a:p>
      </dgm:t>
    </dgm:pt>
    <dgm:pt modelId="{F431299B-4CF6-4539-9DDD-3E0D120A03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Facilitated peer activities can help communication and social confidence.</a:t>
          </a:r>
        </a:p>
      </dgm:t>
    </dgm:pt>
    <dgm:pt modelId="{D1A09E95-074D-4E5E-9BD0-3577C612A52A}" type="parTrans" cxnId="{11044CB0-B92D-4B52-A0F8-FC3426511005}">
      <dgm:prSet/>
      <dgm:spPr/>
      <dgm:t>
        <a:bodyPr/>
        <a:lstStyle/>
        <a:p>
          <a:endParaRPr lang="en-US"/>
        </a:p>
      </dgm:t>
    </dgm:pt>
    <dgm:pt modelId="{4FECD2E1-7C04-4A93-880C-387F29CAAF99}" type="sibTrans" cxnId="{11044CB0-B92D-4B52-A0F8-FC3426511005}">
      <dgm:prSet/>
      <dgm:spPr/>
      <dgm:t>
        <a:bodyPr/>
        <a:lstStyle/>
        <a:p>
          <a:endParaRPr lang="en-US"/>
        </a:p>
      </dgm:t>
    </dgm:pt>
    <dgm:pt modelId="{F8008528-C7A7-45D2-8946-6B82BED8AEC1}" type="pres">
      <dgm:prSet presAssocID="{092B60DE-961B-42D4-88A2-55A5301AE046}" presName="root" presStyleCnt="0">
        <dgm:presLayoutVars>
          <dgm:dir/>
          <dgm:resizeHandles val="exact"/>
        </dgm:presLayoutVars>
      </dgm:prSet>
      <dgm:spPr/>
    </dgm:pt>
    <dgm:pt modelId="{C6E534CF-BFBC-40F7-A437-743FE39A9E67}" type="pres">
      <dgm:prSet presAssocID="{833CF240-6E87-4255-8D07-471B0F86B2BD}" presName="compNode" presStyleCnt="0"/>
      <dgm:spPr/>
    </dgm:pt>
    <dgm:pt modelId="{1162BF1D-87BB-4BF8-A773-3E6F2E834D99}" type="pres">
      <dgm:prSet presAssocID="{833CF240-6E87-4255-8D07-471B0F86B2BD}" presName="bgRect" presStyleLbl="bgShp" presStyleIdx="0" presStyleCnt="3"/>
      <dgm:spPr/>
    </dgm:pt>
    <dgm:pt modelId="{DF0F1A21-0563-4E9E-93F7-FFB2F9565C95}" type="pres">
      <dgm:prSet presAssocID="{833CF240-6E87-4255-8D07-471B0F86B2B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428B5940-0C30-4243-9285-C25DDC2B6E49}" type="pres">
      <dgm:prSet presAssocID="{833CF240-6E87-4255-8D07-471B0F86B2BD}" presName="spaceRect" presStyleCnt="0"/>
      <dgm:spPr/>
    </dgm:pt>
    <dgm:pt modelId="{83EE8F4D-DB2B-40AB-A275-EAAB45431D16}" type="pres">
      <dgm:prSet presAssocID="{833CF240-6E87-4255-8D07-471B0F86B2BD}" presName="parTx" presStyleLbl="revTx" presStyleIdx="0" presStyleCnt="3">
        <dgm:presLayoutVars>
          <dgm:chMax val="0"/>
          <dgm:chPref val="0"/>
        </dgm:presLayoutVars>
      </dgm:prSet>
      <dgm:spPr/>
    </dgm:pt>
    <dgm:pt modelId="{A9F78C22-0DCD-4A82-9E4B-BE59CF51785F}" type="pres">
      <dgm:prSet presAssocID="{5BF20567-619C-407C-8575-5A62B0D14955}" presName="sibTrans" presStyleCnt="0"/>
      <dgm:spPr/>
    </dgm:pt>
    <dgm:pt modelId="{C2A6D1DF-0506-43D4-8593-C5C3D3A2F409}" type="pres">
      <dgm:prSet presAssocID="{F22983F1-972D-4B02-BB68-175C2E3A6EC8}" presName="compNode" presStyleCnt="0"/>
      <dgm:spPr/>
    </dgm:pt>
    <dgm:pt modelId="{059CA2F6-5B9D-4D92-A3AF-DED62749B92E}" type="pres">
      <dgm:prSet presAssocID="{F22983F1-972D-4B02-BB68-175C2E3A6EC8}" presName="bgRect" presStyleLbl="bgShp" presStyleIdx="1" presStyleCnt="3"/>
      <dgm:spPr/>
    </dgm:pt>
    <dgm:pt modelId="{3629DCAC-1111-42FB-B870-BFD4909ADBE1}" type="pres">
      <dgm:prSet presAssocID="{F22983F1-972D-4B02-BB68-175C2E3A6EC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CBD2E175-69F4-4805-BCCD-DDA8D6D5D1EE}" type="pres">
      <dgm:prSet presAssocID="{F22983F1-972D-4B02-BB68-175C2E3A6EC8}" presName="spaceRect" presStyleCnt="0"/>
      <dgm:spPr/>
    </dgm:pt>
    <dgm:pt modelId="{57E59C99-BBBE-4DF5-A4EC-98F4D4041357}" type="pres">
      <dgm:prSet presAssocID="{F22983F1-972D-4B02-BB68-175C2E3A6EC8}" presName="parTx" presStyleLbl="revTx" presStyleIdx="1" presStyleCnt="3">
        <dgm:presLayoutVars>
          <dgm:chMax val="0"/>
          <dgm:chPref val="0"/>
        </dgm:presLayoutVars>
      </dgm:prSet>
      <dgm:spPr/>
    </dgm:pt>
    <dgm:pt modelId="{9BBE426F-70D2-4117-A8FC-40812710E56E}" type="pres">
      <dgm:prSet presAssocID="{64C422AC-4516-47CE-A7AD-A0D9E681782B}" presName="sibTrans" presStyleCnt="0"/>
      <dgm:spPr/>
    </dgm:pt>
    <dgm:pt modelId="{7CB1ABCE-79FB-4242-8E08-2D74C6C5C796}" type="pres">
      <dgm:prSet presAssocID="{F431299B-4CF6-4539-9DDD-3E0D120A03DC}" presName="compNode" presStyleCnt="0"/>
      <dgm:spPr/>
    </dgm:pt>
    <dgm:pt modelId="{82B94E83-D59B-4831-BE25-0F6F39A651F6}" type="pres">
      <dgm:prSet presAssocID="{F431299B-4CF6-4539-9DDD-3E0D120A03DC}" presName="bgRect" presStyleLbl="bgShp" presStyleIdx="2" presStyleCnt="3"/>
      <dgm:spPr/>
    </dgm:pt>
    <dgm:pt modelId="{E32D6795-AF01-4FD7-986C-4C2BC275FACD}" type="pres">
      <dgm:prSet presAssocID="{F431299B-4CF6-4539-9DDD-3E0D120A03D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0D8A30FB-ABE3-423F-BB0B-8CE2B7948524}" type="pres">
      <dgm:prSet presAssocID="{F431299B-4CF6-4539-9DDD-3E0D120A03DC}" presName="spaceRect" presStyleCnt="0"/>
      <dgm:spPr/>
    </dgm:pt>
    <dgm:pt modelId="{107E9DB4-B02B-4317-B36C-7661707F4F3F}" type="pres">
      <dgm:prSet presAssocID="{F431299B-4CF6-4539-9DDD-3E0D120A03D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368BD05-549F-4137-BBC2-6A3A3498253E}" type="presOf" srcId="{092B60DE-961B-42D4-88A2-55A5301AE046}" destId="{F8008528-C7A7-45D2-8946-6B82BED8AEC1}" srcOrd="0" destOrd="0" presId="urn:microsoft.com/office/officeart/2018/2/layout/IconVerticalSolidList"/>
    <dgm:cxn modelId="{54A7F764-D697-48D9-95A7-29A1DB9BA019}" type="presOf" srcId="{F431299B-4CF6-4539-9DDD-3E0D120A03DC}" destId="{107E9DB4-B02B-4317-B36C-7661707F4F3F}" srcOrd="0" destOrd="0" presId="urn:microsoft.com/office/officeart/2018/2/layout/IconVerticalSolidList"/>
    <dgm:cxn modelId="{035BD74D-4F88-4EA5-A5C4-05C807655F66}" srcId="{092B60DE-961B-42D4-88A2-55A5301AE046}" destId="{833CF240-6E87-4255-8D07-471B0F86B2BD}" srcOrd="0" destOrd="0" parTransId="{E78E9698-C598-4877-BF62-228BF6296E6F}" sibTransId="{5BF20567-619C-407C-8575-5A62B0D14955}"/>
    <dgm:cxn modelId="{E00B914E-D72D-4ECF-8C12-55FA22043612}" type="presOf" srcId="{833CF240-6E87-4255-8D07-471B0F86B2BD}" destId="{83EE8F4D-DB2B-40AB-A275-EAAB45431D16}" srcOrd="0" destOrd="0" presId="urn:microsoft.com/office/officeart/2018/2/layout/IconVerticalSolidList"/>
    <dgm:cxn modelId="{11044CB0-B92D-4B52-A0F8-FC3426511005}" srcId="{092B60DE-961B-42D4-88A2-55A5301AE046}" destId="{F431299B-4CF6-4539-9DDD-3E0D120A03DC}" srcOrd="2" destOrd="0" parTransId="{D1A09E95-074D-4E5E-9BD0-3577C612A52A}" sibTransId="{4FECD2E1-7C04-4A93-880C-387F29CAAF99}"/>
    <dgm:cxn modelId="{7DB80BC4-ADB8-4922-9CFC-629CE2B3853E}" type="presOf" srcId="{F22983F1-972D-4B02-BB68-175C2E3A6EC8}" destId="{57E59C99-BBBE-4DF5-A4EC-98F4D4041357}" srcOrd="0" destOrd="0" presId="urn:microsoft.com/office/officeart/2018/2/layout/IconVerticalSolidList"/>
    <dgm:cxn modelId="{7CED2FF0-7CAB-473F-A62E-D2A1AE0CAF6A}" srcId="{092B60DE-961B-42D4-88A2-55A5301AE046}" destId="{F22983F1-972D-4B02-BB68-175C2E3A6EC8}" srcOrd="1" destOrd="0" parTransId="{557E1F9E-5038-4E79-8E01-90274D9513EC}" sibTransId="{64C422AC-4516-47CE-A7AD-A0D9E681782B}"/>
    <dgm:cxn modelId="{7D875D75-94F6-44F2-BB06-726466702589}" type="presParOf" srcId="{F8008528-C7A7-45D2-8946-6B82BED8AEC1}" destId="{C6E534CF-BFBC-40F7-A437-743FE39A9E67}" srcOrd="0" destOrd="0" presId="urn:microsoft.com/office/officeart/2018/2/layout/IconVerticalSolidList"/>
    <dgm:cxn modelId="{F1FCA3A0-82AA-4CF7-9E0C-B9E73838C4F2}" type="presParOf" srcId="{C6E534CF-BFBC-40F7-A437-743FE39A9E67}" destId="{1162BF1D-87BB-4BF8-A773-3E6F2E834D99}" srcOrd="0" destOrd="0" presId="urn:microsoft.com/office/officeart/2018/2/layout/IconVerticalSolidList"/>
    <dgm:cxn modelId="{C3BBB291-D561-44A4-995D-C9CD96426B55}" type="presParOf" srcId="{C6E534CF-BFBC-40F7-A437-743FE39A9E67}" destId="{DF0F1A21-0563-4E9E-93F7-FFB2F9565C95}" srcOrd="1" destOrd="0" presId="urn:microsoft.com/office/officeart/2018/2/layout/IconVerticalSolidList"/>
    <dgm:cxn modelId="{0F97ADD3-276E-4A16-BEF1-358EB951607C}" type="presParOf" srcId="{C6E534CF-BFBC-40F7-A437-743FE39A9E67}" destId="{428B5940-0C30-4243-9285-C25DDC2B6E49}" srcOrd="2" destOrd="0" presId="urn:microsoft.com/office/officeart/2018/2/layout/IconVerticalSolidList"/>
    <dgm:cxn modelId="{2CEDC903-962C-4379-B67A-63A59231FD3D}" type="presParOf" srcId="{C6E534CF-BFBC-40F7-A437-743FE39A9E67}" destId="{83EE8F4D-DB2B-40AB-A275-EAAB45431D16}" srcOrd="3" destOrd="0" presId="urn:microsoft.com/office/officeart/2018/2/layout/IconVerticalSolidList"/>
    <dgm:cxn modelId="{C8DED78D-4CC9-4F78-A1DA-BFC64A1EF4F5}" type="presParOf" srcId="{F8008528-C7A7-45D2-8946-6B82BED8AEC1}" destId="{A9F78C22-0DCD-4A82-9E4B-BE59CF51785F}" srcOrd="1" destOrd="0" presId="urn:microsoft.com/office/officeart/2018/2/layout/IconVerticalSolidList"/>
    <dgm:cxn modelId="{6ECABE82-37C8-4553-8996-362160B3B0EA}" type="presParOf" srcId="{F8008528-C7A7-45D2-8946-6B82BED8AEC1}" destId="{C2A6D1DF-0506-43D4-8593-C5C3D3A2F409}" srcOrd="2" destOrd="0" presId="urn:microsoft.com/office/officeart/2018/2/layout/IconVerticalSolidList"/>
    <dgm:cxn modelId="{7E731D43-CC77-4277-A0A6-CFADE8F9D329}" type="presParOf" srcId="{C2A6D1DF-0506-43D4-8593-C5C3D3A2F409}" destId="{059CA2F6-5B9D-4D92-A3AF-DED62749B92E}" srcOrd="0" destOrd="0" presId="urn:microsoft.com/office/officeart/2018/2/layout/IconVerticalSolidList"/>
    <dgm:cxn modelId="{37317CD4-E0FB-4815-947A-030BDC53E8A1}" type="presParOf" srcId="{C2A6D1DF-0506-43D4-8593-C5C3D3A2F409}" destId="{3629DCAC-1111-42FB-B870-BFD4909ADBE1}" srcOrd="1" destOrd="0" presId="urn:microsoft.com/office/officeart/2018/2/layout/IconVerticalSolidList"/>
    <dgm:cxn modelId="{50DB37AE-BC49-464E-B64F-E6B7FA4B8192}" type="presParOf" srcId="{C2A6D1DF-0506-43D4-8593-C5C3D3A2F409}" destId="{CBD2E175-69F4-4805-BCCD-DDA8D6D5D1EE}" srcOrd="2" destOrd="0" presId="urn:microsoft.com/office/officeart/2018/2/layout/IconVerticalSolidList"/>
    <dgm:cxn modelId="{B5AE5E6C-3B82-4A5D-BE9B-5A0F296B4091}" type="presParOf" srcId="{C2A6D1DF-0506-43D4-8593-C5C3D3A2F409}" destId="{57E59C99-BBBE-4DF5-A4EC-98F4D4041357}" srcOrd="3" destOrd="0" presId="urn:microsoft.com/office/officeart/2018/2/layout/IconVerticalSolidList"/>
    <dgm:cxn modelId="{F8BC3B85-75EB-4ADF-9647-015699DDE321}" type="presParOf" srcId="{F8008528-C7A7-45D2-8946-6B82BED8AEC1}" destId="{9BBE426F-70D2-4117-A8FC-40812710E56E}" srcOrd="3" destOrd="0" presId="urn:microsoft.com/office/officeart/2018/2/layout/IconVerticalSolidList"/>
    <dgm:cxn modelId="{1BC555E2-CD78-44B1-BDD8-AB4E9E19CDD1}" type="presParOf" srcId="{F8008528-C7A7-45D2-8946-6B82BED8AEC1}" destId="{7CB1ABCE-79FB-4242-8E08-2D74C6C5C796}" srcOrd="4" destOrd="0" presId="urn:microsoft.com/office/officeart/2018/2/layout/IconVerticalSolidList"/>
    <dgm:cxn modelId="{947A6A7E-CDC7-4502-AF02-209A81DEB836}" type="presParOf" srcId="{7CB1ABCE-79FB-4242-8E08-2D74C6C5C796}" destId="{82B94E83-D59B-4831-BE25-0F6F39A651F6}" srcOrd="0" destOrd="0" presId="urn:microsoft.com/office/officeart/2018/2/layout/IconVerticalSolidList"/>
    <dgm:cxn modelId="{6D486CDC-A04C-4548-9F2C-FAECF1FEB9FB}" type="presParOf" srcId="{7CB1ABCE-79FB-4242-8E08-2D74C6C5C796}" destId="{E32D6795-AF01-4FD7-986C-4C2BC275FACD}" srcOrd="1" destOrd="0" presId="urn:microsoft.com/office/officeart/2018/2/layout/IconVerticalSolidList"/>
    <dgm:cxn modelId="{6807440E-E72A-4AAC-9A2C-355FC7ED71DA}" type="presParOf" srcId="{7CB1ABCE-79FB-4242-8E08-2D74C6C5C796}" destId="{0D8A30FB-ABE3-423F-BB0B-8CE2B7948524}" srcOrd="2" destOrd="0" presId="urn:microsoft.com/office/officeart/2018/2/layout/IconVerticalSolidList"/>
    <dgm:cxn modelId="{5BD1678A-B6DE-4C20-9FD3-2F2F7EA84F72}" type="presParOf" srcId="{7CB1ABCE-79FB-4242-8E08-2D74C6C5C796}" destId="{107E9DB4-B02B-4317-B36C-7661707F4F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4AE5B34-5CD2-4754-9FD2-9EAA6F8E479C}" type="doc">
      <dgm:prSet loTypeId="urn:microsoft.com/office/officeart/2016/7/layout/BasicLinearProcessNumbered" loCatId="process" qsTypeId="urn:microsoft.com/office/officeart/2005/8/quickstyle/simple1#76" qsCatId="simple" csTypeId="urn:microsoft.com/office/officeart/2005/8/colors/accent1_2#38" csCatId="accent1"/>
      <dgm:spPr/>
      <dgm:t>
        <a:bodyPr/>
        <a:lstStyle/>
        <a:p>
          <a:endParaRPr lang="en-US"/>
        </a:p>
      </dgm:t>
    </dgm:pt>
    <dgm:pt modelId="{BBE6297F-6737-40AE-A4AE-36F627744928}">
      <dgm:prSet/>
      <dgm:spPr/>
      <dgm:t>
        <a:bodyPr/>
        <a:lstStyle/>
        <a:p>
          <a:r>
            <a:rPr lang="en-US"/>
            <a:t>Bowlby is focused on the early relationships that are influential in shaping emotions.  </a:t>
          </a:r>
        </a:p>
      </dgm:t>
    </dgm:pt>
    <dgm:pt modelId="{BB016B55-EF5E-4075-84B7-5E23E8402F02}" type="parTrans" cxnId="{BF6A7018-AC14-4A4C-AD4E-6409A2E3AD17}">
      <dgm:prSet/>
      <dgm:spPr/>
      <dgm:t>
        <a:bodyPr/>
        <a:lstStyle/>
        <a:p>
          <a:endParaRPr lang="en-US"/>
        </a:p>
      </dgm:t>
    </dgm:pt>
    <dgm:pt modelId="{1B6AE950-9FEE-424C-8F9B-165BE254ED95}" type="sibTrans" cxnId="{BF6A7018-AC14-4A4C-AD4E-6409A2E3AD1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AC083002-908F-41E6-AAAD-D5404E9F3800}">
      <dgm:prSet/>
      <dgm:spPr/>
      <dgm:t>
        <a:bodyPr/>
        <a:lstStyle/>
        <a:p>
          <a:r>
            <a:rPr lang="en-US"/>
            <a:t>The theory recommends the realism of knowledge of attachment needs (Choate and Tortorelli, 2022).  </a:t>
          </a:r>
        </a:p>
      </dgm:t>
    </dgm:pt>
    <dgm:pt modelId="{771A4653-4C47-4887-8D80-E40CCDAE48BB}" type="parTrans" cxnId="{4B337403-D162-4A62-BD77-9BEFB9E85F3A}">
      <dgm:prSet/>
      <dgm:spPr/>
      <dgm:t>
        <a:bodyPr/>
        <a:lstStyle/>
        <a:p>
          <a:endParaRPr lang="en-US"/>
        </a:p>
      </dgm:t>
    </dgm:pt>
    <dgm:pt modelId="{42B41C09-C22F-4127-906C-29ABD821BB23}" type="sibTrans" cxnId="{4B337403-D162-4A62-BD77-9BEFB9E85F3A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BC77A1BE-B339-4859-BEE1-177B55E2816D}">
      <dgm:prSet/>
      <dgm:spPr/>
      <dgm:t>
        <a:bodyPr/>
        <a:lstStyle/>
        <a:p>
          <a:r>
            <a:rPr lang="en-US"/>
            <a:t>The general developmental issues can also impact the results of the children.</a:t>
          </a:r>
        </a:p>
      </dgm:t>
    </dgm:pt>
    <dgm:pt modelId="{E41437E6-E347-4B3A-A7C9-10D7119AA4D3}" type="parTrans" cxnId="{268A17BD-A681-48A8-912D-5A48342EF4B8}">
      <dgm:prSet/>
      <dgm:spPr/>
      <dgm:t>
        <a:bodyPr/>
        <a:lstStyle/>
        <a:p>
          <a:endParaRPr lang="en-US"/>
        </a:p>
      </dgm:t>
    </dgm:pt>
    <dgm:pt modelId="{37BB832C-1B69-4199-9F36-F86BDF8B06A3}" type="sibTrans" cxnId="{268A17BD-A681-48A8-912D-5A48342EF4B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74E892E-DE53-4BEA-B5B9-61A2435754DD}" type="pres">
      <dgm:prSet presAssocID="{F4AE5B34-5CD2-4754-9FD2-9EAA6F8E479C}" presName="Name0" presStyleCnt="0">
        <dgm:presLayoutVars>
          <dgm:animLvl val="lvl"/>
          <dgm:resizeHandles val="exact"/>
        </dgm:presLayoutVars>
      </dgm:prSet>
      <dgm:spPr/>
    </dgm:pt>
    <dgm:pt modelId="{A23A88FC-5AE8-4ACA-9684-9CBBC7244FBF}" type="pres">
      <dgm:prSet presAssocID="{BBE6297F-6737-40AE-A4AE-36F627744928}" presName="compositeNode" presStyleCnt="0">
        <dgm:presLayoutVars>
          <dgm:bulletEnabled val="1"/>
        </dgm:presLayoutVars>
      </dgm:prSet>
      <dgm:spPr/>
    </dgm:pt>
    <dgm:pt modelId="{A12296E2-D008-4158-B144-E513F8289DC5}" type="pres">
      <dgm:prSet presAssocID="{BBE6297F-6737-40AE-A4AE-36F627744928}" presName="bgRect" presStyleLbl="bgAccFollowNode1" presStyleIdx="0" presStyleCnt="3"/>
      <dgm:spPr/>
    </dgm:pt>
    <dgm:pt modelId="{EA6D2471-ECCA-4556-88D1-2A69376EAB9D}" type="pres">
      <dgm:prSet presAssocID="{1B6AE950-9FEE-424C-8F9B-165BE254ED95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8D3F3EEC-F62B-480C-AAD9-BD3B7149729D}" type="pres">
      <dgm:prSet presAssocID="{BBE6297F-6737-40AE-A4AE-36F627744928}" presName="bottomLine" presStyleLbl="alignNode1" presStyleIdx="1" presStyleCnt="6">
        <dgm:presLayoutVars/>
      </dgm:prSet>
      <dgm:spPr/>
    </dgm:pt>
    <dgm:pt modelId="{B4330A72-68A5-41BD-AFFF-779454D9BFCD}" type="pres">
      <dgm:prSet presAssocID="{BBE6297F-6737-40AE-A4AE-36F627744928}" presName="nodeText" presStyleLbl="bgAccFollowNode1" presStyleIdx="0" presStyleCnt="3">
        <dgm:presLayoutVars>
          <dgm:bulletEnabled val="1"/>
        </dgm:presLayoutVars>
      </dgm:prSet>
      <dgm:spPr/>
    </dgm:pt>
    <dgm:pt modelId="{BF30D40B-B918-403F-ACB6-7E1102DEDCBF}" type="pres">
      <dgm:prSet presAssocID="{1B6AE950-9FEE-424C-8F9B-165BE254ED95}" presName="sibTrans" presStyleCnt="0"/>
      <dgm:spPr/>
    </dgm:pt>
    <dgm:pt modelId="{67CF5861-B2A3-4053-B742-2656226768E8}" type="pres">
      <dgm:prSet presAssocID="{AC083002-908F-41E6-AAAD-D5404E9F3800}" presName="compositeNode" presStyleCnt="0">
        <dgm:presLayoutVars>
          <dgm:bulletEnabled val="1"/>
        </dgm:presLayoutVars>
      </dgm:prSet>
      <dgm:spPr/>
    </dgm:pt>
    <dgm:pt modelId="{4DDF3A3A-9AE7-4A7A-9611-A69DF37DDD60}" type="pres">
      <dgm:prSet presAssocID="{AC083002-908F-41E6-AAAD-D5404E9F3800}" presName="bgRect" presStyleLbl="bgAccFollowNode1" presStyleIdx="1" presStyleCnt="3"/>
      <dgm:spPr/>
    </dgm:pt>
    <dgm:pt modelId="{EAABBB5E-875B-4CCF-99DF-A245B98D0FBB}" type="pres">
      <dgm:prSet presAssocID="{42B41C09-C22F-4127-906C-29ABD821BB23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D98C7661-6226-455F-8979-B916A54E5760}" type="pres">
      <dgm:prSet presAssocID="{AC083002-908F-41E6-AAAD-D5404E9F3800}" presName="bottomLine" presStyleLbl="alignNode1" presStyleIdx="3" presStyleCnt="6">
        <dgm:presLayoutVars/>
      </dgm:prSet>
      <dgm:spPr/>
    </dgm:pt>
    <dgm:pt modelId="{14229484-9774-4B0D-9680-E1965374FD4C}" type="pres">
      <dgm:prSet presAssocID="{AC083002-908F-41E6-AAAD-D5404E9F3800}" presName="nodeText" presStyleLbl="bgAccFollowNode1" presStyleIdx="1" presStyleCnt="3">
        <dgm:presLayoutVars>
          <dgm:bulletEnabled val="1"/>
        </dgm:presLayoutVars>
      </dgm:prSet>
      <dgm:spPr/>
    </dgm:pt>
    <dgm:pt modelId="{53723154-8943-47A0-947B-DF457BD1BD32}" type="pres">
      <dgm:prSet presAssocID="{42B41C09-C22F-4127-906C-29ABD821BB23}" presName="sibTrans" presStyleCnt="0"/>
      <dgm:spPr/>
    </dgm:pt>
    <dgm:pt modelId="{E718D3D2-9DCE-4D28-AADD-6987835A9275}" type="pres">
      <dgm:prSet presAssocID="{BC77A1BE-B339-4859-BEE1-177B55E2816D}" presName="compositeNode" presStyleCnt="0">
        <dgm:presLayoutVars>
          <dgm:bulletEnabled val="1"/>
        </dgm:presLayoutVars>
      </dgm:prSet>
      <dgm:spPr/>
    </dgm:pt>
    <dgm:pt modelId="{729F1E18-F773-4B43-B729-A12CA743AC93}" type="pres">
      <dgm:prSet presAssocID="{BC77A1BE-B339-4859-BEE1-177B55E2816D}" presName="bgRect" presStyleLbl="bgAccFollowNode1" presStyleIdx="2" presStyleCnt="3"/>
      <dgm:spPr/>
    </dgm:pt>
    <dgm:pt modelId="{5F431D31-690A-4826-9632-0AA634D1FB66}" type="pres">
      <dgm:prSet presAssocID="{37BB832C-1B69-4199-9F36-F86BDF8B06A3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D1F5345C-4A91-4F7C-90CD-E23A3D843061}" type="pres">
      <dgm:prSet presAssocID="{BC77A1BE-B339-4859-BEE1-177B55E2816D}" presName="bottomLine" presStyleLbl="alignNode1" presStyleIdx="5" presStyleCnt="6">
        <dgm:presLayoutVars/>
      </dgm:prSet>
      <dgm:spPr/>
    </dgm:pt>
    <dgm:pt modelId="{FA08BD81-79FC-4FDF-8CBE-E539F6E7F156}" type="pres">
      <dgm:prSet presAssocID="{BC77A1BE-B339-4859-BEE1-177B55E2816D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4B337403-D162-4A62-BD77-9BEFB9E85F3A}" srcId="{F4AE5B34-5CD2-4754-9FD2-9EAA6F8E479C}" destId="{AC083002-908F-41E6-AAAD-D5404E9F3800}" srcOrd="1" destOrd="0" parTransId="{771A4653-4C47-4887-8D80-E40CCDAE48BB}" sibTransId="{42B41C09-C22F-4127-906C-29ABD821BB23}"/>
    <dgm:cxn modelId="{77DC9212-A73C-4FDC-8672-AA65F8F37C85}" type="presOf" srcId="{37BB832C-1B69-4199-9F36-F86BDF8B06A3}" destId="{5F431D31-690A-4826-9632-0AA634D1FB66}" srcOrd="0" destOrd="0" presId="urn:microsoft.com/office/officeart/2016/7/layout/BasicLinearProcessNumbered"/>
    <dgm:cxn modelId="{77120D14-8678-4D9C-A2D8-9E42B25B3190}" type="presOf" srcId="{42B41C09-C22F-4127-906C-29ABD821BB23}" destId="{EAABBB5E-875B-4CCF-99DF-A245B98D0FBB}" srcOrd="0" destOrd="0" presId="urn:microsoft.com/office/officeart/2016/7/layout/BasicLinearProcessNumbered"/>
    <dgm:cxn modelId="{09DC2E17-8046-4D83-80F0-7487630BA523}" type="presOf" srcId="{F4AE5B34-5CD2-4754-9FD2-9EAA6F8E479C}" destId="{D74E892E-DE53-4BEA-B5B9-61A2435754DD}" srcOrd="0" destOrd="0" presId="urn:microsoft.com/office/officeart/2016/7/layout/BasicLinearProcessNumbered"/>
    <dgm:cxn modelId="{BF6A7018-AC14-4A4C-AD4E-6409A2E3AD17}" srcId="{F4AE5B34-5CD2-4754-9FD2-9EAA6F8E479C}" destId="{BBE6297F-6737-40AE-A4AE-36F627744928}" srcOrd="0" destOrd="0" parTransId="{BB016B55-EF5E-4075-84B7-5E23E8402F02}" sibTransId="{1B6AE950-9FEE-424C-8F9B-165BE254ED95}"/>
    <dgm:cxn modelId="{7A637A19-9E5B-4ECA-8F7F-D7C9B36E9374}" type="presOf" srcId="{BC77A1BE-B339-4859-BEE1-177B55E2816D}" destId="{729F1E18-F773-4B43-B729-A12CA743AC93}" srcOrd="0" destOrd="0" presId="urn:microsoft.com/office/officeart/2016/7/layout/BasicLinearProcessNumbered"/>
    <dgm:cxn modelId="{0D1BCE62-CD9A-4A3E-BD3D-47FEB472A23A}" type="presOf" srcId="{BBE6297F-6737-40AE-A4AE-36F627744928}" destId="{B4330A72-68A5-41BD-AFFF-779454D9BFCD}" srcOrd="1" destOrd="0" presId="urn:microsoft.com/office/officeart/2016/7/layout/BasicLinearProcessNumbered"/>
    <dgm:cxn modelId="{3B010F4B-8F27-45CC-9AEF-A59CF011C488}" type="presOf" srcId="{AC083002-908F-41E6-AAAD-D5404E9F3800}" destId="{4DDF3A3A-9AE7-4A7A-9611-A69DF37DDD60}" srcOrd="0" destOrd="0" presId="urn:microsoft.com/office/officeart/2016/7/layout/BasicLinearProcessNumbered"/>
    <dgm:cxn modelId="{377AF94C-B40D-4129-A69C-B90D8BD380A8}" type="presOf" srcId="{AC083002-908F-41E6-AAAD-D5404E9F3800}" destId="{14229484-9774-4B0D-9680-E1965374FD4C}" srcOrd="1" destOrd="0" presId="urn:microsoft.com/office/officeart/2016/7/layout/BasicLinearProcessNumbered"/>
    <dgm:cxn modelId="{E9CFB887-C645-4030-8498-C23B25F39262}" type="presOf" srcId="{BBE6297F-6737-40AE-A4AE-36F627744928}" destId="{A12296E2-D008-4158-B144-E513F8289DC5}" srcOrd="0" destOrd="0" presId="urn:microsoft.com/office/officeart/2016/7/layout/BasicLinearProcessNumbered"/>
    <dgm:cxn modelId="{22B6C894-7630-4308-AC06-C7222D065C7C}" type="presOf" srcId="{1B6AE950-9FEE-424C-8F9B-165BE254ED95}" destId="{EA6D2471-ECCA-4556-88D1-2A69376EAB9D}" srcOrd="0" destOrd="0" presId="urn:microsoft.com/office/officeart/2016/7/layout/BasicLinearProcessNumbered"/>
    <dgm:cxn modelId="{268A17BD-A681-48A8-912D-5A48342EF4B8}" srcId="{F4AE5B34-5CD2-4754-9FD2-9EAA6F8E479C}" destId="{BC77A1BE-B339-4859-BEE1-177B55E2816D}" srcOrd="2" destOrd="0" parTransId="{E41437E6-E347-4B3A-A7C9-10D7119AA4D3}" sibTransId="{37BB832C-1B69-4199-9F36-F86BDF8B06A3}"/>
    <dgm:cxn modelId="{DB79FAE5-B679-416E-A7B7-DFA592FC4393}" type="presOf" srcId="{BC77A1BE-B339-4859-BEE1-177B55E2816D}" destId="{FA08BD81-79FC-4FDF-8CBE-E539F6E7F156}" srcOrd="1" destOrd="0" presId="urn:microsoft.com/office/officeart/2016/7/layout/BasicLinearProcessNumbered"/>
    <dgm:cxn modelId="{B36A67F6-0E3B-438B-9741-29087CBB5970}" type="presParOf" srcId="{D74E892E-DE53-4BEA-B5B9-61A2435754DD}" destId="{A23A88FC-5AE8-4ACA-9684-9CBBC7244FBF}" srcOrd="0" destOrd="0" presId="urn:microsoft.com/office/officeart/2016/7/layout/BasicLinearProcessNumbered"/>
    <dgm:cxn modelId="{1F8AE7A8-1482-4B33-9056-E4BF73425972}" type="presParOf" srcId="{A23A88FC-5AE8-4ACA-9684-9CBBC7244FBF}" destId="{A12296E2-D008-4158-B144-E513F8289DC5}" srcOrd="0" destOrd="0" presId="urn:microsoft.com/office/officeart/2016/7/layout/BasicLinearProcessNumbered"/>
    <dgm:cxn modelId="{C0BE1D3E-6FC6-4B39-8AF7-EB5E6FCCAA89}" type="presParOf" srcId="{A23A88FC-5AE8-4ACA-9684-9CBBC7244FBF}" destId="{EA6D2471-ECCA-4556-88D1-2A69376EAB9D}" srcOrd="1" destOrd="0" presId="urn:microsoft.com/office/officeart/2016/7/layout/BasicLinearProcessNumbered"/>
    <dgm:cxn modelId="{1521B318-90C1-48E5-A953-C0E1AC90A78D}" type="presParOf" srcId="{A23A88FC-5AE8-4ACA-9684-9CBBC7244FBF}" destId="{8D3F3EEC-F62B-480C-AAD9-BD3B7149729D}" srcOrd="2" destOrd="0" presId="urn:microsoft.com/office/officeart/2016/7/layout/BasicLinearProcessNumbered"/>
    <dgm:cxn modelId="{FF99953E-2694-473E-B53F-B3607C94E808}" type="presParOf" srcId="{A23A88FC-5AE8-4ACA-9684-9CBBC7244FBF}" destId="{B4330A72-68A5-41BD-AFFF-779454D9BFCD}" srcOrd="3" destOrd="0" presId="urn:microsoft.com/office/officeart/2016/7/layout/BasicLinearProcessNumbered"/>
    <dgm:cxn modelId="{DDA9FC64-40CA-4E46-B4CC-64FB536D9174}" type="presParOf" srcId="{D74E892E-DE53-4BEA-B5B9-61A2435754DD}" destId="{BF30D40B-B918-403F-ACB6-7E1102DEDCBF}" srcOrd="1" destOrd="0" presId="urn:microsoft.com/office/officeart/2016/7/layout/BasicLinearProcessNumbered"/>
    <dgm:cxn modelId="{E9777221-636B-4909-88D6-62D012025F75}" type="presParOf" srcId="{D74E892E-DE53-4BEA-B5B9-61A2435754DD}" destId="{67CF5861-B2A3-4053-B742-2656226768E8}" srcOrd="2" destOrd="0" presId="urn:microsoft.com/office/officeart/2016/7/layout/BasicLinearProcessNumbered"/>
    <dgm:cxn modelId="{EF7D59B8-E4EB-490D-869E-0219118BA27E}" type="presParOf" srcId="{67CF5861-B2A3-4053-B742-2656226768E8}" destId="{4DDF3A3A-9AE7-4A7A-9611-A69DF37DDD60}" srcOrd="0" destOrd="0" presId="urn:microsoft.com/office/officeart/2016/7/layout/BasicLinearProcessNumbered"/>
    <dgm:cxn modelId="{15BC74D8-9331-42C2-9532-83E9FE6FB905}" type="presParOf" srcId="{67CF5861-B2A3-4053-B742-2656226768E8}" destId="{EAABBB5E-875B-4CCF-99DF-A245B98D0FBB}" srcOrd="1" destOrd="0" presId="urn:microsoft.com/office/officeart/2016/7/layout/BasicLinearProcessNumbered"/>
    <dgm:cxn modelId="{3D41F4D6-C379-4828-B37E-D0B95CC2BC20}" type="presParOf" srcId="{67CF5861-B2A3-4053-B742-2656226768E8}" destId="{D98C7661-6226-455F-8979-B916A54E5760}" srcOrd="2" destOrd="0" presId="urn:microsoft.com/office/officeart/2016/7/layout/BasicLinearProcessNumbered"/>
    <dgm:cxn modelId="{B36ACF0D-A102-49E7-85A4-88499D7B6A70}" type="presParOf" srcId="{67CF5861-B2A3-4053-B742-2656226768E8}" destId="{14229484-9774-4B0D-9680-E1965374FD4C}" srcOrd="3" destOrd="0" presId="urn:microsoft.com/office/officeart/2016/7/layout/BasicLinearProcessNumbered"/>
    <dgm:cxn modelId="{7FA36B42-F232-41CC-BF21-1C0CC85A3C03}" type="presParOf" srcId="{D74E892E-DE53-4BEA-B5B9-61A2435754DD}" destId="{53723154-8943-47A0-947B-DF457BD1BD32}" srcOrd="3" destOrd="0" presId="urn:microsoft.com/office/officeart/2016/7/layout/BasicLinearProcessNumbered"/>
    <dgm:cxn modelId="{ADE3BEF6-697E-4FC2-8643-5DF9961B55EC}" type="presParOf" srcId="{D74E892E-DE53-4BEA-B5B9-61A2435754DD}" destId="{E718D3D2-9DCE-4D28-AADD-6987835A9275}" srcOrd="4" destOrd="0" presId="urn:microsoft.com/office/officeart/2016/7/layout/BasicLinearProcessNumbered"/>
    <dgm:cxn modelId="{8EE7EB0E-20D8-4566-9A21-7BF9082856E0}" type="presParOf" srcId="{E718D3D2-9DCE-4D28-AADD-6987835A9275}" destId="{729F1E18-F773-4B43-B729-A12CA743AC93}" srcOrd="0" destOrd="0" presId="urn:microsoft.com/office/officeart/2016/7/layout/BasicLinearProcessNumbered"/>
    <dgm:cxn modelId="{6615C3C8-27D7-498D-B887-3541FA15ECD1}" type="presParOf" srcId="{E718D3D2-9DCE-4D28-AADD-6987835A9275}" destId="{5F431D31-690A-4826-9632-0AA634D1FB66}" srcOrd="1" destOrd="0" presId="urn:microsoft.com/office/officeart/2016/7/layout/BasicLinearProcessNumbered"/>
    <dgm:cxn modelId="{751CBDC3-7CE7-4EE5-934B-2553F654365B}" type="presParOf" srcId="{E718D3D2-9DCE-4D28-AADD-6987835A9275}" destId="{D1F5345C-4A91-4F7C-90CD-E23A3D843061}" srcOrd="2" destOrd="0" presId="urn:microsoft.com/office/officeart/2016/7/layout/BasicLinearProcessNumbered"/>
    <dgm:cxn modelId="{85A1FE21-B38B-4CAB-80AC-3674A9BC2A07}" type="presParOf" srcId="{E718D3D2-9DCE-4D28-AADD-6987835A9275}" destId="{FA08BD81-79FC-4FDF-8CBE-E539F6E7F15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A8A8448-1277-4B40-9A86-A37488FFAE7B}" type="doc">
      <dgm:prSet loTypeId="urn:microsoft.com/office/officeart/2005/8/layout/vList2" loCatId="list" qsTypeId="urn:microsoft.com/office/officeart/2005/8/quickstyle/simple1#80" qsCatId="simple" csTypeId="urn:microsoft.com/office/officeart/2005/8/colors/accent1_2#42" csCatId="accent1"/>
      <dgm:spPr/>
      <dgm:t>
        <a:bodyPr/>
        <a:lstStyle/>
        <a:p>
          <a:endParaRPr lang="en-US"/>
        </a:p>
      </dgm:t>
    </dgm:pt>
    <dgm:pt modelId="{6385B5AC-2E99-421F-8D49-072EC89AFC07}">
      <dgm:prSet/>
      <dgm:spPr/>
      <dgm:t>
        <a:bodyPr/>
        <a:lstStyle/>
        <a:p>
          <a:r>
            <a:rPr lang="en-US"/>
            <a:t>Bowlby has been diagnosed with separation anxiety and needs.  </a:t>
          </a:r>
        </a:p>
      </dgm:t>
    </dgm:pt>
    <dgm:pt modelId="{8007CD75-A14B-4C52-B71A-A1EC396CFFA8}" type="parTrans" cxnId="{24B62E23-1D4B-4744-8FB6-DD406715BFCF}">
      <dgm:prSet/>
      <dgm:spPr/>
      <dgm:t>
        <a:bodyPr/>
        <a:lstStyle/>
        <a:p>
          <a:endParaRPr lang="en-US"/>
        </a:p>
      </dgm:t>
    </dgm:pt>
    <dgm:pt modelId="{E886AF45-374F-4DD2-A17B-3A6262273E96}" type="sibTrans" cxnId="{24B62E23-1D4B-4744-8FB6-DD406715BFCF}">
      <dgm:prSet/>
      <dgm:spPr/>
      <dgm:t>
        <a:bodyPr/>
        <a:lstStyle/>
        <a:p>
          <a:endParaRPr lang="en-US"/>
        </a:p>
      </dgm:t>
    </dgm:pt>
    <dgm:pt modelId="{4EB1CDB3-E057-48D8-B519-226F11E16838}">
      <dgm:prSet/>
      <dgm:spPr/>
      <dgm:t>
        <a:bodyPr/>
        <a:lstStyle/>
        <a:p>
          <a:r>
            <a:rPr lang="en-US"/>
            <a:t>Piaget is concerned about cognitive development (Gross, 2005).  </a:t>
          </a:r>
        </a:p>
      </dgm:t>
    </dgm:pt>
    <dgm:pt modelId="{9002D16A-EB9C-4781-B842-66BAE067A228}" type="parTrans" cxnId="{567AD2B1-8D41-4777-872C-7E9D3AF06C2C}">
      <dgm:prSet/>
      <dgm:spPr/>
      <dgm:t>
        <a:bodyPr/>
        <a:lstStyle/>
        <a:p>
          <a:endParaRPr lang="en-US"/>
        </a:p>
      </dgm:t>
    </dgm:pt>
    <dgm:pt modelId="{EA05602B-3EBE-4E26-A01C-99F12473E313}" type="sibTrans" cxnId="{567AD2B1-8D41-4777-872C-7E9D3AF06C2C}">
      <dgm:prSet/>
      <dgm:spPr/>
      <dgm:t>
        <a:bodyPr/>
        <a:lstStyle/>
        <a:p>
          <a:endParaRPr lang="en-US"/>
        </a:p>
      </dgm:t>
    </dgm:pt>
    <dgm:pt modelId="{5DE81F15-5C19-4A1E-AACE-32EAC84BE3F2}">
      <dgm:prSet/>
      <dgm:spPr/>
      <dgm:t>
        <a:bodyPr/>
        <a:lstStyle/>
        <a:p>
          <a:r>
            <a:rPr lang="en-US"/>
            <a:t>Erikson and Vygotsky differ in terms of psychosocial stages and social learning and language development, respectively (Boyd and Bee, 2019).</a:t>
          </a:r>
        </a:p>
      </dgm:t>
    </dgm:pt>
    <dgm:pt modelId="{FACECBA1-847D-475A-A515-1E04332FDAFE}" type="parTrans" cxnId="{2AC877D4-5141-4339-89CF-8BEBE8535B32}">
      <dgm:prSet/>
      <dgm:spPr/>
      <dgm:t>
        <a:bodyPr/>
        <a:lstStyle/>
        <a:p>
          <a:endParaRPr lang="en-US"/>
        </a:p>
      </dgm:t>
    </dgm:pt>
    <dgm:pt modelId="{1A20903F-215E-4117-8B70-C64D73B02A25}" type="sibTrans" cxnId="{2AC877D4-5141-4339-89CF-8BEBE8535B32}">
      <dgm:prSet/>
      <dgm:spPr/>
      <dgm:t>
        <a:bodyPr/>
        <a:lstStyle/>
        <a:p>
          <a:endParaRPr lang="en-US"/>
        </a:p>
      </dgm:t>
    </dgm:pt>
    <dgm:pt modelId="{0BB8F435-C446-41A0-9BE3-B38C8933655A}" type="pres">
      <dgm:prSet presAssocID="{AA8A8448-1277-4B40-9A86-A37488FFAE7B}" presName="linear" presStyleCnt="0">
        <dgm:presLayoutVars>
          <dgm:animLvl val="lvl"/>
          <dgm:resizeHandles val="exact"/>
        </dgm:presLayoutVars>
      </dgm:prSet>
      <dgm:spPr/>
    </dgm:pt>
    <dgm:pt modelId="{5814CE1E-811D-4854-A22B-9FB8C07EA97C}" type="pres">
      <dgm:prSet presAssocID="{6385B5AC-2E99-421F-8D49-072EC89AFC0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37E013A-B4E3-49DD-9EAA-CFD89FA3347D}" type="pres">
      <dgm:prSet presAssocID="{E886AF45-374F-4DD2-A17B-3A6262273E96}" presName="spacer" presStyleCnt="0"/>
      <dgm:spPr/>
    </dgm:pt>
    <dgm:pt modelId="{23765F14-8540-46A9-A637-49506C74091F}" type="pres">
      <dgm:prSet presAssocID="{4EB1CDB3-E057-48D8-B519-226F11E1683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955C2C6-CC08-47DD-8BA1-77F816408F80}" type="pres">
      <dgm:prSet presAssocID="{EA05602B-3EBE-4E26-A01C-99F12473E313}" presName="spacer" presStyleCnt="0"/>
      <dgm:spPr/>
    </dgm:pt>
    <dgm:pt modelId="{110E8618-2F6A-4F3E-B0E6-9283E42D58C8}" type="pres">
      <dgm:prSet presAssocID="{5DE81F15-5C19-4A1E-AACE-32EAC84BE3F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8643302-E75A-41CD-A5D3-32A6B0EB675B}" type="presOf" srcId="{5DE81F15-5C19-4A1E-AACE-32EAC84BE3F2}" destId="{110E8618-2F6A-4F3E-B0E6-9283E42D58C8}" srcOrd="0" destOrd="0" presId="urn:microsoft.com/office/officeart/2005/8/layout/vList2"/>
    <dgm:cxn modelId="{24B62E23-1D4B-4744-8FB6-DD406715BFCF}" srcId="{AA8A8448-1277-4B40-9A86-A37488FFAE7B}" destId="{6385B5AC-2E99-421F-8D49-072EC89AFC07}" srcOrd="0" destOrd="0" parTransId="{8007CD75-A14B-4C52-B71A-A1EC396CFFA8}" sibTransId="{E886AF45-374F-4DD2-A17B-3A6262273E96}"/>
    <dgm:cxn modelId="{821C45A3-4519-4380-A792-394177A8AE5F}" type="presOf" srcId="{6385B5AC-2E99-421F-8D49-072EC89AFC07}" destId="{5814CE1E-811D-4854-A22B-9FB8C07EA97C}" srcOrd="0" destOrd="0" presId="urn:microsoft.com/office/officeart/2005/8/layout/vList2"/>
    <dgm:cxn modelId="{567AD2B1-8D41-4777-872C-7E9D3AF06C2C}" srcId="{AA8A8448-1277-4B40-9A86-A37488FFAE7B}" destId="{4EB1CDB3-E057-48D8-B519-226F11E16838}" srcOrd="1" destOrd="0" parTransId="{9002D16A-EB9C-4781-B842-66BAE067A228}" sibTransId="{EA05602B-3EBE-4E26-A01C-99F12473E313}"/>
    <dgm:cxn modelId="{CB8D23BE-0F27-4FD8-9D08-107AB33628D0}" type="presOf" srcId="{AA8A8448-1277-4B40-9A86-A37488FFAE7B}" destId="{0BB8F435-C446-41A0-9BE3-B38C8933655A}" srcOrd="0" destOrd="0" presId="urn:microsoft.com/office/officeart/2005/8/layout/vList2"/>
    <dgm:cxn modelId="{6F3BD0C8-61E0-4E26-96D5-642F997DC180}" type="presOf" srcId="{4EB1CDB3-E057-48D8-B519-226F11E16838}" destId="{23765F14-8540-46A9-A637-49506C74091F}" srcOrd="0" destOrd="0" presId="urn:microsoft.com/office/officeart/2005/8/layout/vList2"/>
    <dgm:cxn modelId="{2AC877D4-5141-4339-89CF-8BEBE8535B32}" srcId="{AA8A8448-1277-4B40-9A86-A37488FFAE7B}" destId="{5DE81F15-5C19-4A1E-AACE-32EAC84BE3F2}" srcOrd="2" destOrd="0" parTransId="{FACECBA1-847D-475A-A515-1E04332FDAFE}" sibTransId="{1A20903F-215E-4117-8B70-C64D73B02A25}"/>
    <dgm:cxn modelId="{42EF1284-B84D-4EC7-9A99-726F4E2797AC}" type="presParOf" srcId="{0BB8F435-C446-41A0-9BE3-B38C8933655A}" destId="{5814CE1E-811D-4854-A22B-9FB8C07EA97C}" srcOrd="0" destOrd="0" presId="urn:microsoft.com/office/officeart/2005/8/layout/vList2"/>
    <dgm:cxn modelId="{A9B94870-FF21-4464-ACB9-E4173A7F2001}" type="presParOf" srcId="{0BB8F435-C446-41A0-9BE3-B38C8933655A}" destId="{A37E013A-B4E3-49DD-9EAA-CFD89FA3347D}" srcOrd="1" destOrd="0" presId="urn:microsoft.com/office/officeart/2005/8/layout/vList2"/>
    <dgm:cxn modelId="{9A171AEF-B469-4575-BCEB-A0F0CBFA730E}" type="presParOf" srcId="{0BB8F435-C446-41A0-9BE3-B38C8933655A}" destId="{23765F14-8540-46A9-A637-49506C74091F}" srcOrd="2" destOrd="0" presId="urn:microsoft.com/office/officeart/2005/8/layout/vList2"/>
    <dgm:cxn modelId="{6DD5D6BE-A2C2-433D-A352-56EB05608979}" type="presParOf" srcId="{0BB8F435-C446-41A0-9BE3-B38C8933655A}" destId="{5955C2C6-CC08-47DD-8BA1-77F816408F80}" srcOrd="3" destOrd="0" presId="urn:microsoft.com/office/officeart/2005/8/layout/vList2"/>
    <dgm:cxn modelId="{643F1589-351E-458F-9B94-F62ABC2D7D81}" type="presParOf" srcId="{0BB8F435-C446-41A0-9BE3-B38C8933655A}" destId="{110E8618-2F6A-4F3E-B0E6-9283E42D58C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E371383-6AAC-4543-8FB6-163615FDAF6D}" type="doc">
      <dgm:prSet loTypeId="urn:microsoft.com/office/officeart/2005/8/layout/vList2" loCatId="list" qsTypeId="urn:microsoft.com/office/officeart/2005/8/quickstyle/simple1#88" qsCatId="simple" csTypeId="urn:microsoft.com/office/officeart/2005/8/colors/accent1_2#46" csCatId="accent1"/>
      <dgm:spPr/>
      <dgm:t>
        <a:bodyPr/>
        <a:lstStyle/>
        <a:p>
          <a:endParaRPr lang="en-US"/>
        </a:p>
      </dgm:t>
    </dgm:pt>
    <dgm:pt modelId="{2C43CD17-7A78-4448-BC55-C367D8D89F54}">
      <dgm:prSet/>
      <dgm:spPr/>
      <dgm:t>
        <a:bodyPr/>
        <a:lstStyle/>
        <a:p>
          <a:r>
            <a:rPr lang="en-US"/>
            <a:t>The case of Shona can be discussed in terms of Bowlby's theory, as she has emotional and social problems.</a:t>
          </a:r>
        </a:p>
      </dgm:t>
    </dgm:pt>
    <dgm:pt modelId="{582C9142-165D-4EB5-8D33-3C51172FBE0F}" type="parTrans" cxnId="{EED7490F-D6BD-4252-999C-98285068E5F7}">
      <dgm:prSet/>
      <dgm:spPr/>
      <dgm:t>
        <a:bodyPr/>
        <a:lstStyle/>
        <a:p>
          <a:endParaRPr lang="en-US"/>
        </a:p>
      </dgm:t>
    </dgm:pt>
    <dgm:pt modelId="{8BEE5CA7-5C1C-423D-A5D1-84EB538F786C}" type="sibTrans" cxnId="{EED7490F-D6BD-4252-999C-98285068E5F7}">
      <dgm:prSet/>
      <dgm:spPr/>
      <dgm:t>
        <a:bodyPr/>
        <a:lstStyle/>
        <a:p>
          <a:endParaRPr lang="en-US"/>
        </a:p>
      </dgm:t>
    </dgm:pt>
    <dgm:pt modelId="{AC249F31-9F8B-4649-B8D3-B7316F88C7D8}">
      <dgm:prSet/>
      <dgm:spPr/>
      <dgm:t>
        <a:bodyPr/>
        <a:lstStyle/>
        <a:p>
          <a:r>
            <a:rPr lang="en-US"/>
            <a:t>Wellbeing can be supported with the assistance of safe relationships and attentive care.</a:t>
          </a:r>
        </a:p>
      </dgm:t>
    </dgm:pt>
    <dgm:pt modelId="{602CA145-4DAD-4EF3-BD94-0B4B350EB6CE}" type="parTrans" cxnId="{C9DE16D9-76FB-471B-A2F0-92500AE448B2}">
      <dgm:prSet/>
      <dgm:spPr/>
      <dgm:t>
        <a:bodyPr/>
        <a:lstStyle/>
        <a:p>
          <a:endParaRPr lang="en-US"/>
        </a:p>
      </dgm:t>
    </dgm:pt>
    <dgm:pt modelId="{8DBC6624-6130-4551-8F45-48B7407A9B15}" type="sibTrans" cxnId="{C9DE16D9-76FB-471B-A2F0-92500AE448B2}">
      <dgm:prSet/>
      <dgm:spPr/>
      <dgm:t>
        <a:bodyPr/>
        <a:lstStyle/>
        <a:p>
          <a:endParaRPr lang="en-US"/>
        </a:p>
      </dgm:t>
    </dgm:pt>
    <dgm:pt modelId="{E70292BC-1876-4A6F-86A8-9F44E74DFAC4}">
      <dgm:prSet/>
      <dgm:spPr/>
      <dgm:t>
        <a:bodyPr/>
        <a:lstStyle/>
        <a:p>
          <a:r>
            <a:rPr lang="en-US"/>
            <a:t>The early years practitioners are involved in the development.</a:t>
          </a:r>
        </a:p>
      </dgm:t>
    </dgm:pt>
    <dgm:pt modelId="{EF265407-2369-4951-A0DE-4DD8E602F1B8}" type="parTrans" cxnId="{816E2F9D-EBE9-41D7-A819-A791E8BE0600}">
      <dgm:prSet/>
      <dgm:spPr/>
      <dgm:t>
        <a:bodyPr/>
        <a:lstStyle/>
        <a:p>
          <a:endParaRPr lang="en-US"/>
        </a:p>
      </dgm:t>
    </dgm:pt>
    <dgm:pt modelId="{DF9EB741-5659-4385-817B-ACD660076C40}" type="sibTrans" cxnId="{816E2F9D-EBE9-41D7-A819-A791E8BE0600}">
      <dgm:prSet/>
      <dgm:spPr/>
      <dgm:t>
        <a:bodyPr/>
        <a:lstStyle/>
        <a:p>
          <a:endParaRPr lang="en-US"/>
        </a:p>
      </dgm:t>
    </dgm:pt>
    <dgm:pt modelId="{80B13EE3-F4DB-4396-9BC3-44C50821FA4E}" type="pres">
      <dgm:prSet presAssocID="{AE371383-6AAC-4543-8FB6-163615FDAF6D}" presName="linear" presStyleCnt="0">
        <dgm:presLayoutVars>
          <dgm:animLvl val="lvl"/>
          <dgm:resizeHandles val="exact"/>
        </dgm:presLayoutVars>
      </dgm:prSet>
      <dgm:spPr/>
    </dgm:pt>
    <dgm:pt modelId="{6A22A3BD-DB9C-425A-873F-D0D97495E500}" type="pres">
      <dgm:prSet presAssocID="{2C43CD17-7A78-4448-BC55-C367D8D89F5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3E9BAD8-E6CE-44F1-A2FE-178BC3F9A129}" type="pres">
      <dgm:prSet presAssocID="{8BEE5CA7-5C1C-423D-A5D1-84EB538F786C}" presName="spacer" presStyleCnt="0"/>
      <dgm:spPr/>
    </dgm:pt>
    <dgm:pt modelId="{F8400D9B-2C6D-4C05-B141-76582A91D467}" type="pres">
      <dgm:prSet presAssocID="{AC249F31-9F8B-4649-B8D3-B7316F88C7D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8F96BC0-9E30-4D47-926C-0C81BB225891}" type="pres">
      <dgm:prSet presAssocID="{8DBC6624-6130-4551-8F45-48B7407A9B15}" presName="spacer" presStyleCnt="0"/>
      <dgm:spPr/>
    </dgm:pt>
    <dgm:pt modelId="{7E2A21C5-8688-4867-9DAB-2A23B55382DC}" type="pres">
      <dgm:prSet presAssocID="{E70292BC-1876-4A6F-86A8-9F44E74DFAC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ED7490F-D6BD-4252-999C-98285068E5F7}" srcId="{AE371383-6AAC-4543-8FB6-163615FDAF6D}" destId="{2C43CD17-7A78-4448-BC55-C367D8D89F54}" srcOrd="0" destOrd="0" parTransId="{582C9142-165D-4EB5-8D33-3C51172FBE0F}" sibTransId="{8BEE5CA7-5C1C-423D-A5D1-84EB538F786C}"/>
    <dgm:cxn modelId="{7E9E7318-99F1-48BB-A5A8-F3952EC4DBDA}" type="presOf" srcId="{2C43CD17-7A78-4448-BC55-C367D8D89F54}" destId="{6A22A3BD-DB9C-425A-873F-D0D97495E500}" srcOrd="0" destOrd="0" presId="urn:microsoft.com/office/officeart/2005/8/layout/vList2"/>
    <dgm:cxn modelId="{A58FC519-674E-43C4-950D-923D0B8031B7}" type="presOf" srcId="{AC249F31-9F8B-4649-B8D3-B7316F88C7D8}" destId="{F8400D9B-2C6D-4C05-B141-76582A91D467}" srcOrd="0" destOrd="0" presId="urn:microsoft.com/office/officeart/2005/8/layout/vList2"/>
    <dgm:cxn modelId="{816E2F9D-EBE9-41D7-A819-A791E8BE0600}" srcId="{AE371383-6AAC-4543-8FB6-163615FDAF6D}" destId="{E70292BC-1876-4A6F-86A8-9F44E74DFAC4}" srcOrd="2" destOrd="0" parTransId="{EF265407-2369-4951-A0DE-4DD8E602F1B8}" sibTransId="{DF9EB741-5659-4385-817B-ACD660076C40}"/>
    <dgm:cxn modelId="{FE7EC3A2-1B0B-47C5-BEEB-D386F0BF53A3}" type="presOf" srcId="{AE371383-6AAC-4543-8FB6-163615FDAF6D}" destId="{80B13EE3-F4DB-4396-9BC3-44C50821FA4E}" srcOrd="0" destOrd="0" presId="urn:microsoft.com/office/officeart/2005/8/layout/vList2"/>
    <dgm:cxn modelId="{9F9C22D6-6544-4A4C-8CD7-2DF8D959B8C7}" type="presOf" srcId="{E70292BC-1876-4A6F-86A8-9F44E74DFAC4}" destId="{7E2A21C5-8688-4867-9DAB-2A23B55382DC}" srcOrd="0" destOrd="0" presId="urn:microsoft.com/office/officeart/2005/8/layout/vList2"/>
    <dgm:cxn modelId="{C9DE16D9-76FB-471B-A2F0-92500AE448B2}" srcId="{AE371383-6AAC-4543-8FB6-163615FDAF6D}" destId="{AC249F31-9F8B-4649-B8D3-B7316F88C7D8}" srcOrd="1" destOrd="0" parTransId="{602CA145-4DAD-4EF3-BD94-0B4B350EB6CE}" sibTransId="{8DBC6624-6130-4551-8F45-48B7407A9B15}"/>
    <dgm:cxn modelId="{055B6C8E-8E88-4494-9687-85C346A67FFD}" type="presParOf" srcId="{80B13EE3-F4DB-4396-9BC3-44C50821FA4E}" destId="{6A22A3BD-DB9C-425A-873F-D0D97495E500}" srcOrd="0" destOrd="0" presId="urn:microsoft.com/office/officeart/2005/8/layout/vList2"/>
    <dgm:cxn modelId="{7BE854CD-BDB2-4A0A-9BA5-10413BB52450}" type="presParOf" srcId="{80B13EE3-F4DB-4396-9BC3-44C50821FA4E}" destId="{F3E9BAD8-E6CE-44F1-A2FE-178BC3F9A129}" srcOrd="1" destOrd="0" presId="urn:microsoft.com/office/officeart/2005/8/layout/vList2"/>
    <dgm:cxn modelId="{188CB258-55CB-4038-9D78-EC1419A0023C}" type="presParOf" srcId="{80B13EE3-F4DB-4396-9BC3-44C50821FA4E}" destId="{F8400D9B-2C6D-4C05-B141-76582A91D467}" srcOrd="2" destOrd="0" presId="urn:microsoft.com/office/officeart/2005/8/layout/vList2"/>
    <dgm:cxn modelId="{47FFAFD0-C5A7-4534-9F23-BEE288BDFC92}" type="presParOf" srcId="{80B13EE3-F4DB-4396-9BC3-44C50821FA4E}" destId="{B8F96BC0-9E30-4D47-926C-0C81BB225891}" srcOrd="3" destOrd="0" presId="urn:microsoft.com/office/officeart/2005/8/layout/vList2"/>
    <dgm:cxn modelId="{F6E5757F-4E44-46CE-AC95-229276F2AE71}" type="presParOf" srcId="{80B13EE3-F4DB-4396-9BC3-44C50821FA4E}" destId="{7E2A21C5-8688-4867-9DAB-2A23B55382D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6566B2-AD15-4802-899D-909209AA844B}">
      <dsp:nvSpPr>
        <dsp:cNvPr id="0" name=""/>
        <dsp:cNvSpPr/>
      </dsp:nvSpPr>
      <dsp:spPr>
        <a:xfrm>
          <a:off x="0" y="3458017"/>
          <a:ext cx="10653579" cy="113499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theory that is concerned with emotional security and relationships with caregivers at a young age is Bowlby's Attachment Theory (Wright and Kong, 2023).</a:t>
          </a:r>
        </a:p>
      </dsp:txBody>
      <dsp:txXfrm>
        <a:off x="0" y="3458017"/>
        <a:ext cx="10653579" cy="1134998"/>
      </dsp:txXfrm>
    </dsp:sp>
    <dsp:sp modelId="{19228CFA-4BDA-4533-85DB-BA4A542A0D8A}">
      <dsp:nvSpPr>
        <dsp:cNvPr id="0" name=""/>
        <dsp:cNvSpPr/>
      </dsp:nvSpPr>
      <dsp:spPr>
        <a:xfrm rot="10800000">
          <a:off x="0" y="1729414"/>
          <a:ext cx="10653579" cy="174562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She talks less and is not involved in group play.  </a:t>
          </a:r>
        </a:p>
      </dsp:txBody>
      <dsp:txXfrm rot="10800000">
        <a:off x="0" y="1729414"/>
        <a:ext cx="10653579" cy="1134256"/>
      </dsp:txXfrm>
    </dsp:sp>
    <dsp:sp modelId="{3E809A89-5062-4C0A-A94E-DB28FC23C1D2}">
      <dsp:nvSpPr>
        <dsp:cNvPr id="0" name=""/>
        <dsp:cNvSpPr/>
      </dsp:nvSpPr>
      <dsp:spPr>
        <a:xfrm rot="10800000">
          <a:off x="0" y="811"/>
          <a:ext cx="10653579" cy="174562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Shona is a 3-year-old child with separation anxiety.  </a:t>
          </a:r>
        </a:p>
      </dsp:txBody>
      <dsp:txXfrm rot="10800000">
        <a:off x="0" y="811"/>
        <a:ext cx="10653579" cy="11342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3DC902-BEB0-4612-92F7-DF318CBA1263}">
      <dsp:nvSpPr>
        <dsp:cNvPr id="0" name=""/>
        <dsp:cNvSpPr/>
      </dsp:nvSpPr>
      <dsp:spPr>
        <a:xfrm>
          <a:off x="0" y="589613"/>
          <a:ext cx="5892062" cy="1099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The initial attachments have been </a:t>
          </a:r>
          <a:r>
            <a:rPr lang="en-US" sz="2000" kern="1200" dirty="0" err="1"/>
            <a:t>hypothesised</a:t>
          </a:r>
          <a:r>
            <a:rPr lang="en-US" sz="2000" kern="1200" dirty="0"/>
            <a:t> to impact the development of emotions by Bowlby (</a:t>
          </a:r>
          <a:r>
            <a:rPr lang="en-US" sz="2000" kern="1200" dirty="0" err="1"/>
            <a:t>Mısırlı</a:t>
          </a:r>
          <a:r>
            <a:rPr lang="en-US" sz="2000" kern="1200" dirty="0"/>
            <a:t> and Karakuş, 2024).  </a:t>
          </a:r>
        </a:p>
      </dsp:txBody>
      <dsp:txXfrm>
        <a:off x="53688" y="643301"/>
        <a:ext cx="5784686" cy="992424"/>
      </dsp:txXfrm>
    </dsp:sp>
    <dsp:sp modelId="{5D8A34F3-C1B2-4F3D-A81C-DCAA4921DA5A}">
      <dsp:nvSpPr>
        <dsp:cNvPr id="0" name=""/>
        <dsp:cNvSpPr/>
      </dsp:nvSpPr>
      <dsp:spPr>
        <a:xfrm>
          <a:off x="0" y="1747014"/>
          <a:ext cx="5892062" cy="1099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Safe relationships give the ability to seek, to feel confident and to feel well.  </a:t>
          </a:r>
        </a:p>
      </dsp:txBody>
      <dsp:txXfrm>
        <a:off x="53688" y="1800702"/>
        <a:ext cx="5784686" cy="992424"/>
      </dsp:txXfrm>
    </dsp:sp>
    <dsp:sp modelId="{51234419-DA02-41B2-833B-03F05FEE8407}">
      <dsp:nvSpPr>
        <dsp:cNvPr id="0" name=""/>
        <dsp:cNvSpPr/>
      </dsp:nvSpPr>
      <dsp:spPr>
        <a:xfrm>
          <a:off x="0" y="2904414"/>
          <a:ext cx="5892062" cy="1099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This theory considers cultural and individual differences (Gillibrand, Lam and O’Donnell, 2011).</a:t>
          </a:r>
        </a:p>
      </dsp:txBody>
      <dsp:txXfrm>
        <a:off x="53688" y="2958102"/>
        <a:ext cx="5784686" cy="9924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5844BD-2CD7-409F-BF82-1FAE5899E061}">
      <dsp:nvSpPr>
        <dsp:cNvPr id="0" name=""/>
        <dsp:cNvSpPr/>
      </dsp:nvSpPr>
      <dsp:spPr>
        <a:xfrm>
          <a:off x="0" y="30289"/>
          <a:ext cx="2863215" cy="40085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3227" tIns="330200" rIns="22322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Bowlby's theory relates to Shona, separation anxiety and attachment security.  </a:t>
          </a:r>
        </a:p>
      </dsp:txBody>
      <dsp:txXfrm>
        <a:off x="0" y="1553519"/>
        <a:ext cx="2863215" cy="2405100"/>
      </dsp:txXfrm>
    </dsp:sp>
    <dsp:sp modelId="{52129031-C6BA-4FA1-92F8-0D6B1BD49092}">
      <dsp:nvSpPr>
        <dsp:cNvPr id="0" name=""/>
        <dsp:cNvSpPr/>
      </dsp:nvSpPr>
      <dsp:spPr>
        <a:xfrm>
          <a:off x="830332" y="431139"/>
          <a:ext cx="1202550" cy="12025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755" tIns="12700" rIns="9375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006441" y="607248"/>
        <a:ext cx="850332" cy="850332"/>
      </dsp:txXfrm>
    </dsp:sp>
    <dsp:sp modelId="{C4FAD561-0353-43F2-90B2-61A8AB849418}">
      <dsp:nvSpPr>
        <dsp:cNvPr id="0" name=""/>
        <dsp:cNvSpPr/>
      </dsp:nvSpPr>
      <dsp:spPr>
        <a:xfrm>
          <a:off x="0" y="4038718"/>
          <a:ext cx="286321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A955AE-EE26-4460-B2A5-E7B15808A071}">
      <dsp:nvSpPr>
        <dsp:cNvPr id="0" name=""/>
        <dsp:cNvSpPr/>
      </dsp:nvSpPr>
      <dsp:spPr>
        <a:xfrm>
          <a:off x="3149536" y="30289"/>
          <a:ext cx="2863215" cy="400850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3227" tIns="330200" rIns="22322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Emotional confidence and social participation are impacted by early relationships.  </a:t>
          </a:r>
        </a:p>
      </dsp:txBody>
      <dsp:txXfrm>
        <a:off x="3149536" y="1553519"/>
        <a:ext cx="2863215" cy="2405100"/>
      </dsp:txXfrm>
    </dsp:sp>
    <dsp:sp modelId="{A328FEC5-EB45-429D-9446-5C668A9D6CF9}">
      <dsp:nvSpPr>
        <dsp:cNvPr id="0" name=""/>
        <dsp:cNvSpPr/>
      </dsp:nvSpPr>
      <dsp:spPr>
        <a:xfrm>
          <a:off x="3979868" y="431139"/>
          <a:ext cx="1202550" cy="12025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755" tIns="12700" rIns="9375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155977" y="607248"/>
        <a:ext cx="850332" cy="850332"/>
      </dsp:txXfrm>
    </dsp:sp>
    <dsp:sp modelId="{C49DA6AF-CBF6-4B8B-A72D-0DAAE484023C}">
      <dsp:nvSpPr>
        <dsp:cNvPr id="0" name=""/>
        <dsp:cNvSpPr/>
      </dsp:nvSpPr>
      <dsp:spPr>
        <a:xfrm>
          <a:off x="3149536" y="4038718"/>
          <a:ext cx="2863215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FCD88D-2E25-4B79-8739-A6698B2AFED1}">
      <dsp:nvSpPr>
        <dsp:cNvPr id="0" name=""/>
        <dsp:cNvSpPr/>
      </dsp:nvSpPr>
      <dsp:spPr>
        <a:xfrm>
          <a:off x="6299072" y="30289"/>
          <a:ext cx="2863215" cy="400850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3227" tIns="330200" rIns="22322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Other biological and environmental aspects should also be expanded.</a:t>
          </a:r>
        </a:p>
      </dsp:txBody>
      <dsp:txXfrm>
        <a:off x="6299072" y="1553519"/>
        <a:ext cx="2863215" cy="2405100"/>
      </dsp:txXfrm>
    </dsp:sp>
    <dsp:sp modelId="{795C6114-8258-49A5-B6D9-95436F2EC6DF}">
      <dsp:nvSpPr>
        <dsp:cNvPr id="0" name=""/>
        <dsp:cNvSpPr/>
      </dsp:nvSpPr>
      <dsp:spPr>
        <a:xfrm>
          <a:off x="7129405" y="431139"/>
          <a:ext cx="1202550" cy="120255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755" tIns="12700" rIns="93755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305514" y="607248"/>
        <a:ext cx="850332" cy="850332"/>
      </dsp:txXfrm>
    </dsp:sp>
    <dsp:sp modelId="{07914423-26C5-4873-A080-21FA2CE80688}">
      <dsp:nvSpPr>
        <dsp:cNvPr id="0" name=""/>
        <dsp:cNvSpPr/>
      </dsp:nvSpPr>
      <dsp:spPr>
        <a:xfrm>
          <a:off x="6299072" y="4038718"/>
          <a:ext cx="2863215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62BF1D-87BB-4BF8-A773-3E6F2E834D99}">
      <dsp:nvSpPr>
        <dsp:cNvPr id="0" name=""/>
        <dsp:cNvSpPr/>
      </dsp:nvSpPr>
      <dsp:spPr>
        <a:xfrm>
          <a:off x="0" y="582"/>
          <a:ext cx="7536203" cy="136218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0F1A21-0563-4E9E-93F7-FFB2F9565C95}">
      <dsp:nvSpPr>
        <dsp:cNvPr id="0" name=""/>
        <dsp:cNvSpPr/>
      </dsp:nvSpPr>
      <dsp:spPr>
        <a:xfrm>
          <a:off x="412061" y="307073"/>
          <a:ext cx="749202" cy="7492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EE8F4D-DB2B-40AB-A275-EAAB45431D16}">
      <dsp:nvSpPr>
        <dsp:cNvPr id="0" name=""/>
        <dsp:cNvSpPr/>
      </dsp:nvSpPr>
      <dsp:spPr>
        <a:xfrm>
          <a:off x="1573324" y="582"/>
          <a:ext cx="5962878" cy="1362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65" tIns="144165" rIns="144165" bIns="14416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Having a consistent key worker can help to provide emotional security and trust (Buchheim, Cheli and Brüne, 2026). </a:t>
          </a:r>
        </a:p>
      </dsp:txBody>
      <dsp:txXfrm>
        <a:off x="1573324" y="582"/>
        <a:ext cx="5962878" cy="1362185"/>
      </dsp:txXfrm>
    </dsp:sp>
    <dsp:sp modelId="{059CA2F6-5B9D-4D92-A3AF-DED62749B92E}">
      <dsp:nvSpPr>
        <dsp:cNvPr id="0" name=""/>
        <dsp:cNvSpPr/>
      </dsp:nvSpPr>
      <dsp:spPr>
        <a:xfrm>
          <a:off x="0" y="1703314"/>
          <a:ext cx="7536203" cy="1362185"/>
        </a:xfrm>
        <a:prstGeom prst="roundRect">
          <a:avLst>
            <a:gd name="adj" fmla="val 10000"/>
          </a:avLst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29DCAC-1111-42FB-B870-BFD4909ADBE1}">
      <dsp:nvSpPr>
        <dsp:cNvPr id="0" name=""/>
        <dsp:cNvSpPr/>
      </dsp:nvSpPr>
      <dsp:spPr>
        <a:xfrm>
          <a:off x="412061" y="2009805"/>
          <a:ext cx="749202" cy="7492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E59C99-BBBE-4DF5-A4EC-98F4D4041357}">
      <dsp:nvSpPr>
        <dsp:cNvPr id="0" name=""/>
        <dsp:cNvSpPr/>
      </dsp:nvSpPr>
      <dsp:spPr>
        <a:xfrm>
          <a:off x="1573324" y="1703314"/>
          <a:ext cx="5962878" cy="1362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65" tIns="144165" rIns="144165" bIns="14416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Routine can be predictable and lessen the agony of parting. </a:t>
          </a:r>
        </a:p>
      </dsp:txBody>
      <dsp:txXfrm>
        <a:off x="1573324" y="1703314"/>
        <a:ext cx="5962878" cy="1362185"/>
      </dsp:txXfrm>
    </dsp:sp>
    <dsp:sp modelId="{82B94E83-D59B-4831-BE25-0F6F39A651F6}">
      <dsp:nvSpPr>
        <dsp:cNvPr id="0" name=""/>
        <dsp:cNvSpPr/>
      </dsp:nvSpPr>
      <dsp:spPr>
        <a:xfrm>
          <a:off x="0" y="3406046"/>
          <a:ext cx="7536203" cy="1362185"/>
        </a:xfrm>
        <a:prstGeom prst="roundRect">
          <a:avLst>
            <a:gd name="adj" fmla="val 10000"/>
          </a:avLst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2D6795-AF01-4FD7-986C-4C2BC275FACD}">
      <dsp:nvSpPr>
        <dsp:cNvPr id="0" name=""/>
        <dsp:cNvSpPr/>
      </dsp:nvSpPr>
      <dsp:spPr>
        <a:xfrm>
          <a:off x="412061" y="3712537"/>
          <a:ext cx="749202" cy="7492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E9DB4-B02B-4317-B36C-7661707F4F3F}">
      <dsp:nvSpPr>
        <dsp:cNvPr id="0" name=""/>
        <dsp:cNvSpPr/>
      </dsp:nvSpPr>
      <dsp:spPr>
        <a:xfrm>
          <a:off x="1573324" y="3406046"/>
          <a:ext cx="5962878" cy="13621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165" tIns="144165" rIns="144165" bIns="14416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Facilitated peer activities can help communication and social confidence.</a:t>
          </a:r>
        </a:p>
      </dsp:txBody>
      <dsp:txXfrm>
        <a:off x="1573324" y="3406046"/>
        <a:ext cx="5962878" cy="13621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2296E2-D008-4158-B144-E513F8289DC5}">
      <dsp:nvSpPr>
        <dsp:cNvPr id="0" name=""/>
        <dsp:cNvSpPr/>
      </dsp:nvSpPr>
      <dsp:spPr>
        <a:xfrm>
          <a:off x="0" y="0"/>
          <a:ext cx="3329243" cy="45938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561" tIns="330200" rIns="259561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Bowlby is focused on the early relationships that are influential in shaping emotions.  </a:t>
          </a:r>
        </a:p>
      </dsp:txBody>
      <dsp:txXfrm>
        <a:off x="0" y="1745654"/>
        <a:ext cx="3329243" cy="2756296"/>
      </dsp:txXfrm>
    </dsp:sp>
    <dsp:sp modelId="{EA6D2471-ECCA-4556-88D1-2A69376EAB9D}">
      <dsp:nvSpPr>
        <dsp:cNvPr id="0" name=""/>
        <dsp:cNvSpPr/>
      </dsp:nvSpPr>
      <dsp:spPr>
        <a:xfrm>
          <a:off x="975547" y="459382"/>
          <a:ext cx="1378148" cy="13781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46" tIns="12700" rIns="10744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77372" y="661207"/>
        <a:ext cx="974498" cy="974498"/>
      </dsp:txXfrm>
    </dsp:sp>
    <dsp:sp modelId="{8D3F3EEC-F62B-480C-AAD9-BD3B7149729D}">
      <dsp:nvSpPr>
        <dsp:cNvPr id="0" name=""/>
        <dsp:cNvSpPr/>
      </dsp:nvSpPr>
      <dsp:spPr>
        <a:xfrm>
          <a:off x="0" y="4593756"/>
          <a:ext cx="3329243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DF3A3A-9AE7-4A7A-9611-A69DF37DDD60}">
      <dsp:nvSpPr>
        <dsp:cNvPr id="0" name=""/>
        <dsp:cNvSpPr/>
      </dsp:nvSpPr>
      <dsp:spPr>
        <a:xfrm>
          <a:off x="3662167" y="0"/>
          <a:ext cx="3329243" cy="45938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561" tIns="330200" rIns="259561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theory recommends the realism of knowledge of attachment needs (Choate and Tortorelli, 2022).  </a:t>
          </a:r>
        </a:p>
      </dsp:txBody>
      <dsp:txXfrm>
        <a:off x="3662167" y="1745654"/>
        <a:ext cx="3329243" cy="2756296"/>
      </dsp:txXfrm>
    </dsp:sp>
    <dsp:sp modelId="{EAABBB5E-875B-4CCF-99DF-A245B98D0FBB}">
      <dsp:nvSpPr>
        <dsp:cNvPr id="0" name=""/>
        <dsp:cNvSpPr/>
      </dsp:nvSpPr>
      <dsp:spPr>
        <a:xfrm>
          <a:off x="4637715" y="459382"/>
          <a:ext cx="1378148" cy="13781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46" tIns="12700" rIns="10744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839540" y="661207"/>
        <a:ext cx="974498" cy="974498"/>
      </dsp:txXfrm>
    </dsp:sp>
    <dsp:sp modelId="{D98C7661-6226-455F-8979-B916A54E5760}">
      <dsp:nvSpPr>
        <dsp:cNvPr id="0" name=""/>
        <dsp:cNvSpPr/>
      </dsp:nvSpPr>
      <dsp:spPr>
        <a:xfrm>
          <a:off x="3662167" y="4593756"/>
          <a:ext cx="3329243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9F1E18-F773-4B43-B729-A12CA743AC93}">
      <dsp:nvSpPr>
        <dsp:cNvPr id="0" name=""/>
        <dsp:cNvSpPr/>
      </dsp:nvSpPr>
      <dsp:spPr>
        <a:xfrm>
          <a:off x="7324335" y="0"/>
          <a:ext cx="3329243" cy="45938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561" tIns="330200" rIns="259561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general developmental issues can also impact the results of the children.</a:t>
          </a:r>
        </a:p>
      </dsp:txBody>
      <dsp:txXfrm>
        <a:off x="7324335" y="1745654"/>
        <a:ext cx="3329243" cy="2756296"/>
      </dsp:txXfrm>
    </dsp:sp>
    <dsp:sp modelId="{5F431D31-690A-4826-9632-0AA634D1FB66}">
      <dsp:nvSpPr>
        <dsp:cNvPr id="0" name=""/>
        <dsp:cNvSpPr/>
      </dsp:nvSpPr>
      <dsp:spPr>
        <a:xfrm>
          <a:off x="8299883" y="459382"/>
          <a:ext cx="1378148" cy="13781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46" tIns="12700" rIns="10744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501708" y="661207"/>
        <a:ext cx="974498" cy="974498"/>
      </dsp:txXfrm>
    </dsp:sp>
    <dsp:sp modelId="{D1F5345C-4A91-4F7C-90CD-E23A3D843061}">
      <dsp:nvSpPr>
        <dsp:cNvPr id="0" name=""/>
        <dsp:cNvSpPr/>
      </dsp:nvSpPr>
      <dsp:spPr>
        <a:xfrm>
          <a:off x="7324335" y="4593756"/>
          <a:ext cx="3329243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14CE1E-811D-4854-A22B-9FB8C07EA97C}">
      <dsp:nvSpPr>
        <dsp:cNvPr id="0" name=""/>
        <dsp:cNvSpPr/>
      </dsp:nvSpPr>
      <dsp:spPr>
        <a:xfrm>
          <a:off x="0" y="4403"/>
          <a:ext cx="5420591" cy="1488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Bowlby has been diagnosed with separation anxiety and needs.  </a:t>
          </a:r>
        </a:p>
      </dsp:txBody>
      <dsp:txXfrm>
        <a:off x="72639" y="77042"/>
        <a:ext cx="5275313" cy="1342742"/>
      </dsp:txXfrm>
    </dsp:sp>
    <dsp:sp modelId="{23765F14-8540-46A9-A637-49506C74091F}">
      <dsp:nvSpPr>
        <dsp:cNvPr id="0" name=""/>
        <dsp:cNvSpPr/>
      </dsp:nvSpPr>
      <dsp:spPr>
        <a:xfrm>
          <a:off x="0" y="1552903"/>
          <a:ext cx="5420591" cy="1488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Piaget is concerned about cognitive development (Gross, 2005).  </a:t>
          </a:r>
        </a:p>
      </dsp:txBody>
      <dsp:txXfrm>
        <a:off x="72639" y="1625542"/>
        <a:ext cx="5275313" cy="1342742"/>
      </dsp:txXfrm>
    </dsp:sp>
    <dsp:sp modelId="{110E8618-2F6A-4F3E-B0E6-9283E42D58C8}">
      <dsp:nvSpPr>
        <dsp:cNvPr id="0" name=""/>
        <dsp:cNvSpPr/>
      </dsp:nvSpPr>
      <dsp:spPr>
        <a:xfrm>
          <a:off x="0" y="3101404"/>
          <a:ext cx="5420591" cy="1488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Erikson and Vygotsky differ in terms of psychosocial stages and social learning and language development, respectively (Boyd and Bee, 2019).</a:t>
          </a:r>
        </a:p>
      </dsp:txBody>
      <dsp:txXfrm>
        <a:off x="72639" y="3174043"/>
        <a:ext cx="5275313" cy="134274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22A3BD-DB9C-425A-873F-D0D97495E500}">
      <dsp:nvSpPr>
        <dsp:cNvPr id="0" name=""/>
        <dsp:cNvSpPr/>
      </dsp:nvSpPr>
      <dsp:spPr>
        <a:xfrm>
          <a:off x="0" y="420414"/>
          <a:ext cx="10653579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The case of Shona can be discussed in terms of Bowlby's theory, as she has emotional and social problems.</a:t>
          </a:r>
        </a:p>
      </dsp:txBody>
      <dsp:txXfrm>
        <a:off x="58257" y="478671"/>
        <a:ext cx="10537065" cy="1076886"/>
      </dsp:txXfrm>
    </dsp:sp>
    <dsp:sp modelId="{F8400D9B-2C6D-4C05-B141-76582A91D467}">
      <dsp:nvSpPr>
        <dsp:cNvPr id="0" name=""/>
        <dsp:cNvSpPr/>
      </dsp:nvSpPr>
      <dsp:spPr>
        <a:xfrm>
          <a:off x="0" y="1700214"/>
          <a:ext cx="10653579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Wellbeing can be supported with the assistance of safe relationships and attentive care.</a:t>
          </a:r>
        </a:p>
      </dsp:txBody>
      <dsp:txXfrm>
        <a:off x="58257" y="1758471"/>
        <a:ext cx="10537065" cy="1076886"/>
      </dsp:txXfrm>
    </dsp:sp>
    <dsp:sp modelId="{7E2A21C5-8688-4867-9DAB-2A23B55382DC}">
      <dsp:nvSpPr>
        <dsp:cNvPr id="0" name=""/>
        <dsp:cNvSpPr/>
      </dsp:nvSpPr>
      <dsp:spPr>
        <a:xfrm>
          <a:off x="0" y="2980014"/>
          <a:ext cx="10653579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The early years practitioners are involved in the development.</a:t>
          </a:r>
        </a:p>
      </dsp:txBody>
      <dsp:txXfrm>
        <a:off x="58257" y="3038271"/>
        <a:ext cx="10537065" cy="1076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5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7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8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8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705632-B65F-4D69-BA68-B59295E648F1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ADC9C5-745A-49B8-AEAA-4B4A2D55BA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668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ADC9C5-745A-49B8-AEAA-4B4A2D55BA6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645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ADC9C5-745A-49B8-AEAA-4B4A2D55BA6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933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ADC9C5-745A-49B8-AEAA-4B4A2D55BA6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2419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ADC9C5-745A-49B8-AEAA-4B4A2D55BA6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8635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ADC9C5-745A-49B8-AEAA-4B4A2D55BA6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356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ADC9C5-745A-49B8-AEAA-4B4A2D55BA6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1995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ADC9C5-745A-49B8-AEAA-4B4A2D55BA6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7648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ADC9C5-745A-49B8-AEAA-4B4A2D55BA6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13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ADC9C5-745A-49B8-AEAA-4B4A2D55BA6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327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905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804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466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154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418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386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364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9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656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153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868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401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66667E-B30D-59DD-79C6-9AB57AE0C9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596" b="713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D064F0-6D2A-219C-C000-14ABD99EC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06" y="0"/>
            <a:ext cx="4903694" cy="6858001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8EBCAE-BB3C-5D88-73CA-DE2D168F1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57800" y="-45720"/>
            <a:ext cx="6316560" cy="3474720"/>
          </a:xfrm>
        </p:spPr>
        <p:txBody>
          <a:bodyPr anchor="b">
            <a:normAutofit/>
          </a:bodyPr>
          <a:lstStyle/>
          <a:p>
            <a:pPr algn="l"/>
            <a:r>
              <a:rPr lang="en-US" sz="2800" b="1" dirty="0"/>
              <a:t>Module Title: Psychology in Health and Social Care</a:t>
            </a:r>
            <a:br>
              <a:rPr lang="en-US" sz="2800" dirty="0"/>
            </a:br>
            <a:r>
              <a:rPr lang="en-US" sz="2800" b="1" dirty="0"/>
              <a:t>Module Code: LCHS4010</a:t>
            </a:r>
            <a:br>
              <a:rPr lang="en-US" sz="2800" dirty="0"/>
            </a:br>
            <a:r>
              <a:rPr lang="en-US" sz="2800" b="1" dirty="0"/>
              <a:t> </a:t>
            </a:r>
            <a:br>
              <a:rPr lang="en-US" sz="2800" dirty="0"/>
            </a:br>
            <a:r>
              <a:rPr lang="en-US" sz="2800" b="1" dirty="0"/>
              <a:t>“Applying Bowlby’s Attachment Theory to Support Shona’s Emotional and Social Development in an Early Years Setting”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8FD8FB-182C-C98B-53CF-76C37EDCF2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86439" y="3705225"/>
            <a:ext cx="5451158" cy="2438390"/>
          </a:xfrm>
        </p:spPr>
        <p:txBody>
          <a:bodyPr anchor="t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US" sz="2200" b="1" dirty="0"/>
              <a:t>Student Name: Nisreen Mubarik</a:t>
            </a:r>
            <a:endParaRPr lang="en-US" sz="2200" dirty="0"/>
          </a:p>
          <a:p>
            <a:pPr algn="l">
              <a:lnSpc>
                <a:spcPct val="110000"/>
              </a:lnSpc>
            </a:pPr>
            <a:r>
              <a:rPr lang="en-US" sz="2200" b="1" dirty="0"/>
              <a:t>Student ID: 2506382</a:t>
            </a:r>
          </a:p>
          <a:p>
            <a:pPr algn="l">
              <a:lnSpc>
                <a:spcPct val="110000"/>
              </a:lnSpc>
            </a:pPr>
            <a:r>
              <a:rPr lang="en-US" sz="2200" b="1" dirty="0"/>
              <a:t>Lecturer’s Name: Helen Parsons</a:t>
            </a:r>
          </a:p>
          <a:p>
            <a:pPr algn="l">
              <a:lnSpc>
                <a:spcPct val="110000"/>
              </a:lnSpc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237381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4FD6B-3914-A327-71AF-FB212D1A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Introduction: Shona’s Case and Purpose of Presentation</a:t>
            </a:r>
            <a:endParaRPr lang="en-US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DA815785-BDF9-8314-4994-E21035F5EA8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70229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09CFA-483B-C0F8-31E0-A3C67B10B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Overview of Bowlby’s Attachment Theory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EED8148-A62F-0091-7C20-7140EDFF135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8" y="1715532"/>
          <a:ext cx="5892062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Attachment Theory in Early Years Psychology">
            <a:extLst>
              <a:ext uri="{FF2B5EF4-FFF2-40B4-BE49-F238E27FC236}">
                <a16:creationId xmlns:a16="http://schemas.microsoft.com/office/drawing/2014/main" id="{543D4DCB-D403-F803-0283-1F05B2BDB2B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64582" y="2067791"/>
            <a:ext cx="3501736" cy="35017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D2E0EE-6F75-723D-0AB7-88DFE74894A6}"/>
              </a:ext>
            </a:extLst>
          </p:cNvPr>
          <p:cNvSpPr txBox="1"/>
          <p:nvPr/>
        </p:nvSpPr>
        <p:spPr>
          <a:xfrm>
            <a:off x="7564582" y="5715000"/>
            <a:ext cx="3501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i="1" dirty="0"/>
              <a:t>Figure 1: Bowlby’s Attachement Theory</a:t>
            </a:r>
          </a:p>
          <a:p>
            <a:pPr algn="ctr"/>
            <a:r>
              <a:rPr lang="en-US" sz="1400" i="1" dirty="0"/>
              <a:t>Source: Early Years TV (2025)</a:t>
            </a:r>
          </a:p>
        </p:txBody>
      </p:sp>
    </p:spTree>
    <p:extLst>
      <p:ext uri="{BB962C8B-B14F-4D97-AF65-F5344CB8AC3E}">
        <p14:creationId xmlns:p14="http://schemas.microsoft.com/office/powerpoint/2010/main" val="2729982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CC04C3-504B-2AC7-A913-D331E9C42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Key Concepts of Attachment Theory</a:t>
            </a:r>
            <a:endParaRPr lang="en-US"/>
          </a:p>
        </p:txBody>
      </p:sp>
      <p:pic>
        <p:nvPicPr>
          <p:cNvPr id="5" name="Picture 4" descr="Pins and thread forming a heptagon">
            <a:extLst>
              <a:ext uri="{FF2B5EF4-FFF2-40B4-BE49-F238E27FC236}">
                <a16:creationId xmlns:a16="http://schemas.microsoft.com/office/drawing/2014/main" id="{B680174A-0343-1127-E67B-E11A07286E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788" r="29418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86D31-4F61-4479-D38D-9EADCFCA7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 lvl="0"/>
            <a:r>
              <a:rPr lang="en-US" sz="1800"/>
              <a:t>Emotional safety and exploration are influenced by the attachment bond.</a:t>
            </a:r>
          </a:p>
          <a:p>
            <a:pPr lvl="0"/>
            <a:r>
              <a:rPr lang="en-US" sz="1800"/>
              <a:t>Secure attachments aid in confidence and insecure attachments may have an impact on relationships (Thompson, Simpson and Berlin, 2022).</a:t>
            </a:r>
          </a:p>
          <a:p>
            <a:r>
              <a:rPr lang="en-US" sz="1800"/>
              <a:t>Separation anxiety is a symptom of distress when a corresponding attachment figure is missing.</a:t>
            </a:r>
          </a:p>
        </p:txBody>
      </p:sp>
    </p:spTree>
    <p:extLst>
      <p:ext uri="{BB962C8B-B14F-4D97-AF65-F5344CB8AC3E}">
        <p14:creationId xmlns:p14="http://schemas.microsoft.com/office/powerpoint/2010/main" val="2274157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5B9334-3E03-4CA7-3616-4D3C9DC2C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CE44D9-0F11-F721-D961-D1863865C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856" y="548640"/>
            <a:ext cx="9162288" cy="1132258"/>
          </a:xfrm>
        </p:spPr>
        <p:txBody>
          <a:bodyPr>
            <a:normAutofit/>
          </a:bodyPr>
          <a:lstStyle/>
          <a:p>
            <a:r>
              <a:rPr lang="en-US" dirty="0"/>
              <a:t>Applying Bowlby’s Theory to Shona’s Situation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569CE5-1D09-020E-0A47-54D3D31FA2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3230976"/>
              </p:ext>
            </p:extLst>
          </p:nvPr>
        </p:nvGraphicFramePr>
        <p:xfrm>
          <a:off x="1514856" y="2039112"/>
          <a:ext cx="9162288" cy="4069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95265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8EA59-6065-E3BE-B1D1-1CF670E2E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US" sz="3200"/>
              <a:t>Practical Strategies to Support Shona in Nursery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C0CA91-8749-DE15-97EE-A08667165E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7554146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65866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D5BA2-4B8D-C1F1-7958-6B99107E6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US" sz="3300"/>
              <a:t>Nature and Nurture Influences on Development</a:t>
            </a:r>
          </a:p>
        </p:txBody>
      </p:sp>
      <p:pic>
        <p:nvPicPr>
          <p:cNvPr id="5" name="Picture 4" descr="A hand touching a small plant">
            <a:extLst>
              <a:ext uri="{FF2B5EF4-FFF2-40B4-BE49-F238E27FC236}">
                <a16:creationId xmlns:a16="http://schemas.microsoft.com/office/drawing/2014/main" id="{6DFF7D95-C142-6161-652A-C16BD8B45A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208" r="-1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AC6C5-3039-3980-A6C6-6480B2774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 lvl="0"/>
            <a:r>
              <a:rPr lang="en-US" sz="1800" dirty="0"/>
              <a:t>Biological factors have an influence on Shona development.  </a:t>
            </a:r>
          </a:p>
          <a:p>
            <a:pPr lvl="0"/>
            <a:r>
              <a:rPr lang="en-US" sz="1800" dirty="0"/>
              <a:t>Caregiving relationships impact security and wellbeing.  </a:t>
            </a:r>
          </a:p>
          <a:p>
            <a:r>
              <a:rPr lang="en-US" sz="1800" dirty="0"/>
              <a:t>Nursery experiences support social and emotional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36090394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42CB5-A326-9C56-824A-F8ECA00BE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Critical Evaluation of Bowlby’s Attachment Theory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F50D631-3AC7-292E-608C-7D8981F2D43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5534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0B3E4-44CD-C72A-6547-3835EE6F2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Why Bowlby Rather Than Other Theorists?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7AE43FBE-E7C8-8FFF-4D4A-5E072176CA3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5420591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10593EFE-0FF8-1136-F32D-56A6726DDB8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0855" y="1715532"/>
            <a:ext cx="5420591" cy="34799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E0C71E-AF53-CF25-E29E-A52CF8282E9B}"/>
              </a:ext>
            </a:extLst>
          </p:cNvPr>
          <p:cNvSpPr txBox="1"/>
          <p:nvPr/>
        </p:nvSpPr>
        <p:spPr>
          <a:xfrm>
            <a:off x="7450282" y="5230089"/>
            <a:ext cx="35017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i="1" dirty="0"/>
              <a:t>Figure 2: Piaget’s Theory and Stages of Cognitive Development</a:t>
            </a:r>
          </a:p>
          <a:p>
            <a:pPr algn="ctr"/>
            <a:r>
              <a:rPr lang="en-US" sz="1400" i="1" dirty="0"/>
              <a:t>Source: McLeod (2025)</a:t>
            </a:r>
          </a:p>
        </p:txBody>
      </p:sp>
    </p:spTree>
    <p:extLst>
      <p:ext uri="{BB962C8B-B14F-4D97-AF65-F5344CB8AC3E}">
        <p14:creationId xmlns:p14="http://schemas.microsoft.com/office/powerpoint/2010/main" val="21329519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83C1D-C426-273F-8CF4-BF629CFD4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1D0D49F-EF73-7E83-B074-40FD56B3513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89711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D9D10-FEFD-A76B-6D40-A48F79C71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50ACC-6794-DEFB-9AB5-ABEB8D2B8E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Boyd, D. and Bee, H. (2019). Lifespan Development EIGHTH EDITION. [online] Available at: https://api.pageplace.de/preview/DT0400.9781292303963_A39573222/preview-9781292303963_A39573222.pdf [Accessed 27 Sept. 2026]. </a:t>
            </a:r>
          </a:p>
          <a:p>
            <a:r>
              <a:rPr lang="en-US" dirty="0"/>
              <a:t>Buchheim, A., Cheli, S. and </a:t>
            </a:r>
            <a:r>
              <a:rPr lang="en-US" dirty="0" err="1"/>
              <a:t>Brüne</a:t>
            </a:r>
            <a:r>
              <a:rPr lang="en-US" dirty="0"/>
              <a:t>, M. (2026). Attachment Theory and Psychotherapy. The Evolution of Psychotherapy, [online] pp.161–181. doi:10.1007/978-3-032-27009-2_7 [Accessed 27 Sept. 2026]. </a:t>
            </a:r>
          </a:p>
          <a:p>
            <a:r>
              <a:rPr lang="en-US" dirty="0"/>
              <a:t>Choate, P. and Tortorelli, C. (2022). Attachment Theory: a Barrier for Indigenous Children Involved with Child Protection. International Journal of Environmental Research and Public Health, 19(14). doi:10.3390/ijerph19148754. [Accessed 27 Sept. 2026].</a:t>
            </a:r>
          </a:p>
          <a:p>
            <a:r>
              <a:rPr lang="en-US" dirty="0"/>
              <a:t>Early Years TV. (2025). Attachment Theory in Early Years Psychology. [online] Available at: https://www.earlyyears.tv/attachment-theory-in-early-years-psychology/ [Accessed 27 Sept. 2026]. </a:t>
            </a:r>
          </a:p>
          <a:p>
            <a:r>
              <a:rPr lang="en-US" dirty="0"/>
              <a:t>Gillibrand, R., Lam, V. and O’Donnell, V. (2011).  Developmental psychology. [online] Available at: https://api.pageplace.de/preview/DT0400.9781292003115_A27017638/preview-9781292003115_A27017638.pdf [Accessed 27 Sept. 2026].  </a:t>
            </a:r>
          </a:p>
          <a:p>
            <a:r>
              <a:rPr lang="en-US" dirty="0"/>
              <a:t>Gross, R. (2005). Psychology, the science of mind and </a:t>
            </a:r>
            <a:r>
              <a:rPr lang="en-US" dirty="0" err="1"/>
              <a:t>behaviour</a:t>
            </a:r>
            <a:r>
              <a:rPr lang="en-US" dirty="0"/>
              <a:t>. [Accessed 27 Sept. 2026].</a:t>
            </a:r>
          </a:p>
          <a:p>
            <a:r>
              <a:rPr lang="en-US" dirty="0"/>
              <a:t>McLeod, S. (2025). Piaget cognitive stages of development. [online] Simply Psychology. Available at: https://www.simplypsychology.org/piaget.html [Accessed 27 Sept. 2026]. </a:t>
            </a:r>
          </a:p>
          <a:p>
            <a:r>
              <a:rPr lang="en-US" dirty="0" err="1"/>
              <a:t>Mısırlı</a:t>
            </a:r>
            <a:r>
              <a:rPr lang="en-US" dirty="0"/>
              <a:t>, G. N., and Karakuş, Ö. (2024). Grief in Children within the Framework of Attachment Theory. </a:t>
            </a:r>
            <a:r>
              <a:rPr lang="en-US" dirty="0" err="1"/>
              <a:t>Psikiyatride</a:t>
            </a:r>
            <a:r>
              <a:rPr lang="en-US" dirty="0"/>
              <a:t> </a:t>
            </a:r>
            <a:r>
              <a:rPr lang="en-US" dirty="0" err="1"/>
              <a:t>Guncel</a:t>
            </a:r>
            <a:r>
              <a:rPr lang="en-US" dirty="0"/>
              <a:t> </a:t>
            </a:r>
            <a:r>
              <a:rPr lang="en-US" dirty="0" err="1"/>
              <a:t>Yaklasimlar</a:t>
            </a:r>
            <a:r>
              <a:rPr lang="en-US" dirty="0"/>
              <a:t> - Current Approaches in Psychiatry, 16(1), pp.126–137. doi:10.18863/pgy.1243304. [Accessed 27 Sept. 2026]. </a:t>
            </a:r>
          </a:p>
          <a:p>
            <a:r>
              <a:rPr lang="en-US" dirty="0"/>
              <a:t>Thompson, R.A., Simpson, J.A. and Berlin, L.J. (2022). Taking perspective on attachment theory and research: Nine fundamental questions. Attachment &amp; Human Development, [online] 24(5), pp.543–560. doi:10.1080/14616734.2022.2030132. [Accessed 27 Sept. 2026].</a:t>
            </a:r>
          </a:p>
          <a:p>
            <a:r>
              <a:rPr lang="en-US" dirty="0"/>
              <a:t>Wright, A. C., and Kong, P. (2023). Attachment theory. Working with families experiencing vulnerability: A partnership approach, 79. [Accessed 27 Sept. 2026].</a:t>
            </a:r>
          </a:p>
        </p:txBody>
      </p:sp>
    </p:spTree>
    <p:extLst>
      <p:ext uri="{BB962C8B-B14F-4D97-AF65-F5344CB8AC3E}">
        <p14:creationId xmlns:p14="http://schemas.microsoft.com/office/powerpoint/2010/main" val="2125250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10135D4-D3A1-4556-B91B-4A12069D4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7117C6A9-5E1E-0E2E-D893-C3EC73511D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2015" y="-752015"/>
            <a:ext cx="6858000" cy="83620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0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1F8E01-8A37-059F-59B8-B06C7861F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918" y="935182"/>
            <a:ext cx="2396837" cy="1205345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US" sz="6000" dirty="0">
                <a:solidFill>
                  <a:srgbClr val="FFFFFF"/>
                </a:solidFill>
              </a:rPr>
            </a:br>
            <a:br>
              <a:rPr lang="en-US" sz="6000" dirty="0">
                <a:solidFill>
                  <a:srgbClr val="FFFFFF"/>
                </a:solidFill>
              </a:rPr>
            </a:br>
            <a:br>
              <a:rPr lang="en-US" sz="6000" dirty="0">
                <a:solidFill>
                  <a:srgbClr val="FFFFFF"/>
                </a:solidFill>
              </a:rPr>
            </a:br>
            <a:br>
              <a:rPr lang="en-US" sz="6000" dirty="0">
                <a:solidFill>
                  <a:srgbClr val="FFFFFF"/>
                </a:solidFill>
              </a:rPr>
            </a:br>
            <a:br>
              <a:rPr lang="en-US" sz="6000" dirty="0">
                <a:solidFill>
                  <a:srgbClr val="FFFFFF"/>
                </a:solidFill>
              </a:rPr>
            </a:br>
            <a:r>
              <a:rPr lang="en-US" sz="6000" dirty="0">
                <a:solidFill>
                  <a:srgbClr val="FFFFFF"/>
                </a:solidFill>
              </a:rPr>
              <a:t>Q/A</a:t>
            </a:r>
          </a:p>
        </p:txBody>
      </p:sp>
    </p:spTree>
    <p:extLst>
      <p:ext uri="{BB962C8B-B14F-4D97-AF65-F5344CB8AC3E}">
        <p14:creationId xmlns:p14="http://schemas.microsoft.com/office/powerpoint/2010/main" val="30031835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972</Words>
  <Application>Microsoft Office PowerPoint</Application>
  <PresentationFormat>Widescreen</PresentationFormat>
  <Paragraphs>65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Neue Haas Grotesk Text Pro</vt:lpstr>
      <vt:lpstr>VanillaVTI</vt:lpstr>
      <vt:lpstr>Module Title: Psychology in Health and Social Care Module Code: LCHS4010   “Applying Bowlby’s Attachment Theory to Support Shona’s Emotional and Social Development in an Early Years Setting”</vt:lpstr>
      <vt:lpstr>Introduction: Shona’s Case and Purpose of Presentation</vt:lpstr>
      <vt:lpstr>Overview of Bowlby’s Attachment Theory</vt:lpstr>
      <vt:lpstr>Key Concepts of Attachment Theory</vt:lpstr>
      <vt:lpstr>Applying Bowlby’s Theory to Shona’s Situation</vt:lpstr>
      <vt:lpstr>Practical Strategies to Support Shona in Nursery</vt:lpstr>
      <vt:lpstr>Nature and Nurture Influences on Development</vt:lpstr>
      <vt:lpstr>Critical Evaluation of Bowlby’s Attachment Theory</vt:lpstr>
      <vt:lpstr>Why Bowlby Rather Than Other Theorists?</vt:lpstr>
      <vt:lpstr>Conclusion</vt:lpstr>
      <vt:lpstr>References</vt:lpstr>
      <vt:lpstr>     Q/A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Nisreen Mubarik (2506382)</cp:lastModifiedBy>
  <cp:revision>2</cp:revision>
  <dcterms:created xsi:type="dcterms:W3CDTF">2026-09-26T22:42:12Z</dcterms:created>
  <dcterms:modified xsi:type="dcterms:W3CDTF">2026-10-12T20:48:54Z</dcterms:modified>
</cp:coreProperties>
</file>