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4" y="2514601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4" y="4777381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1" y="4323812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4" y="4529542"/>
            <a:ext cx="779767" cy="365125"/>
          </a:xfrm>
        </p:spPr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423400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6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8" y="71437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16579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4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4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317817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4" y="3244141"/>
            <a:ext cx="779767" cy="365125"/>
          </a:xfrm>
        </p:spPr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451220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8" y="71437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4" y="787784"/>
            <a:ext cx="779767" cy="365125"/>
          </a:xfrm>
        </p:spPr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39859"/>
      </p:ext>
    </p:extLst>
  </p:cSld>
  <p:clrMapOvr>
    <a:masterClrMapping/>
  </p:clrMapOvr>
  <p:transition spd="slow">
    <p:push dir="u"/>
  </p:transition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4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30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5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8" y="71437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4" y="787784"/>
            <a:ext cx="779767" cy="365125"/>
          </a:xfrm>
        </p:spPr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076216"/>
      </p:ext>
    </p:extLst>
  </p:cSld>
  <p:clrMapOvr>
    <a:masterClrMapping/>
  </p:clrMapOvr>
  <p:transition spd="slow">
    <p:push dir="u"/>
  </p:transition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8" y="71437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380749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8" y="71437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888154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4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90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4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71437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508979"/>
      </p:ext>
    </p:extLst>
  </p:cSld>
  <p:clrMapOvr>
    <a:masterClrMapping/>
  </p:clrMapOvr>
  <p:transition spd="slow">
    <p:push dir="u"/>
  </p:transition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491172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4" y="4983089"/>
            <a:ext cx="779767" cy="365125"/>
          </a:xfrm>
        </p:spPr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956604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4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4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317817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4" y="3244141"/>
            <a:ext cx="779767" cy="365125"/>
          </a:xfrm>
        </p:spPr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695991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50" y="609600"/>
            <a:ext cx="839392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5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189" indent="0">
              <a:buFontTx/>
              <a:buNone/>
              <a:defRPr/>
            </a:lvl2pPr>
            <a:lvl3pPr marL="914377" indent="0">
              <a:buFontTx/>
              <a:buNone/>
              <a:defRPr/>
            </a:lvl3pPr>
            <a:lvl4pPr marL="1371566" indent="0">
              <a:buFontTx/>
              <a:buNone/>
              <a:defRPr/>
            </a:lvl4pPr>
            <a:lvl5pPr marL="1828754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4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8" y="317817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4" y="3244141"/>
            <a:ext cx="779767" cy="365125"/>
          </a:xfrm>
        </p:spPr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2255463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2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491172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4" y="4983089"/>
            <a:ext cx="779767" cy="365125"/>
          </a:xfrm>
        </p:spPr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03504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50" y="609600"/>
            <a:ext cx="839392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189" indent="0">
              <a:buFontTx/>
              <a:buNone/>
              <a:defRPr/>
            </a:lvl2pPr>
            <a:lvl3pPr marL="914377" indent="0">
              <a:buFontTx/>
              <a:buNone/>
              <a:defRPr/>
            </a:lvl3pPr>
            <a:lvl4pPr marL="1371566" indent="0">
              <a:buFontTx/>
              <a:buNone/>
              <a:defRPr/>
            </a:lvl4pPr>
            <a:lvl5pPr marL="1828754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8" y="491172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4" y="4983089"/>
            <a:ext cx="779767" cy="365125"/>
          </a:xfrm>
        </p:spPr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36379781"/>
      </p:ext>
    </p:extLst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4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189" indent="0">
              <a:buFontTx/>
              <a:buNone/>
              <a:defRPr/>
            </a:lvl2pPr>
            <a:lvl3pPr marL="914377" indent="0">
              <a:buFontTx/>
              <a:buNone/>
              <a:defRPr/>
            </a:lvl3pPr>
            <a:lvl4pPr marL="1371566" indent="0">
              <a:buFontTx/>
              <a:buNone/>
              <a:defRPr/>
            </a:lvl4pPr>
            <a:lvl5pPr marL="1828754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491172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4" y="4983089"/>
            <a:ext cx="779767" cy="365125"/>
          </a:xfrm>
        </p:spPr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382320"/>
      </p:ext>
    </p:extLst>
  </p:cSld>
  <p:clrMapOvr>
    <a:masterClrMapping/>
  </p:clrMapOvr>
  <p:transition spd="slow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8" y="71437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848649"/>
      </p:ext>
    </p:extLst>
  </p:cSld>
  <p:clrMapOvr>
    <a:masterClrMapping/>
  </p:clrMapOvr>
  <p:transition spd="slow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3" y="627407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7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8" y="71437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01593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2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5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6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3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461B5-E920-4E06-A718-3476B46F66E2}" type="datetimeFigureOut">
              <a:rPr lang="en-GB" smtClean="0"/>
              <a:t>17/12/2018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4" y="6135810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4" y="787784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618A68C-162A-4254-B7F3-C4F60CCB8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736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</p:sldLayoutIdLst>
  <p:transition spd="slow">
    <p:push dir="u"/>
  </p:transition>
  <p:txStyles>
    <p:titleStyle>
      <a:lvl1pPr algn="l" defTabSz="457189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891" indent="-342891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32" indent="-28574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2971" indent="-22859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160" indent="-22859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349" indent="-22859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537" indent="-22859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726" indent="-22859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8914" indent="-22859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103" indent="-22859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britishbattles.homestead.com/manchuria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69781-570F-4D51-8384-F2ABF9E683A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800" dirty="0"/>
              <a:t>The Army of the Eight Banners: Multi Ethnic Segregation But A System Off Social Progression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A11723-6BC7-4FE5-B9C2-39E1527B23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By </a:t>
            </a:r>
          </a:p>
          <a:p>
            <a:r>
              <a:rPr lang="en-GB" dirty="0"/>
              <a:t>Henry Gillson – Gant </a:t>
            </a:r>
          </a:p>
        </p:txBody>
      </p:sp>
    </p:spTree>
    <p:extLst>
      <p:ext uri="{BB962C8B-B14F-4D97-AF65-F5344CB8AC3E}">
        <p14:creationId xmlns:p14="http://schemas.microsoft.com/office/powerpoint/2010/main" val="27100436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5C4AF-D929-4B19-9118-CA00FA335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820D0B-833E-445D-BE1E-41281135F8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aim of this presentation is to introduce you to the social construct of the Eight Banners and how granted an alternative method of social advancement.  </a:t>
            </a:r>
          </a:p>
        </p:txBody>
      </p:sp>
    </p:spTree>
    <p:extLst>
      <p:ext uri="{BB962C8B-B14F-4D97-AF65-F5344CB8AC3E}">
        <p14:creationId xmlns:p14="http://schemas.microsoft.com/office/powerpoint/2010/main" val="13901660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1"/>
            <a:ext cx="2851523" cy="6638625"/>
            <a:chOff x="2487613" y="285750"/>
            <a:chExt cx="2428875" cy="5654676"/>
          </a:xfrm>
        </p:grpSpPr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5" y="-785"/>
            <a:ext cx="2356675" cy="6854040"/>
            <a:chOff x="6627813" y="194833"/>
            <a:chExt cx="1952625" cy="5678918"/>
          </a:xfrm>
        </p:grpSpPr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8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1EDD21E1-BAF0-4314-AB31-82ECB8AC9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91CB84-8428-4071-88FE-45129F609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7" y="645109"/>
            <a:ext cx="5122652" cy="125989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So What were the Eight Banners?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DC8619C-F25D-468E-95FA-2A2151D7DD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0222D6-46A5-4DC3-813F-465C58DA46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9229" y="2133600"/>
            <a:ext cx="5122652" cy="375925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 Each of the Eight Banners represented one of the five races of Imperial China. </a:t>
            </a:r>
          </a:p>
          <a:p>
            <a:r>
              <a:rPr lang="en-US" dirty="0"/>
              <a:t> Upper Banners comprised of Manchu and other Chinese Ethnicities. </a:t>
            </a:r>
          </a:p>
          <a:p>
            <a:r>
              <a:rPr lang="en-US" dirty="0"/>
              <a:t> The Lower Banners represented those races not Chinese such as the Mongols and the other non-Chinese Races. </a:t>
            </a:r>
          </a:p>
          <a:p>
            <a:r>
              <a:rPr lang="en-US" dirty="0"/>
              <a:t> Upper Banners considered the personal forces of the Emperor. </a:t>
            </a:r>
          </a:p>
          <a:p>
            <a:r>
              <a:rPr lang="en-US" dirty="0"/>
              <a:t>(</a:t>
            </a:r>
            <a:r>
              <a:rPr lang="en-US" dirty="0" err="1"/>
              <a:t>Fredholm</a:t>
            </a:r>
            <a:r>
              <a:rPr lang="en-US" dirty="0"/>
              <a:t>, 2009, p. 78) </a:t>
            </a:r>
          </a:p>
          <a:p>
            <a:endParaRPr lang="en-US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FBDD8BE-2C23-4001-B0B0-83A86835C8E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917" y="1433597"/>
            <a:ext cx="5451627" cy="3670763"/>
          </a:xfrm>
          <a:prstGeom prst="rect">
            <a:avLst/>
          </a:prstGeom>
        </p:spPr>
      </p:pic>
      <p:sp>
        <p:nvSpPr>
          <p:cNvPr id="48" name="Freeform 12">
            <a:extLst>
              <a:ext uri="{FF2B5EF4-FFF2-40B4-BE49-F238E27FC236}">
                <a16:creationId xmlns:a16="http://schemas.microsoft.com/office/drawing/2014/main" id="{7D9439D6-DEAD-4CEB-A61B-BE3D64D1B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0C3E09-5720-4D86-94E1-D23BC65A2130}"/>
              </a:ext>
            </a:extLst>
          </p:cNvPr>
          <p:cNvSpPr txBox="1"/>
          <p:nvPr/>
        </p:nvSpPr>
        <p:spPr>
          <a:xfrm>
            <a:off x="6241413" y="5447062"/>
            <a:ext cx="4976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Image 1: Print of the Blue Banner Army in the Reign of Qianlong Circa 1774. Sourced from: http://britishbattles.homestead.com/manchuria.html</a:t>
            </a:r>
          </a:p>
        </p:txBody>
      </p:sp>
    </p:spTree>
    <p:extLst>
      <p:ext uri="{BB962C8B-B14F-4D97-AF65-F5344CB8AC3E}">
        <p14:creationId xmlns:p14="http://schemas.microsoft.com/office/powerpoint/2010/main" val="9196968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1"/>
            <a:ext cx="2851523" cy="6638625"/>
            <a:chOff x="2487613" y="285750"/>
            <a:chExt cx="2428875" cy="5654676"/>
          </a:xfrm>
        </p:grpSpPr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5" y="-785"/>
            <a:ext cx="2356675" cy="6854040"/>
            <a:chOff x="6627813" y="194833"/>
            <a:chExt cx="1952625" cy="5678918"/>
          </a:xfrm>
        </p:grpSpPr>
        <p:sp>
          <p:nvSpPr>
            <p:cNvPr id="25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0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1EDD21E1-BAF0-4314-AB31-82ECB8AC9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2F95CC-D373-434C-97A7-5BC389327B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7" y="645109"/>
            <a:ext cx="5122652" cy="125989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Use of the Eight Banners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DC8619C-F25D-468E-95FA-2A2151D7DD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33159C-9A10-4111-A439-E1C4055391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9229" y="2133600"/>
            <a:ext cx="5122652" cy="375925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The Banner Armies were permanent military forces identifiable by color of their uniforms. </a:t>
            </a:r>
          </a:p>
          <a:p>
            <a:r>
              <a:rPr lang="en-US" dirty="0"/>
              <a:t>Primarily used as Garrison Troops across the empire. </a:t>
            </a:r>
          </a:p>
          <a:p>
            <a:r>
              <a:rPr lang="en-US" dirty="0"/>
              <a:t>Each Banner governed itself within these Garrisons through economic and social policy. </a:t>
            </a:r>
          </a:p>
          <a:p>
            <a:r>
              <a:rPr lang="en-US" dirty="0"/>
              <a:t>All Banners outside of the control of the Provincial Governments and Governors.   </a:t>
            </a:r>
          </a:p>
          <a:p>
            <a:r>
              <a:rPr lang="en-US" dirty="0"/>
              <a:t>(</a:t>
            </a:r>
            <a:r>
              <a:rPr lang="en-US" dirty="0" err="1"/>
              <a:t>Fredholm</a:t>
            </a:r>
            <a:r>
              <a:rPr lang="en-US" dirty="0"/>
              <a:t>, 2009, p.120)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0CFFA8-F617-48D4-906D-C4E12BEE957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91917" y="1442687"/>
            <a:ext cx="5451627" cy="3652591"/>
          </a:xfrm>
          <a:prstGeom prst="rect">
            <a:avLst/>
          </a:prstGeom>
        </p:spPr>
      </p:pic>
      <p:sp>
        <p:nvSpPr>
          <p:cNvPr id="46" name="Freeform 12">
            <a:extLst>
              <a:ext uri="{FF2B5EF4-FFF2-40B4-BE49-F238E27FC236}">
                <a16:creationId xmlns:a16="http://schemas.microsoft.com/office/drawing/2014/main" id="{7D9439D6-DEAD-4CEB-A61B-BE3D64D1B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5CE0C8-3340-4E93-9998-58EEB5B480F1}"/>
              </a:ext>
            </a:extLst>
          </p:cNvPr>
          <p:cNvSpPr txBox="1"/>
          <p:nvPr/>
        </p:nvSpPr>
        <p:spPr>
          <a:xfrm>
            <a:off x="6265594" y="5020008"/>
            <a:ext cx="492011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Image 2: Wall Display of Ceremonial Uniform and Banners of the Eight Armies in Taipei. Originally part of the </a:t>
            </a:r>
            <a:r>
              <a:rPr lang="en-GB" sz="1400" dirty="0" err="1"/>
              <a:t>Shengyang</a:t>
            </a:r>
            <a:r>
              <a:rPr lang="en-GB" sz="1400" dirty="0"/>
              <a:t> Palace Collection. Sourced from: http://taipeitimes.com/News/feat/archives/2011/02/16/2003495996</a:t>
            </a:r>
          </a:p>
        </p:txBody>
      </p:sp>
    </p:spTree>
    <p:extLst>
      <p:ext uri="{BB962C8B-B14F-4D97-AF65-F5344CB8AC3E}">
        <p14:creationId xmlns:p14="http://schemas.microsoft.com/office/powerpoint/2010/main" val="6643086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1"/>
            <a:ext cx="2851523" cy="6638625"/>
            <a:chOff x="2487613" y="285750"/>
            <a:chExt cx="2428875" cy="5654676"/>
          </a:xfrm>
        </p:grpSpPr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5" y="-785"/>
            <a:ext cx="2356675" cy="6854040"/>
            <a:chOff x="6627813" y="194833"/>
            <a:chExt cx="1952625" cy="5678918"/>
          </a:xfrm>
        </p:grpSpPr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3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15CC20-F117-42C3-ACC1-F4F5B3B7E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7669" y="624109"/>
            <a:ext cx="4137059" cy="128089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/>
              <a:t>Institutional Segregation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B1650-AC49-4CA6-9A91-B8B41A3C8C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83959" y="2133603"/>
            <a:ext cx="4140772" cy="377762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600" dirty="0">
                <a:solidFill>
                  <a:srgbClr val="000000"/>
                </a:solidFill>
              </a:rPr>
              <a:t>The Chinese Empire was governed on the principle It was a multi ethnic empire. </a:t>
            </a:r>
          </a:p>
          <a:p>
            <a:r>
              <a:rPr lang="en-US" sz="1600" dirty="0">
                <a:solidFill>
                  <a:srgbClr val="000000"/>
                </a:solidFill>
              </a:rPr>
              <a:t>Only members of the relevant ethnic groups could be part of the relevant banner. </a:t>
            </a:r>
          </a:p>
          <a:p>
            <a:r>
              <a:rPr lang="en-US" sz="1600" dirty="0">
                <a:solidFill>
                  <a:srgbClr val="000000"/>
                </a:solidFill>
              </a:rPr>
              <a:t>Social integration forbidden – i.e. inter marriage of the races. </a:t>
            </a:r>
          </a:p>
          <a:p>
            <a:r>
              <a:rPr lang="en-US" sz="1600" dirty="0">
                <a:solidFill>
                  <a:srgbClr val="000000"/>
                </a:solidFill>
              </a:rPr>
              <a:t>However permitted an explosion of culture that could have been wiped out. </a:t>
            </a:r>
          </a:p>
          <a:p>
            <a:r>
              <a:rPr lang="en-US" sz="1600" dirty="0">
                <a:solidFill>
                  <a:srgbClr val="000000"/>
                </a:solidFill>
              </a:rPr>
              <a:t>(Dabringhaus, 2011, p. 266) 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F909B0B-382C-4C9C-B4C5-BCEC467F1D3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58191" y="904979"/>
            <a:ext cx="5285671" cy="42018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C49E1D-EB15-4E5F-BC43-8CD49BAC78C8}"/>
              </a:ext>
            </a:extLst>
          </p:cNvPr>
          <p:cNvSpPr txBox="1"/>
          <p:nvPr/>
        </p:nvSpPr>
        <p:spPr>
          <a:xfrm>
            <a:off x="7835632" y="5123477"/>
            <a:ext cx="37082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Image 3: Map in colour code showing the five races of China. Sourced from: https: polyglotlegend.blogspot.com/2016/03/china-cool-facts-105.htm</a:t>
            </a:r>
          </a:p>
        </p:txBody>
      </p:sp>
    </p:spTree>
    <p:extLst>
      <p:ext uri="{BB962C8B-B14F-4D97-AF65-F5344CB8AC3E}">
        <p14:creationId xmlns:p14="http://schemas.microsoft.com/office/powerpoint/2010/main" val="14683580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1"/>
            <a:ext cx="2851523" cy="6638625"/>
            <a:chOff x="2487613" y="285750"/>
            <a:chExt cx="2428875" cy="5654676"/>
          </a:xfrm>
        </p:grpSpPr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5" y="-785"/>
            <a:ext cx="2356675" cy="6854040"/>
            <a:chOff x="6627813" y="194833"/>
            <a:chExt cx="1952625" cy="5678918"/>
          </a:xfrm>
        </p:grpSpPr>
        <p:sp>
          <p:nvSpPr>
            <p:cNvPr id="25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0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56" name="Rectangle 41">
            <a:extLst>
              <a:ext uri="{FF2B5EF4-FFF2-40B4-BE49-F238E27FC236}">
                <a16:creationId xmlns:a16="http://schemas.microsoft.com/office/drawing/2014/main" id="{1EDD21E1-BAF0-4314-AB31-82ECB8AC9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76A203-B698-44E4-AAD0-487C608C4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7" y="645109"/>
            <a:ext cx="5122652" cy="125989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/>
              <a:t>Mark Elliot: The Manchu Way – A Study of the Peking Garrison 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DC8619C-F25D-468E-95FA-2A2151D7DD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91B6BC-8848-4E60-9830-06A2F37D1A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9229" y="2133600"/>
            <a:ext cx="5122652" cy="375925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Mark Elliot surmises that that the segregation of the Banners also existed in a physical form. </a:t>
            </a:r>
          </a:p>
          <a:p>
            <a:r>
              <a:rPr lang="en-US" dirty="0"/>
              <a:t>He uses the separation of the Peking Garrison as the crux of his argument. </a:t>
            </a:r>
          </a:p>
          <a:p>
            <a:r>
              <a:rPr lang="en-US" dirty="0"/>
              <a:t>Each banner could only reside in a certain area of the city, forbidden to enter either one. </a:t>
            </a:r>
          </a:p>
          <a:p>
            <a:r>
              <a:rPr lang="en-US" dirty="0"/>
              <a:t>Use of Social Control – equal but separate.   </a:t>
            </a:r>
          </a:p>
          <a:p>
            <a:r>
              <a:rPr lang="en-US" dirty="0"/>
              <a:t>(Elliot, 2001, p. 103) </a:t>
            </a:r>
          </a:p>
        </p:txBody>
      </p:sp>
      <p:sp>
        <p:nvSpPr>
          <p:cNvPr id="57" name="Freeform 12">
            <a:extLst>
              <a:ext uri="{FF2B5EF4-FFF2-40B4-BE49-F238E27FC236}">
                <a16:creationId xmlns:a16="http://schemas.microsoft.com/office/drawing/2014/main" id="{7D9439D6-DEAD-4CEB-A61B-BE3D64D1B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98864C-0B5A-4164-A563-C7E4F31923E2}"/>
              </a:ext>
            </a:extLst>
          </p:cNvPr>
          <p:cNvSpPr txBox="1"/>
          <p:nvPr/>
        </p:nvSpPr>
        <p:spPr>
          <a:xfrm>
            <a:off x="7614151" y="5691975"/>
            <a:ext cx="2944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Image 4: Front cover of the Manchu way. Sourced from: https://www.sup.org/books/title/?id=709</a:t>
            </a:r>
          </a:p>
        </p:txBody>
      </p:sp>
      <p:pic>
        <p:nvPicPr>
          <p:cNvPr id="43" name="Content Placeholder 42">
            <a:extLst>
              <a:ext uri="{FF2B5EF4-FFF2-40B4-BE49-F238E27FC236}">
                <a16:creationId xmlns:a16="http://schemas.microsoft.com/office/drawing/2014/main" id="{8B6A5637-655F-40A2-8339-941A42C339F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614151" y="1399027"/>
            <a:ext cx="2827962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459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roup 9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1"/>
            <a:ext cx="2851523" cy="6638625"/>
            <a:chOff x="2487613" y="285750"/>
            <a:chExt cx="2428875" cy="5654676"/>
          </a:xfrm>
        </p:grpSpPr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71" name="Group 23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5" y="-785"/>
            <a:ext cx="2356675" cy="6854040"/>
            <a:chOff x="6627813" y="194833"/>
            <a:chExt cx="1952625" cy="5678918"/>
          </a:xfrm>
        </p:grpSpPr>
        <p:sp>
          <p:nvSpPr>
            <p:cNvPr id="25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3" name="Rectangle 37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5" name="Freeform 11">
            <a:extLst>
              <a:ext uri="{FF2B5EF4-FFF2-40B4-BE49-F238E27FC236}">
                <a16:creationId xmlns:a16="http://schemas.microsoft.com/office/drawing/2014/main" id="{A57352BE-A213-4040-BE8E-D4A925AD9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76" name="Rectangle 41">
            <a:extLst>
              <a:ext uri="{FF2B5EF4-FFF2-40B4-BE49-F238E27FC236}">
                <a16:creationId xmlns:a16="http://schemas.microsoft.com/office/drawing/2014/main" id="{1A44C337-3893-4B29-A265-B1329150B6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77" name="Group 43">
            <a:extLst>
              <a:ext uri="{FF2B5EF4-FFF2-40B4-BE49-F238E27FC236}">
                <a16:creationId xmlns:a16="http://schemas.microsoft.com/office/drawing/2014/main" id="{81E0B358-1267-4844-8B3D-B7A279B417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36169" y="228601"/>
            <a:ext cx="2851523" cy="6638625"/>
            <a:chOff x="2487613" y="285750"/>
            <a:chExt cx="2428875" cy="5654676"/>
          </a:xfrm>
        </p:grpSpPr>
        <p:sp>
          <p:nvSpPr>
            <p:cNvPr id="45" name="Freeform 11">
              <a:extLst>
                <a:ext uri="{FF2B5EF4-FFF2-40B4-BE49-F238E27FC236}">
                  <a16:creationId xmlns:a16="http://schemas.microsoft.com/office/drawing/2014/main" id="{B24AA06A-F1A5-4BB3-9486-9AE7A53B3F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78" name="Freeform 12">
              <a:extLst>
                <a:ext uri="{FF2B5EF4-FFF2-40B4-BE49-F238E27FC236}">
                  <a16:creationId xmlns:a16="http://schemas.microsoft.com/office/drawing/2014/main" id="{BDF97590-C600-44CB-9303-4A3679F516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13">
              <a:extLst>
                <a:ext uri="{FF2B5EF4-FFF2-40B4-BE49-F238E27FC236}">
                  <a16:creationId xmlns:a16="http://schemas.microsoft.com/office/drawing/2014/main" id="{A9BBE156-3FFA-4DC4-8468-35BD28DDC6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14">
              <a:extLst>
                <a:ext uri="{FF2B5EF4-FFF2-40B4-BE49-F238E27FC236}">
                  <a16:creationId xmlns:a16="http://schemas.microsoft.com/office/drawing/2014/main" id="{F7960DE5-3810-4B1E-B1E2-3BAFEA91E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9" name="Freeform 15">
              <a:extLst>
                <a:ext uri="{FF2B5EF4-FFF2-40B4-BE49-F238E27FC236}">
                  <a16:creationId xmlns:a16="http://schemas.microsoft.com/office/drawing/2014/main" id="{359E957C-CE11-446F-8AA7-B3E98390B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0" name="Freeform 16">
              <a:extLst>
                <a:ext uri="{FF2B5EF4-FFF2-40B4-BE49-F238E27FC236}">
                  <a16:creationId xmlns:a16="http://schemas.microsoft.com/office/drawing/2014/main" id="{A3E9FE34-CA9E-4443-BEBF-D1B9A1C6C2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1" name="Freeform 17">
              <a:extLst>
                <a:ext uri="{FF2B5EF4-FFF2-40B4-BE49-F238E27FC236}">
                  <a16:creationId xmlns:a16="http://schemas.microsoft.com/office/drawing/2014/main" id="{4F39D814-8A48-4509-BDEB-826F106591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2" name="Freeform 18">
              <a:extLst>
                <a:ext uri="{FF2B5EF4-FFF2-40B4-BE49-F238E27FC236}">
                  <a16:creationId xmlns:a16="http://schemas.microsoft.com/office/drawing/2014/main" id="{8C6D08C0-8C49-4B87-9CF4-A1F08714FA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3" name="Freeform 19">
              <a:extLst>
                <a:ext uri="{FF2B5EF4-FFF2-40B4-BE49-F238E27FC236}">
                  <a16:creationId xmlns:a16="http://schemas.microsoft.com/office/drawing/2014/main" id="{308C612B-4C0D-4863-B9CD-F86ABAA1B2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4" name="Freeform 20">
              <a:extLst>
                <a:ext uri="{FF2B5EF4-FFF2-40B4-BE49-F238E27FC236}">
                  <a16:creationId xmlns:a16="http://schemas.microsoft.com/office/drawing/2014/main" id="{600B1EC8-1B55-4390-A183-C33B5E227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5" name="Freeform 21">
              <a:extLst>
                <a:ext uri="{FF2B5EF4-FFF2-40B4-BE49-F238E27FC236}">
                  <a16:creationId xmlns:a16="http://schemas.microsoft.com/office/drawing/2014/main" id="{1790A225-91E1-4BE5-A801-5F1E32721C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6" name="Freeform 22">
              <a:extLst>
                <a:ext uri="{FF2B5EF4-FFF2-40B4-BE49-F238E27FC236}">
                  <a16:creationId xmlns:a16="http://schemas.microsoft.com/office/drawing/2014/main" id="{DFFC46A2-6BBF-47FD-BC17-5EE1DF7CB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AF44CA9C-80E8-44E1-A79C-D6EBFC73BC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77117" y="-785"/>
            <a:ext cx="2356675" cy="6854040"/>
            <a:chOff x="6627813" y="194833"/>
            <a:chExt cx="1952625" cy="5678918"/>
          </a:xfrm>
        </p:grpSpPr>
        <p:sp>
          <p:nvSpPr>
            <p:cNvPr id="59" name="Freeform 27">
              <a:extLst>
                <a:ext uri="{FF2B5EF4-FFF2-40B4-BE49-F238E27FC236}">
                  <a16:creationId xmlns:a16="http://schemas.microsoft.com/office/drawing/2014/main" id="{8CB9417F-98D9-4998-B00B-A5932E4C7D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28">
              <a:extLst>
                <a:ext uri="{FF2B5EF4-FFF2-40B4-BE49-F238E27FC236}">
                  <a16:creationId xmlns:a16="http://schemas.microsoft.com/office/drawing/2014/main" id="{FA79AA3D-583E-4A1E-AF7E-CBD980F596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29">
              <a:extLst>
                <a:ext uri="{FF2B5EF4-FFF2-40B4-BE49-F238E27FC236}">
                  <a16:creationId xmlns:a16="http://schemas.microsoft.com/office/drawing/2014/main" id="{D80C9F17-A6B2-4A12-BC77-F84264A669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2" name="Freeform 30">
              <a:extLst>
                <a:ext uri="{FF2B5EF4-FFF2-40B4-BE49-F238E27FC236}">
                  <a16:creationId xmlns:a16="http://schemas.microsoft.com/office/drawing/2014/main" id="{949C9A53-ED97-44CE-BDD5-ED24892116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3" name="Freeform 31">
              <a:extLst>
                <a:ext uri="{FF2B5EF4-FFF2-40B4-BE49-F238E27FC236}">
                  <a16:creationId xmlns:a16="http://schemas.microsoft.com/office/drawing/2014/main" id="{0F9FDAE7-225B-4072-8907-6EAA061744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4" name="Freeform 32">
              <a:extLst>
                <a:ext uri="{FF2B5EF4-FFF2-40B4-BE49-F238E27FC236}">
                  <a16:creationId xmlns:a16="http://schemas.microsoft.com/office/drawing/2014/main" id="{9D49818B-8EA3-4B41-9783-EFE0C618C3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5" name="Freeform 33">
              <a:extLst>
                <a:ext uri="{FF2B5EF4-FFF2-40B4-BE49-F238E27FC236}">
                  <a16:creationId xmlns:a16="http://schemas.microsoft.com/office/drawing/2014/main" id="{01903E65-D822-4457-B0A5-2F4168224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6" name="Freeform 34">
              <a:extLst>
                <a:ext uri="{FF2B5EF4-FFF2-40B4-BE49-F238E27FC236}">
                  <a16:creationId xmlns:a16="http://schemas.microsoft.com/office/drawing/2014/main" id="{A5CF9DAB-75BF-43D9-B1E7-817D1FAA00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7" name="Freeform 35">
              <a:extLst>
                <a:ext uri="{FF2B5EF4-FFF2-40B4-BE49-F238E27FC236}">
                  <a16:creationId xmlns:a16="http://schemas.microsoft.com/office/drawing/2014/main" id="{BB22916D-4BCF-4A4C-8714-A2564D34C3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8" name="Freeform 36">
              <a:extLst>
                <a:ext uri="{FF2B5EF4-FFF2-40B4-BE49-F238E27FC236}">
                  <a16:creationId xmlns:a16="http://schemas.microsoft.com/office/drawing/2014/main" id="{4CD9F734-569E-44E7-BD53-6214E0F18C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9" name="Freeform 37">
              <a:extLst>
                <a:ext uri="{FF2B5EF4-FFF2-40B4-BE49-F238E27FC236}">
                  <a16:creationId xmlns:a16="http://schemas.microsoft.com/office/drawing/2014/main" id="{7A5DAACB-2F42-40C8-BF6A-75B79299F9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0" name="Freeform 38">
              <a:extLst>
                <a:ext uri="{FF2B5EF4-FFF2-40B4-BE49-F238E27FC236}">
                  <a16:creationId xmlns:a16="http://schemas.microsoft.com/office/drawing/2014/main" id="{AD78E0F9-8568-4672-A22F-4ED5B1A96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D01C99A-9FEB-4412-8FC7-4E0DC54D4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3099" y="624109"/>
            <a:ext cx="5021516" cy="128089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A New Aristocracy? 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AA5CD610-ED7C-4CED-A9A1-174432C88A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5704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4" name="Freeform 11">
            <a:extLst>
              <a:ext uri="{FF2B5EF4-FFF2-40B4-BE49-F238E27FC236}">
                <a16:creationId xmlns:a16="http://schemas.microsoft.com/office/drawing/2014/main" id="{0C4379BF-8C7A-480A-BC36-DA55D92A93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4645706" y="714377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9C9C62-A97F-4A0E-A34B-C236C52687E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7268" r="1307"/>
          <a:stretch/>
        </p:blipFill>
        <p:spPr>
          <a:xfrm>
            <a:off x="-1555" y="1731"/>
            <a:ext cx="4671091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C49167-67A1-4FCD-97C4-C69443C10C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8192" y="2133603"/>
            <a:ext cx="5066419" cy="377762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The status of Bannerman or Bannerwomen became a de facto social class. </a:t>
            </a:r>
          </a:p>
          <a:p>
            <a:r>
              <a:rPr lang="en-US" dirty="0"/>
              <a:t>In 1727, military rank was merged with the hereditary nobility as part of the court system. </a:t>
            </a:r>
          </a:p>
          <a:p>
            <a:r>
              <a:rPr lang="en-US" dirty="0"/>
              <a:t>Bannerman who held certain ranks could obtain privileges only enjoyed by Manchu nobles. </a:t>
            </a:r>
          </a:p>
          <a:p>
            <a:r>
              <a:rPr lang="en-US" dirty="0"/>
              <a:t>(</a:t>
            </a:r>
            <a:r>
              <a:rPr lang="en-US" dirty="0" err="1"/>
              <a:t>Daubringhaus</a:t>
            </a:r>
            <a:r>
              <a:rPr lang="en-US" dirty="0"/>
              <a:t>, 2011, p. 267)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404F8E-1F92-41DE-8B6D-23133DBF4D3B}"/>
              </a:ext>
            </a:extLst>
          </p:cNvPr>
          <p:cNvSpPr txBox="1"/>
          <p:nvPr/>
        </p:nvSpPr>
        <p:spPr>
          <a:xfrm>
            <a:off x="5920870" y="5359468"/>
            <a:ext cx="28728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Image 5: A Banner Girl in Late Imperial China. Sourced from: http://www.csstoday.com/Item/1984.aspx</a:t>
            </a:r>
          </a:p>
        </p:txBody>
      </p:sp>
    </p:spTree>
    <p:extLst>
      <p:ext uri="{BB962C8B-B14F-4D97-AF65-F5344CB8AC3E}">
        <p14:creationId xmlns:p14="http://schemas.microsoft.com/office/powerpoint/2010/main" val="8386153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6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3F4C104D-5F30-4811-9376-566B26E4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ED9BA9-4420-4262-9917-0DD5EBFB6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 vert="horz" lIns="91440" tIns="45720" rIns="91440" bIns="45720" rtlCol="0" anchor="t">
            <a:normAutofit/>
          </a:bodyPr>
          <a:lstStyle/>
          <a:p>
            <a:pPr defTabSz="457200">
              <a:lnSpc>
                <a:spcPct val="90000"/>
              </a:lnSpc>
            </a:pPr>
            <a:r>
              <a:rPr lang="en-US" sz="2800"/>
              <a:t>Alternate Means of Social Progression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815E34B-5D02-4E01-A936-E8E1C0AB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4E7EB8-46DE-4AA6-A399-3B5E5303C3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9225" y="2133600"/>
            <a:ext cx="3650278" cy="3759253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defTabSz="457200">
              <a:lnSpc>
                <a:spcPct val="90000"/>
              </a:lnSpc>
            </a:pPr>
            <a:r>
              <a:rPr lang="en-US" sz="1700" dirty="0"/>
              <a:t>Throughout the Ching Dynasty only one Bannerman reached third rank of the Imperial Examination in 1730. </a:t>
            </a:r>
          </a:p>
          <a:p>
            <a:pPr defTabSz="457200">
              <a:lnSpc>
                <a:spcPct val="90000"/>
              </a:lnSpc>
            </a:pPr>
            <a:r>
              <a:rPr lang="en-US" sz="1700" dirty="0"/>
              <a:t>New status permitted exemption through exemplary service. </a:t>
            </a:r>
          </a:p>
          <a:p>
            <a:pPr defTabSz="457200">
              <a:lnSpc>
                <a:spcPct val="90000"/>
              </a:lnSpc>
            </a:pPr>
            <a:r>
              <a:rPr lang="en-US" sz="1700" dirty="0"/>
              <a:t>Middle ranking Officers could be made provincial Magistrates. </a:t>
            </a:r>
          </a:p>
          <a:p>
            <a:pPr defTabSz="457200">
              <a:lnSpc>
                <a:spcPct val="90000"/>
              </a:lnSpc>
            </a:pPr>
            <a:r>
              <a:rPr lang="en-US" sz="1700" dirty="0"/>
              <a:t>Known appointment in 1724 due to “Unemotional Judgement” in Fujian.   </a:t>
            </a:r>
          </a:p>
          <a:p>
            <a:pPr defTabSz="457200">
              <a:lnSpc>
                <a:spcPct val="90000"/>
              </a:lnSpc>
            </a:pPr>
            <a:endParaRPr lang="en-US" sz="1700" dirty="0"/>
          </a:p>
          <a:p>
            <a:pPr defTabSz="457200">
              <a:lnSpc>
                <a:spcPct val="90000"/>
              </a:lnSpc>
            </a:pPr>
            <a:r>
              <a:rPr lang="en-US" sz="1700" dirty="0"/>
              <a:t>(Elliot, 2001, p. 231)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293EF59-9572-413C-B9D9-6CDE9E2F61D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840" y="640080"/>
            <a:ext cx="6504982" cy="5252773"/>
          </a:xfrm>
          <a:prstGeom prst="rect">
            <a:avLst/>
          </a:prstGeom>
        </p:spPr>
      </p:pic>
      <p:sp>
        <p:nvSpPr>
          <p:cNvPr id="86" name="Freeform 11">
            <a:extLst>
              <a:ext uri="{FF2B5EF4-FFF2-40B4-BE49-F238E27FC236}">
                <a16:creationId xmlns:a16="http://schemas.microsoft.com/office/drawing/2014/main" id="{7DE3414B-B032-4710-A468-D3285E38C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0D7EBA-272E-420E-B61E-7C5B5E255DC8}"/>
              </a:ext>
            </a:extLst>
          </p:cNvPr>
          <p:cNvSpPr txBox="1"/>
          <p:nvPr/>
        </p:nvSpPr>
        <p:spPr>
          <a:xfrm>
            <a:off x="6658544" y="6000635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Image 6: Magistrate at Work. Sourced From: http://multipletext.com/2011/10-xinhai-revolution-2.htm</a:t>
            </a:r>
          </a:p>
        </p:txBody>
      </p:sp>
    </p:spTree>
    <p:extLst>
      <p:ext uri="{BB962C8B-B14F-4D97-AF65-F5344CB8AC3E}">
        <p14:creationId xmlns:p14="http://schemas.microsoft.com/office/powerpoint/2010/main" val="32741226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664C23C-AA56-4A9B-A7B9-2E5BF382D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5309B6-94E3-4B74-B9A8-3FA809EDA0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Eight Banner Armies were a deliberate construct of the Ching Dynasty to control and perpetuate the multi ethnic empire that was Imperial China.</a:t>
            </a:r>
          </a:p>
          <a:p>
            <a:r>
              <a:rPr lang="en-GB" dirty="0"/>
              <a:t>This separation allowed cultures to diverge and establish their own identity within the Banners whilst being considered part of the Chinese Identity. </a:t>
            </a:r>
          </a:p>
          <a:p>
            <a:r>
              <a:rPr lang="en-GB" dirty="0"/>
              <a:t>Bannerman through steady service could accumulate privileges otherwise not available to the non Manchus. </a:t>
            </a:r>
          </a:p>
          <a:p>
            <a:r>
              <a:rPr lang="en-GB" dirty="0"/>
              <a:t>The ability to assume positions without attending the Imperial Exam.  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53621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DEB87C-272A-4143-8D99-021208758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Bibliography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9CE05-07F5-467A-8477-F7CDC23E8E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S. Dabringhaus, ‘The Monarch and Inner-Outer Court Dualism In Late Imperial China’ in </a:t>
            </a:r>
            <a:r>
              <a:rPr lang="en-GB" i="1" dirty="0"/>
              <a:t>Royal Courts in Dynastic States and Empires: A Global Perspective</a:t>
            </a:r>
            <a:r>
              <a:rPr lang="en-GB" dirty="0"/>
              <a:t>, ed. by Jeroen </a:t>
            </a:r>
            <a:r>
              <a:rPr lang="en-GB" dirty="0" err="1"/>
              <a:t>Duindam</a:t>
            </a:r>
            <a:r>
              <a:rPr lang="en-GB" dirty="0"/>
              <a:t>, Tülay Artan and Metin Kunt (Leiden: Brill, 2011), pp. 265-287.  </a:t>
            </a:r>
          </a:p>
          <a:p>
            <a:r>
              <a:rPr lang="en-GB" dirty="0"/>
              <a:t>M. Elliot, </a:t>
            </a:r>
            <a:r>
              <a:rPr lang="en-GB" i="1" dirty="0"/>
              <a:t>The Manchu Way</a:t>
            </a:r>
            <a:r>
              <a:rPr lang="en-GB" dirty="0"/>
              <a:t>, (Stanford: Stanford University Press, 2001) </a:t>
            </a:r>
          </a:p>
          <a:p>
            <a:r>
              <a:rPr lang="en-GB" dirty="0"/>
              <a:t>M. </a:t>
            </a:r>
            <a:r>
              <a:rPr lang="en-GB" dirty="0" err="1"/>
              <a:t>Fredholm</a:t>
            </a:r>
            <a:r>
              <a:rPr lang="en-GB" dirty="0"/>
              <a:t>, </a:t>
            </a:r>
            <a:r>
              <a:rPr lang="en-GB" i="1" dirty="0"/>
              <a:t>Eight Banners and Green Flag</a:t>
            </a:r>
            <a:r>
              <a:rPr lang="en-GB" dirty="0"/>
              <a:t>, (London: Pike and </a:t>
            </a:r>
            <a:r>
              <a:rPr lang="en-GB"/>
              <a:t>Shot Society, 2009)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42470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EEF37-E393-4D87-9417-BEB26E049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Image 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90B79-7911-4221-AFBE-47025F78D8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400" dirty="0"/>
              <a:t>Image 1: </a:t>
            </a:r>
            <a:r>
              <a:rPr lang="en-GB" sz="1400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http://britishbattles.homestead.com/manchuria.html</a:t>
            </a:r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/>
              <a:t>Image 2: </a:t>
            </a:r>
            <a:r>
              <a:rPr lang="en-GB" sz="1400" dirty="0">
                <a:solidFill>
                  <a:prstClr val="black"/>
                </a:solidFill>
              </a:rPr>
              <a:t>http://taipeitimes.com/News/feat/archives/2011/02/16/2003495996</a:t>
            </a:r>
            <a:endParaRPr lang="en-GB" sz="1400" dirty="0"/>
          </a:p>
          <a:p>
            <a:r>
              <a:rPr lang="en-GB" sz="1400" dirty="0"/>
              <a:t>Image 3: </a:t>
            </a:r>
            <a:r>
              <a:rPr lang="en-GB" sz="1400" dirty="0">
                <a:solidFill>
                  <a:prstClr val="black"/>
                </a:solidFill>
              </a:rPr>
              <a:t>https: polyglotlegend.blogspot.com/2016/03/china-cool-facts-105.htm</a:t>
            </a:r>
            <a:endParaRPr lang="en-GB" sz="1400" dirty="0"/>
          </a:p>
          <a:p>
            <a:r>
              <a:rPr lang="en-GB" sz="1400" dirty="0"/>
              <a:t>Image 4: </a:t>
            </a:r>
            <a:r>
              <a:rPr lang="en-GB" sz="1400" dirty="0">
                <a:solidFill>
                  <a:prstClr val="black"/>
                </a:solidFill>
              </a:rPr>
              <a:t>https://www.sup.org/books/title/?id=709</a:t>
            </a:r>
            <a:endParaRPr lang="en-GB" sz="1400" dirty="0"/>
          </a:p>
          <a:p>
            <a:r>
              <a:rPr lang="en-GB" sz="1400" dirty="0"/>
              <a:t>Image 5:</a:t>
            </a:r>
            <a:r>
              <a:rPr lang="en-GB" sz="1400" dirty="0">
                <a:solidFill>
                  <a:prstClr val="black"/>
                </a:solidFill>
              </a:rPr>
              <a:t> http://www.csstoday.com/Item/1984.aspx</a:t>
            </a:r>
            <a:endParaRPr lang="en-GB" sz="1400" dirty="0"/>
          </a:p>
          <a:p>
            <a:r>
              <a:rPr lang="en-GB" sz="1400" dirty="0"/>
              <a:t>Image 6: </a:t>
            </a:r>
            <a:r>
              <a:rPr lang="en-GB" sz="1400" dirty="0">
                <a:solidFill>
                  <a:prstClr val="black"/>
                </a:solidFill>
              </a:rPr>
              <a:t>http://multipletext.com/2011/10-xinhai-revolution-2.htm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9989495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888</Words>
  <Application>Microsoft Office PowerPoint</Application>
  <PresentationFormat>Widescreen</PresentationFormat>
  <Paragraphs>65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Wingdings 3</vt:lpstr>
      <vt:lpstr>Wisp</vt:lpstr>
      <vt:lpstr>The Army of the Eight Banners: Multi Ethnic Segregation But A System Off Social Progression </vt:lpstr>
      <vt:lpstr>Introduction </vt:lpstr>
      <vt:lpstr>So What were the Eight Banners?</vt:lpstr>
      <vt:lpstr>Use of the Eight Banners</vt:lpstr>
      <vt:lpstr>Institutional Segregation </vt:lpstr>
      <vt:lpstr>Mark Elliot: The Manchu Way – A Study of the Peking Garrison </vt:lpstr>
      <vt:lpstr>A New Aristocracy? </vt:lpstr>
      <vt:lpstr>Alternate Means of Social Progression</vt:lpstr>
      <vt:lpstr>Conclusions</vt:lpstr>
      <vt:lpstr>Bibliography </vt:lpstr>
      <vt:lpstr>Image 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Army of the Eight Banners: Multi Ethnic Segregation but One Nation </dc:title>
  <dc:creator>Henry Gillson-Gant</dc:creator>
  <cp:lastModifiedBy>Henry Gillson-Gant</cp:lastModifiedBy>
  <cp:revision>9</cp:revision>
  <dcterms:created xsi:type="dcterms:W3CDTF">2018-12-13T13:57:19Z</dcterms:created>
  <dcterms:modified xsi:type="dcterms:W3CDTF">2018-12-17T07:34:59Z</dcterms:modified>
</cp:coreProperties>
</file>