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2"/>
  </p:notesMasterIdLst>
  <p:sldIdLst>
    <p:sldId id="719" r:id="rId7"/>
    <p:sldId id="859" r:id="rId8"/>
    <p:sldId id="770" r:id="rId9"/>
    <p:sldId id="379" r:id="rId10"/>
    <p:sldId id="922" r:id="rId11"/>
    <p:sldId id="923" r:id="rId12"/>
    <p:sldId id="924" r:id="rId13"/>
    <p:sldId id="925" r:id="rId14"/>
    <p:sldId id="926" r:id="rId15"/>
    <p:sldId id="930" r:id="rId16"/>
    <p:sldId id="931" r:id="rId17"/>
    <p:sldId id="929" r:id="rId18"/>
    <p:sldId id="928" r:id="rId19"/>
    <p:sldId id="393" r:id="rId20"/>
    <p:sldId id="732" r:id="rId21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73844" autoAdjust="0"/>
  </p:normalViewPr>
  <p:slideViewPr>
    <p:cSldViewPr snapToGrid="0">
      <p:cViewPr varScale="1">
        <p:scale>
          <a:sx n="71" d="100"/>
          <a:sy n="71" d="100"/>
        </p:scale>
        <p:origin x="223" y="4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gs" Target="tags/tag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modSld">
      <pc:chgData name="Stalin Jacob Wilson Packia Dhas" userId="050d7d71-3621-4503-95e8-1c9a9d962492" providerId="ADAL" clId="{3FBC77E1-FE42-4F9E-B4B2-3759F3328945}" dt="2026-03-18T09:18:14.645" v="36" actId="20577"/>
      <pc:docMkLst>
        <pc:docMk/>
      </pc:docMkLst>
      <pc:sldChg chg="modSp mod">
        <pc:chgData name="Stalin Jacob Wilson Packia Dhas" userId="050d7d71-3621-4503-95e8-1c9a9d962492" providerId="ADAL" clId="{3FBC77E1-FE42-4F9E-B4B2-3759F3328945}" dt="2026-03-18T09:18:14.645" v="36" actId="20577"/>
        <pc:sldMkLst>
          <pc:docMk/>
          <pc:sldMk cId="1004269900" sldId="930"/>
        </pc:sldMkLst>
        <pc:spChg chg="mod">
          <ac:chgData name="Stalin Jacob Wilson Packia Dhas" userId="050d7d71-3621-4503-95e8-1c9a9d962492" providerId="ADAL" clId="{3FBC77E1-FE42-4F9E-B4B2-3759F3328945}" dt="2026-03-18T09:18:14.645" v="36" actId="20577"/>
          <ac:spMkLst>
            <pc:docMk/>
            <pc:sldMk cId="1004269900" sldId="930"/>
            <ac:spMk id="9" creationId="{28A2918C-5BFC-ABD1-AAE8-C564B7CA647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6CEA5-40A2-59B3-3A2D-7A9DB0776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C88E81-8F81-CEBF-BB10-BD72616227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8E207D-6338-1EB7-24A8-90E1B152AD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EBE2FC-EA74-FA57-9673-AB1EB7F887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F2481C-434C-1CA4-F004-BA1334DF0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6AC2D-FDBD-9F83-F48C-0A7FFBB42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817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BD004-1DB1-4362-B8F4-A17779E98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45CC67-4A0F-9A91-1FEF-45A4BA5717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3967AF-4779-B0A3-8F4C-C621B4721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78BB6F0-03B8-7953-1FA8-782735F9E07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03CA8-47F1-A11D-3B8B-022804CCB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578BE-E868-1EE8-ECEB-16D8C825F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676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0B0B3-E800-2203-D458-154B0B4FBC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30D659-E20B-9B32-3A19-4A02789E24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C5E35-8B67-818B-6359-A2D393879F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4686867-DDAB-256A-5909-980E48B5BDA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ED473-3ADC-4B72-B0AA-E416E0499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DEFDD-C21C-5585-ADE7-5C417C747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6818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EC78B-F63C-3517-3B38-9A93BEC72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7577C5-2C04-FAD6-D4B5-35CB50F474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D6DD2C-805B-AAE9-2903-B91788042A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B7149C9-CB79-3416-B6CE-C3EAAD81B87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1DE5A-473B-4232-7050-EA52F42FF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026D-8F7E-B297-1397-A91E8CD30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5125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18811-52DE-F9DB-386B-96294496D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163141-BD0D-B2C6-B9EA-F392EBFA3F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CBA697-F1CD-051C-BD69-68CEADA1F4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D5B4801-6E49-96A9-2F7A-F621B604BBB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7CB05-53D5-8997-DD82-EF6DFD59C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7E239-CFB2-1258-EE80-51457F0FF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285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4D4B7-7C11-A67E-1332-0DF27C0EF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D23CED-5F95-96B6-7C5D-3EF1BF5B5F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FB8F06-729A-CC8B-AD4A-8F8E145822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2C849B2-EE5B-19CA-E481-B17471859BE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C8B32-832C-105D-6050-10A04E2D9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96D70-46C1-9641-8B3F-7691F694B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7502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29753A-254F-F102-16C8-96F9558039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874BD7-6D60-5B81-183D-13BB08DA48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31A18F-F9E5-52D5-B446-9EE0EC94EA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2934084-C925-EAB5-8CAD-90AC175F5ED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3E525-AC32-494E-DD8B-3B0D4177B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EF746-C2DB-A89A-2134-2BB129805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0271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A586F-5368-C7DE-831A-0783B03FB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FA3AE7-0610-7A0D-A366-AFDCE50476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F4F44F-EACD-7C6C-B163-B29805F3BA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8A738D6-62E9-D66B-76A6-BE6EBE7F00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D5243-9B7B-075E-F886-FBA83CC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A4E97-64F6-F04E-A8D4-ACBECE8DB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719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23C3C-C92F-62A7-0F0C-7FF9ECEC5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093489-AD11-A34E-581C-21D807C562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7AB1F6-9446-7A08-B5E2-6E5462BDEF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E73DA26-05D0-8E22-A2AE-40AA131B6CF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EAED6-46C8-34E4-A91A-E9E034066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643E9-42DD-D308-9477-579F58941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6131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28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03/18/2026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93535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588967" y="2883630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Cost Benefit Analysis</a:t>
            </a:r>
            <a:endParaRPr lang="en-GB" sz="44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8DDA9-88DB-FD1F-956E-2E7BBD804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C1000-06DF-8105-D7B6-52044302D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ea typeface="Cambria" panose="02040503050406030204" pitchFamily="18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5799D-C667-E90C-0356-F0A7090B1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C19EEB-BC9A-DF4B-3F85-471B45804862}"/>
              </a:ext>
            </a:extLst>
          </p:cNvPr>
          <p:cNvSpPr txBox="1"/>
          <p:nvPr/>
        </p:nvSpPr>
        <p:spPr>
          <a:xfrm>
            <a:off x="376880" y="1440258"/>
            <a:ext cx="11594969" cy="3723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Content:</a:t>
            </a:r>
          </a:p>
          <a:p>
            <a:pPr marL="457200" indent="-4572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ea typeface="Cambria" panose="02040503050406030204" pitchFamily="18" charset="0"/>
                <a:cs typeface="Arial" panose="020B0604020202020204" pitchFamily="34" charset="0"/>
              </a:rPr>
              <a:t>Cost Benefit Analysis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ffectLst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0DC71C-6177-9545-5108-AE151094D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496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Learning Outcome</a:t>
            </a:r>
            <a:endParaRPr lang="en-GB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76880" y="1440258"/>
            <a:ext cx="11594969" cy="2913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Learning Outcome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	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At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 the end of this lecture, students will be able to:</a:t>
            </a:r>
          </a:p>
          <a:p>
            <a:pPr marL="1371600" lvl="2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Identify project costs and benefits, and use cost–benefit analysis to support decision-making..</a:t>
            </a: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940D3D-835D-77C3-6860-95E0A9726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is CBA?</a:t>
            </a:r>
          </a:p>
          <a:p>
            <a:r>
              <a:rPr lang="en-US" dirty="0"/>
              <a:t>Cost–Benefit Analysis (CBA) is a method used to evaluate how well a </a:t>
            </a:r>
            <a:r>
              <a:rPr lang="en-US" b="1" dirty="0"/>
              <a:t>planned action or project</a:t>
            </a:r>
            <a:r>
              <a:rPr lang="en-US" dirty="0"/>
              <a:t> will perform by comparing its </a:t>
            </a:r>
            <a:r>
              <a:rPr lang="en-US" b="1" dirty="0"/>
              <a:t>costs and benefits</a:t>
            </a:r>
            <a:r>
              <a:rPr lang="en-US" dirty="0"/>
              <a:t>.</a:t>
            </a:r>
          </a:p>
          <a:p>
            <a:r>
              <a:rPr lang="en-US" dirty="0"/>
              <a:t>Measures both </a:t>
            </a:r>
            <a:r>
              <a:rPr lang="en-US" b="1" dirty="0"/>
              <a:t>positive factors (benefits)</a:t>
            </a:r>
            <a:r>
              <a:rPr lang="en-US" dirty="0"/>
              <a:t> and </a:t>
            </a:r>
            <a:r>
              <a:rPr lang="en-US" b="1" dirty="0"/>
              <a:t>negative factors (costs)</a:t>
            </a:r>
            <a:r>
              <a:rPr lang="en-US" dirty="0"/>
              <a:t> of a project.</a:t>
            </a:r>
          </a:p>
          <a:p>
            <a:r>
              <a:rPr lang="en-US" dirty="0"/>
              <a:t>The analysis </a:t>
            </a:r>
            <a:r>
              <a:rPr lang="en-US" b="1" dirty="0"/>
              <a:t>adds benefits and subtracts costs</a:t>
            </a:r>
            <a:r>
              <a:rPr lang="en-US" dirty="0"/>
              <a:t> to determine the </a:t>
            </a:r>
            <a:r>
              <a:rPr lang="en-US" b="1" dirty="0"/>
              <a:t>net result</a:t>
            </a:r>
            <a:r>
              <a:rPr lang="en-US" dirty="0"/>
              <a:t> of a decision.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5AD142-3055-E74B-7996-B21B3B306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4C033-B57E-ADA2-9113-6C3DA5F51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D79CBEA-EA50-EAEB-566B-2645D791A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E763DFF-8307-DA34-465F-7114AC45A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FEBDCB8-B377-2842-FA47-65CA6339E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Why Use Cost–Benefit Analysis?</a:t>
            </a:r>
          </a:p>
          <a:p>
            <a:r>
              <a:rPr lang="en-US" dirty="0"/>
              <a:t>To determine whether a project is economically feasible.</a:t>
            </a:r>
          </a:p>
          <a:p>
            <a:r>
              <a:rPr lang="en-US" dirty="0"/>
              <a:t>To compare two or more project alternatives.</a:t>
            </a:r>
          </a:p>
          <a:p>
            <a:r>
              <a:rPr lang="en-US" dirty="0"/>
              <a:t>To identify which project gives the best return on investment.</a:t>
            </a:r>
          </a:p>
          <a:p>
            <a:r>
              <a:rPr lang="en-US" dirty="0"/>
              <a:t>To determine the optimal time to start a project.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176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766DA-F43F-48B5-03F3-DF1A4B1DD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B6527-8907-F95F-0267-007504331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E694650-92F8-70C5-3FF1-ED7F9A91E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CD0914-0A16-F77C-9731-4C6CE792E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7514489-FD22-55C8-015D-17A28104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Cost:</a:t>
            </a:r>
          </a:p>
          <a:p>
            <a:r>
              <a:rPr lang="en-US" sz="3200" dirty="0"/>
              <a:t>The value of resources or money used to produce something.</a:t>
            </a:r>
          </a:p>
          <a:p>
            <a:r>
              <a:rPr lang="en-US" sz="3200" dirty="0"/>
              <a:t>Once spent, it cannot be used again.</a:t>
            </a:r>
          </a:p>
          <a:p>
            <a:pPr marL="0" indent="0">
              <a:buNone/>
            </a:pPr>
            <a:r>
              <a:rPr lang="en-US" sz="3200" b="1" dirty="0"/>
              <a:t>Benefit:</a:t>
            </a:r>
          </a:p>
          <a:p>
            <a:r>
              <a:rPr lang="en-US" sz="3200" dirty="0"/>
              <a:t>The monetary value of desirable outcomes resulting from decisions or projects.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668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AD9A4-9CE1-DD05-9850-44F14BAAE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3081-83DF-C748-E5DA-2412C3B54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983A1A5-E1E5-F653-CDCA-9BBB036C8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A4A9374-7106-DDA5-908F-E4FA22A25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750135-8754-A5D4-B170-604E86F39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Concept of CBA</a:t>
            </a:r>
            <a:endParaRPr lang="en-US" sz="3200" b="1" dirty="0"/>
          </a:p>
          <a:p>
            <a:r>
              <a:rPr lang="en-US" dirty="0" err="1"/>
              <a:t>Organisations</a:t>
            </a:r>
            <a:r>
              <a:rPr lang="en-US" dirty="0"/>
              <a:t> aim to create value or profit.</a:t>
            </a:r>
          </a:p>
          <a:p>
            <a:r>
              <a:rPr lang="en-US" dirty="0"/>
              <a:t>A system must produce more benefits than costs.</a:t>
            </a:r>
          </a:p>
          <a:p>
            <a:r>
              <a:rPr lang="en-US" dirty="0"/>
              <a:t>If benefits exceed costs, the project is viable.</a:t>
            </a:r>
          </a:p>
          <a:p>
            <a:r>
              <a:rPr lang="en-US" dirty="0"/>
              <a:t>If costs exceed benefits, the project may not be worthwhile.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51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A590A-9B65-572E-0741-94DBADB92D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A8B1E-0752-A600-F1AE-B0E7EE470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C8823D5-EB32-8DE6-CCB6-296787C04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4B95F65-8588-5A36-A99B-BF912E81D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23D03EE-EAEF-D061-236A-004059973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Process of Cost–Benefit Analysis</a:t>
            </a:r>
          </a:p>
          <a:p>
            <a:pPr marL="0" indent="0">
              <a:buNone/>
            </a:pPr>
            <a:r>
              <a:rPr lang="en-US" dirty="0"/>
              <a:t>1. Identification of costs and benefits.</a:t>
            </a:r>
          </a:p>
          <a:p>
            <a:pPr marL="0" indent="0">
              <a:buNone/>
            </a:pPr>
            <a:r>
              <a:rPr lang="en-US" dirty="0"/>
              <a:t>2. Evaluation of costs and benefits.</a:t>
            </a:r>
          </a:p>
          <a:p>
            <a:pPr marL="0" indent="0">
              <a:buNone/>
            </a:pPr>
            <a:r>
              <a:rPr lang="en-US" dirty="0"/>
              <a:t>3. Selection of the best alternative or decision.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001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52E6C3-495F-4167-5F4C-A0A715C12E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03FBE-A47A-1BC2-12D1-5F7BDE36D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0C497FD-C7BC-7256-1E72-5E5A4F89C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3376BBF-FBF4-38A3-0394-328A823E8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B123DC0-4659-BE26-8F16-ABCCF9BC8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Decision Making Using CBA</a:t>
            </a:r>
          </a:p>
          <a:p>
            <a:pPr marL="0" indent="0">
              <a:buNone/>
            </a:pPr>
            <a:r>
              <a:rPr lang="en-US" dirty="0"/>
              <a:t>CBA helps answer important questions:</a:t>
            </a:r>
          </a:p>
          <a:p>
            <a:r>
              <a:rPr lang="en-US" dirty="0"/>
              <a:t>Is the project financially worthwhile?</a:t>
            </a:r>
          </a:p>
          <a:p>
            <a:r>
              <a:rPr lang="en-US" dirty="0"/>
              <a:t>Is it the best option among alternatives?</a:t>
            </a:r>
          </a:p>
          <a:p>
            <a:r>
              <a:rPr lang="en-US" dirty="0"/>
              <a:t>Should the project be undertaken at all?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260372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89071-BBF9-4E56-5CB0-5741D6541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3BE-71EF-6FEE-F275-F9F093250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D4693C7-F2B6-1388-EEAB-468B3536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E87D783-2D68-DD7D-4BD2-7A96721F3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8A2918C-5BFC-ABD1-AAE8-C564B7CA6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Example: Installing Solar Panels on a University Building</a:t>
            </a:r>
          </a:p>
          <a:p>
            <a:pPr marL="0" indent="0">
              <a:buNone/>
            </a:pPr>
            <a:r>
              <a:rPr lang="en-US" b="1" dirty="0"/>
              <a:t>Costs:</a:t>
            </a:r>
            <a:endParaRPr lang="en-US" dirty="0"/>
          </a:p>
          <a:p>
            <a:r>
              <a:rPr lang="en-US" dirty="0"/>
              <a:t>High installation cost</a:t>
            </a:r>
          </a:p>
          <a:p>
            <a:r>
              <a:rPr lang="en-US" dirty="0"/>
              <a:t>Maintenance and cleaning costs</a:t>
            </a:r>
          </a:p>
          <a:p>
            <a:r>
              <a:rPr lang="en-US" dirty="0"/>
              <a:t>Initial design and setup costs</a:t>
            </a:r>
          </a:p>
          <a:p>
            <a:pPr marL="0" indent="0">
              <a:buNone/>
            </a:pPr>
            <a:r>
              <a:rPr lang="en-US" b="1" dirty="0"/>
              <a:t>Benefits:</a:t>
            </a:r>
            <a:endParaRPr lang="en-US" dirty="0"/>
          </a:p>
          <a:p>
            <a:r>
              <a:rPr lang="en-US" dirty="0"/>
              <a:t>Reduced electricity bills</a:t>
            </a:r>
          </a:p>
          <a:p>
            <a:r>
              <a:rPr lang="en-US" dirty="0"/>
              <a:t>Lower carbon emissions</a:t>
            </a:r>
          </a:p>
          <a:p>
            <a:r>
              <a:rPr lang="en-US" dirty="0"/>
              <a:t>Long-term energy savings</a:t>
            </a:r>
          </a:p>
          <a:p>
            <a:r>
              <a:rPr lang="en-US" dirty="0"/>
              <a:t>Improved sustainability image of the </a:t>
            </a:r>
            <a:r>
              <a:rPr lang="en-US" dirty="0" err="1"/>
              <a:t>orgainsation</a:t>
            </a:r>
            <a:endParaRPr lang="en-US" dirty="0"/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04269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00BB23-4C3F-3CD4-AE41-69FD27FB1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592E7-0731-F2C2-F45E-52D28FBD8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37C551A-2012-8CAD-F101-8FE290DBF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BC03E0B-6996-1960-F142-39CB19C3F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887419F3-A83B-EDB3-5915-B7864F2FFB8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7846" y="1430195"/>
                <a:ext cx="11081186" cy="477011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Cost Benefit Analysis</a:t>
                </a:r>
              </a:p>
              <a:p>
                <a:pPr marL="0" indent="0">
                  <a:buNone/>
                </a:pPr>
                <a:r>
                  <a:rPr lang="en-GB" dirty="0"/>
                  <a:t>			Net Benefit =Total Benefits−Total Costs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0"/>
                        <m:t>Benefit</m:t>
                      </m:r>
                      <m:r>
                        <m:rPr>
                          <m:nor/>
                        </m:rPr>
                        <a:rPr lang="en-GB" b="0" i="0" smtClean="0"/>
                        <m:t> </m:t>
                      </m:r>
                      <m:r>
                        <m:rPr>
                          <m:nor/>
                        </m:rPr>
                        <a:rPr lang="en-GB" b="0"/>
                        <m:t>Cost</m:t>
                      </m:r>
                      <m:r>
                        <m:rPr>
                          <m:nor/>
                        </m:rPr>
                        <a:rPr lang="en-GB" b="0" i="1"/>
                        <m:t> </m:t>
                      </m:r>
                      <m:r>
                        <m:rPr>
                          <m:nor/>
                        </m:rPr>
                        <a:rPr lang="en-GB" b="0" i="1"/>
                        <m:t>Ratio</m:t>
                      </m:r>
                      <m:r>
                        <m:rPr>
                          <m:nor/>
                        </m:rPr>
                        <a:rPr lang="en-GB" b="0" i="1"/>
                        <m:t> (</m:t>
                      </m:r>
                      <m:r>
                        <m:rPr>
                          <m:nor/>
                        </m:rPr>
                        <a:rPr lang="en-GB" b="0" i="1"/>
                        <m:t>BCR</m:t>
                      </m:r>
                      <m:r>
                        <m:rPr>
                          <m:nor/>
                        </m:rPr>
                        <a:rPr lang="en-GB" b="0" i="1"/>
                        <m:t>)</m:t>
                      </m:r>
                      <m:r>
                        <a:rPr lang="en-GB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ar-AE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i="1"/>
                            <m:t>Total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Benefits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i="1"/>
                            <m:t>Total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Costs</m:t>
                          </m:r>
                        </m:den>
                      </m:f>
                    </m:oMath>
                  </m:oMathPara>
                </a14:m>
                <a:endParaRPr lang="ar-AE" b="0" dirty="0"/>
              </a:p>
              <a:p>
                <a:endParaRPr lang="en-GB" dirty="0"/>
              </a:p>
              <a:p>
                <a:r>
                  <a:rPr lang="en-GB" dirty="0"/>
                  <a:t>If </a:t>
                </a:r>
                <a:r>
                  <a:rPr lang="en-GB" b="1" dirty="0"/>
                  <a:t>Net Benefit &gt; 0</a:t>
                </a:r>
                <a:r>
                  <a:rPr lang="en-GB" dirty="0"/>
                  <a:t>, the option is beneficial.</a:t>
                </a:r>
              </a:p>
              <a:p>
                <a:r>
                  <a:rPr lang="en-GB" dirty="0"/>
                  <a:t>If </a:t>
                </a:r>
                <a:r>
                  <a:rPr lang="en-GB" b="1" dirty="0"/>
                  <a:t>BCR &gt; 1</a:t>
                </a:r>
                <a:r>
                  <a:rPr lang="en-GB" dirty="0"/>
                  <a:t>, benefits outweigh costs.</a:t>
                </a:r>
              </a:p>
              <a:p>
                <a:r>
                  <a:rPr lang="en-US" dirty="0"/>
                  <a:t>If </a:t>
                </a:r>
                <a:r>
                  <a:rPr lang="en-US" b="1" dirty="0"/>
                  <a:t>BCR = 1</a:t>
                </a:r>
                <a:r>
                  <a:rPr lang="en-US" dirty="0"/>
                  <a:t>, benefits equal costs.</a:t>
                </a:r>
              </a:p>
              <a:p>
                <a:r>
                  <a:rPr lang="en-US" dirty="0"/>
                  <a:t>If </a:t>
                </a:r>
                <a:r>
                  <a:rPr lang="en-US" b="1" dirty="0"/>
                  <a:t>BCR &lt; 1</a:t>
                </a:r>
                <a:r>
                  <a:rPr lang="en-US" dirty="0"/>
                  <a:t>, costs are greater than benefits.</a:t>
                </a:r>
                <a:endParaRPr lang="en-GB" dirty="0"/>
              </a:p>
              <a:p>
                <a:pPr marL="0" indent="0">
                  <a:buNone/>
                </a:pPr>
                <a:endParaRPr lang="en-US" b="1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887419F3-A83B-EDB3-5915-B7864F2FFB8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7846" y="1430195"/>
                <a:ext cx="11081186" cy="4770111"/>
              </a:xfrm>
              <a:blipFill>
                <a:blip r:embed="rId3"/>
                <a:stretch>
                  <a:fillRect l="-1156" t="-2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1377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0D3D1-2F16-ADB6-993E-96FB6AA15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E229E-7DB9-7A04-8407-735EC8F09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424F8BA-6907-FB91-C7FA-420C8E3B3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C3A14C0-F270-6184-1A4C-322FBA6A8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CFC318D-550C-5899-AB6B-CE2720C63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Advantages</a:t>
            </a:r>
          </a:p>
          <a:p>
            <a:r>
              <a:rPr lang="en-US" dirty="0"/>
              <a:t>Supports informed decision making.</a:t>
            </a:r>
          </a:p>
          <a:p>
            <a:r>
              <a:rPr lang="en-US" dirty="0"/>
              <a:t>Helps compare different project options.</a:t>
            </a:r>
          </a:p>
          <a:p>
            <a:r>
              <a:rPr lang="en-US" dirty="0"/>
              <a:t>Identifies economic and social impacts.</a:t>
            </a:r>
          </a:p>
          <a:p>
            <a:r>
              <a:rPr lang="en-US" dirty="0"/>
              <a:t>Helps allocate resources efficiently.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80671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3813A-CC68-94B5-A81A-EB698F11E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3B5D2-4B0F-699C-653F-495F148E1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F70AD3F-426C-B0C6-23C0-80E7C0209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834C9DD-118E-03AA-A085-0A03BF621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2D31AE0-FC8E-4003-3C25-C7118A24F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Limitations</a:t>
            </a:r>
          </a:p>
          <a:p>
            <a:r>
              <a:rPr lang="en-US" dirty="0"/>
              <a:t>Difficult to measure social or environmental impacts.</a:t>
            </a:r>
          </a:p>
          <a:p>
            <a:r>
              <a:rPr lang="en-US" dirty="0"/>
              <a:t>Future benefits may be uncertain.</a:t>
            </a:r>
          </a:p>
          <a:p>
            <a:r>
              <a:rPr lang="en-US" dirty="0"/>
              <a:t>Some benefits cannot be easily quantified.</a:t>
            </a:r>
          </a:p>
          <a:p>
            <a:r>
              <a:rPr lang="en-US" dirty="0"/>
              <a:t>Results may depend on assumptions.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18638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265671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References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32787" y="1459642"/>
            <a:ext cx="10884330" cy="51847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E. Boardman, D. H. Greenberg, A. R. Vining, and D. L. Weimer, </a:t>
            </a:r>
            <a:r>
              <a:rPr lang="en-US" i="1" dirty="0"/>
              <a:t>Cost-Benefit Analysis: Concepts and Practice</a:t>
            </a:r>
            <a:r>
              <a:rPr lang="en-US" dirty="0"/>
              <a:t>, 5th ed. Cambridge, UK: Cambridge University Press, 2018</a:t>
            </a:r>
          </a:p>
          <a:p>
            <a:pPr marL="0" indent="0">
              <a:buNone/>
            </a:pPr>
            <a:r>
              <a:rPr lang="en-US" dirty="0"/>
              <a:t>[2] M. Florio and C. </a:t>
            </a:r>
            <a:r>
              <a:rPr lang="en-US" dirty="0" err="1"/>
              <a:t>Pancotti</a:t>
            </a:r>
            <a:r>
              <a:rPr lang="en-US" dirty="0"/>
              <a:t>, </a:t>
            </a:r>
            <a:r>
              <a:rPr lang="en-US" i="1" dirty="0"/>
              <a:t>Applied Welfare Economics: Cost-Benefit Analysis of Projects</a:t>
            </a:r>
            <a:r>
              <a:rPr lang="en-US" dirty="0"/>
              <a:t>. Abingdon, UK: Routledge, 2022. </a:t>
            </a:r>
          </a:p>
          <a:p>
            <a:pPr marL="673707" indent="-673707">
              <a:buAutoNum type="alphaU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37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2939742" y="203186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696</TotalTime>
  <Words>641</Words>
  <Application>Microsoft Office PowerPoint</Application>
  <PresentationFormat>Widescreen</PresentationFormat>
  <Paragraphs>128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</cp:revision>
  <dcterms:created xsi:type="dcterms:W3CDTF">2021-03-09T15:35:42Z</dcterms:created>
  <dcterms:modified xsi:type="dcterms:W3CDTF">2026-03-18T09:18:23Z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