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314" r:id="rId6"/>
    <p:sldId id="297" r:id="rId7"/>
    <p:sldId id="296" r:id="rId8"/>
    <p:sldId id="298" r:id="rId9"/>
    <p:sldId id="306" r:id="rId10"/>
    <p:sldId id="320" r:id="rId11"/>
    <p:sldId id="321" r:id="rId12"/>
    <p:sldId id="322" r:id="rId13"/>
    <p:sldId id="324" r:id="rId14"/>
    <p:sldId id="315" r:id="rId15"/>
    <p:sldId id="316" r:id="rId16"/>
    <p:sldId id="317" r:id="rId17"/>
    <p:sldId id="325" r:id="rId1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314"/>
            <p14:sldId id="297"/>
            <p14:sldId id="296"/>
            <p14:sldId id="298"/>
            <p14:sldId id="306"/>
            <p14:sldId id="320"/>
            <p14:sldId id="321"/>
            <p14:sldId id="322"/>
            <p14:sldId id="324"/>
            <p14:sldId id="315"/>
            <p14:sldId id="316"/>
            <p14:sldId id="317"/>
            <p14:sldId id="325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28" autoAdjust="0"/>
  </p:normalViewPr>
  <p:slideViewPr>
    <p:cSldViewPr>
      <p:cViewPr varScale="1">
        <p:scale>
          <a:sx n="110" d="100"/>
          <a:sy n="110" d="100"/>
        </p:scale>
        <p:origin x="612" y="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700808"/>
            <a:ext cx="8352928" cy="43924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Living Well : 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The Older Person In Context .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7D090-3171-4388-B26C-3E1541D13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62E5B-9836-40C2-B298-D97CB024BB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Take a look at the images on the next slide </a:t>
            </a:r>
          </a:p>
          <a:p>
            <a:endParaRPr lang="en-GB" dirty="0"/>
          </a:p>
          <a:p>
            <a:r>
              <a:rPr lang="en-GB" dirty="0"/>
              <a:t>Note your thoughts :</a:t>
            </a:r>
          </a:p>
          <a:p>
            <a:endParaRPr lang="en-GB" dirty="0"/>
          </a:p>
          <a:p>
            <a:r>
              <a:rPr lang="en-GB" dirty="0"/>
              <a:t>What do you think ?</a:t>
            </a:r>
          </a:p>
          <a:p>
            <a:r>
              <a:rPr lang="en-GB" dirty="0"/>
              <a:t>What do you see ?</a:t>
            </a:r>
          </a:p>
          <a:p>
            <a:r>
              <a:rPr lang="en-GB" dirty="0"/>
              <a:t>What do you feel ?</a:t>
            </a:r>
          </a:p>
        </p:txBody>
      </p:sp>
    </p:spTree>
    <p:extLst>
      <p:ext uri="{BB962C8B-B14F-4D97-AF65-F5344CB8AC3E}">
        <p14:creationId xmlns:p14="http://schemas.microsoft.com/office/powerpoint/2010/main" val="3723334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EE260-2AEC-44A7-B696-64E361A4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Ageism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DBD30-76BA-4C11-8A8D-E009D5760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208" y="1700808"/>
            <a:ext cx="8686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 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Image result for The Older person">
            <a:extLst>
              <a:ext uri="{FF2B5EF4-FFF2-40B4-BE49-F238E27FC236}">
                <a16:creationId xmlns:a16="http://schemas.microsoft.com/office/drawing/2014/main" id="{6FFD4809-381B-459E-BD9E-DB63F39076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17638"/>
            <a:ext cx="3114675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The Older person">
            <a:extLst>
              <a:ext uri="{FF2B5EF4-FFF2-40B4-BE49-F238E27FC236}">
                <a16:creationId xmlns:a16="http://schemas.microsoft.com/office/drawing/2014/main" id="{75A2267C-2E55-49F5-B53B-3572A4CB74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7" y="1507555"/>
            <a:ext cx="21526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images of the older person">
            <a:extLst>
              <a:ext uri="{FF2B5EF4-FFF2-40B4-BE49-F238E27FC236}">
                <a16:creationId xmlns:a16="http://schemas.microsoft.com/office/drawing/2014/main" id="{A262B6D1-B54B-4EF0-8498-D85F360594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239" y="2936305"/>
            <a:ext cx="2759596" cy="175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images of the older person">
            <a:extLst>
              <a:ext uri="{FF2B5EF4-FFF2-40B4-BE49-F238E27FC236}">
                <a16:creationId xmlns:a16="http://schemas.microsoft.com/office/drawing/2014/main" id="{E2EB33BC-BD1E-4839-A727-07E385537E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308" y="2918211"/>
            <a:ext cx="4228356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ee the source image">
            <a:extLst>
              <a:ext uri="{FF2B5EF4-FFF2-40B4-BE49-F238E27FC236}">
                <a16:creationId xmlns:a16="http://schemas.microsoft.com/office/drawing/2014/main" id="{F5F9D7C1-DDA1-4D9E-AEA3-97BEBEC52D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88" y="4281300"/>
            <a:ext cx="3466906" cy="142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images of the older person">
            <a:extLst>
              <a:ext uri="{FF2B5EF4-FFF2-40B4-BE49-F238E27FC236}">
                <a16:creationId xmlns:a16="http://schemas.microsoft.com/office/drawing/2014/main" id="{4228A0C0-38C5-4286-9841-ACDF87B924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7" y="1490269"/>
            <a:ext cx="1857375" cy="1470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See the source image">
            <a:extLst>
              <a:ext uri="{FF2B5EF4-FFF2-40B4-BE49-F238E27FC236}">
                <a16:creationId xmlns:a16="http://schemas.microsoft.com/office/drawing/2014/main" id="{5D82B64E-FEF9-4E1C-AD92-2B8F286EC9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3894" y="4365104"/>
            <a:ext cx="2013528" cy="1349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Image result for 100 Year Old Person">
            <a:extLst>
              <a:ext uri="{FF2B5EF4-FFF2-40B4-BE49-F238E27FC236}">
                <a16:creationId xmlns:a16="http://schemas.microsoft.com/office/drawing/2014/main" id="{23962368-2C41-4E46-94D4-97DBB19BF5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664" y="1507555"/>
            <a:ext cx="1632169" cy="2854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Image result for 100 Year Old Person">
            <a:extLst>
              <a:ext uri="{FF2B5EF4-FFF2-40B4-BE49-F238E27FC236}">
                <a16:creationId xmlns:a16="http://schemas.microsoft.com/office/drawing/2014/main" id="{65002DD9-49BC-4CF9-A4BE-CF2677F5D0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421" y="4344987"/>
            <a:ext cx="3150411" cy="142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2199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65E87-B37B-464C-8EBF-528BD97A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58073-DBFA-47BD-BA27-69EAAE00A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476672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Discussion :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ageism ?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Types of ageism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ageism a problem ?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2773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7FBCE-990B-41F4-AB4E-25F420862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489654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What is Ageism ?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400" dirty="0"/>
              <a:t>“ Ageism is the stereo typing and discrimination against individuals or groups on the basis of their age . </a:t>
            </a:r>
          </a:p>
          <a:p>
            <a:pPr marL="0" indent="0">
              <a:buNone/>
            </a:pPr>
            <a:r>
              <a:rPr lang="en-GB" sz="2400" dirty="0"/>
              <a:t>Ageism can take many forms including prejudicial attitudes , discriminatory practices, or institutional polices and practices that perpetuate stereotypical beliefs .”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1400" dirty="0"/>
              <a:t>World Health Organization (WHO) 2</a:t>
            </a:r>
            <a:r>
              <a:rPr lang="en-GB" sz="1400" baseline="30000" dirty="0"/>
              <a:t>ND</a:t>
            </a:r>
            <a:r>
              <a:rPr lang="en-GB" sz="1400" dirty="0"/>
              <a:t> November 2020 </a:t>
            </a:r>
          </a:p>
          <a:p>
            <a:pPr marL="0" indent="0">
              <a:buNone/>
            </a:pPr>
            <a:r>
              <a:rPr lang="en-GB" sz="1400" dirty="0"/>
              <a:t>Dr Robert Neil Butler (1969)  - President &amp; CEO of the International Longevity Centre .         </a:t>
            </a:r>
          </a:p>
        </p:txBody>
      </p:sp>
    </p:spTree>
    <p:extLst>
      <p:ext uri="{BB962C8B-B14F-4D97-AF65-F5344CB8AC3E}">
        <p14:creationId xmlns:p14="http://schemas.microsoft.com/office/powerpoint/2010/main" val="3747625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F97E8-B92D-47D4-BF73-5DBA3943C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Four Types of Ageism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8BA39-1E79-4D2E-B42F-F947373FE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/>
          </a:bodyPr>
          <a:lstStyle/>
          <a:p>
            <a:r>
              <a:rPr lang="en-GB" sz="2400" b="1" dirty="0"/>
              <a:t>Personal</a:t>
            </a:r>
            <a:r>
              <a:rPr lang="en-GB" dirty="0"/>
              <a:t>-</a:t>
            </a:r>
            <a:r>
              <a:rPr lang="en-GB" sz="2100" dirty="0"/>
              <a:t>ideas, attitudes, and practices </a:t>
            </a:r>
            <a:endParaRPr lang="en-GB" dirty="0"/>
          </a:p>
          <a:p>
            <a:r>
              <a:rPr lang="en-GB" sz="2400" b="1" dirty="0"/>
              <a:t>Institutional</a:t>
            </a:r>
            <a:r>
              <a:rPr lang="en-GB" dirty="0"/>
              <a:t>-</a:t>
            </a:r>
            <a:r>
              <a:rPr lang="en-GB" sz="2100" dirty="0"/>
              <a:t>missions, rules </a:t>
            </a:r>
            <a:endParaRPr lang="en-GB" dirty="0"/>
          </a:p>
          <a:p>
            <a:r>
              <a:rPr lang="en-GB" sz="2400" b="1" dirty="0"/>
              <a:t>Intentional</a:t>
            </a:r>
            <a:r>
              <a:rPr lang="en-GB" dirty="0"/>
              <a:t>-</a:t>
            </a:r>
            <a:r>
              <a:rPr lang="en-GB" sz="2100" dirty="0"/>
              <a:t> ideas , attitudes, rules or practices carried out with the knowledge that they are biased against persons based on their older age  - perhaps perceived as vulnerable .</a:t>
            </a:r>
          </a:p>
          <a:p>
            <a:endParaRPr lang="en-GB" dirty="0"/>
          </a:p>
          <a:p>
            <a:r>
              <a:rPr lang="en-GB" sz="2400" b="1" dirty="0"/>
              <a:t>Unintentional – </a:t>
            </a:r>
            <a:r>
              <a:rPr lang="en-GB" sz="2000" dirty="0"/>
              <a:t>Ideas, attitudes, rules, or practices that are carried out without the perpetrators awareness that they are biased against persons based on their older age . </a:t>
            </a:r>
          </a:p>
        </p:txBody>
      </p:sp>
    </p:spTree>
    <p:extLst>
      <p:ext uri="{BB962C8B-B14F-4D97-AF65-F5344CB8AC3E}">
        <p14:creationId xmlns:p14="http://schemas.microsoft.com/office/powerpoint/2010/main" val="3038227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9F480D2-C015-4C36-9FCE-5114894D40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7" y="548680"/>
            <a:ext cx="3096344" cy="452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0BB090-69DE-4F8A-B44B-A8C081ADDEBF}"/>
              </a:ext>
            </a:extLst>
          </p:cNvPr>
          <p:cNvSpPr txBox="1"/>
          <p:nvPr/>
        </p:nvSpPr>
        <p:spPr>
          <a:xfrm>
            <a:off x="5292080" y="1340768"/>
            <a:ext cx="287046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>
                <a:latin typeface="Bradley Hand ITC" panose="03070402050302030203" pitchFamily="66" charset="0"/>
              </a:rPr>
              <a:t>OF COURSE NOT YOUR EYE SIGHT HAS GONE !!</a:t>
            </a:r>
          </a:p>
        </p:txBody>
      </p:sp>
    </p:spTree>
    <p:extLst>
      <p:ext uri="{BB962C8B-B14F-4D97-AF65-F5344CB8AC3E}">
        <p14:creationId xmlns:p14="http://schemas.microsoft.com/office/powerpoint/2010/main" val="2810284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B773459-C26B-44DA-A358-CB4006084F76}"/>
              </a:ext>
            </a:extLst>
          </p:cNvPr>
          <p:cNvSpPr txBox="1"/>
          <p:nvPr/>
        </p:nvSpPr>
        <p:spPr>
          <a:xfrm>
            <a:off x="395536" y="188640"/>
            <a:ext cx="4572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dirty="0"/>
              <a:t> Two very elderly ladies were enjoying the sunshine on a park bench in Miami. They had been meeting that park every sunny day, for over 12 years, chatting and enjoying each others' friendship.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C871B8-2D85-4396-8568-A248D6DAA5A2}"/>
              </a:ext>
            </a:extLst>
          </p:cNvPr>
          <p:cNvSpPr txBox="1"/>
          <p:nvPr/>
        </p:nvSpPr>
        <p:spPr>
          <a:xfrm>
            <a:off x="2286000" y="1844824"/>
            <a:ext cx="4572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dirty="0"/>
              <a:t> One day, the younger of the two ladies, turns to the other and says, "Please don't be angry with me dear, but I am embarrassed. After all these years, what is your name? I am trying to remember, but I just can't."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BD22A3-4E6F-4604-B7DA-00DE3E80B389}"/>
              </a:ext>
            </a:extLst>
          </p:cNvPr>
          <p:cNvSpPr txBox="1"/>
          <p:nvPr/>
        </p:nvSpPr>
        <p:spPr>
          <a:xfrm>
            <a:off x="3779912" y="3861048"/>
            <a:ext cx="457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dirty="0"/>
              <a:t> The older friend stares at her, looking very distressed, says nothing for 2 full minutes, and finally with tearful eyes, says, "How soon do you have to know?"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1177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D741B-56D2-43D3-B04F-BA52B1C05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D3E391-C0A9-4175-B30B-7A5EFFC2AC30}"/>
              </a:ext>
            </a:extLst>
          </p:cNvPr>
          <p:cNvSpPr txBox="1"/>
          <p:nvPr/>
        </p:nvSpPr>
        <p:spPr>
          <a:xfrm>
            <a:off x="899592" y="1340768"/>
            <a:ext cx="5958408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r>
              <a:rPr lang="en-US" altLang="en-US" sz="3200" dirty="0">
                <a:latin typeface="Times" panose="02020603050405020304" pitchFamily="18" charset="0"/>
              </a:rPr>
              <a:t>Hag</a:t>
            </a:r>
          </a:p>
          <a:p>
            <a:pPr>
              <a:buFontTx/>
              <a:buChar char="•"/>
            </a:pPr>
            <a:r>
              <a:rPr lang="en-US" altLang="en-US" sz="3200" dirty="0">
                <a:latin typeface="Times" panose="02020603050405020304" pitchFamily="18" charset="0"/>
              </a:rPr>
              <a:t>Witch</a:t>
            </a:r>
          </a:p>
          <a:p>
            <a:pPr>
              <a:buFontTx/>
              <a:buChar char="•"/>
            </a:pPr>
            <a:r>
              <a:rPr lang="en-US" altLang="en-US" sz="3200" dirty="0">
                <a:latin typeface="Times" panose="02020603050405020304" pitchFamily="18" charset="0"/>
              </a:rPr>
              <a:t> Codger</a:t>
            </a:r>
          </a:p>
          <a:p>
            <a:pPr>
              <a:buFontTx/>
              <a:buChar char="•"/>
            </a:pPr>
            <a:r>
              <a:rPr lang="en-US" altLang="en-US" sz="3200" dirty="0">
                <a:latin typeface="Times" panose="02020603050405020304" pitchFamily="18" charset="0"/>
              </a:rPr>
              <a:t> Biddy</a:t>
            </a:r>
          </a:p>
          <a:p>
            <a:pPr>
              <a:buFontTx/>
              <a:buChar char="•"/>
            </a:pPr>
            <a:r>
              <a:rPr lang="en-US" altLang="en-US" sz="3200" dirty="0">
                <a:latin typeface="Times" panose="02020603050405020304" pitchFamily="18" charset="0"/>
              </a:rPr>
              <a:t> Dirty Old Man</a:t>
            </a:r>
          </a:p>
          <a:p>
            <a:pPr>
              <a:buFontTx/>
              <a:buChar char="•"/>
            </a:pPr>
            <a:r>
              <a:rPr lang="en-US" altLang="en-US" sz="3200" dirty="0">
                <a:latin typeface="Times" panose="02020603050405020304" pitchFamily="18" charset="0"/>
              </a:rPr>
              <a:t> Lost their marbles </a:t>
            </a:r>
          </a:p>
          <a:p>
            <a:pPr>
              <a:buFontTx/>
              <a:buChar char="•"/>
            </a:pPr>
            <a:r>
              <a:rPr lang="en-US" altLang="en-US" sz="3200" dirty="0">
                <a:latin typeface="Times" panose="02020603050405020304" pitchFamily="18" charset="0"/>
              </a:rPr>
              <a:t> Old dear </a:t>
            </a:r>
          </a:p>
          <a:p>
            <a:pPr>
              <a:buFontTx/>
              <a:buChar char="•"/>
            </a:pPr>
            <a:r>
              <a:rPr lang="en-US" altLang="en-US" sz="3200" dirty="0">
                <a:latin typeface="Times" panose="02020603050405020304" pitchFamily="18" charset="0"/>
              </a:rPr>
              <a:t> Poor soul </a:t>
            </a:r>
          </a:p>
        </p:txBody>
      </p:sp>
    </p:spTree>
    <p:extLst>
      <p:ext uri="{BB962C8B-B14F-4D97-AF65-F5344CB8AC3E}">
        <p14:creationId xmlns:p14="http://schemas.microsoft.com/office/powerpoint/2010/main" val="7520394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30647-F768-422E-9F5C-B274EA08E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131A5-9147-4F2F-A4D2-AB9393EEF9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Over the hill </a:t>
            </a:r>
          </a:p>
          <a:p>
            <a:r>
              <a:rPr lang="en-GB" dirty="0"/>
              <a:t>Elderly </a:t>
            </a:r>
          </a:p>
          <a:p>
            <a:r>
              <a:rPr lang="en-GB" dirty="0"/>
              <a:t>Blue hair brigade </a:t>
            </a:r>
          </a:p>
          <a:p>
            <a:r>
              <a:rPr lang="en-GB" dirty="0"/>
              <a:t>Little old lady</a:t>
            </a:r>
          </a:p>
          <a:p>
            <a:r>
              <a:rPr lang="en-GB" dirty="0"/>
              <a:t>Grumpy old man</a:t>
            </a:r>
          </a:p>
          <a:p>
            <a:r>
              <a:rPr lang="en-GB" dirty="0"/>
              <a:t>Grandma/grandpa</a:t>
            </a:r>
          </a:p>
          <a:p>
            <a:r>
              <a:rPr lang="en-GB" dirty="0"/>
              <a:t>Fogey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FE9AE9-9C3A-402C-B1CE-6A252242937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444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65724-5AFD-47D5-85BD-B44C50EE1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Is ageism a problem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61704-3E93-47E9-A960-59264EA510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Currently there are approximately 600 million people aged 60 years and over worldwide. 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This will double by 2025 &amp; reach two billion by 2050.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Ageism  -  stems form the assumption that all member so f a group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 ( e.g. older adults ) are the same. 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r>
              <a:rPr lang="en-GB" sz="1800" b="0" i="0" dirty="0">
                <a:solidFill>
                  <a:srgbClr val="3C4245"/>
                </a:solidFill>
                <a:effectLst/>
                <a:latin typeface="Arial" panose="020B0604020202020204" pitchFamily="34" charset="0"/>
              </a:rPr>
              <a:t>Like racism and sexism, ageism serves a social and economic purpose: to legitimize and sustain inequalities between groups.</a:t>
            </a:r>
          </a:p>
          <a:p>
            <a:endParaRPr lang="en-GB" sz="1800" b="0" i="0" dirty="0">
              <a:solidFill>
                <a:srgbClr val="3C4245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800" b="0" i="0" dirty="0">
                <a:solidFill>
                  <a:srgbClr val="3C4245"/>
                </a:solidFill>
                <a:effectLst/>
                <a:latin typeface="Arial" panose="020B0604020202020204" pitchFamily="34" charset="0"/>
              </a:rPr>
              <a:t>It’s not about how we look, but about how people that have influence assign meaning to how we look.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16851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FD3F9-91ED-41A7-B7C6-968E1712D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4968553"/>
          </a:xfrm>
        </p:spPr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3C4245"/>
                </a:solidFill>
                <a:effectLst/>
                <a:latin typeface="Arial" panose="020B0604020202020204" pitchFamily="34" charset="0"/>
              </a:rPr>
              <a:t>In 2014, governments around the world recognized ageism as:</a:t>
            </a:r>
          </a:p>
          <a:p>
            <a:endParaRPr lang="en-GB" sz="2400" dirty="0">
              <a:solidFill>
                <a:srgbClr val="3C4245"/>
              </a:solidFill>
              <a:latin typeface="Arial" panose="020B0604020202020204" pitchFamily="34" charset="0"/>
            </a:endParaRPr>
          </a:p>
          <a:p>
            <a:r>
              <a:rPr lang="en-GB" sz="2400" b="0" i="1" dirty="0">
                <a:solidFill>
                  <a:srgbClr val="3C4245"/>
                </a:solidFill>
                <a:effectLst/>
                <a:latin typeface="Arial" panose="020B0604020202020204" pitchFamily="34" charset="0"/>
              </a:rPr>
              <a:t> “the common source of, the justification for, and the driving force behind age discrimination.”</a:t>
            </a:r>
          </a:p>
          <a:p>
            <a:endParaRPr lang="en-GB" sz="2400" i="1" dirty="0">
              <a:solidFill>
                <a:srgbClr val="3C4245"/>
              </a:solidFill>
              <a:latin typeface="Arial" panose="020B0604020202020204" pitchFamily="34" charset="0"/>
            </a:endParaRPr>
          </a:p>
          <a:p>
            <a:r>
              <a:rPr lang="en-GB" sz="2000" b="0" i="0" dirty="0">
                <a:solidFill>
                  <a:srgbClr val="3C4245"/>
                </a:solidFill>
                <a:effectLst/>
                <a:latin typeface="Arial" panose="020B0604020202020204" pitchFamily="34" charset="0"/>
              </a:rPr>
              <a:t>Negative ageist attitudes are widely held across societies and not confined to one social or ethnic group.</a:t>
            </a:r>
          </a:p>
          <a:p>
            <a:endParaRPr lang="en-GB" sz="2000" dirty="0">
              <a:solidFill>
                <a:srgbClr val="3C4245"/>
              </a:solidFill>
              <a:latin typeface="Arial" panose="020B0604020202020204" pitchFamily="34" charset="0"/>
            </a:endParaRPr>
          </a:p>
          <a:p>
            <a:r>
              <a:rPr lang="en-GB" sz="2000" b="0" i="0" dirty="0">
                <a:solidFill>
                  <a:srgbClr val="3C4245"/>
                </a:solidFill>
                <a:effectLst/>
                <a:latin typeface="Arial" panose="020B0604020202020204" pitchFamily="34" charset="0"/>
              </a:rPr>
              <a:t>Research </a:t>
            </a:r>
            <a:r>
              <a:rPr lang="en-GB" sz="1400" b="0" i="0" dirty="0">
                <a:solidFill>
                  <a:srgbClr val="3C4245"/>
                </a:solidFill>
                <a:effectLst/>
                <a:latin typeface="Arial" panose="020B0604020202020204" pitchFamily="34" charset="0"/>
              </a:rPr>
              <a:t>(WHO, 2020) </a:t>
            </a:r>
            <a:r>
              <a:rPr lang="en-GB" sz="2000" b="0" i="0" dirty="0">
                <a:solidFill>
                  <a:srgbClr val="3C4245"/>
                </a:solidFill>
                <a:effectLst/>
                <a:latin typeface="Arial" panose="020B0604020202020204" pitchFamily="34" charset="0"/>
              </a:rPr>
              <a:t>suggests that ageism may now be even more pervasive than sexism and racism. This has serious consequences both for older people and society at large.  </a:t>
            </a:r>
            <a:r>
              <a:rPr lang="en-GB" sz="20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WHY?</a:t>
            </a:r>
            <a:endParaRPr lang="en-GB" sz="20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25869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FB2A1-9634-4944-A616-5CA5A401A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040560"/>
          </a:xfrm>
        </p:spPr>
        <p:txBody>
          <a:bodyPr>
            <a:normAutofit lnSpcReduction="10000"/>
          </a:bodyPr>
          <a:lstStyle/>
          <a:p>
            <a:r>
              <a:rPr lang="en-GB" sz="3200" b="0" i="0" dirty="0">
                <a:solidFill>
                  <a:srgbClr val="3C4245"/>
                </a:solidFill>
                <a:effectLst/>
                <a:latin typeface="Arial" panose="020B0604020202020204" pitchFamily="34" charset="0"/>
              </a:rPr>
              <a:t>Ageism limits the questions that are asked and the way problems are conceptualized and is hence a major barrier to developing good policies.</a:t>
            </a:r>
          </a:p>
          <a:p>
            <a:endParaRPr lang="en-GB" dirty="0">
              <a:solidFill>
                <a:srgbClr val="3C4245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3C4245"/>
                </a:solidFill>
                <a:latin typeface="Arial" panose="020B0604020202020204" pitchFamily="34" charset="0"/>
              </a:rPr>
              <a:t>It becomes a social normal </a:t>
            </a:r>
            <a:r>
              <a:rPr lang="en-GB" sz="1500" dirty="0">
                <a:solidFill>
                  <a:srgbClr val="3C4245"/>
                </a:solidFill>
                <a:latin typeface="Arial" panose="020B0604020202020204" pitchFamily="34" charset="0"/>
              </a:rPr>
              <a:t>( our perception of the older person is learnt in childhood)</a:t>
            </a:r>
          </a:p>
          <a:p>
            <a:endParaRPr lang="en-GB" sz="1500" dirty="0">
              <a:solidFill>
                <a:srgbClr val="3C4245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3C4245"/>
                </a:solidFill>
                <a:latin typeface="Arial" panose="020B0604020202020204" pitchFamily="34" charset="0"/>
              </a:rPr>
              <a:t>Accepted </a:t>
            </a:r>
          </a:p>
          <a:p>
            <a:r>
              <a:rPr lang="en-GB" dirty="0">
                <a:solidFill>
                  <a:srgbClr val="3C4245"/>
                </a:solidFill>
                <a:latin typeface="Arial" panose="020B0604020202020204" pitchFamily="34" charset="0"/>
              </a:rPr>
              <a:t>Unchallenged</a:t>
            </a:r>
          </a:p>
          <a:p>
            <a:r>
              <a:rPr lang="en-GB" dirty="0">
                <a:solidFill>
                  <a:srgbClr val="3C4245"/>
                </a:solidFill>
                <a:latin typeface="Arial" panose="020B0604020202020204" pitchFamily="34" charset="0"/>
              </a:rPr>
              <a:t>Negative Health impact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35656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EE7B7-689B-41AA-9BF9-E6651E018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3917032"/>
          </a:xfrm>
        </p:spPr>
        <p:txBody>
          <a:bodyPr/>
          <a:lstStyle/>
          <a:p>
            <a:r>
              <a:rPr lang="en-GB" dirty="0"/>
              <a:t>Consider the different types of </a:t>
            </a:r>
            <a:r>
              <a:rPr lang="en-GB" dirty="0" err="1"/>
              <a:t>agesism</a:t>
            </a:r>
            <a:r>
              <a:rPr lang="en-GB" dirty="0"/>
              <a:t> for discussion next week and how we might  try to combat its negative affects on the older person </a:t>
            </a:r>
            <a:r>
              <a:rPr lang="en-GB" dirty="0" err="1"/>
              <a:t>ans</a:t>
            </a:r>
            <a:r>
              <a:rPr lang="en-GB" dirty="0"/>
              <a:t> society as </a:t>
            </a:r>
            <a:r>
              <a:rPr lang="en-GB"/>
              <a:t>a whole 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67196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303dbf9b-b85b-46a0-94f1-894078c07ec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634</Words>
  <Application>Microsoft Office PowerPoint</Application>
  <PresentationFormat>On-screen Show (4:3)</PresentationFormat>
  <Paragraphs>83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Myriad Pro</vt:lpstr>
      <vt:lpstr>Arial</vt:lpstr>
      <vt:lpstr>Bradley Hand ITC</vt:lpstr>
      <vt:lpstr>Calibri</vt:lpstr>
      <vt:lpstr>Times</vt:lpstr>
      <vt:lpstr>20140311PresentationUWTSDTemplate</vt:lpstr>
      <vt:lpstr>PowerPoint Presentation</vt:lpstr>
      <vt:lpstr>Ageism</vt:lpstr>
      <vt:lpstr>Ageism </vt:lpstr>
      <vt:lpstr> </vt:lpstr>
      <vt:lpstr>PowerPoint Presentation</vt:lpstr>
      <vt:lpstr>Four Types of Ageism </vt:lpstr>
      <vt:lpstr>PowerPoint Presentation</vt:lpstr>
      <vt:lpstr>PowerPoint Presentation</vt:lpstr>
      <vt:lpstr>Language </vt:lpstr>
      <vt:lpstr>PowerPoint Presentation</vt:lpstr>
      <vt:lpstr>Is ageism a problem ?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Amanda Owens</dc:creator>
  <cp:lastModifiedBy>Amanda Owens</cp:lastModifiedBy>
  <cp:revision>8</cp:revision>
  <dcterms:created xsi:type="dcterms:W3CDTF">2021-02-01T11:39:11Z</dcterms:created>
  <dcterms:modified xsi:type="dcterms:W3CDTF">2021-02-01T12:53:58Z</dcterms:modified>
</cp:coreProperties>
</file>