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ink/ink1.xml" ContentType="application/inkml+xml"/>
  <Override PartName="/ppt/ink/ink2.xml" ContentType="application/inkml+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3"/>
  </p:notesMasterIdLst>
  <p:sldIdLst>
    <p:sldId id="256" r:id="rId2"/>
    <p:sldId id="257" r:id="rId3"/>
    <p:sldId id="268" r:id="rId4"/>
    <p:sldId id="265" r:id="rId5"/>
    <p:sldId id="259" r:id="rId6"/>
    <p:sldId id="266" r:id="rId7"/>
    <p:sldId id="261" r:id="rId8"/>
    <p:sldId id="260" r:id="rId9"/>
    <p:sldId id="270" r:id="rId10"/>
    <p:sldId id="264"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777" autoAdjust="0"/>
    <p:restoredTop sz="93154" autoAdjust="0"/>
  </p:normalViewPr>
  <p:slideViewPr>
    <p:cSldViewPr snapToGrid="0">
      <p:cViewPr varScale="1">
        <p:scale>
          <a:sx n="89" d="100"/>
          <a:sy n="89" d="100"/>
        </p:scale>
        <p:origin x="33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BD39C5-928A-4E47-956C-38AE0802F4A1}" type="doc">
      <dgm:prSet loTypeId="urn:microsoft.com/office/officeart/2005/8/layout/matrix2" loCatId="matrix" qsTypeId="urn:microsoft.com/office/officeart/2005/8/quickstyle/simple1" qsCatId="simple" csTypeId="urn:microsoft.com/office/officeart/2005/8/colors/accent2_1" csCatId="accent2" phldr="1"/>
      <dgm:spPr/>
      <dgm:t>
        <a:bodyPr/>
        <a:lstStyle/>
        <a:p>
          <a:endParaRPr lang="en-GB"/>
        </a:p>
      </dgm:t>
    </dgm:pt>
    <dgm:pt modelId="{982262A0-4F29-4EC9-B2D2-41AA014C74D3}">
      <dgm:prSet custT="1"/>
      <dgm:spPr/>
      <dgm:t>
        <a:bodyPr/>
        <a:lstStyle/>
        <a:p>
          <a:r>
            <a:rPr lang="en-GB" sz="1600" dirty="0"/>
            <a:t>I have extensive experience working under pressure. My technical understanding makes me a valuable member of the team.
Communication skills, interpersonal skills, customer service skills, and effective team management skills are among my strengths </a:t>
          </a:r>
        </a:p>
      </dgm:t>
    </dgm:pt>
    <dgm:pt modelId="{3104C255-C08F-4486-A7CC-9DFC8C99AF19}" type="parTrans" cxnId="{C77CA456-A27D-4B90-BADC-DD58F8BD148C}">
      <dgm:prSet/>
      <dgm:spPr/>
      <dgm:t>
        <a:bodyPr/>
        <a:lstStyle/>
        <a:p>
          <a:endParaRPr lang="en-GB"/>
        </a:p>
      </dgm:t>
    </dgm:pt>
    <dgm:pt modelId="{78CF7E98-A424-480D-B619-7C0751784C2F}" type="sibTrans" cxnId="{C77CA456-A27D-4B90-BADC-DD58F8BD148C}">
      <dgm:prSet/>
      <dgm:spPr/>
      <dgm:t>
        <a:bodyPr/>
        <a:lstStyle/>
        <a:p>
          <a:endParaRPr lang="en-GB"/>
        </a:p>
      </dgm:t>
    </dgm:pt>
    <dgm:pt modelId="{2AA37ED0-7A56-4A62-A925-7E4984D88554}">
      <dgm:prSet custT="1"/>
      <dgm:spPr/>
      <dgm:t>
        <a:bodyPr/>
        <a:lstStyle/>
        <a:p>
          <a:r>
            <a:rPr lang="en-GB" sz="1600" dirty="0"/>
            <a:t>Lack of motivation for learning something new. This makes future learning limited.</a:t>
          </a:r>
        </a:p>
        <a:p>
          <a:r>
            <a:rPr lang="en-GB" sz="1600" dirty="0"/>
            <a:t>Lack of physical patience leads to mistakes, which result in a lack of motivation. </a:t>
          </a:r>
        </a:p>
      </dgm:t>
    </dgm:pt>
    <dgm:pt modelId="{5C13F4FB-B498-4F77-BDB5-150D1ACC06E0}" type="parTrans" cxnId="{D48A212E-5A04-4E96-B659-4136D9FAE3F4}">
      <dgm:prSet/>
      <dgm:spPr/>
      <dgm:t>
        <a:bodyPr/>
        <a:lstStyle/>
        <a:p>
          <a:endParaRPr lang="en-GB"/>
        </a:p>
      </dgm:t>
    </dgm:pt>
    <dgm:pt modelId="{A02BB088-9F46-442C-8881-6A2ADF830E74}" type="sibTrans" cxnId="{D48A212E-5A04-4E96-B659-4136D9FAE3F4}">
      <dgm:prSet/>
      <dgm:spPr/>
      <dgm:t>
        <a:bodyPr/>
        <a:lstStyle/>
        <a:p>
          <a:endParaRPr lang="en-GB"/>
        </a:p>
      </dgm:t>
    </dgm:pt>
    <dgm:pt modelId="{0C5F4ADB-552B-48F4-80DD-AF0398BE44C4}">
      <dgm:prSet custT="1"/>
      <dgm:spPr/>
      <dgm:t>
        <a:bodyPr/>
        <a:lstStyle/>
        <a:p>
          <a:r>
            <a:rPr lang="en-GB" sz="1600" dirty="0"/>
            <a:t>My ability to possess excellent technical skills such as can prove to be a very valuable asset</a:t>
          </a:r>
          <a:r>
            <a:rPr lang="en-US" sz="1600" dirty="0"/>
            <a:t>. </a:t>
          </a:r>
        </a:p>
        <a:p>
          <a:r>
            <a:rPr lang="en-GB" sz="1600" dirty="0"/>
            <a:t>I can enhance my skills to further services such as merging with pet shops for grooming services </a:t>
          </a:r>
        </a:p>
        <a:p>
          <a:endParaRPr lang="en-GB" sz="1600" dirty="0"/>
        </a:p>
      </dgm:t>
    </dgm:pt>
    <dgm:pt modelId="{B780BF41-027A-423A-8885-CE476E4DEA64}" type="parTrans" cxnId="{57D83C77-A6A8-4AE3-9B1D-017F669330A6}">
      <dgm:prSet/>
      <dgm:spPr/>
      <dgm:t>
        <a:bodyPr/>
        <a:lstStyle/>
        <a:p>
          <a:endParaRPr lang="en-GB"/>
        </a:p>
      </dgm:t>
    </dgm:pt>
    <dgm:pt modelId="{73496061-530B-4E49-8926-4302B213DAA8}" type="sibTrans" cxnId="{57D83C77-A6A8-4AE3-9B1D-017F669330A6}">
      <dgm:prSet/>
      <dgm:spPr/>
      <dgm:t>
        <a:bodyPr/>
        <a:lstStyle/>
        <a:p>
          <a:endParaRPr lang="en-GB"/>
        </a:p>
      </dgm:t>
    </dgm:pt>
    <dgm:pt modelId="{37208E90-ABA7-488F-BDF8-B680A743C72F}">
      <dgm:prSet custT="1"/>
      <dgm:spPr/>
      <dgm:t>
        <a:bodyPr/>
        <a:lstStyle/>
        <a:p>
          <a:r>
            <a:rPr lang="en-GB" sz="1600" dirty="0"/>
            <a:t>The arrival of new technology overshadowing the previous ones accompanied by my weakness to stay aloof towards newness may compromise my career advancement.
The market is fiercely competitive, and it is challenging </a:t>
          </a:r>
        </a:p>
      </dgm:t>
    </dgm:pt>
    <dgm:pt modelId="{DE04F8C7-4992-413F-A534-28EECB0FBDEF}" type="parTrans" cxnId="{AE9AC9B6-5CB4-4728-92BD-4DCC5E8509BD}">
      <dgm:prSet/>
      <dgm:spPr/>
      <dgm:t>
        <a:bodyPr/>
        <a:lstStyle/>
        <a:p>
          <a:endParaRPr lang="en-GB"/>
        </a:p>
      </dgm:t>
    </dgm:pt>
    <dgm:pt modelId="{7CAF4AEF-0406-471F-AB55-CB1E7CB4FB83}" type="sibTrans" cxnId="{AE9AC9B6-5CB4-4728-92BD-4DCC5E8509BD}">
      <dgm:prSet/>
      <dgm:spPr/>
      <dgm:t>
        <a:bodyPr/>
        <a:lstStyle/>
        <a:p>
          <a:endParaRPr lang="en-GB"/>
        </a:p>
      </dgm:t>
    </dgm:pt>
    <dgm:pt modelId="{36024DD7-03B7-42B3-8D37-939FD8D91E27}" type="pres">
      <dgm:prSet presAssocID="{D3BD39C5-928A-4E47-956C-38AE0802F4A1}" presName="matrix" presStyleCnt="0">
        <dgm:presLayoutVars>
          <dgm:chMax val="1"/>
          <dgm:dir/>
          <dgm:resizeHandles val="exact"/>
        </dgm:presLayoutVars>
      </dgm:prSet>
      <dgm:spPr/>
    </dgm:pt>
    <dgm:pt modelId="{8D266700-533F-4B67-A71E-68C78692711D}" type="pres">
      <dgm:prSet presAssocID="{D3BD39C5-928A-4E47-956C-38AE0802F4A1}" presName="axisShape" presStyleLbl="bgShp" presStyleIdx="0" presStyleCnt="1"/>
      <dgm:spPr/>
    </dgm:pt>
    <dgm:pt modelId="{0A354309-4355-4958-AAC5-B46FA29C315F}" type="pres">
      <dgm:prSet presAssocID="{D3BD39C5-928A-4E47-956C-38AE0802F4A1}" presName="rect1" presStyleLbl="node1" presStyleIdx="0" presStyleCnt="4" custScaleX="146494" custLinFactNeighborX="-25022" custLinFactNeighborY="-3467">
        <dgm:presLayoutVars>
          <dgm:chMax val="0"/>
          <dgm:chPref val="0"/>
          <dgm:bulletEnabled val="1"/>
        </dgm:presLayoutVars>
      </dgm:prSet>
      <dgm:spPr/>
    </dgm:pt>
    <dgm:pt modelId="{FF51991C-4A85-4866-8863-5E62ADD47716}" type="pres">
      <dgm:prSet presAssocID="{D3BD39C5-928A-4E47-956C-38AE0802F4A1}" presName="rect2" presStyleLbl="node1" presStyleIdx="1" presStyleCnt="4" custScaleX="144241" custLinFactNeighborX="20367" custLinFactNeighborY="-626">
        <dgm:presLayoutVars>
          <dgm:chMax val="0"/>
          <dgm:chPref val="0"/>
          <dgm:bulletEnabled val="1"/>
        </dgm:presLayoutVars>
      </dgm:prSet>
      <dgm:spPr/>
    </dgm:pt>
    <dgm:pt modelId="{15C2EE1B-5B43-447A-BDC0-BB60632BAC65}" type="pres">
      <dgm:prSet presAssocID="{D3BD39C5-928A-4E47-956C-38AE0802F4A1}" presName="rect3" presStyleLbl="node1" presStyleIdx="2" presStyleCnt="4" custScaleX="142815" custLinFactNeighborX="-25251" custLinFactNeighborY="5682">
        <dgm:presLayoutVars>
          <dgm:chMax val="0"/>
          <dgm:chPref val="0"/>
          <dgm:bulletEnabled val="1"/>
        </dgm:presLayoutVars>
      </dgm:prSet>
      <dgm:spPr/>
    </dgm:pt>
    <dgm:pt modelId="{A30E61FB-60C5-467D-B1A1-AD83CA733A80}" type="pres">
      <dgm:prSet presAssocID="{D3BD39C5-928A-4E47-956C-38AE0802F4A1}" presName="rect4" presStyleLbl="node1" presStyleIdx="3" presStyleCnt="4" custScaleX="140011" custLinFactNeighborX="19570" custLinFactNeighborY="5997">
        <dgm:presLayoutVars>
          <dgm:chMax val="0"/>
          <dgm:chPref val="0"/>
          <dgm:bulletEnabled val="1"/>
        </dgm:presLayoutVars>
      </dgm:prSet>
      <dgm:spPr/>
    </dgm:pt>
  </dgm:ptLst>
  <dgm:cxnLst>
    <dgm:cxn modelId="{D48A212E-5A04-4E96-B659-4136D9FAE3F4}" srcId="{D3BD39C5-928A-4E47-956C-38AE0802F4A1}" destId="{2AA37ED0-7A56-4A62-A925-7E4984D88554}" srcOrd="1" destOrd="0" parTransId="{5C13F4FB-B498-4F77-BDB5-150D1ACC06E0}" sibTransId="{A02BB088-9F46-442C-8881-6A2ADF830E74}"/>
    <dgm:cxn modelId="{C77CA456-A27D-4B90-BADC-DD58F8BD148C}" srcId="{D3BD39C5-928A-4E47-956C-38AE0802F4A1}" destId="{982262A0-4F29-4EC9-B2D2-41AA014C74D3}" srcOrd="0" destOrd="0" parTransId="{3104C255-C08F-4486-A7CC-9DFC8C99AF19}" sibTransId="{78CF7E98-A424-480D-B619-7C0751784C2F}"/>
    <dgm:cxn modelId="{57D83C77-A6A8-4AE3-9B1D-017F669330A6}" srcId="{D3BD39C5-928A-4E47-956C-38AE0802F4A1}" destId="{0C5F4ADB-552B-48F4-80DD-AF0398BE44C4}" srcOrd="2" destOrd="0" parTransId="{B780BF41-027A-423A-8885-CE476E4DEA64}" sibTransId="{73496061-530B-4E49-8926-4302B213DAA8}"/>
    <dgm:cxn modelId="{D482817A-4458-4797-B623-C926A8985E45}" type="presOf" srcId="{0C5F4ADB-552B-48F4-80DD-AF0398BE44C4}" destId="{15C2EE1B-5B43-447A-BDC0-BB60632BAC65}" srcOrd="0" destOrd="0" presId="urn:microsoft.com/office/officeart/2005/8/layout/matrix2"/>
    <dgm:cxn modelId="{BEE9EA9A-8067-450C-8C09-5E25B99C5BAD}" type="presOf" srcId="{2AA37ED0-7A56-4A62-A925-7E4984D88554}" destId="{FF51991C-4A85-4866-8863-5E62ADD47716}" srcOrd="0" destOrd="0" presId="urn:microsoft.com/office/officeart/2005/8/layout/matrix2"/>
    <dgm:cxn modelId="{AE9AC9B6-5CB4-4728-92BD-4DCC5E8509BD}" srcId="{D3BD39C5-928A-4E47-956C-38AE0802F4A1}" destId="{37208E90-ABA7-488F-BDF8-B680A743C72F}" srcOrd="3" destOrd="0" parTransId="{DE04F8C7-4992-413F-A534-28EECB0FBDEF}" sibTransId="{7CAF4AEF-0406-471F-AB55-CB1E7CB4FB83}"/>
    <dgm:cxn modelId="{A18B88D2-13A7-4822-8573-365FB09DA6FA}" type="presOf" srcId="{D3BD39C5-928A-4E47-956C-38AE0802F4A1}" destId="{36024DD7-03B7-42B3-8D37-939FD8D91E27}" srcOrd="0" destOrd="0" presId="urn:microsoft.com/office/officeart/2005/8/layout/matrix2"/>
    <dgm:cxn modelId="{FA3A48E2-9D41-42AF-8287-B4A951726735}" type="presOf" srcId="{982262A0-4F29-4EC9-B2D2-41AA014C74D3}" destId="{0A354309-4355-4958-AAC5-B46FA29C315F}" srcOrd="0" destOrd="0" presId="urn:microsoft.com/office/officeart/2005/8/layout/matrix2"/>
    <dgm:cxn modelId="{BCEABAE4-74DA-4577-B658-0C8360AD68B4}" type="presOf" srcId="{37208E90-ABA7-488F-BDF8-B680A743C72F}" destId="{A30E61FB-60C5-467D-B1A1-AD83CA733A80}" srcOrd="0" destOrd="0" presId="urn:microsoft.com/office/officeart/2005/8/layout/matrix2"/>
    <dgm:cxn modelId="{1C8B4900-7981-4440-A2B2-3FA452EB3B16}" type="presParOf" srcId="{36024DD7-03B7-42B3-8D37-939FD8D91E27}" destId="{8D266700-533F-4B67-A71E-68C78692711D}" srcOrd="0" destOrd="0" presId="urn:microsoft.com/office/officeart/2005/8/layout/matrix2"/>
    <dgm:cxn modelId="{94F23A84-B4B9-406E-B178-A79D6592F867}" type="presParOf" srcId="{36024DD7-03B7-42B3-8D37-939FD8D91E27}" destId="{0A354309-4355-4958-AAC5-B46FA29C315F}" srcOrd="1" destOrd="0" presId="urn:microsoft.com/office/officeart/2005/8/layout/matrix2"/>
    <dgm:cxn modelId="{E3458496-5AB8-4520-BBD7-50AC2EDE8243}" type="presParOf" srcId="{36024DD7-03B7-42B3-8D37-939FD8D91E27}" destId="{FF51991C-4A85-4866-8863-5E62ADD47716}" srcOrd="2" destOrd="0" presId="urn:microsoft.com/office/officeart/2005/8/layout/matrix2"/>
    <dgm:cxn modelId="{EA8B023A-914A-471E-833C-5D19AA23900A}" type="presParOf" srcId="{36024DD7-03B7-42B3-8D37-939FD8D91E27}" destId="{15C2EE1B-5B43-447A-BDC0-BB60632BAC65}" srcOrd="3" destOrd="0" presId="urn:microsoft.com/office/officeart/2005/8/layout/matrix2"/>
    <dgm:cxn modelId="{E94B311D-DD04-48D6-AD4E-2EF07EFD581C}" type="presParOf" srcId="{36024DD7-03B7-42B3-8D37-939FD8D91E27}" destId="{A30E61FB-60C5-467D-B1A1-AD83CA733A80}"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B92CBA-AAC3-44CA-A5D8-69C2AD6F8F6A}" type="doc">
      <dgm:prSet loTypeId="urn:microsoft.com/office/officeart/2008/layout/LinedList" loCatId="list" qsTypeId="urn:microsoft.com/office/officeart/2005/8/quickstyle/simple5" qsCatId="simple" csTypeId="urn:microsoft.com/office/officeart/2005/8/colors/accent5_2" csCatId="accent5" phldr="1"/>
      <dgm:spPr/>
      <dgm:t>
        <a:bodyPr/>
        <a:lstStyle/>
        <a:p>
          <a:endParaRPr lang="en-GB"/>
        </a:p>
      </dgm:t>
    </dgm:pt>
    <dgm:pt modelId="{ACC1372C-6996-4DAC-B984-2E6C9C41B31A}">
      <dgm:prSet custT="1"/>
      <dgm:spPr/>
      <dgm:t>
        <a:bodyPr/>
        <a:lstStyle/>
        <a:p>
          <a:r>
            <a:rPr lang="en-GB" sz="2000" b="0" dirty="0"/>
            <a:t>A pet care centre offering a variety of services including grooming, training, day and night care, well-being, treatments, etc.
Providing multiple services in one place makes this business plan stand out. It makes it easier and more convenient for customers to get all the services they need for their pets in one location. The business also has the potential to grow into a larger one. </a:t>
          </a:r>
        </a:p>
      </dgm:t>
    </dgm:pt>
    <dgm:pt modelId="{6D18843E-EB3C-4259-BF0B-E8E7A28E811A}" type="parTrans" cxnId="{17F66B02-4F25-4F92-9C3A-C58424D4B95E}">
      <dgm:prSet/>
      <dgm:spPr/>
      <dgm:t>
        <a:bodyPr/>
        <a:lstStyle/>
        <a:p>
          <a:endParaRPr lang="en-GB"/>
        </a:p>
      </dgm:t>
    </dgm:pt>
    <dgm:pt modelId="{D5312466-4338-43F0-85E5-1CFE83F55011}" type="sibTrans" cxnId="{17F66B02-4F25-4F92-9C3A-C58424D4B95E}">
      <dgm:prSet/>
      <dgm:spPr/>
      <dgm:t>
        <a:bodyPr/>
        <a:lstStyle/>
        <a:p>
          <a:endParaRPr lang="en-GB"/>
        </a:p>
      </dgm:t>
    </dgm:pt>
    <dgm:pt modelId="{ECD06380-BA96-472E-84FD-913DC5B493FE}">
      <dgm:prSet/>
      <dgm:spPr/>
      <dgm:t>
        <a:bodyPr/>
        <a:lstStyle/>
        <a:p>
          <a:endParaRPr lang="en-GB" dirty="0"/>
        </a:p>
      </dgm:t>
    </dgm:pt>
    <dgm:pt modelId="{48EB4870-8B43-4FDC-8699-D3AF1503BF79}" type="parTrans" cxnId="{728BECC0-7CC1-464A-A1FA-1582F583E5D2}">
      <dgm:prSet/>
      <dgm:spPr/>
      <dgm:t>
        <a:bodyPr/>
        <a:lstStyle/>
        <a:p>
          <a:endParaRPr lang="en-GB"/>
        </a:p>
      </dgm:t>
    </dgm:pt>
    <dgm:pt modelId="{0C15EBB3-E21A-43A1-823E-6155A38C1AC0}" type="sibTrans" cxnId="{728BECC0-7CC1-464A-A1FA-1582F583E5D2}">
      <dgm:prSet/>
      <dgm:spPr/>
      <dgm:t>
        <a:bodyPr/>
        <a:lstStyle/>
        <a:p>
          <a:endParaRPr lang="en-GB"/>
        </a:p>
      </dgm:t>
    </dgm:pt>
    <dgm:pt modelId="{B4FA13C2-C73F-4BD7-93E4-E9BBA69C15E4}" type="pres">
      <dgm:prSet presAssocID="{52B92CBA-AAC3-44CA-A5D8-69C2AD6F8F6A}" presName="vert0" presStyleCnt="0">
        <dgm:presLayoutVars>
          <dgm:dir/>
          <dgm:animOne val="branch"/>
          <dgm:animLvl val="lvl"/>
        </dgm:presLayoutVars>
      </dgm:prSet>
      <dgm:spPr/>
    </dgm:pt>
    <dgm:pt modelId="{5025889D-C29C-4D30-841D-C0B474C9830D}" type="pres">
      <dgm:prSet presAssocID="{ACC1372C-6996-4DAC-B984-2E6C9C41B31A}" presName="thickLine" presStyleLbl="alignNode1" presStyleIdx="0" presStyleCnt="2"/>
      <dgm:spPr/>
    </dgm:pt>
    <dgm:pt modelId="{78255661-7ECE-40D1-B33E-363AC5B2BA1E}" type="pres">
      <dgm:prSet presAssocID="{ACC1372C-6996-4DAC-B984-2E6C9C41B31A}" presName="horz1" presStyleCnt="0"/>
      <dgm:spPr/>
    </dgm:pt>
    <dgm:pt modelId="{744159D3-7618-4757-880F-129528AF4A86}" type="pres">
      <dgm:prSet presAssocID="{ACC1372C-6996-4DAC-B984-2E6C9C41B31A}" presName="tx1" presStyleLbl="revTx" presStyleIdx="0" presStyleCnt="2" custScaleY="445702"/>
      <dgm:spPr/>
    </dgm:pt>
    <dgm:pt modelId="{FE98E78F-D3AD-4C24-BAA0-B583D4870C9D}" type="pres">
      <dgm:prSet presAssocID="{ACC1372C-6996-4DAC-B984-2E6C9C41B31A}" presName="vert1" presStyleCnt="0"/>
      <dgm:spPr/>
    </dgm:pt>
    <dgm:pt modelId="{8E033EBE-437F-42E4-A8B5-260B52518860}" type="pres">
      <dgm:prSet presAssocID="{ECD06380-BA96-472E-84FD-913DC5B493FE}" presName="thickLine" presStyleLbl="alignNode1" presStyleIdx="1" presStyleCnt="2"/>
      <dgm:spPr/>
    </dgm:pt>
    <dgm:pt modelId="{217C9B82-654E-47AD-9D64-34734A92D9E1}" type="pres">
      <dgm:prSet presAssocID="{ECD06380-BA96-472E-84FD-913DC5B493FE}" presName="horz1" presStyleCnt="0"/>
      <dgm:spPr/>
    </dgm:pt>
    <dgm:pt modelId="{0B15B4F3-90B9-4411-AE26-F1681AE7267B}" type="pres">
      <dgm:prSet presAssocID="{ECD06380-BA96-472E-84FD-913DC5B493FE}" presName="tx1" presStyleLbl="revTx" presStyleIdx="1" presStyleCnt="2"/>
      <dgm:spPr/>
    </dgm:pt>
    <dgm:pt modelId="{17089B0E-2EE6-4571-9AA2-083E2519C88C}" type="pres">
      <dgm:prSet presAssocID="{ECD06380-BA96-472E-84FD-913DC5B493FE}" presName="vert1" presStyleCnt="0"/>
      <dgm:spPr/>
    </dgm:pt>
  </dgm:ptLst>
  <dgm:cxnLst>
    <dgm:cxn modelId="{17F66B02-4F25-4F92-9C3A-C58424D4B95E}" srcId="{52B92CBA-AAC3-44CA-A5D8-69C2AD6F8F6A}" destId="{ACC1372C-6996-4DAC-B984-2E6C9C41B31A}" srcOrd="0" destOrd="0" parTransId="{6D18843E-EB3C-4259-BF0B-E8E7A28E811A}" sibTransId="{D5312466-4338-43F0-85E5-1CFE83F55011}"/>
    <dgm:cxn modelId="{84FBD109-A478-40AD-B9AE-8F8388826B4D}" type="presOf" srcId="{ECD06380-BA96-472E-84FD-913DC5B493FE}" destId="{0B15B4F3-90B9-4411-AE26-F1681AE7267B}" srcOrd="0" destOrd="0" presId="urn:microsoft.com/office/officeart/2008/layout/LinedList"/>
    <dgm:cxn modelId="{728BECC0-7CC1-464A-A1FA-1582F583E5D2}" srcId="{52B92CBA-AAC3-44CA-A5D8-69C2AD6F8F6A}" destId="{ECD06380-BA96-472E-84FD-913DC5B493FE}" srcOrd="1" destOrd="0" parTransId="{48EB4870-8B43-4FDC-8699-D3AF1503BF79}" sibTransId="{0C15EBB3-E21A-43A1-823E-6155A38C1AC0}"/>
    <dgm:cxn modelId="{C2C2BDC5-399D-44AC-A248-D9DE92A64214}" type="presOf" srcId="{ACC1372C-6996-4DAC-B984-2E6C9C41B31A}" destId="{744159D3-7618-4757-880F-129528AF4A86}" srcOrd="0" destOrd="0" presId="urn:microsoft.com/office/officeart/2008/layout/LinedList"/>
    <dgm:cxn modelId="{6DCC0EF7-D077-41B4-B8D2-365DA8923ABF}" type="presOf" srcId="{52B92CBA-AAC3-44CA-A5D8-69C2AD6F8F6A}" destId="{B4FA13C2-C73F-4BD7-93E4-E9BBA69C15E4}" srcOrd="0" destOrd="0" presId="urn:microsoft.com/office/officeart/2008/layout/LinedList"/>
    <dgm:cxn modelId="{DCE48265-5539-4B46-A448-6C5D75B7786C}" type="presParOf" srcId="{B4FA13C2-C73F-4BD7-93E4-E9BBA69C15E4}" destId="{5025889D-C29C-4D30-841D-C0B474C9830D}" srcOrd="0" destOrd="0" presId="urn:microsoft.com/office/officeart/2008/layout/LinedList"/>
    <dgm:cxn modelId="{C9A3FC72-B6C6-4818-B326-947830A8F723}" type="presParOf" srcId="{B4FA13C2-C73F-4BD7-93E4-E9BBA69C15E4}" destId="{78255661-7ECE-40D1-B33E-363AC5B2BA1E}" srcOrd="1" destOrd="0" presId="urn:microsoft.com/office/officeart/2008/layout/LinedList"/>
    <dgm:cxn modelId="{24D60D12-DB03-4BE5-833C-C71DEDCDC0C6}" type="presParOf" srcId="{78255661-7ECE-40D1-B33E-363AC5B2BA1E}" destId="{744159D3-7618-4757-880F-129528AF4A86}" srcOrd="0" destOrd="0" presId="urn:microsoft.com/office/officeart/2008/layout/LinedList"/>
    <dgm:cxn modelId="{9741197E-4970-44A2-86E3-0B98AEDDCC97}" type="presParOf" srcId="{78255661-7ECE-40D1-B33E-363AC5B2BA1E}" destId="{FE98E78F-D3AD-4C24-BAA0-B583D4870C9D}" srcOrd="1" destOrd="0" presId="urn:microsoft.com/office/officeart/2008/layout/LinedList"/>
    <dgm:cxn modelId="{86FE1ACE-54EE-4B4D-BC47-83B86FBBBD37}" type="presParOf" srcId="{B4FA13C2-C73F-4BD7-93E4-E9BBA69C15E4}" destId="{8E033EBE-437F-42E4-A8B5-260B52518860}" srcOrd="2" destOrd="0" presId="urn:microsoft.com/office/officeart/2008/layout/LinedList"/>
    <dgm:cxn modelId="{E44F9DC1-A80F-4C0B-9F5D-D19987E0FA35}" type="presParOf" srcId="{B4FA13C2-C73F-4BD7-93E4-E9BBA69C15E4}" destId="{217C9B82-654E-47AD-9D64-34734A92D9E1}" srcOrd="3" destOrd="0" presId="urn:microsoft.com/office/officeart/2008/layout/LinedList"/>
    <dgm:cxn modelId="{2E1C8F63-796E-4731-B049-2F3A4046C70C}" type="presParOf" srcId="{217C9B82-654E-47AD-9D64-34734A92D9E1}" destId="{0B15B4F3-90B9-4411-AE26-F1681AE7267B}" srcOrd="0" destOrd="0" presId="urn:microsoft.com/office/officeart/2008/layout/LinedList"/>
    <dgm:cxn modelId="{4599CF4C-3652-4999-B4DB-211DD3A5A006}" type="presParOf" srcId="{217C9B82-654E-47AD-9D64-34734A92D9E1}" destId="{17089B0E-2EE6-4571-9AA2-083E2519C88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897EA3-B56A-4343-8F41-0B0B2E399A95}" type="doc">
      <dgm:prSet loTypeId="urn:microsoft.com/office/officeart/2005/8/layout/vList2" loCatId="list" qsTypeId="urn:microsoft.com/office/officeart/2005/8/quickstyle/simple2" qsCatId="simple" csTypeId="urn:microsoft.com/office/officeart/2005/8/colors/accent2_1" csCatId="accent2" phldr="1"/>
      <dgm:spPr/>
      <dgm:t>
        <a:bodyPr/>
        <a:lstStyle/>
        <a:p>
          <a:endParaRPr lang="en-GB"/>
        </a:p>
      </dgm:t>
    </dgm:pt>
    <dgm:pt modelId="{6BB39842-F7F4-4D5A-B555-974A0BDD1570}">
      <dgm:prSet custT="1"/>
      <dgm:spPr/>
      <dgm:t>
        <a:bodyPr/>
        <a:lstStyle/>
        <a:p>
          <a:pPr algn="just"/>
          <a:r>
            <a:rPr lang="en-GB" sz="2000" dirty="0"/>
            <a:t>This centre will provide pet owners with peace of mind that their animals are receiving the highest possible care. This plan takes into account the unique needs of pets, such as regular grooming, veterinary care, and other necessities. Additionally, it takes into account pet owners' safety concerns, such as making sure that the centre is staffed with experienced and knowledgeable personnel and that the necessary safety measures are in place.</a:t>
          </a:r>
        </a:p>
        <a:p>
          <a:pPr algn="just"/>
          <a:r>
            <a:rPr lang="en-GB" sz="2000" dirty="0"/>
            <a:t>                                           Thank you everyone. </a:t>
          </a:r>
        </a:p>
      </dgm:t>
    </dgm:pt>
    <dgm:pt modelId="{08DECFFB-47E2-4CE8-BBEB-3471D03AB7FE}" type="parTrans" cxnId="{2AF89C83-3B94-4E17-A79A-F4BD2016B6C7}">
      <dgm:prSet/>
      <dgm:spPr/>
      <dgm:t>
        <a:bodyPr/>
        <a:lstStyle/>
        <a:p>
          <a:endParaRPr lang="en-GB"/>
        </a:p>
      </dgm:t>
    </dgm:pt>
    <dgm:pt modelId="{999E11D9-79A7-451B-8C93-87CD0518280C}" type="sibTrans" cxnId="{2AF89C83-3B94-4E17-A79A-F4BD2016B6C7}">
      <dgm:prSet/>
      <dgm:spPr/>
      <dgm:t>
        <a:bodyPr/>
        <a:lstStyle/>
        <a:p>
          <a:endParaRPr lang="en-GB"/>
        </a:p>
      </dgm:t>
    </dgm:pt>
    <dgm:pt modelId="{403F5107-2F33-49B1-9DBF-6B53FBC63A48}" type="pres">
      <dgm:prSet presAssocID="{39897EA3-B56A-4343-8F41-0B0B2E399A95}" presName="linear" presStyleCnt="0">
        <dgm:presLayoutVars>
          <dgm:animLvl val="lvl"/>
          <dgm:resizeHandles val="exact"/>
        </dgm:presLayoutVars>
      </dgm:prSet>
      <dgm:spPr/>
    </dgm:pt>
    <dgm:pt modelId="{E9CB219D-1811-45A5-843C-82548A2D6CB4}" type="pres">
      <dgm:prSet presAssocID="{6BB39842-F7F4-4D5A-B555-974A0BDD1570}" presName="parentText" presStyleLbl="node1" presStyleIdx="0" presStyleCnt="1">
        <dgm:presLayoutVars>
          <dgm:chMax val="0"/>
          <dgm:bulletEnabled val="1"/>
        </dgm:presLayoutVars>
      </dgm:prSet>
      <dgm:spPr/>
    </dgm:pt>
  </dgm:ptLst>
  <dgm:cxnLst>
    <dgm:cxn modelId="{6066E52E-A7DF-41A4-A77A-976D67993F47}" type="presOf" srcId="{6BB39842-F7F4-4D5A-B555-974A0BDD1570}" destId="{E9CB219D-1811-45A5-843C-82548A2D6CB4}" srcOrd="0" destOrd="0" presId="urn:microsoft.com/office/officeart/2005/8/layout/vList2"/>
    <dgm:cxn modelId="{2AF89C83-3B94-4E17-A79A-F4BD2016B6C7}" srcId="{39897EA3-B56A-4343-8F41-0B0B2E399A95}" destId="{6BB39842-F7F4-4D5A-B555-974A0BDD1570}" srcOrd="0" destOrd="0" parTransId="{08DECFFB-47E2-4CE8-BBEB-3471D03AB7FE}" sibTransId="{999E11D9-79A7-451B-8C93-87CD0518280C}"/>
    <dgm:cxn modelId="{4C2936FA-5B34-43A9-B12E-412A1190C0FA}" type="presOf" srcId="{39897EA3-B56A-4343-8F41-0B0B2E399A95}" destId="{403F5107-2F33-49B1-9DBF-6B53FBC63A48}" srcOrd="0" destOrd="0" presId="urn:microsoft.com/office/officeart/2005/8/layout/vList2"/>
    <dgm:cxn modelId="{E726E286-3FB4-43AD-AFC8-2D2648B6375C}" type="presParOf" srcId="{403F5107-2F33-49B1-9DBF-6B53FBC63A48}" destId="{E9CB219D-1811-45A5-843C-82548A2D6CB4}"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266700-533F-4B67-A71E-68C78692711D}">
      <dsp:nvSpPr>
        <dsp:cNvPr id="0" name=""/>
        <dsp:cNvSpPr/>
      </dsp:nvSpPr>
      <dsp:spPr>
        <a:xfrm>
          <a:off x="905791" y="0"/>
          <a:ext cx="5658164" cy="5658164"/>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354309-4355-4958-AAC5-B46FA29C315F}">
      <dsp:nvSpPr>
        <dsp:cNvPr id="0" name=""/>
        <dsp:cNvSpPr/>
      </dsp:nvSpPr>
      <dsp:spPr>
        <a:xfrm>
          <a:off x="181116" y="289313"/>
          <a:ext cx="3315548" cy="2263265"/>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 have extensive experience working under pressure. My technical understanding makes me a valuable member of the team.
Communication skills, interpersonal skills, customer service skills, and effective team management skills are among my strengths </a:t>
          </a:r>
        </a:p>
      </dsp:txBody>
      <dsp:txXfrm>
        <a:off x="291599" y="399796"/>
        <a:ext cx="3094582" cy="2042299"/>
      </dsp:txXfrm>
    </dsp:sp>
    <dsp:sp modelId="{FF51991C-4A85-4866-8863-5E62ADD47716}">
      <dsp:nvSpPr>
        <dsp:cNvPr id="0" name=""/>
        <dsp:cNvSpPr/>
      </dsp:nvSpPr>
      <dsp:spPr>
        <a:xfrm>
          <a:off x="3893223" y="353612"/>
          <a:ext cx="3264556" cy="2263265"/>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Lack of motivation for learning something new. This makes future learning limited.</a:t>
          </a:r>
        </a:p>
        <a:p>
          <a:pPr marL="0" lvl="0" indent="0" algn="ctr" defTabSz="711200">
            <a:lnSpc>
              <a:spcPct val="90000"/>
            </a:lnSpc>
            <a:spcBef>
              <a:spcPct val="0"/>
            </a:spcBef>
            <a:spcAft>
              <a:spcPct val="35000"/>
            </a:spcAft>
            <a:buNone/>
          </a:pPr>
          <a:r>
            <a:rPr lang="en-GB" sz="1600" kern="1200" dirty="0"/>
            <a:t>Lack of physical patience leads to mistakes, which result in a lack of motivation. </a:t>
          </a:r>
        </a:p>
      </dsp:txBody>
      <dsp:txXfrm>
        <a:off x="4003706" y="464095"/>
        <a:ext cx="3043590" cy="2042299"/>
      </dsp:txXfrm>
    </dsp:sp>
    <dsp:sp modelId="{15C2EE1B-5B43-447A-BDC0-BB60632BAC65}">
      <dsp:nvSpPr>
        <dsp:cNvPr id="0" name=""/>
        <dsp:cNvSpPr/>
      </dsp:nvSpPr>
      <dsp:spPr>
        <a:xfrm>
          <a:off x="217566" y="3155716"/>
          <a:ext cx="3232282" cy="2263265"/>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My ability to possess excellent technical skills such as can prove to be a very valuable asset</a:t>
          </a:r>
          <a:r>
            <a:rPr lang="en-US" sz="1600" kern="1200" dirty="0"/>
            <a:t>. </a:t>
          </a:r>
        </a:p>
        <a:p>
          <a:pPr marL="0" lvl="0" indent="0" algn="ctr" defTabSz="711200">
            <a:lnSpc>
              <a:spcPct val="90000"/>
            </a:lnSpc>
            <a:spcBef>
              <a:spcPct val="0"/>
            </a:spcBef>
            <a:spcAft>
              <a:spcPct val="35000"/>
            </a:spcAft>
            <a:buNone/>
          </a:pPr>
          <a:r>
            <a:rPr lang="en-GB" sz="1600" kern="1200" dirty="0"/>
            <a:t>I can enhance my skills to further services such as merging with pet shops for grooming services </a:t>
          </a:r>
        </a:p>
        <a:p>
          <a:pPr marL="0" lvl="0" indent="0" algn="ctr" defTabSz="711200">
            <a:lnSpc>
              <a:spcPct val="90000"/>
            </a:lnSpc>
            <a:spcBef>
              <a:spcPct val="0"/>
            </a:spcBef>
            <a:spcAft>
              <a:spcPct val="35000"/>
            </a:spcAft>
            <a:buNone/>
          </a:pPr>
          <a:endParaRPr lang="en-GB" sz="1600" kern="1200" dirty="0"/>
        </a:p>
      </dsp:txBody>
      <dsp:txXfrm>
        <a:off x="328049" y="3266199"/>
        <a:ext cx="3011316" cy="2042299"/>
      </dsp:txXfrm>
    </dsp:sp>
    <dsp:sp modelId="{A30E61FB-60C5-467D-B1A1-AD83CA733A80}">
      <dsp:nvSpPr>
        <dsp:cNvPr id="0" name=""/>
        <dsp:cNvSpPr/>
      </dsp:nvSpPr>
      <dsp:spPr>
        <a:xfrm>
          <a:off x="3923053" y="3162845"/>
          <a:ext cx="3168820" cy="2263265"/>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arrival of new technology overshadowing the previous ones accompanied by my weakness to stay aloof towards newness may compromise my career advancement.
The market is fiercely competitive, and it is challenging </a:t>
          </a:r>
        </a:p>
      </dsp:txBody>
      <dsp:txXfrm>
        <a:off x="4033536" y="3273328"/>
        <a:ext cx="2947854" cy="2042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25889D-C29C-4D30-841D-C0B474C9830D}">
      <dsp:nvSpPr>
        <dsp:cNvPr id="0" name=""/>
        <dsp:cNvSpPr/>
      </dsp:nvSpPr>
      <dsp:spPr>
        <a:xfrm>
          <a:off x="0" y="1655"/>
          <a:ext cx="545883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44159D3-7618-4757-880F-129528AF4A86}">
      <dsp:nvSpPr>
        <dsp:cNvPr id="0" name=""/>
        <dsp:cNvSpPr/>
      </dsp:nvSpPr>
      <dsp:spPr>
        <a:xfrm>
          <a:off x="0" y="1655"/>
          <a:ext cx="5453507" cy="3421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t>A pet care centre offering a variety of services including grooming, training, day and night care, well-being, treatments, etc.
Providing multiple services in one place makes this business plan stand out. It makes it easier and more convenient for customers to get all the services they need for their pets in one location. The business also has the potential to grow into a larger one. </a:t>
          </a:r>
        </a:p>
      </dsp:txBody>
      <dsp:txXfrm>
        <a:off x="0" y="1655"/>
        <a:ext cx="5453507" cy="3421535"/>
      </dsp:txXfrm>
    </dsp:sp>
    <dsp:sp modelId="{8E033EBE-437F-42E4-A8B5-260B52518860}">
      <dsp:nvSpPr>
        <dsp:cNvPr id="0" name=""/>
        <dsp:cNvSpPr/>
      </dsp:nvSpPr>
      <dsp:spPr>
        <a:xfrm>
          <a:off x="0" y="3423191"/>
          <a:ext cx="545883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B15B4F3-90B9-4411-AE26-F1681AE7267B}">
      <dsp:nvSpPr>
        <dsp:cNvPr id="0" name=""/>
        <dsp:cNvSpPr/>
      </dsp:nvSpPr>
      <dsp:spPr>
        <a:xfrm>
          <a:off x="0" y="3423191"/>
          <a:ext cx="5458837" cy="767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endParaRPr lang="en-GB" sz="3500" kern="1200" dirty="0"/>
        </a:p>
      </dsp:txBody>
      <dsp:txXfrm>
        <a:off x="0" y="3423191"/>
        <a:ext cx="5458837" cy="7676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B219D-1811-45A5-843C-82548A2D6CB4}">
      <dsp:nvSpPr>
        <dsp:cNvPr id="0" name=""/>
        <dsp:cNvSpPr/>
      </dsp:nvSpPr>
      <dsp:spPr>
        <a:xfrm>
          <a:off x="0" y="585"/>
          <a:ext cx="7485413" cy="2451515"/>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t>This centre will provide pet owners with peace of mind that their animals are receiving the highest possible care. This plan takes into account the unique needs of pets, such as regular grooming, veterinary care, and other necessities. Additionally, it takes into account pet owners' safety concerns, such as making sure that the centre is staffed with experienced and knowledgeable personnel and that the necessary safety measures are in place.</a:t>
          </a:r>
        </a:p>
        <a:p>
          <a:pPr marL="0" lvl="0" indent="0" algn="just" defTabSz="889000">
            <a:lnSpc>
              <a:spcPct val="90000"/>
            </a:lnSpc>
            <a:spcBef>
              <a:spcPct val="0"/>
            </a:spcBef>
            <a:spcAft>
              <a:spcPct val="35000"/>
            </a:spcAft>
            <a:buNone/>
          </a:pPr>
          <a:r>
            <a:rPr lang="en-GB" sz="2000" kern="1200" dirty="0"/>
            <a:t>                                           Thank you everyone. </a:t>
          </a:r>
        </a:p>
      </dsp:txBody>
      <dsp:txXfrm>
        <a:off x="119673" y="120258"/>
        <a:ext cx="7246067" cy="2212169"/>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2T00:09:56.884"/>
    </inkml:context>
    <inkml:brush xml:id="br0">
      <inkml:brushProperty name="width" value="0.2" units="cm"/>
      <inkml:brushProperty name="height" value="0.2" units="cm"/>
      <inkml:brushProperty name="color" value="#F6630D"/>
    </inkml:brush>
  </inkml:definitions>
  <inkml:trace contextRef="#ctx0" brushRef="#br0">1 72 24575,'19'2'0,"0"0"0,0 1 0,0 1 0,22 7 0,-15-3 0,33 4 0,-16-8 0,57-3 0,-64-2 0,0 1 0,60 9 0,-20 1 0,0-4 0,134-5 0,-86-3 0,309 2 0,-404-2 0,50-8 0,-48 4 0,38 0 0,9 4 0,144-9 0,-136 4 0,101 4 0,-109 4 0,-43 1 0,45 7 0,16 2 0,36 2 0,-55-4 0,-49-6 0,309 19 0,-102-21 0,133-4 0,-245-8 0,31 0 0,1364 12 0,-1281-19 0,-172 11 0,4-3 0,-38 5 0,51-2 0,-49 7 0,12 0 0,72-8 0,-28-2 0,137 3 0,55-5 0,-195-2 0,-49 7 0,70-4 0,16-1 0,5 0 0,-83 11 0,0 2 0,-1 2 0,71 13 0,-48 0 0,1-2 0,0-4 0,120 3 0,502-15 0,-667 3 0,0 1 0,0 1 0,0 0 0,33 11 0,85 37 0,-99-36 0,0-2 0,1-2 0,0-2 0,88 8 0,-48-9 0,132 7 0,-136-17 0,-1-3 0,-1-4 0,124-29 0,-135 22 0,55-15 0,-65 17 0,76-9 0,-96 17 0,39-3 0,133-1 0,-191 9 0,0 0 0,28-7 0,17-2 0,70 6 0,-64 4 0,77-12 0,-66 4 0,139 5 0,-140 4 0,139-14 0,-134 5 0,160 5 0,-123 5 0,203-2-1365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22T00:09:18.644"/>
    </inkml:context>
    <inkml:brush xml:id="br0">
      <inkml:brushProperty name="width" value="0.2" units="cm"/>
      <inkml:brushProperty name="height" value="0.2" units="cm"/>
      <inkml:brushProperty name="color" value="#F6630D"/>
    </inkml:brush>
  </inkml:definitions>
  <inkml:trace contextRef="#ctx0" brushRef="#br0">0 23 24575,'739'0'0,"-703"1"0,44 9 0,12 0 0,4-7 0,108 11 0,-130-7 0,95-3 0,44 3 0,-55 18 0,-138-22 0,37 4 0,0-3 0,92-5 0,-57 0 0,586 1 0,-653-2 0,0 0 0,38-10 0,5 0 0,239-9 0,5 22 0,-113 1 0,-178-3 0,0 0 0,-1-1 0,35-8 0,-19 4 0,1 1 0,1 2 0,-1 2 0,41 4 0,4-1 0,1645-2 0,-1689 2 0,0 2 0,47 11 0,27 2 0,349-7 0,-288-12 0,1892 2 0,-2023-2 0,57-10 0,-55 5 0,20-3 0,-29 4 0,68-4 0,-61 9 0,72-11 0,-4-3 0,199-2 0,686 17 0,-954 3 0,-1 1 0,0 1 0,55 17 0,-78-19 0,5 1 0,1-1 0,0-1 0,25-1 0,-24-1 0,0 1 0,40 7 0,84 20 0,-93-20 0,-39-6 0,0 0 0,16 4 0,-6 0 0,-1-2 0,1 0 0,27-1 0,30 4 0,38 4 0,195-7 0,-171-6 0,-116 3 0,0-2 0,0-1 0,0-1 0,45-11 0,162-52 0,-186 60 341,-40 5-909,1 0-1,18-4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175EBA-CD96-4579-A983-8988D9304A73}" type="datetimeFigureOut">
              <a:rPr lang="en-GB" smtClean="0"/>
              <a:t>22/11/2023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E411E4-F488-49E9-9CEF-AC6ACE28E897}" type="slidenum">
              <a:rPr lang="en-GB" smtClean="0"/>
              <a:t>‹#›</a:t>
            </a:fld>
            <a:endParaRPr lang="en-GB"/>
          </a:p>
        </p:txBody>
      </p:sp>
    </p:spTree>
    <p:extLst>
      <p:ext uri="{BB962C8B-B14F-4D97-AF65-F5344CB8AC3E}">
        <p14:creationId xmlns:p14="http://schemas.microsoft.com/office/powerpoint/2010/main" val="434979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E411E4-F488-49E9-9CEF-AC6ACE28E897}" type="slidenum">
              <a:rPr lang="en-GB" smtClean="0"/>
              <a:t>3</a:t>
            </a:fld>
            <a:endParaRPr lang="en-GB"/>
          </a:p>
        </p:txBody>
      </p:sp>
    </p:spTree>
    <p:extLst>
      <p:ext uri="{BB962C8B-B14F-4D97-AF65-F5344CB8AC3E}">
        <p14:creationId xmlns:p14="http://schemas.microsoft.com/office/powerpoint/2010/main" val="1233716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E411E4-F488-49E9-9CEF-AC6ACE28E897}" type="slidenum">
              <a:rPr lang="en-GB" smtClean="0"/>
              <a:t>4</a:t>
            </a:fld>
            <a:endParaRPr lang="en-GB"/>
          </a:p>
        </p:txBody>
      </p:sp>
    </p:spTree>
    <p:extLst>
      <p:ext uri="{BB962C8B-B14F-4D97-AF65-F5344CB8AC3E}">
        <p14:creationId xmlns:p14="http://schemas.microsoft.com/office/powerpoint/2010/main" val="1734298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E411E4-F488-49E9-9CEF-AC6ACE28E897}" type="slidenum">
              <a:rPr lang="en-GB" smtClean="0"/>
              <a:t>5</a:t>
            </a:fld>
            <a:endParaRPr lang="en-GB"/>
          </a:p>
        </p:txBody>
      </p:sp>
    </p:spTree>
    <p:extLst>
      <p:ext uri="{BB962C8B-B14F-4D97-AF65-F5344CB8AC3E}">
        <p14:creationId xmlns:p14="http://schemas.microsoft.com/office/powerpoint/2010/main" val="3191434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E411E4-F488-49E9-9CEF-AC6ACE28E897}" type="slidenum">
              <a:rPr lang="en-GB" smtClean="0"/>
              <a:t>6</a:t>
            </a:fld>
            <a:endParaRPr lang="en-GB"/>
          </a:p>
        </p:txBody>
      </p:sp>
    </p:spTree>
    <p:extLst>
      <p:ext uri="{BB962C8B-B14F-4D97-AF65-F5344CB8AC3E}">
        <p14:creationId xmlns:p14="http://schemas.microsoft.com/office/powerpoint/2010/main" val="544469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E411E4-F488-49E9-9CEF-AC6ACE28E897}" type="slidenum">
              <a:rPr lang="en-GB" smtClean="0"/>
              <a:t>10</a:t>
            </a:fld>
            <a:endParaRPr lang="en-GB"/>
          </a:p>
        </p:txBody>
      </p:sp>
    </p:spTree>
    <p:extLst>
      <p:ext uri="{BB962C8B-B14F-4D97-AF65-F5344CB8AC3E}">
        <p14:creationId xmlns:p14="http://schemas.microsoft.com/office/powerpoint/2010/main" val="320040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E411E4-F488-49E9-9CEF-AC6ACE28E897}" type="slidenum">
              <a:rPr lang="en-GB" smtClean="0"/>
              <a:t>11</a:t>
            </a:fld>
            <a:endParaRPr lang="en-GB"/>
          </a:p>
        </p:txBody>
      </p:sp>
    </p:spTree>
    <p:extLst>
      <p:ext uri="{BB962C8B-B14F-4D97-AF65-F5344CB8AC3E}">
        <p14:creationId xmlns:p14="http://schemas.microsoft.com/office/powerpoint/2010/main" val="2171409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88A9F-A450-61FB-6471-FC38D2C4595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DE11531-A83A-5905-2CF0-28755BD83D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C6BF2CF-5E53-C437-B665-31C1D101F438}"/>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5" name="Footer Placeholder 4">
            <a:extLst>
              <a:ext uri="{FF2B5EF4-FFF2-40B4-BE49-F238E27FC236}">
                <a16:creationId xmlns:a16="http://schemas.microsoft.com/office/drawing/2014/main" id="{311132F5-AD67-0095-B9E2-00F84EEF33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3DD3A5-16D6-5A15-5BF8-EF91D9D40FDE}"/>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2537515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3F03-B3DC-6AF1-D2E5-34FDDC8A2A4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03C6F4A-5265-36AE-6C4C-5B8A2B85182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0D1CB0-E705-E3A2-5909-BDA14D8900E1}"/>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5" name="Footer Placeholder 4">
            <a:extLst>
              <a:ext uri="{FF2B5EF4-FFF2-40B4-BE49-F238E27FC236}">
                <a16:creationId xmlns:a16="http://schemas.microsoft.com/office/drawing/2014/main" id="{18271BA0-F9DD-0009-B046-773775172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8EA928-02C2-3BF6-8866-547A749CC812}"/>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15719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A1921-DC0D-5F39-1EC8-EA3BC65D7CA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002C310-EFC2-E72E-911B-A2966D1256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7EE8E23-7495-E27A-BE72-23E2C5078DE6}"/>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5" name="Footer Placeholder 4">
            <a:extLst>
              <a:ext uri="{FF2B5EF4-FFF2-40B4-BE49-F238E27FC236}">
                <a16:creationId xmlns:a16="http://schemas.microsoft.com/office/drawing/2014/main" id="{B37E5EED-A668-52EE-E88B-EB4E40371C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EDC48-CF70-08BF-CF0B-4A0DE051FC44}"/>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166447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456A1-9D79-4884-DA3B-7F40B398E71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F97E0D0-3F8B-3802-241A-8DCF1069DAB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3A513BA-E12B-7345-FFFD-8E19759582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9C6280D-D1DE-2425-6226-45DF0B841866}"/>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6" name="Footer Placeholder 5">
            <a:extLst>
              <a:ext uri="{FF2B5EF4-FFF2-40B4-BE49-F238E27FC236}">
                <a16:creationId xmlns:a16="http://schemas.microsoft.com/office/drawing/2014/main" id="{548BA222-35BF-3AA7-527A-977B078753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BECD88-8505-1F68-C84D-577AFFD275FD}"/>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2384240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5D21C-DB31-88BB-6189-10FD5F224A3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0DCABAC-7066-91A2-20B5-84E0692936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76928A3-9116-0B31-11D0-20D4435E83F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54C6098-2A91-AD1B-32B0-793CC8512F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E078B7-A755-D49C-33E1-C730CC5FDF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3F82E52-E75B-012E-1D60-39F596E260D1}"/>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8" name="Footer Placeholder 7">
            <a:extLst>
              <a:ext uri="{FF2B5EF4-FFF2-40B4-BE49-F238E27FC236}">
                <a16:creationId xmlns:a16="http://schemas.microsoft.com/office/drawing/2014/main" id="{8FD3605D-0B10-36C6-B0B4-C9E6639F94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5EDAC3-9F8D-55AE-5CC2-023C040DC233}"/>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4253768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8F5B2-21B2-884B-A220-128448F6AF3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F7A5F00-9C4C-FD67-5F20-ECE4E6078787}"/>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4" name="Footer Placeholder 3">
            <a:extLst>
              <a:ext uri="{FF2B5EF4-FFF2-40B4-BE49-F238E27FC236}">
                <a16:creationId xmlns:a16="http://schemas.microsoft.com/office/drawing/2014/main" id="{72960279-69B2-689F-CC33-992BB23830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61B1AB-CF30-34EB-CF81-23436EE7BADB}"/>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2877281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B68BED-529E-29A6-0C7C-812D65038157}"/>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3" name="Footer Placeholder 2">
            <a:extLst>
              <a:ext uri="{FF2B5EF4-FFF2-40B4-BE49-F238E27FC236}">
                <a16:creationId xmlns:a16="http://schemas.microsoft.com/office/drawing/2014/main" id="{BD80BFA7-E984-2BE2-AFCC-4EC94F435A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1B7EFC-971C-36AB-78EE-383E2010235B}"/>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3877796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1106F-A467-1169-1AFC-B310022534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DEE41EA-A9CE-0F7C-9F58-29935E5DB7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C992FF8-A42D-7CA9-46F5-2D966FFB8B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558BAB-2B00-4282-9A20-7CA820DDF64C}"/>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6" name="Footer Placeholder 5">
            <a:extLst>
              <a:ext uri="{FF2B5EF4-FFF2-40B4-BE49-F238E27FC236}">
                <a16:creationId xmlns:a16="http://schemas.microsoft.com/office/drawing/2014/main" id="{115A395B-901B-ECD1-FAFA-7DD5C072A2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72C361-D0E1-DB11-FD53-ADF1C2517D0D}"/>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718834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A3C3D-4BAE-6C41-F33E-62C11B27BD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46D5F05-C8A7-D45F-D682-457A923264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650D1C-37B0-4BCD-8A2B-0E1C78784E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F438BC-B038-CC84-73AA-6E58A1E9E1EF}"/>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6" name="Footer Placeholder 5">
            <a:extLst>
              <a:ext uri="{FF2B5EF4-FFF2-40B4-BE49-F238E27FC236}">
                <a16:creationId xmlns:a16="http://schemas.microsoft.com/office/drawing/2014/main" id="{CBBA39B8-FAA7-29A2-2D3A-A4F3FEF9E6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AA357B-15CC-1C7A-FB13-A4F32C8896C3}"/>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324100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EAA6-9533-E881-BDF9-73776DB7E2B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A071B71-16BC-CA17-DB2D-890054FC9B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85DE27-3F28-C375-B1A4-AD157F15AA02}"/>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5" name="Footer Placeholder 4">
            <a:extLst>
              <a:ext uri="{FF2B5EF4-FFF2-40B4-BE49-F238E27FC236}">
                <a16:creationId xmlns:a16="http://schemas.microsoft.com/office/drawing/2014/main" id="{3605139D-9C0B-A5E0-9E0A-A00799163E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1330F-37F6-CB1D-4DE6-8B398FE0246B}"/>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4209994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61898A-B129-C12D-5A32-7142F2D9155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DCDDA83-F521-2BAA-9360-D8EF59CE34A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6A2649-C86F-5C99-BD9D-8723E6527143}"/>
              </a:ext>
            </a:extLst>
          </p:cNvPr>
          <p:cNvSpPr>
            <a:spLocks noGrp="1"/>
          </p:cNvSpPr>
          <p:nvPr>
            <p:ph type="dt" sz="half" idx="10"/>
          </p:nvPr>
        </p:nvSpPr>
        <p:spPr/>
        <p:txBody>
          <a:bodyPr/>
          <a:lstStyle/>
          <a:p>
            <a:fld id="{582A88A6-699E-451B-B384-E3852243900B}" type="datetimeFigureOut">
              <a:rPr lang="en-GB" smtClean="0"/>
              <a:t>22/11/2023</a:t>
            </a:fld>
            <a:endParaRPr lang="en-GB"/>
          </a:p>
        </p:txBody>
      </p:sp>
      <p:sp>
        <p:nvSpPr>
          <p:cNvPr id="5" name="Footer Placeholder 4">
            <a:extLst>
              <a:ext uri="{FF2B5EF4-FFF2-40B4-BE49-F238E27FC236}">
                <a16:creationId xmlns:a16="http://schemas.microsoft.com/office/drawing/2014/main" id="{B2069740-59CC-94EC-1F40-3C034FEC06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D466C3-09CD-C5FB-FB53-0522830F830F}"/>
              </a:ext>
            </a:extLst>
          </p:cNvPr>
          <p:cNvSpPr>
            <a:spLocks noGrp="1"/>
          </p:cNvSpPr>
          <p:nvPr>
            <p:ph type="sldNum" sz="quarter" idx="12"/>
          </p:nvPr>
        </p:nvSpPr>
        <p:spPr/>
        <p:txBody>
          <a:bodyPr/>
          <a:lstStyle/>
          <a:p>
            <a:fld id="{07DF3C6B-3492-45DD-B1EE-6BF5058DDD21}" type="slidenum">
              <a:rPr lang="en-GB" smtClean="0"/>
              <a:t>‹#›</a:t>
            </a:fld>
            <a:endParaRPr lang="en-GB"/>
          </a:p>
        </p:txBody>
      </p:sp>
    </p:spTree>
    <p:extLst>
      <p:ext uri="{BB962C8B-B14F-4D97-AF65-F5344CB8AC3E}">
        <p14:creationId xmlns:p14="http://schemas.microsoft.com/office/powerpoint/2010/main" val="4255275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F7769D-A371-53A1-3C03-9C1F1E8B3B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B97E388-B144-6C47-5A91-99FEFE216D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8AAEC3-A43B-DA0A-FEEF-F3DAC3FF5F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2A88A6-699E-451B-B384-E3852243900B}" type="datetimeFigureOut">
              <a:rPr lang="en-GB" smtClean="0"/>
              <a:t>22/11/2023</a:t>
            </a:fld>
            <a:endParaRPr lang="en-GB"/>
          </a:p>
        </p:txBody>
      </p:sp>
      <p:sp>
        <p:nvSpPr>
          <p:cNvPr id="5" name="Footer Placeholder 4">
            <a:extLst>
              <a:ext uri="{FF2B5EF4-FFF2-40B4-BE49-F238E27FC236}">
                <a16:creationId xmlns:a16="http://schemas.microsoft.com/office/drawing/2014/main" id="{F6725B26-06C7-8A3A-7C2A-0AA2CAA1C2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2C02ED-77EE-F9FE-0B47-68D136A47B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DF3C6B-3492-45DD-B1EE-6BF5058DDD21}" type="slidenum">
              <a:rPr lang="en-GB" smtClean="0"/>
              <a:t>‹#›</a:t>
            </a:fld>
            <a:endParaRPr lang="en-GB"/>
          </a:p>
        </p:txBody>
      </p:sp>
    </p:spTree>
    <p:extLst>
      <p:ext uri="{BB962C8B-B14F-4D97-AF65-F5344CB8AC3E}">
        <p14:creationId xmlns:p14="http://schemas.microsoft.com/office/powerpoint/2010/main" val="3935748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jp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flickr.com/photos/vijairaj/278290052" TargetMode="Externa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customXml" Target="../ink/ink1.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en/dog-cat-complicity-hug-pets-2904616/" TargetMode="External"/><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customXml" Target="../ink/ink2.xml"/></Relationships>
</file>

<file path=ppt/slides/_rels/slide9.xml.rels><?xml version="1.0" encoding="UTF-8" standalone="yes"?>
<Relationships xmlns="http://schemas.openxmlformats.org/package/2006/relationships"><Relationship Id="rId3" Type="http://schemas.openxmlformats.org/officeDocument/2006/relationships/hyperlink" Target="https://www.pngall.com/pet-png/"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jp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hyperlink" Target="https://www.hepper.com/uk/pet-spending-statistics-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light bulb&#10;&#10;Description automatically generated">
            <a:extLst>
              <a:ext uri="{FF2B5EF4-FFF2-40B4-BE49-F238E27FC236}">
                <a16:creationId xmlns:a16="http://schemas.microsoft.com/office/drawing/2014/main" id="{102230B8-FB32-4244-BDB5-7EB0AFBA0B4D}"/>
              </a:ext>
            </a:extLst>
          </p:cNvPr>
          <p:cNvPicPr>
            <a:picLocks noChangeAspect="1"/>
          </p:cNvPicPr>
          <p:nvPr/>
        </p:nvPicPr>
        <p:blipFill rotWithShape="1">
          <a:blip r:embed="rId2">
            <a:extLst>
              <a:ext uri="{28A0092B-C50C-407E-A947-70E740481C1C}">
                <a14:useLocalDpi xmlns:a14="http://schemas.microsoft.com/office/drawing/2010/main" val="0"/>
              </a:ext>
            </a:extLst>
          </a:blip>
          <a:srcRect l="3155" t="6593" r="29835"/>
          <a:stretch/>
        </p:blipFill>
        <p:spPr>
          <a:xfrm>
            <a:off x="773084" y="10"/>
            <a:ext cx="11418916" cy="6857990"/>
          </a:xfrm>
          <a:prstGeom prst="rect">
            <a:avLst/>
          </a:prstGeom>
        </p:spPr>
      </p:pic>
      <p:sp>
        <p:nvSpPr>
          <p:cNvPr id="39" name="Rectangle 38">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24815" y="822499"/>
            <a:ext cx="5131931" cy="1440596"/>
          </a:xfrm>
        </p:spPr>
        <p:txBody>
          <a:bodyPr vert="horz" lIns="91440" tIns="45720" rIns="91440" bIns="45720" rtlCol="0" anchor="b">
            <a:normAutofit fontScale="90000"/>
          </a:bodyPr>
          <a:lstStyle/>
          <a:p>
            <a:pPr algn="l"/>
            <a:r>
              <a:rPr lang="en-US" sz="3200" b="1" dirty="0">
                <a:solidFill>
                  <a:schemeClr val="bg1"/>
                </a:solidFill>
              </a:rPr>
              <a:t>Module Code: LCBB5001</a:t>
            </a:r>
            <a:br>
              <a:rPr lang="en-US" sz="3200" b="1" dirty="0">
                <a:solidFill>
                  <a:schemeClr val="bg1"/>
                </a:solidFill>
              </a:rPr>
            </a:br>
            <a:br>
              <a:rPr lang="en-US" sz="3200" b="1" dirty="0">
                <a:solidFill>
                  <a:schemeClr val="bg1"/>
                </a:solidFill>
              </a:rPr>
            </a:br>
            <a:r>
              <a:rPr lang="en-US" sz="3200" b="1" dirty="0">
                <a:solidFill>
                  <a:schemeClr val="bg1"/>
                </a:solidFill>
              </a:rPr>
              <a:t>Module Title: Entrepreneurship </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371093" y="2718054"/>
            <a:ext cx="5057117" cy="3207258"/>
          </a:xfrm>
        </p:spPr>
        <p:txBody>
          <a:bodyPr vert="horz" lIns="91440" tIns="45720" rIns="91440" bIns="45720" rtlCol="0" anchor="t">
            <a:normAutofit/>
          </a:bodyPr>
          <a:lstStyle/>
          <a:p>
            <a:pPr indent="-228600" algn="l">
              <a:buFont typeface="Arial" panose="020B0604020202020204" pitchFamily="34" charset="0"/>
              <a:buChar char="•"/>
            </a:pPr>
            <a:r>
              <a:rPr lang="en-US" sz="2800" b="1" dirty="0">
                <a:solidFill>
                  <a:schemeClr val="bg1"/>
                </a:solidFill>
              </a:rPr>
              <a:t>Component 2: Presentation </a:t>
            </a:r>
          </a:p>
          <a:p>
            <a:pPr indent="-228600" algn="l">
              <a:buFont typeface="Arial" panose="020B0604020202020204" pitchFamily="34" charset="0"/>
              <a:buChar char="•"/>
            </a:pPr>
            <a:r>
              <a:rPr lang="en-US" sz="2800" b="1" dirty="0">
                <a:solidFill>
                  <a:schemeClr val="bg1"/>
                </a:solidFill>
              </a:rPr>
              <a:t>Task A: Pitch</a:t>
            </a:r>
          </a:p>
          <a:p>
            <a:pPr indent="-228600" algn="l">
              <a:buFont typeface="Arial" panose="020B0604020202020204" pitchFamily="34" charset="0"/>
              <a:buChar char="•"/>
            </a:pPr>
            <a:r>
              <a:rPr lang="en-US" sz="2800" b="1" dirty="0">
                <a:solidFill>
                  <a:schemeClr val="bg1"/>
                </a:solidFill>
              </a:rPr>
              <a:t>Student Name: Silvia </a:t>
            </a:r>
            <a:r>
              <a:rPr lang="en-US" sz="2800" b="1" dirty="0" err="1">
                <a:solidFill>
                  <a:schemeClr val="bg1"/>
                </a:solidFill>
              </a:rPr>
              <a:t>Bounegru</a:t>
            </a:r>
            <a:endParaRPr lang="en-US" sz="2800" b="1" dirty="0">
              <a:solidFill>
                <a:schemeClr val="bg1"/>
              </a:solidFill>
            </a:endParaRPr>
          </a:p>
          <a:p>
            <a:pPr indent="-228600" algn="l">
              <a:buFont typeface="Arial" panose="020B0604020202020204" pitchFamily="34" charset="0"/>
              <a:buChar char="•"/>
            </a:pPr>
            <a:r>
              <a:rPr lang="en-US" sz="2800" b="1" dirty="0">
                <a:solidFill>
                  <a:schemeClr val="bg1"/>
                </a:solidFill>
              </a:rPr>
              <a:t>Student ID: 2132530</a:t>
            </a:r>
          </a:p>
        </p:txBody>
      </p:sp>
    </p:spTree>
    <p:extLst>
      <p:ext uri="{BB962C8B-B14F-4D97-AF65-F5344CB8AC3E}">
        <p14:creationId xmlns:p14="http://schemas.microsoft.com/office/powerpoint/2010/main" val="4087112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94105" y="802955"/>
            <a:ext cx="4977976" cy="1454051"/>
          </a:xfrm>
        </p:spPr>
        <p:txBody>
          <a:bodyPr>
            <a:normAutofit/>
          </a:bodyPr>
          <a:lstStyle/>
          <a:p>
            <a:r>
              <a:rPr lang="en-US" sz="4000" b="1" dirty="0">
                <a:solidFill>
                  <a:schemeClr val="tx2"/>
                </a:solidFill>
              </a:rPr>
              <a:t>Table of Contents</a:t>
            </a:r>
            <a:endParaRPr lang="en-GB" sz="4000" b="1" dirty="0">
              <a:solidFill>
                <a:schemeClr val="tx2"/>
              </a:solidFill>
            </a:endParaRPr>
          </a:p>
        </p:txBody>
      </p:sp>
      <p:pic>
        <p:nvPicPr>
          <p:cNvPr id="7" name="Graphic 6" descr="CheckList">
            <a:extLst>
              <a:ext uri="{FF2B5EF4-FFF2-40B4-BE49-F238E27FC236}">
                <a16:creationId xmlns:a16="http://schemas.microsoft.com/office/drawing/2014/main" id="{337028E0-2477-5FC1-139C-A4CFD15E6B8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p:cNvSpPr>
            <a:spLocks noGrp="1"/>
          </p:cNvSpPr>
          <p:nvPr>
            <p:ph idx="1"/>
          </p:nvPr>
        </p:nvSpPr>
        <p:spPr>
          <a:xfrm>
            <a:off x="6090574" y="2421682"/>
            <a:ext cx="4977578" cy="3639289"/>
          </a:xfrm>
        </p:spPr>
        <p:txBody>
          <a:bodyPr anchor="ctr">
            <a:normAutofit fontScale="92500"/>
          </a:bodyPr>
          <a:lstStyle/>
          <a:p>
            <a:pPr algn="just">
              <a:buFont typeface="Wingdings" panose="05000000000000000000" pitchFamily="2" charset="2"/>
              <a:buChar char="§"/>
            </a:pPr>
            <a:r>
              <a:rPr lang="en-US" sz="2000" b="1" dirty="0">
                <a:solidFill>
                  <a:schemeClr val="tx2"/>
                </a:solidFill>
              </a:rPr>
              <a:t> </a:t>
            </a:r>
            <a:r>
              <a:rPr lang="en-US" sz="2400" b="1" dirty="0">
                <a:solidFill>
                  <a:schemeClr val="tx2"/>
                </a:solidFill>
              </a:rPr>
              <a:t>Introduction as Entrepreneur</a:t>
            </a:r>
          </a:p>
          <a:p>
            <a:pPr algn="just">
              <a:buFont typeface="Wingdings" panose="05000000000000000000" pitchFamily="2" charset="2"/>
              <a:buChar char="§"/>
            </a:pPr>
            <a:r>
              <a:rPr lang="en-US" sz="2400" b="1" dirty="0">
                <a:solidFill>
                  <a:schemeClr val="tx2"/>
                </a:solidFill>
              </a:rPr>
              <a:t>Business Overview </a:t>
            </a:r>
          </a:p>
          <a:p>
            <a:pPr algn="just">
              <a:buFont typeface="Wingdings" panose="05000000000000000000" pitchFamily="2" charset="2"/>
              <a:buChar char="§"/>
            </a:pPr>
            <a:r>
              <a:rPr lang="en-US" sz="2400" b="1" dirty="0">
                <a:solidFill>
                  <a:schemeClr val="tx2"/>
                </a:solidFill>
              </a:rPr>
              <a:t>Management Team Analysis</a:t>
            </a:r>
          </a:p>
          <a:p>
            <a:pPr algn="just">
              <a:buFont typeface="Wingdings" panose="05000000000000000000" pitchFamily="2" charset="2"/>
              <a:buChar char="§"/>
            </a:pPr>
            <a:r>
              <a:rPr lang="en-US" sz="2400" b="1" dirty="0">
                <a:solidFill>
                  <a:schemeClr val="tx2"/>
                </a:solidFill>
              </a:rPr>
              <a:t>Target Market &amp; Marketing </a:t>
            </a:r>
            <a:r>
              <a:rPr lang="en-US" sz="2400" b="1" dirty="0" err="1">
                <a:solidFill>
                  <a:schemeClr val="tx2"/>
                </a:solidFill>
              </a:rPr>
              <a:t>Srategies</a:t>
            </a:r>
            <a:endParaRPr lang="en-US" sz="2400" b="1" dirty="0">
              <a:solidFill>
                <a:schemeClr val="tx2"/>
              </a:solidFill>
            </a:endParaRPr>
          </a:p>
          <a:p>
            <a:pPr algn="just">
              <a:buFont typeface="Wingdings" panose="05000000000000000000" pitchFamily="2" charset="2"/>
              <a:buChar char="§"/>
            </a:pPr>
            <a:r>
              <a:rPr lang="en-US" sz="2400" b="1" dirty="0">
                <a:solidFill>
                  <a:schemeClr val="tx2"/>
                </a:solidFill>
              </a:rPr>
              <a:t>Competition &amp; Differentiation Strategy</a:t>
            </a:r>
          </a:p>
          <a:p>
            <a:pPr algn="just">
              <a:buFont typeface="Wingdings" panose="05000000000000000000" pitchFamily="2" charset="2"/>
              <a:buChar char="§"/>
            </a:pPr>
            <a:r>
              <a:rPr lang="en-US" sz="2400" b="1" dirty="0">
                <a:solidFill>
                  <a:schemeClr val="tx2"/>
                </a:solidFill>
              </a:rPr>
              <a:t>Funding Assessment</a:t>
            </a:r>
          </a:p>
          <a:p>
            <a:pPr algn="just">
              <a:buFont typeface="Wingdings" panose="05000000000000000000" pitchFamily="2" charset="2"/>
              <a:buChar char="§"/>
            </a:pPr>
            <a:r>
              <a:rPr lang="en-US" sz="2400" b="1" dirty="0">
                <a:solidFill>
                  <a:schemeClr val="tx2"/>
                </a:solidFill>
              </a:rPr>
              <a:t>Conclusion</a:t>
            </a:r>
          </a:p>
          <a:p>
            <a:pPr algn="just">
              <a:buFont typeface="Wingdings" panose="05000000000000000000" pitchFamily="2" charset="2"/>
              <a:buChar char="§"/>
            </a:pPr>
            <a:r>
              <a:rPr lang="en-US" sz="2400" b="1" dirty="0">
                <a:solidFill>
                  <a:schemeClr val="tx2"/>
                </a:solidFill>
              </a:rPr>
              <a:t>Reference List</a:t>
            </a:r>
            <a:endParaRPr lang="en-GB" sz="2000" b="1"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64830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many hands&#10;&#10;Description automatically generated">
            <a:extLst>
              <a:ext uri="{FF2B5EF4-FFF2-40B4-BE49-F238E27FC236}">
                <a16:creationId xmlns:a16="http://schemas.microsoft.com/office/drawing/2014/main" id="{09883328-A420-D673-BE80-2479EA39845D}"/>
              </a:ext>
            </a:extLst>
          </p:cNvPr>
          <p:cNvPicPr>
            <a:picLocks noChangeAspect="1"/>
          </p:cNvPicPr>
          <p:nvPr/>
        </p:nvPicPr>
        <p:blipFill rotWithShape="1">
          <a:blip r:embed="rId3">
            <a:extLst>
              <a:ext uri="{28A0092B-C50C-407E-A947-70E740481C1C}">
                <a14:useLocalDpi xmlns:a14="http://schemas.microsoft.com/office/drawing/2010/main" val="0"/>
              </a:ext>
            </a:extLst>
          </a:blip>
          <a:srcRect l="5884" r="-1" b="-1"/>
          <a:stretch/>
        </p:blipFill>
        <p:spPr>
          <a:xfrm>
            <a:off x="1" y="10"/>
            <a:ext cx="9669642" cy="6857990"/>
          </a:xfrm>
          <a:prstGeom prst="rect">
            <a:avLst/>
          </a:prstGeom>
        </p:spPr>
      </p:pic>
      <p:sp>
        <p:nvSpPr>
          <p:cNvPr id="1051" name="Rectangle 105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4430541" cy="1899912"/>
          </a:xfrm>
        </p:spPr>
        <p:txBody>
          <a:bodyPr vert="horz" lIns="91440" tIns="45720" rIns="91440" bIns="45720" rtlCol="0" anchor="ctr">
            <a:normAutofit/>
          </a:bodyPr>
          <a:lstStyle/>
          <a:p>
            <a:r>
              <a:rPr lang="en-US" sz="4000" b="1" dirty="0"/>
              <a:t>Introduction</a:t>
            </a:r>
          </a:p>
        </p:txBody>
      </p:sp>
      <p:sp>
        <p:nvSpPr>
          <p:cNvPr id="4" name="Content Placeholder 3"/>
          <p:cNvSpPr>
            <a:spLocks noGrp="1"/>
          </p:cNvSpPr>
          <p:nvPr>
            <p:ph sz="half" idx="1"/>
          </p:nvPr>
        </p:nvSpPr>
        <p:spPr>
          <a:xfrm>
            <a:off x="7423265" y="1878676"/>
            <a:ext cx="3999240" cy="4298287"/>
          </a:xfrm>
        </p:spPr>
        <p:txBody>
          <a:bodyPr vert="horz" lIns="91440" tIns="45720" rIns="91440" bIns="45720" rtlCol="0">
            <a:normAutofit/>
          </a:bodyPr>
          <a:lstStyle/>
          <a:p>
            <a:pPr algn="just"/>
            <a:r>
              <a:rPr lang="en-GB" sz="2400" dirty="0"/>
              <a:t>According to </a:t>
            </a:r>
            <a:r>
              <a:rPr lang="en-GB" sz="2400" dirty="0" err="1"/>
              <a:t>Davidsson</a:t>
            </a:r>
            <a:r>
              <a:rPr lang="en-GB" sz="2400" dirty="0"/>
              <a:t> et al. (2017), entrepreneurship is the process of taking an original idea and solving challenges in order to earn a profit.</a:t>
            </a:r>
          </a:p>
          <a:p>
            <a:pPr algn="just"/>
            <a:r>
              <a:rPr lang="en-GB" sz="2400" dirty="0"/>
              <a:t>As an entrepreneur I wanted to explore areas that would be unique and eventually attract attention</a:t>
            </a:r>
            <a:r>
              <a:rPr lang="en-US" sz="2400" dirty="0"/>
              <a:t>.</a:t>
            </a:r>
          </a:p>
          <a:p>
            <a:pPr algn="just"/>
            <a:endParaRPr lang="en-US" sz="2000" dirty="0"/>
          </a:p>
        </p:txBody>
      </p:sp>
    </p:spTree>
    <p:extLst>
      <p:ext uri="{BB962C8B-B14F-4D97-AF65-F5344CB8AC3E}">
        <p14:creationId xmlns:p14="http://schemas.microsoft.com/office/powerpoint/2010/main" val="3933461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0501" y="337280"/>
            <a:ext cx="6494662" cy="637704"/>
          </a:xfrm>
        </p:spPr>
        <p:txBody>
          <a:bodyPr vert="horz" lIns="91440" tIns="45720" rIns="91440" bIns="45720" rtlCol="0" anchor="b">
            <a:normAutofit fontScale="90000"/>
          </a:bodyPr>
          <a:lstStyle/>
          <a:p>
            <a:r>
              <a:rPr lang="en-US" sz="4000" b="1" dirty="0"/>
              <a:t>Personal SWOT Analysis</a:t>
            </a:r>
          </a:p>
        </p:txBody>
      </p:sp>
      <p:graphicFrame>
        <p:nvGraphicFramePr>
          <p:cNvPr id="3" name="Content Placeholder 2">
            <a:extLst>
              <a:ext uri="{FF2B5EF4-FFF2-40B4-BE49-F238E27FC236}">
                <a16:creationId xmlns:a16="http://schemas.microsoft.com/office/drawing/2014/main" id="{6A4C2458-5D31-F315-5468-BEED69840C06}"/>
              </a:ext>
            </a:extLst>
          </p:cNvPr>
          <p:cNvGraphicFramePr>
            <a:graphicFrameLocks noGrp="1"/>
          </p:cNvGraphicFramePr>
          <p:nvPr>
            <p:ph sz="half" idx="1"/>
            <p:extLst>
              <p:ext uri="{D42A27DB-BD31-4B8C-83A1-F6EECF244321}">
                <p14:modId xmlns:p14="http://schemas.microsoft.com/office/powerpoint/2010/main" val="913299613"/>
              </p:ext>
            </p:extLst>
          </p:nvPr>
        </p:nvGraphicFramePr>
        <p:xfrm>
          <a:off x="344773" y="974984"/>
          <a:ext cx="7444252" cy="56581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Content Placeholder 5"/>
          <p:cNvPicPr>
            <a:picLocks noGrp="1" noChangeAspect="1"/>
          </p:cNvPicPr>
          <p:nvPr>
            <p:ph sz="half" idx="2"/>
          </p:nvPr>
        </p:nvPicPr>
        <p:blipFill rotWithShape="1">
          <a:blip r:embed="rId8"/>
          <a:srcRect l="18454" r="9787"/>
          <a:stretch/>
        </p:blipFill>
        <p:spPr>
          <a:xfrm>
            <a:off x="7888779" y="656131"/>
            <a:ext cx="4303221" cy="5245332"/>
          </a:xfrm>
          <a:prstGeom prst="rect">
            <a:avLst/>
          </a:prstGeom>
        </p:spPr>
      </p:pic>
      <p:grpSp>
        <p:nvGrpSpPr>
          <p:cNvPr id="18" name="Group 17">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9" name="Rectangle 18">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5E4A8A06-8C6B-B944-EA16-C037370F68E5}"/>
              </a:ext>
            </a:extLst>
          </p:cNvPr>
          <p:cNvSpPr txBox="1"/>
          <p:nvPr/>
        </p:nvSpPr>
        <p:spPr>
          <a:xfrm>
            <a:off x="1622685" y="6336055"/>
            <a:ext cx="1810062" cy="369332"/>
          </a:xfrm>
          <a:prstGeom prst="rect">
            <a:avLst/>
          </a:prstGeom>
          <a:noFill/>
        </p:spPr>
        <p:txBody>
          <a:bodyPr wrap="square">
            <a:spAutoFit/>
          </a:bodyPr>
          <a:lstStyle/>
          <a:p>
            <a:r>
              <a:rPr lang="en-GB" dirty="0"/>
              <a:t>Source: (Author)</a:t>
            </a:r>
          </a:p>
        </p:txBody>
      </p:sp>
    </p:spTree>
    <p:extLst>
      <p:ext uri="{BB962C8B-B14F-4D97-AF65-F5344CB8AC3E}">
        <p14:creationId xmlns:p14="http://schemas.microsoft.com/office/powerpoint/2010/main" val="2211633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 name="Arc 10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vert="horz" lIns="91440" tIns="45720" rIns="91440" bIns="45720" rtlCol="0" anchor="ctr">
            <a:normAutofit/>
          </a:bodyPr>
          <a:lstStyle/>
          <a:p>
            <a:r>
              <a:rPr lang="en-US" b="1" kern="1200">
                <a:solidFill>
                  <a:schemeClr val="tx1"/>
                </a:solidFill>
                <a:latin typeface="+mj-lt"/>
                <a:ea typeface="+mj-ea"/>
                <a:cs typeface="+mj-cs"/>
              </a:rPr>
              <a:t>Business Overview</a:t>
            </a:r>
          </a:p>
        </p:txBody>
      </p:sp>
      <p:sp>
        <p:nvSpPr>
          <p:cNvPr id="104" name="Freeform: Shape 10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2" name="Picture 11" descr="A group of dogs and a cat">
            <a:extLst>
              <a:ext uri="{FF2B5EF4-FFF2-40B4-BE49-F238E27FC236}">
                <a16:creationId xmlns:a16="http://schemas.microsoft.com/office/drawing/2014/main" id="{27C16781-4426-BEF1-A3A4-5B753581174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598" r="7589" b="1"/>
          <a:stretch/>
        </p:blipFill>
        <p:spPr>
          <a:xfrm>
            <a:off x="550069" y="1164431"/>
            <a:ext cx="5129211" cy="419252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3" name="Content Placeholder 2">
            <a:extLst>
              <a:ext uri="{FF2B5EF4-FFF2-40B4-BE49-F238E27FC236}">
                <a16:creationId xmlns:a16="http://schemas.microsoft.com/office/drawing/2014/main" id="{5284FEAF-6B0E-6580-D59C-BFBBA06D5B13}"/>
              </a:ext>
            </a:extLst>
          </p:cNvPr>
          <p:cNvGraphicFramePr>
            <a:graphicFrameLocks noGrp="1"/>
          </p:cNvGraphicFramePr>
          <p:nvPr>
            <p:ph sz="half" idx="2"/>
            <p:extLst>
              <p:ext uri="{D42A27DB-BD31-4B8C-83A1-F6EECF244321}">
                <p14:modId xmlns:p14="http://schemas.microsoft.com/office/powerpoint/2010/main" val="3425679972"/>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92566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020C988C-FAAD-4B22-8BA7-6B5DEFD8D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38201" y="373946"/>
            <a:ext cx="5114150" cy="1325563"/>
          </a:xfrm>
        </p:spPr>
        <p:txBody>
          <a:bodyPr vert="horz" lIns="91440" tIns="45720" rIns="91440" bIns="45720" rtlCol="0" anchor="ctr">
            <a:normAutofit/>
          </a:bodyPr>
          <a:lstStyle/>
          <a:p>
            <a:r>
              <a:rPr lang="en-US" b="1" dirty="0"/>
              <a:t>Management Team</a:t>
            </a:r>
          </a:p>
        </p:txBody>
      </p:sp>
      <p:sp>
        <p:nvSpPr>
          <p:cNvPr id="3" name="Content Placeholder 2"/>
          <p:cNvSpPr>
            <a:spLocks noGrp="1"/>
          </p:cNvSpPr>
          <p:nvPr>
            <p:ph sz="half" idx="1"/>
          </p:nvPr>
        </p:nvSpPr>
        <p:spPr>
          <a:xfrm>
            <a:off x="838201" y="1825625"/>
            <a:ext cx="5439094" cy="4351338"/>
          </a:xfrm>
        </p:spPr>
        <p:txBody>
          <a:bodyPr vert="horz" lIns="91440" tIns="45720" rIns="91440" bIns="45720" rtlCol="0">
            <a:normAutofit/>
          </a:bodyPr>
          <a:lstStyle/>
          <a:p>
            <a:r>
              <a:rPr lang="en-US" sz="2000" b="1" dirty="0"/>
              <a:t>Tactical Level: </a:t>
            </a:r>
            <a:r>
              <a:rPr lang="en-GB" sz="2000" dirty="0"/>
              <a:t>Managing back-end tasks, including client relationships, resources, and decision-making</a:t>
            </a:r>
          </a:p>
          <a:p>
            <a:r>
              <a:rPr lang="en-US" sz="2000" b="1" dirty="0"/>
              <a:t>Strategic Level: </a:t>
            </a:r>
            <a:r>
              <a:rPr lang="en-US" sz="2000" dirty="0"/>
              <a:t>Make strategic judgements with a mission and vision. Leadership, negotiation, and problem-solving abilities help start a successful pet firm (Wright and </a:t>
            </a:r>
            <a:r>
              <a:rPr lang="en-US" sz="2000" dirty="0" err="1"/>
              <a:t>Stigliani</a:t>
            </a:r>
            <a:r>
              <a:rPr lang="en-US" sz="2000" dirty="0"/>
              <a:t>, 2013).</a:t>
            </a:r>
          </a:p>
          <a:p>
            <a:r>
              <a:rPr lang="en-US" sz="2000" b="1" dirty="0"/>
              <a:t>Operational Level: </a:t>
            </a:r>
            <a:r>
              <a:rPr lang="en-US" sz="2000" dirty="0"/>
              <a:t>Trained in pet health, and </a:t>
            </a:r>
            <a:r>
              <a:rPr lang="en-US" sz="2000" dirty="0" err="1"/>
              <a:t>behavioural</a:t>
            </a:r>
            <a:r>
              <a:rPr lang="en-US" sz="2000" dirty="0"/>
              <a:t> issues. The sitting services will be provided by well-trained, </a:t>
            </a:r>
            <a:r>
              <a:rPr lang="en-US" sz="2000" dirty="0" err="1"/>
              <a:t>authorised</a:t>
            </a:r>
            <a:r>
              <a:rPr lang="en-US" sz="2000" dirty="0"/>
              <a:t>, and knowledgeable staff (Kuzma and </a:t>
            </a:r>
            <a:r>
              <a:rPr lang="en-US" sz="2000" dirty="0" err="1"/>
              <a:t>Sehnem</a:t>
            </a:r>
            <a:r>
              <a:rPr lang="en-US" sz="2000" dirty="0"/>
              <a:t>, 2023). </a:t>
            </a:r>
          </a:p>
          <a:p>
            <a:endParaRPr lang="en-US" sz="2000" dirty="0"/>
          </a:p>
          <a:p>
            <a:endParaRPr lang="en-US" sz="2000" dirty="0"/>
          </a:p>
        </p:txBody>
      </p:sp>
      <p:sp>
        <p:nvSpPr>
          <p:cNvPr id="51" name="Oval 50">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2635" y="2507215"/>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3" name="Arc 5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32189" flipV="1">
            <a:off x="7537061" y="1878543"/>
            <a:ext cx="4592562" cy="4592562"/>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Picture 6" descr="A close-up of a gear with icons&#10;&#10;Description automatically generated">
            <a:extLst>
              <a:ext uri="{FF2B5EF4-FFF2-40B4-BE49-F238E27FC236}">
                <a16:creationId xmlns:a16="http://schemas.microsoft.com/office/drawing/2014/main" id="{15311720-1B9A-C080-D7AE-02DB37945F0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4624" r="-3" b="6110"/>
          <a:stretch/>
        </p:blipFill>
        <p:spPr>
          <a:xfrm>
            <a:off x="6612012" y="567110"/>
            <a:ext cx="3752247" cy="2683167"/>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pic>
        <p:nvPicPr>
          <p:cNvPr id="2" name="Picture 1" descr="A group of people in a puzzle&#10;&#10;Description automatically generated">
            <a:extLst>
              <a:ext uri="{FF2B5EF4-FFF2-40B4-BE49-F238E27FC236}">
                <a16:creationId xmlns:a16="http://schemas.microsoft.com/office/drawing/2014/main" id="{46D00B3D-5DEA-77BF-22FE-5E0400C19253}"/>
              </a:ext>
            </a:extLst>
          </p:cNvPr>
          <p:cNvPicPr>
            <a:picLocks noChangeAspect="1"/>
          </p:cNvPicPr>
          <p:nvPr/>
        </p:nvPicPr>
        <p:blipFill rotWithShape="1">
          <a:blip r:embed="rId4">
            <a:extLst>
              <a:ext uri="{28A0092B-C50C-407E-A947-70E740481C1C}">
                <a14:useLocalDpi xmlns:a14="http://schemas.microsoft.com/office/drawing/2010/main" val="0"/>
              </a:ext>
            </a:extLst>
          </a:blip>
          <a:srcRect l="28560" r="35080" b="1"/>
          <a:stretch/>
        </p:blipFill>
        <p:spPr>
          <a:xfrm>
            <a:off x="8433636" y="2930036"/>
            <a:ext cx="2931770" cy="2822083"/>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5E29592A-76C5-E2A8-02C3-A63EDA596333}"/>
                  </a:ext>
                </a:extLst>
              </p14:cNvPr>
              <p14:cNvContentPartPr/>
              <p14:nvPr/>
            </p14:nvContentPartPr>
            <p14:xfrm>
              <a:off x="905924" y="1495244"/>
              <a:ext cx="4473000" cy="84240"/>
            </p14:xfrm>
          </p:contentPart>
        </mc:Choice>
        <mc:Fallback xmlns="">
          <p:pic>
            <p:nvPicPr>
              <p:cNvPr id="6" name="Ink 5">
                <a:extLst>
                  <a:ext uri="{FF2B5EF4-FFF2-40B4-BE49-F238E27FC236}">
                    <a16:creationId xmlns:a16="http://schemas.microsoft.com/office/drawing/2014/main" id="{5E29592A-76C5-E2A8-02C3-A63EDA596333}"/>
                  </a:ext>
                </a:extLst>
              </p:cNvPr>
              <p:cNvPicPr/>
              <p:nvPr/>
            </p:nvPicPr>
            <p:blipFill>
              <a:blip r:embed="rId6"/>
              <a:stretch>
                <a:fillRect/>
              </a:stretch>
            </p:blipFill>
            <p:spPr>
              <a:xfrm>
                <a:off x="870284" y="1459604"/>
                <a:ext cx="4544640" cy="155880"/>
              </a:xfrm>
              <a:prstGeom prst="rect">
                <a:avLst/>
              </a:prstGeom>
            </p:spPr>
          </p:pic>
        </mc:Fallback>
      </mc:AlternateContent>
    </p:spTree>
    <p:extLst>
      <p:ext uri="{BB962C8B-B14F-4D97-AF65-F5344CB8AC3E}">
        <p14:creationId xmlns:p14="http://schemas.microsoft.com/office/powerpoint/2010/main" val="2037989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1089" y="415534"/>
            <a:ext cx="10506456" cy="1014984"/>
          </a:xfrm>
        </p:spPr>
        <p:txBody>
          <a:bodyPr vert="horz" lIns="91440" tIns="45720" rIns="91440" bIns="45720" rtlCol="0" anchor="b">
            <a:noAutofit/>
          </a:bodyPr>
          <a:lstStyle/>
          <a:p>
            <a:r>
              <a:rPr lang="en-US" sz="4000" b="1" kern="1200" dirty="0">
                <a:solidFill>
                  <a:schemeClr val="tx1"/>
                </a:solidFill>
                <a:latin typeface="+mj-lt"/>
                <a:ea typeface="+mj-ea"/>
                <a:cs typeface="+mj-cs"/>
              </a:rPr>
              <a:t>Target Market </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Marketing Strategies</a:t>
            </a:r>
          </a:p>
        </p:txBody>
      </p:sp>
      <p:sp>
        <p:nvSpPr>
          <p:cNvPr id="27" name="Rectangle 26">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p:cNvSpPr>
            <a:spLocks/>
          </p:cNvSpPr>
          <p:nvPr/>
        </p:nvSpPr>
        <p:spPr>
          <a:xfrm>
            <a:off x="8276423" y="1528997"/>
            <a:ext cx="3077377" cy="3628616"/>
          </a:xfrm>
          <a:prstGeom prst="rect">
            <a:avLst/>
          </a:prstGeom>
        </p:spPr>
        <p:txBody>
          <a:bodyPr/>
          <a:lstStyle/>
          <a:p>
            <a:pPr defTabSz="539496">
              <a:spcAft>
                <a:spcPts val="600"/>
              </a:spcAft>
            </a:pPr>
            <a:endParaRPr lang="en-GB" sz="2000" dirty="0"/>
          </a:p>
        </p:txBody>
      </p:sp>
      <p:sp>
        <p:nvSpPr>
          <p:cNvPr id="7" name="Text Placeholder 6">
            <a:extLst>
              <a:ext uri="{FF2B5EF4-FFF2-40B4-BE49-F238E27FC236}">
                <a16:creationId xmlns:a16="http://schemas.microsoft.com/office/drawing/2014/main" id="{5EF487C2-5000-928C-6751-E980EA086C45}"/>
              </a:ext>
            </a:extLst>
          </p:cNvPr>
          <p:cNvSpPr>
            <a:spLocks/>
          </p:cNvSpPr>
          <p:nvPr/>
        </p:nvSpPr>
        <p:spPr>
          <a:xfrm>
            <a:off x="615521" y="3693009"/>
            <a:ext cx="6250185" cy="2643139"/>
          </a:xfrm>
          <a:prstGeom prst="rect">
            <a:avLst/>
          </a:prstGeom>
        </p:spPr>
        <p:txBody>
          <a:bodyPr>
            <a:noAutofit/>
          </a:bodyPr>
          <a:lstStyle/>
          <a:p>
            <a:pPr defTabSz="576072">
              <a:lnSpc>
                <a:spcPct val="90000"/>
              </a:lnSpc>
              <a:spcAft>
                <a:spcPts val="600"/>
              </a:spcAft>
            </a:pPr>
            <a:r>
              <a:rPr lang="en-GB" sz="2000" b="1" kern="1200" dirty="0">
                <a:solidFill>
                  <a:schemeClr val="accent2">
                    <a:lumMod val="50000"/>
                  </a:schemeClr>
                </a:solidFill>
                <a:latin typeface="+mn-lt"/>
                <a:ea typeface="+mn-ea"/>
                <a:cs typeface="+mn-cs"/>
              </a:rPr>
              <a:t>Marketing Strategies:</a:t>
            </a:r>
          </a:p>
          <a:p>
            <a:pPr marL="342900" indent="-342900" defTabSz="576072">
              <a:lnSpc>
                <a:spcPct val="90000"/>
              </a:lnSpc>
              <a:spcAft>
                <a:spcPts val="600"/>
              </a:spcAft>
              <a:buFont typeface="Wingdings" panose="05000000000000000000" pitchFamily="2" charset="2"/>
              <a:buChar char="§"/>
            </a:pPr>
            <a:r>
              <a:rPr lang="en-GB" sz="2000" dirty="0"/>
              <a:t>Upselling involves persuading customers to purchase a more expensive service and adding benefits to maximize profits (</a:t>
            </a:r>
            <a:r>
              <a:rPr lang="en-GB" sz="2000" dirty="0" err="1"/>
              <a:t>Helmold</a:t>
            </a:r>
            <a:r>
              <a:rPr lang="en-GB" sz="2000" dirty="0"/>
              <a:t>, 2022). </a:t>
            </a:r>
          </a:p>
          <a:p>
            <a:pPr marL="342900" indent="-342900" defTabSz="576072">
              <a:lnSpc>
                <a:spcPct val="90000"/>
              </a:lnSpc>
              <a:spcAft>
                <a:spcPts val="600"/>
              </a:spcAft>
              <a:buFont typeface="Wingdings" panose="05000000000000000000" pitchFamily="2" charset="2"/>
              <a:buChar char="§"/>
            </a:pPr>
            <a:r>
              <a:rPr lang="en-GB" sz="2000" dirty="0"/>
              <a:t>Economies of scale will also provide a competitive advantage, in which a specific centre will be utilized to provide more services.</a:t>
            </a:r>
            <a:endParaRPr lang="en-GB" sz="2000" b="1" kern="1200" dirty="0">
              <a:solidFill>
                <a:schemeClr val="accent2">
                  <a:lumMod val="50000"/>
                </a:schemeClr>
              </a:solidFill>
              <a:latin typeface="+mn-lt"/>
              <a:ea typeface="+mn-ea"/>
              <a:cs typeface="+mn-cs"/>
            </a:endParaRPr>
          </a:p>
        </p:txBody>
      </p:sp>
      <p:sp>
        <p:nvSpPr>
          <p:cNvPr id="3" name="Content Placeholder 2"/>
          <p:cNvSpPr>
            <a:spLocks/>
          </p:cNvSpPr>
          <p:nvPr/>
        </p:nvSpPr>
        <p:spPr>
          <a:xfrm>
            <a:off x="640444" y="1854530"/>
            <a:ext cx="6003520" cy="1636739"/>
          </a:xfrm>
          <a:prstGeom prst="rect">
            <a:avLst/>
          </a:prstGeom>
        </p:spPr>
        <p:txBody>
          <a:bodyPr vert="horz" lIns="91440" tIns="45720" rIns="91440" bIns="45720" rtlCol="0">
            <a:normAutofit fontScale="25000" lnSpcReduction="20000"/>
          </a:bodyPr>
          <a:lstStyle/>
          <a:p>
            <a:pPr defTabSz="576072">
              <a:lnSpc>
                <a:spcPct val="90000"/>
              </a:lnSpc>
              <a:spcAft>
                <a:spcPts val="378"/>
              </a:spcAft>
            </a:pPr>
            <a:r>
              <a:rPr lang="en-GB" sz="8000" b="1" dirty="0">
                <a:solidFill>
                  <a:schemeClr val="accent2">
                    <a:lumMod val="50000"/>
                  </a:schemeClr>
                </a:solidFill>
              </a:rPr>
              <a:t>Target Market:</a:t>
            </a:r>
            <a:endParaRPr lang="en-GB" sz="8000" b="1" kern="1200" dirty="0">
              <a:solidFill>
                <a:schemeClr val="accent2">
                  <a:lumMod val="50000"/>
                </a:schemeClr>
              </a:solidFill>
              <a:latin typeface="+mn-lt"/>
              <a:ea typeface="+mn-ea"/>
              <a:cs typeface="+mn-cs"/>
            </a:endParaRPr>
          </a:p>
          <a:p>
            <a:pPr marL="141732" indent="-285750" defTabSz="576072">
              <a:lnSpc>
                <a:spcPct val="110000"/>
              </a:lnSpc>
              <a:spcAft>
                <a:spcPts val="378"/>
              </a:spcAft>
              <a:buFont typeface="Wingdings" panose="05000000000000000000" pitchFamily="2" charset="2"/>
              <a:buChar char="§"/>
            </a:pPr>
            <a:r>
              <a:rPr lang="en-GB" sz="8000" kern="1200" dirty="0">
                <a:solidFill>
                  <a:schemeClr val="tx1"/>
                </a:solidFill>
                <a:latin typeface="+mn-lt"/>
                <a:ea typeface="+mn-ea"/>
                <a:cs typeface="+mn-cs"/>
              </a:rPr>
              <a:t>Pet lovers who want to pay premium prices for their beloved adopted animals (Feng, 2022).</a:t>
            </a:r>
          </a:p>
          <a:p>
            <a:pPr marL="285750" indent="-285750" defTabSz="576072">
              <a:lnSpc>
                <a:spcPct val="90000"/>
              </a:lnSpc>
              <a:spcAft>
                <a:spcPts val="600"/>
              </a:spcAft>
              <a:buFont typeface="Wingdings" panose="05000000000000000000" pitchFamily="2" charset="2"/>
              <a:buChar char="§"/>
            </a:pPr>
            <a:r>
              <a:rPr lang="en-GB" sz="8000" kern="1200" dirty="0">
                <a:solidFill>
                  <a:schemeClr val="tx1"/>
                </a:solidFill>
                <a:latin typeface="+mn-lt"/>
                <a:ea typeface="+mn-ea"/>
                <a:cs typeface="+mn-cs"/>
              </a:rPr>
              <a:t>Frequent travellers</a:t>
            </a:r>
          </a:p>
          <a:p>
            <a:pPr marL="285750" indent="-285750" defTabSz="576072">
              <a:lnSpc>
                <a:spcPct val="90000"/>
              </a:lnSpc>
              <a:spcAft>
                <a:spcPts val="600"/>
              </a:spcAft>
              <a:buFont typeface="Wingdings" panose="05000000000000000000" pitchFamily="2" charset="2"/>
              <a:buChar char="§"/>
            </a:pPr>
            <a:r>
              <a:rPr lang="en-GB" sz="8000" kern="1200" dirty="0">
                <a:solidFill>
                  <a:schemeClr val="tx1"/>
                </a:solidFill>
                <a:latin typeface="+mn-lt"/>
                <a:ea typeface="+mn-ea"/>
                <a:cs typeface="+mn-cs"/>
              </a:rPr>
              <a:t>Elderly groups who are not able to take care of their pets alone.</a:t>
            </a:r>
          </a:p>
          <a:p>
            <a:pPr defTabSz="576072">
              <a:lnSpc>
                <a:spcPct val="110000"/>
              </a:lnSpc>
              <a:spcAft>
                <a:spcPts val="378"/>
              </a:spcAft>
            </a:pPr>
            <a:r>
              <a:rPr lang="en-GB" sz="3600" kern="1200" dirty="0">
                <a:solidFill>
                  <a:schemeClr val="tx1"/>
                </a:solidFill>
                <a:latin typeface="+mn-lt"/>
                <a:ea typeface="+mn-ea"/>
                <a:cs typeface="+mn-cs"/>
              </a:rPr>
              <a:t> </a:t>
            </a:r>
            <a:endParaRPr lang="en-US" sz="1500" dirty="0"/>
          </a:p>
        </p:txBody>
      </p:sp>
      <p:pic>
        <p:nvPicPr>
          <p:cNvPr id="15" name="Picture 14" descr="A dog and cat lying together&#10;&#10;Description automatically generated">
            <a:extLst>
              <a:ext uri="{FF2B5EF4-FFF2-40B4-BE49-F238E27FC236}">
                <a16:creationId xmlns:a16="http://schemas.microsoft.com/office/drawing/2014/main" id="{3016EE22-896E-4D24-8F51-060E33B0942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891" r="13889" b="-2"/>
          <a:stretch/>
        </p:blipFill>
        <p:spPr>
          <a:xfrm>
            <a:off x="7116350" y="1032701"/>
            <a:ext cx="4726597" cy="516536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37225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b">
            <a:normAutofit/>
          </a:bodyPr>
          <a:lstStyle/>
          <a:p>
            <a:r>
              <a:rPr lang="en-GB" sz="4000" b="1" dirty="0">
                <a:solidFill>
                  <a:srgbClr val="000000"/>
                </a:solidFill>
                <a:effectLst/>
                <a:latin typeface="Arial" panose="020B0604020202020204" pitchFamily="34" charset="0"/>
                <a:ea typeface="Arial" panose="020B0604020202020204" pitchFamily="34" charset="0"/>
              </a:rPr>
              <a:t>Competition &amp; Differentiation </a:t>
            </a:r>
            <a:r>
              <a:rPr lang="en-GB" sz="4000" b="1" dirty="0">
                <a:solidFill>
                  <a:srgbClr val="000000"/>
                </a:solidFill>
                <a:latin typeface="Arial" panose="020B0604020202020204" pitchFamily="34" charset="0"/>
                <a:ea typeface="Arial" panose="020B0604020202020204" pitchFamily="34" charset="0"/>
              </a:rPr>
              <a:t>S</a:t>
            </a:r>
            <a:r>
              <a:rPr lang="en-GB" sz="4000" b="1" dirty="0">
                <a:solidFill>
                  <a:srgbClr val="000000"/>
                </a:solidFill>
                <a:effectLst/>
                <a:latin typeface="Arial" panose="020B0604020202020204" pitchFamily="34" charset="0"/>
                <a:ea typeface="Arial" panose="020B0604020202020204" pitchFamily="34" charset="0"/>
              </a:rPr>
              <a:t>trategies </a:t>
            </a:r>
            <a:endParaRPr lang="en-US" sz="4000" b="1" kern="1200" dirty="0">
              <a:solidFill>
                <a:schemeClr val="tx1"/>
              </a:solidFill>
              <a:latin typeface="+mj-lt"/>
              <a:ea typeface="+mj-ea"/>
              <a:cs typeface="+mj-cs"/>
            </a:endParaRPr>
          </a:p>
        </p:txBody>
      </p:sp>
      <p:sp>
        <p:nvSpPr>
          <p:cNvPr id="7" name="Content Placeholder 6">
            <a:extLst>
              <a:ext uri="{FF2B5EF4-FFF2-40B4-BE49-F238E27FC236}">
                <a16:creationId xmlns:a16="http://schemas.microsoft.com/office/drawing/2014/main" id="{F1E060D0-DA9C-888F-E877-2D070C562995}"/>
              </a:ext>
            </a:extLst>
          </p:cNvPr>
          <p:cNvSpPr>
            <a:spLocks noGrp="1"/>
          </p:cNvSpPr>
          <p:nvPr>
            <p:ph sz="half" idx="1"/>
          </p:nvPr>
        </p:nvSpPr>
        <p:spPr>
          <a:xfrm>
            <a:off x="838200" y="1825625"/>
            <a:ext cx="5181600" cy="2374900"/>
          </a:xfrm>
        </p:spPr>
        <p:txBody>
          <a:bodyPr>
            <a:normAutofit fontScale="92500"/>
          </a:bodyPr>
          <a:lstStyle/>
          <a:p>
            <a:pPr marL="0" indent="0">
              <a:buNone/>
            </a:pPr>
            <a:r>
              <a:rPr lang="en-GB" b="1" dirty="0">
                <a:solidFill>
                  <a:schemeClr val="tx2">
                    <a:lumMod val="75000"/>
                  </a:schemeClr>
                </a:solidFill>
              </a:rPr>
              <a:t>Competition</a:t>
            </a:r>
            <a:r>
              <a:rPr lang="en-GB" b="1" dirty="0">
                <a:solidFill>
                  <a:schemeClr val="accent2">
                    <a:lumMod val="50000"/>
                  </a:schemeClr>
                </a:solidFill>
              </a:rPr>
              <a:t> </a:t>
            </a:r>
          </a:p>
          <a:p>
            <a:r>
              <a:rPr lang="en-GB" sz="2200" b="1" dirty="0">
                <a:solidFill>
                  <a:schemeClr val="accent2">
                    <a:lumMod val="50000"/>
                  </a:schemeClr>
                </a:solidFill>
              </a:rPr>
              <a:t>Pet &amp; Park London</a:t>
            </a:r>
            <a:r>
              <a:rPr lang="en-GB" sz="2200" dirty="0"/>
              <a:t>: pets grooming, sitting walking</a:t>
            </a:r>
          </a:p>
          <a:p>
            <a:r>
              <a:rPr lang="en-GB" sz="2200" b="1" dirty="0">
                <a:solidFill>
                  <a:schemeClr val="accent2">
                    <a:lumMod val="50000"/>
                  </a:schemeClr>
                </a:solidFill>
              </a:rPr>
              <a:t>London Dog Holiday</a:t>
            </a:r>
            <a:r>
              <a:rPr lang="en-GB" sz="2200" dirty="0"/>
              <a:t>: boarding, house sitting, walking, daycare, drop-in visits.</a:t>
            </a:r>
          </a:p>
          <a:p>
            <a:r>
              <a:rPr lang="en-GB" sz="2200" b="1" dirty="0">
                <a:solidFill>
                  <a:schemeClr val="accent2">
                    <a:lumMod val="50000"/>
                  </a:schemeClr>
                </a:solidFill>
              </a:rPr>
              <a:t>King`s Dog Day Care</a:t>
            </a:r>
            <a:r>
              <a:rPr lang="en-GB" sz="2200" dirty="0"/>
              <a:t>: grooming and day care.</a:t>
            </a:r>
          </a:p>
          <a:p>
            <a:pPr marL="0" indent="0">
              <a:buNone/>
            </a:pPr>
            <a:endParaRPr lang="en-GB" sz="2200" dirty="0"/>
          </a:p>
          <a:p>
            <a:pPr marL="0" indent="0">
              <a:buNone/>
            </a:pPr>
            <a:endParaRPr lang="en-GB" dirty="0"/>
          </a:p>
        </p:txBody>
      </p:sp>
      <p:sp>
        <p:nvSpPr>
          <p:cNvPr id="8" name="Content Placeholder 7">
            <a:extLst>
              <a:ext uri="{FF2B5EF4-FFF2-40B4-BE49-F238E27FC236}">
                <a16:creationId xmlns:a16="http://schemas.microsoft.com/office/drawing/2014/main" id="{E67863B0-BFE3-235D-4EB7-D4B61960F0E0}"/>
              </a:ext>
            </a:extLst>
          </p:cNvPr>
          <p:cNvSpPr>
            <a:spLocks noGrp="1"/>
          </p:cNvSpPr>
          <p:nvPr>
            <p:ph sz="half" idx="2"/>
          </p:nvPr>
        </p:nvSpPr>
        <p:spPr>
          <a:xfrm>
            <a:off x="6172200" y="1825625"/>
            <a:ext cx="5181600" cy="2707351"/>
          </a:xfrm>
        </p:spPr>
        <p:txBody>
          <a:bodyPr>
            <a:normAutofit fontScale="92500"/>
          </a:bodyPr>
          <a:lstStyle/>
          <a:p>
            <a:pPr marL="0" indent="0">
              <a:buNone/>
            </a:pPr>
            <a:r>
              <a:rPr lang="en-GB" b="1" dirty="0">
                <a:solidFill>
                  <a:schemeClr val="tx2">
                    <a:lumMod val="75000"/>
                  </a:schemeClr>
                </a:solidFill>
              </a:rPr>
              <a:t>Differentiation Strategies</a:t>
            </a:r>
          </a:p>
          <a:p>
            <a:pPr>
              <a:buFont typeface="Wingdings" panose="05000000000000000000" pitchFamily="2" charset="2"/>
              <a:buChar char="§"/>
            </a:pPr>
            <a:r>
              <a:rPr lang="en-GB" sz="2200" dirty="0"/>
              <a:t>With Digital Inclusion, skills, innovation, and access it will be easier to meet pet owners' needs and requirements in a competitive market(Feng, 2022). </a:t>
            </a:r>
          </a:p>
          <a:p>
            <a:pPr>
              <a:buFont typeface="Wingdings" panose="05000000000000000000" pitchFamily="2" charset="2"/>
              <a:buChar char="§"/>
            </a:pPr>
            <a:r>
              <a:rPr lang="en-GB" sz="2200" dirty="0"/>
              <a:t>One call will make it easy for pet owners to get superior service from professionals. </a:t>
            </a:r>
            <a:endParaRPr lang="en-GB" b="1" dirty="0">
              <a:solidFill>
                <a:schemeClr val="tx2">
                  <a:lumMod val="75000"/>
                </a:schemeClr>
              </a:solidFill>
            </a:endParaRPr>
          </a:p>
        </p:txBody>
      </p:sp>
      <p:pic>
        <p:nvPicPr>
          <p:cNvPr id="16" name="Content Placeholder 5">
            <a:extLst>
              <a:ext uri="{FF2B5EF4-FFF2-40B4-BE49-F238E27FC236}">
                <a16:creationId xmlns:a16="http://schemas.microsoft.com/office/drawing/2014/main" id="{BBFB95E0-9D2D-394B-5E51-E6E61EB97C23}"/>
              </a:ext>
            </a:extLst>
          </p:cNvPr>
          <p:cNvPicPr>
            <a:picLocks noGrp="1" noChangeAspect="1"/>
          </p:cNvPicPr>
          <p:nvPr/>
        </p:nvPicPr>
        <p:blipFill>
          <a:blip r:embed="rId2"/>
          <a:stretch>
            <a:fillRect/>
          </a:stretch>
        </p:blipFill>
        <p:spPr>
          <a:xfrm>
            <a:off x="7357350" y="4382624"/>
            <a:ext cx="3124999" cy="1993238"/>
          </a:xfrm>
          <a:prstGeom prst="rect">
            <a:avLst/>
          </a:prstGeom>
        </p:spPr>
      </p:pic>
      <p:pic>
        <p:nvPicPr>
          <p:cNvPr id="18" name="Picture 17">
            <a:extLst>
              <a:ext uri="{FF2B5EF4-FFF2-40B4-BE49-F238E27FC236}">
                <a16:creationId xmlns:a16="http://schemas.microsoft.com/office/drawing/2014/main" id="{A0C03BB0-528B-5B38-7A35-0F14C15E5D52}"/>
              </a:ext>
            </a:extLst>
          </p:cNvPr>
          <p:cNvPicPr>
            <a:picLocks noChangeAspect="1"/>
          </p:cNvPicPr>
          <p:nvPr/>
        </p:nvPicPr>
        <p:blipFill>
          <a:blip r:embed="rId3"/>
          <a:stretch>
            <a:fillRect/>
          </a:stretch>
        </p:blipFill>
        <p:spPr>
          <a:xfrm>
            <a:off x="190124" y="4132452"/>
            <a:ext cx="5699444" cy="2261852"/>
          </a:xfrm>
          <a:prstGeom prst="rect">
            <a:avLst/>
          </a:prstGeom>
        </p:spPr>
      </p:pic>
      <mc:AlternateContent xmlns:mc="http://schemas.openxmlformats.org/markup-compatibility/2006" xmlns:p14="http://schemas.microsoft.com/office/powerpoint/2010/main">
        <mc:Choice Requires="p14">
          <p:contentPart p14:bwMode="auto" r:id="rId4">
            <p14:nvContentPartPr>
              <p14:cNvPr id="28" name="Ink 27">
                <a:extLst>
                  <a:ext uri="{FF2B5EF4-FFF2-40B4-BE49-F238E27FC236}">
                    <a16:creationId xmlns:a16="http://schemas.microsoft.com/office/drawing/2014/main" id="{78D73E8A-4E83-EC16-C585-C357B383F749}"/>
                  </a:ext>
                </a:extLst>
              </p14:cNvPr>
              <p14:cNvContentPartPr/>
              <p14:nvPr/>
            </p14:nvContentPartPr>
            <p14:xfrm>
              <a:off x="1005644" y="1687484"/>
              <a:ext cx="4695840" cy="51120"/>
            </p14:xfrm>
          </p:contentPart>
        </mc:Choice>
        <mc:Fallback xmlns="">
          <p:pic>
            <p:nvPicPr>
              <p:cNvPr id="28" name="Ink 27">
                <a:extLst>
                  <a:ext uri="{FF2B5EF4-FFF2-40B4-BE49-F238E27FC236}">
                    <a16:creationId xmlns:a16="http://schemas.microsoft.com/office/drawing/2014/main" id="{78D73E8A-4E83-EC16-C585-C357B383F749}"/>
                  </a:ext>
                </a:extLst>
              </p:cNvPr>
              <p:cNvPicPr/>
              <p:nvPr/>
            </p:nvPicPr>
            <p:blipFill>
              <a:blip r:embed="rId5"/>
              <a:stretch>
                <a:fillRect/>
              </a:stretch>
            </p:blipFill>
            <p:spPr>
              <a:xfrm>
                <a:off x="969644" y="1651484"/>
                <a:ext cx="4767480" cy="122760"/>
              </a:xfrm>
              <a:prstGeom prst="rect">
                <a:avLst/>
              </a:prstGeom>
            </p:spPr>
          </p:pic>
        </mc:Fallback>
      </mc:AlternateContent>
    </p:spTree>
    <p:extLst>
      <p:ext uri="{BB962C8B-B14F-4D97-AF65-F5344CB8AC3E}">
        <p14:creationId xmlns:p14="http://schemas.microsoft.com/office/powerpoint/2010/main" val="34584607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4DF55BE-B4AB-4BA1-BDE1-E9F7FB3F1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75954D-5E70-D4A7-1EAE-23CE54CE9801}"/>
              </a:ext>
            </a:extLst>
          </p:cNvPr>
          <p:cNvSpPr>
            <a:spLocks noGrp="1"/>
          </p:cNvSpPr>
          <p:nvPr>
            <p:ph type="title"/>
          </p:nvPr>
        </p:nvSpPr>
        <p:spPr>
          <a:xfrm>
            <a:off x="591217" y="269789"/>
            <a:ext cx="5981278" cy="739153"/>
          </a:xfrm>
        </p:spPr>
        <p:txBody>
          <a:bodyPr vert="horz" lIns="91440" tIns="45720" rIns="91440" bIns="45720" rtlCol="0" anchor="ctr">
            <a:normAutofit/>
          </a:bodyPr>
          <a:lstStyle/>
          <a:p>
            <a:r>
              <a:rPr lang="en-US" sz="4000" b="1" dirty="0"/>
              <a:t>Funding Assessment </a:t>
            </a:r>
          </a:p>
        </p:txBody>
      </p:sp>
      <p:sp>
        <p:nvSpPr>
          <p:cNvPr id="3" name="Content Placeholder 2">
            <a:extLst>
              <a:ext uri="{FF2B5EF4-FFF2-40B4-BE49-F238E27FC236}">
                <a16:creationId xmlns:a16="http://schemas.microsoft.com/office/drawing/2014/main" id="{95F68706-4FB9-E86B-1581-FA12A5A8EBC7}"/>
              </a:ext>
            </a:extLst>
          </p:cNvPr>
          <p:cNvSpPr>
            <a:spLocks noGrp="1"/>
          </p:cNvSpPr>
          <p:nvPr>
            <p:ph sz="half" idx="1"/>
          </p:nvPr>
        </p:nvSpPr>
        <p:spPr>
          <a:xfrm>
            <a:off x="2638463" y="1324030"/>
            <a:ext cx="2091479" cy="3522290"/>
          </a:xfrm>
        </p:spPr>
        <p:txBody>
          <a:bodyPr vert="horz" lIns="91440" tIns="45720" rIns="91440" bIns="45720" rtlCol="0">
            <a:normAutofit/>
          </a:bodyPr>
          <a:lstStyle/>
          <a:p>
            <a:pPr marL="0"/>
            <a:r>
              <a:rPr lang="en-US" sz="1900" dirty="0"/>
              <a:t>Entrepreneurial projects require £140,000. </a:t>
            </a:r>
          </a:p>
          <a:p>
            <a:pPr marL="0"/>
            <a:r>
              <a:rPr lang="en-US" sz="1900" dirty="0"/>
              <a:t>There is a balance of £20,000 in my savings and a requirement for £120,000 from investors. </a:t>
            </a:r>
          </a:p>
          <a:p>
            <a:endParaRPr lang="en-US" sz="1900" dirty="0"/>
          </a:p>
        </p:txBody>
      </p:sp>
      <p:pic>
        <p:nvPicPr>
          <p:cNvPr id="14" name="Picture 13" descr="A group of animals in a row&#10;&#10;Description automatically generated">
            <a:extLst>
              <a:ext uri="{FF2B5EF4-FFF2-40B4-BE49-F238E27FC236}">
                <a16:creationId xmlns:a16="http://schemas.microsoft.com/office/drawing/2014/main" id="{2B88F2AC-8C30-1444-1C64-FA2D480427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021806"/>
            <a:ext cx="12192000" cy="3836194"/>
          </a:xfrm>
          <a:prstGeom prst="rect">
            <a:avLst/>
          </a:prstGeom>
        </p:spPr>
      </p:pic>
      <p:graphicFrame>
        <p:nvGraphicFramePr>
          <p:cNvPr id="10" name="Content Placeholder 5">
            <a:extLst>
              <a:ext uri="{FF2B5EF4-FFF2-40B4-BE49-F238E27FC236}">
                <a16:creationId xmlns:a16="http://schemas.microsoft.com/office/drawing/2014/main" id="{12267DE0-A9EE-5428-3CA9-D76A6803030A}"/>
              </a:ext>
            </a:extLst>
          </p:cNvPr>
          <p:cNvGraphicFramePr>
            <a:graphicFrameLocks/>
          </p:cNvGraphicFramePr>
          <p:nvPr>
            <p:extLst>
              <p:ext uri="{D42A27DB-BD31-4B8C-83A1-F6EECF244321}">
                <p14:modId xmlns:p14="http://schemas.microsoft.com/office/powerpoint/2010/main" val="1630261589"/>
              </p:ext>
            </p:extLst>
          </p:nvPr>
        </p:nvGraphicFramePr>
        <p:xfrm>
          <a:off x="5626290" y="1324030"/>
          <a:ext cx="4218848" cy="3346798"/>
        </p:xfrm>
        <a:graphic>
          <a:graphicData uri="http://schemas.openxmlformats.org/drawingml/2006/table">
            <a:tbl>
              <a:tblPr firstRow="1" firstCol="1" bandRow="1">
                <a:noFill/>
                <a:tableStyleId>{17292A2E-F333-43FB-9621-5CBBE7FDCDCB}</a:tableStyleId>
              </a:tblPr>
              <a:tblGrid>
                <a:gridCol w="3032386">
                  <a:extLst>
                    <a:ext uri="{9D8B030D-6E8A-4147-A177-3AD203B41FA5}">
                      <a16:colId xmlns:a16="http://schemas.microsoft.com/office/drawing/2014/main" val="20000"/>
                    </a:ext>
                  </a:extLst>
                </a:gridCol>
                <a:gridCol w="1186462">
                  <a:extLst>
                    <a:ext uri="{9D8B030D-6E8A-4147-A177-3AD203B41FA5}">
                      <a16:colId xmlns:a16="http://schemas.microsoft.com/office/drawing/2014/main" val="20001"/>
                    </a:ext>
                  </a:extLst>
                </a:gridCol>
              </a:tblGrid>
              <a:tr h="493886">
                <a:tc>
                  <a:txBody>
                    <a:bodyPr/>
                    <a:lstStyle/>
                    <a:p>
                      <a:pPr marL="0" marR="0" algn="r">
                        <a:lnSpc>
                          <a:spcPct val="150000"/>
                        </a:lnSpc>
                        <a:spcBef>
                          <a:spcPts val="0"/>
                        </a:spcBef>
                        <a:spcAft>
                          <a:spcPts val="0"/>
                        </a:spcAft>
                      </a:pPr>
                      <a:r>
                        <a:rPr lang="en-GB" sz="1400" b="1" cap="none" spc="0" dirty="0">
                          <a:solidFill>
                            <a:schemeClr val="bg1"/>
                          </a:solidFill>
                          <a:effectLst/>
                        </a:rPr>
                        <a:t>Particulars</a:t>
                      </a:r>
                      <a:endParaRPr lang="en-GB" sz="1400" b="1" cap="none" spc="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105" marR="45075" marT="90150" marB="90150" anchor="ctr">
                    <a:lnL w="12700" cmpd="sng">
                      <a:noFill/>
                    </a:lnL>
                    <a:lnR w="12700" cmpd="sng">
                      <a:noFill/>
                    </a:lnR>
                    <a:lnT w="19050" cap="flat" cmpd="sng" algn="ctr">
                      <a:noFill/>
                      <a:prstDash val="solid"/>
                    </a:lnT>
                    <a:lnB w="38100" cmpd="sng">
                      <a:noFill/>
                    </a:lnB>
                    <a:solidFill>
                      <a:schemeClr val="accent2">
                        <a:lumMod val="75000"/>
                      </a:schemeClr>
                    </a:solidFill>
                  </a:tcPr>
                </a:tc>
                <a:tc>
                  <a:txBody>
                    <a:bodyPr/>
                    <a:lstStyle/>
                    <a:p>
                      <a:pPr marL="0" marR="0" algn="just">
                        <a:lnSpc>
                          <a:spcPct val="150000"/>
                        </a:lnSpc>
                        <a:spcBef>
                          <a:spcPts val="0"/>
                        </a:spcBef>
                        <a:spcAft>
                          <a:spcPts val="0"/>
                        </a:spcAft>
                      </a:pPr>
                      <a:r>
                        <a:rPr lang="en-GB" sz="1400" b="1" cap="none" spc="0" dirty="0">
                          <a:solidFill>
                            <a:schemeClr val="bg1"/>
                          </a:solidFill>
                          <a:effectLst/>
                        </a:rPr>
                        <a:t>Amount</a:t>
                      </a:r>
                      <a:endParaRPr lang="en-GB" sz="1400" b="1" cap="none" spc="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105" marR="45075" marT="90150" marB="90150" anchor="ctr">
                    <a:lnL w="12700" cmpd="sng">
                      <a:noFill/>
                    </a:lnL>
                    <a:lnR w="12700" cmpd="sng">
                      <a:noFill/>
                    </a:lnR>
                    <a:lnT w="19050" cap="flat" cmpd="sng" algn="ctr">
                      <a:noFill/>
                      <a:prstDash val="solid"/>
                    </a:lnT>
                    <a:lnB w="38100" cmpd="sng">
                      <a:noFill/>
                    </a:lnB>
                    <a:solidFill>
                      <a:schemeClr val="accent2">
                        <a:lumMod val="75000"/>
                      </a:schemeClr>
                    </a:solidFill>
                  </a:tcPr>
                </a:tc>
                <a:extLst>
                  <a:ext uri="{0D108BD9-81ED-4DB2-BD59-A6C34878D82A}">
                    <a16:rowId xmlns:a16="http://schemas.microsoft.com/office/drawing/2014/main" val="10000"/>
                  </a:ext>
                </a:extLst>
              </a:tr>
              <a:tr h="282928">
                <a:tc>
                  <a:txBody>
                    <a:bodyPr/>
                    <a:lstStyle/>
                    <a:p>
                      <a:pPr marL="0" marR="0" algn="r">
                        <a:lnSpc>
                          <a:spcPct val="150000"/>
                        </a:lnSpc>
                        <a:spcBef>
                          <a:spcPts val="0"/>
                        </a:spcBef>
                        <a:spcAft>
                          <a:spcPts val="0"/>
                        </a:spcAft>
                      </a:pPr>
                      <a:r>
                        <a:rPr lang="en-GB" sz="1400" b="1" cap="none" spc="0" dirty="0">
                          <a:solidFill>
                            <a:schemeClr val="tx1"/>
                          </a:solidFill>
                          <a:effectLst/>
                        </a:rPr>
                        <a:t>Workplace acquisition &amp; Interior Design	</a:t>
                      </a:r>
                      <a:endParaRPr lang="en-GB" sz="1400" b="1"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105" marR="45075" marT="97234" marB="90150">
                    <a:lnL w="12700" cmpd="sng">
                      <a:noFill/>
                      <a:prstDash val="solid"/>
                    </a:lnL>
                    <a:lnR w="12700" cmpd="sng">
                      <a:noFill/>
                      <a:prstDash val="solid"/>
                    </a:lnR>
                    <a:lnT w="38100" cmpd="sng">
                      <a:noFill/>
                    </a:lnT>
                    <a:lnB w="12700" cap="flat" cmpd="sng" algn="ctr">
                      <a:solidFill>
                        <a:schemeClr val="tx1"/>
                      </a:solidFill>
                      <a:prstDash val="solid"/>
                    </a:lnB>
                    <a:noFill/>
                  </a:tcPr>
                </a:tc>
                <a:tc>
                  <a:txBody>
                    <a:bodyPr/>
                    <a:lstStyle/>
                    <a:p>
                      <a:pPr marL="0" marR="0" algn="just">
                        <a:lnSpc>
                          <a:spcPct val="150000"/>
                        </a:lnSpc>
                        <a:spcBef>
                          <a:spcPts val="0"/>
                        </a:spcBef>
                        <a:spcAft>
                          <a:spcPts val="0"/>
                        </a:spcAft>
                      </a:pPr>
                      <a:endParaRPr lang="en-GB" sz="1400" cap="none" spc="0" dirty="0">
                        <a:solidFill>
                          <a:schemeClr val="tx1"/>
                        </a:solidFill>
                        <a:effectLst/>
                      </a:endParaRPr>
                    </a:p>
                    <a:p>
                      <a:pPr marL="0" marR="0" algn="just">
                        <a:lnSpc>
                          <a:spcPct val="150000"/>
                        </a:lnSpc>
                        <a:spcBef>
                          <a:spcPts val="0"/>
                        </a:spcBef>
                        <a:spcAft>
                          <a:spcPts val="0"/>
                        </a:spcAft>
                      </a:pPr>
                      <a:r>
                        <a:rPr lang="en-GB" sz="1400" cap="none" spc="0" dirty="0">
                          <a:solidFill>
                            <a:schemeClr val="tx1"/>
                          </a:solidFill>
                          <a:effectLst/>
                        </a:rPr>
                        <a:t>£70000</a:t>
                      </a:r>
                      <a:endParaRPr lang="en-GB" sz="14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105" marR="45075" marT="97234" marB="90150">
                    <a:lnL w="12700" cmpd="sng">
                      <a:noFill/>
                      <a:prstDash val="solid"/>
                    </a:lnL>
                    <a:lnR w="12700" cmpd="sng">
                      <a:noFill/>
                      <a:prstDash val="solid"/>
                    </a:lnR>
                    <a:lnT w="38100" cmpd="sng">
                      <a:noFill/>
                    </a:lnT>
                    <a:lnB w="12700" cap="flat" cmpd="sng" algn="ctr">
                      <a:solidFill>
                        <a:schemeClr val="tx1"/>
                      </a:solidFill>
                      <a:prstDash val="solid"/>
                    </a:lnB>
                    <a:noFill/>
                  </a:tcPr>
                </a:tc>
                <a:extLst>
                  <a:ext uri="{0D108BD9-81ED-4DB2-BD59-A6C34878D82A}">
                    <a16:rowId xmlns:a16="http://schemas.microsoft.com/office/drawing/2014/main" val="10002"/>
                  </a:ext>
                </a:extLst>
              </a:tr>
              <a:tr h="461279">
                <a:tc>
                  <a:txBody>
                    <a:bodyPr/>
                    <a:lstStyle/>
                    <a:p>
                      <a:pPr marL="0" marR="0" algn="r">
                        <a:lnSpc>
                          <a:spcPct val="150000"/>
                        </a:lnSpc>
                        <a:spcBef>
                          <a:spcPts val="0"/>
                        </a:spcBef>
                        <a:spcAft>
                          <a:spcPts val="0"/>
                        </a:spcAft>
                      </a:pPr>
                      <a:r>
                        <a:rPr lang="en-GB" sz="1400" b="1" cap="none" spc="0" dirty="0">
                          <a:solidFill>
                            <a:schemeClr val="tx1"/>
                          </a:solidFill>
                          <a:effectLst/>
                        </a:rPr>
                        <a:t>Web Development Cost</a:t>
                      </a:r>
                      <a:endParaRPr lang="en-GB" sz="1400" b="1"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105" marR="45075" marT="97234" marB="9015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marL="0" marR="0" algn="just">
                        <a:lnSpc>
                          <a:spcPct val="150000"/>
                        </a:lnSpc>
                        <a:spcBef>
                          <a:spcPts val="0"/>
                        </a:spcBef>
                        <a:spcAft>
                          <a:spcPts val="0"/>
                        </a:spcAft>
                      </a:pPr>
                      <a:r>
                        <a:rPr lang="en-GB" sz="1400" cap="none" spc="0" dirty="0">
                          <a:solidFill>
                            <a:schemeClr val="tx1"/>
                          </a:solidFill>
                          <a:effectLst/>
                        </a:rPr>
                        <a:t>£15000</a:t>
                      </a:r>
                      <a:endParaRPr lang="en-GB" sz="14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105" marR="45075" marT="97234" marB="9015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003"/>
                  </a:ext>
                </a:extLst>
              </a:tr>
              <a:tr h="461279">
                <a:tc>
                  <a:txBody>
                    <a:bodyPr/>
                    <a:lstStyle/>
                    <a:p>
                      <a:pPr marL="0" marR="0" algn="r">
                        <a:lnSpc>
                          <a:spcPct val="150000"/>
                        </a:lnSpc>
                        <a:spcBef>
                          <a:spcPts val="0"/>
                        </a:spcBef>
                        <a:spcAft>
                          <a:spcPts val="0"/>
                        </a:spcAft>
                      </a:pPr>
                      <a:r>
                        <a:rPr lang="en-GB" sz="1400" b="1" cap="none" spc="0" dirty="0">
                          <a:solidFill>
                            <a:schemeClr val="tx1"/>
                          </a:solidFill>
                          <a:effectLst/>
                        </a:rPr>
                        <a:t>Marketing Cost</a:t>
                      </a:r>
                      <a:endParaRPr lang="en-GB" sz="1400" b="1"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105" marR="45075" marT="97234" marB="90150">
                    <a:lnL w="12700" cmpd="sng">
                      <a:noFill/>
                      <a:prstDash val="solid"/>
                    </a:lnL>
                    <a:lnR w="12700" cmpd="sng">
                      <a:noFill/>
                      <a:prstDash val="solid"/>
                    </a:lnR>
                    <a:lnT w="12700" cmpd="sng">
                      <a:noFill/>
                      <a:prstDash val="solid"/>
                    </a:lnT>
                    <a:lnB w="12700" cap="flat" cmpd="sng" algn="ctr">
                      <a:solidFill>
                        <a:schemeClr val="tx1"/>
                      </a:solidFill>
                      <a:prstDash val="solid"/>
                    </a:lnB>
                    <a:noFill/>
                  </a:tcPr>
                </a:tc>
                <a:tc>
                  <a:txBody>
                    <a:bodyPr/>
                    <a:lstStyle/>
                    <a:p>
                      <a:pPr marL="0" marR="0" algn="just">
                        <a:lnSpc>
                          <a:spcPct val="150000"/>
                        </a:lnSpc>
                        <a:spcBef>
                          <a:spcPts val="0"/>
                        </a:spcBef>
                        <a:spcAft>
                          <a:spcPts val="0"/>
                        </a:spcAft>
                      </a:pPr>
                      <a:r>
                        <a:rPr lang="en-GB" sz="1400" cap="none" spc="0" dirty="0">
                          <a:solidFill>
                            <a:schemeClr val="tx1"/>
                          </a:solidFill>
                          <a:effectLst/>
                        </a:rPr>
                        <a:t>£10000</a:t>
                      </a:r>
                      <a:endParaRPr lang="en-GB" sz="14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105" marR="45075" marT="97234" marB="90150">
                    <a:lnL w="12700" cmpd="sng">
                      <a:noFill/>
                      <a:prstDash val="solid"/>
                    </a:lnL>
                    <a:lnR w="12700" cmpd="sng">
                      <a:noFill/>
                      <a:prstDash val="solid"/>
                    </a:lnR>
                    <a:lnT w="12700" cmpd="sng">
                      <a:noFill/>
                      <a:prstDash val="solid"/>
                    </a:lnT>
                    <a:lnB w="12700" cap="flat" cmpd="sng" algn="ctr">
                      <a:solidFill>
                        <a:schemeClr val="tx1"/>
                      </a:solidFill>
                      <a:prstDash val="solid"/>
                    </a:lnB>
                    <a:noFill/>
                  </a:tcPr>
                </a:tc>
                <a:extLst>
                  <a:ext uri="{0D108BD9-81ED-4DB2-BD59-A6C34878D82A}">
                    <a16:rowId xmlns:a16="http://schemas.microsoft.com/office/drawing/2014/main" val="10004"/>
                  </a:ext>
                </a:extLst>
              </a:tr>
              <a:tr h="461279">
                <a:tc>
                  <a:txBody>
                    <a:bodyPr/>
                    <a:lstStyle/>
                    <a:p>
                      <a:pPr marL="0" marR="0" algn="r">
                        <a:lnSpc>
                          <a:spcPct val="150000"/>
                        </a:lnSpc>
                        <a:spcBef>
                          <a:spcPts val="0"/>
                        </a:spcBef>
                        <a:spcAft>
                          <a:spcPts val="0"/>
                        </a:spcAft>
                      </a:pPr>
                      <a:r>
                        <a:rPr lang="en-GB" sz="1400" b="1" cap="none" spc="0" dirty="0">
                          <a:solidFill>
                            <a:schemeClr val="tx1"/>
                          </a:solidFill>
                          <a:effectLst/>
                        </a:rPr>
                        <a:t>Staffing and Employment</a:t>
                      </a:r>
                    </a:p>
                    <a:p>
                      <a:pPr marL="0" marR="0" algn="r">
                        <a:lnSpc>
                          <a:spcPct val="150000"/>
                        </a:lnSpc>
                        <a:spcBef>
                          <a:spcPts val="0"/>
                        </a:spcBef>
                        <a:spcAft>
                          <a:spcPts val="0"/>
                        </a:spcAft>
                      </a:pPr>
                      <a:r>
                        <a:rPr lang="en-GB" sz="1400" b="1" cap="none" spc="0" dirty="0">
                          <a:solidFill>
                            <a:schemeClr val="tx1"/>
                          </a:solidFill>
                          <a:effectLst/>
                        </a:rPr>
                        <a:t>Charity </a:t>
                      </a:r>
                    </a:p>
                    <a:p>
                      <a:pPr marL="0" marR="0" algn="r">
                        <a:lnSpc>
                          <a:spcPct val="150000"/>
                        </a:lnSpc>
                        <a:spcBef>
                          <a:spcPts val="0"/>
                        </a:spcBef>
                        <a:spcAft>
                          <a:spcPts val="0"/>
                        </a:spcAft>
                      </a:pPr>
                      <a:r>
                        <a:rPr lang="en-GB" sz="1400" b="1" cap="none" spc="0" dirty="0">
                          <a:solidFill>
                            <a:schemeClr val="tx1"/>
                          </a:solidFill>
                          <a:effectLst/>
                        </a:rPr>
                        <a:t>Others</a:t>
                      </a:r>
                      <a:endParaRPr lang="en-GB" sz="1400" b="1"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105" marR="45075" marT="97234" marB="9015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c>
                  <a:txBody>
                    <a:bodyPr/>
                    <a:lstStyle/>
                    <a:p>
                      <a:pPr marL="0" marR="0" algn="just">
                        <a:lnSpc>
                          <a:spcPct val="150000"/>
                        </a:lnSpc>
                        <a:spcBef>
                          <a:spcPts val="0"/>
                        </a:spcBef>
                        <a:spcAft>
                          <a:spcPts val="0"/>
                        </a:spcAft>
                      </a:pPr>
                      <a:r>
                        <a:rPr lang="en-GB" sz="1400" cap="none" spc="0" dirty="0">
                          <a:solidFill>
                            <a:schemeClr val="tx1"/>
                          </a:solidFill>
                          <a:effectLst/>
                        </a:rPr>
                        <a:t>£10000</a:t>
                      </a:r>
                    </a:p>
                    <a:p>
                      <a:pPr marL="0" marR="0" algn="just">
                        <a:lnSpc>
                          <a:spcPct val="150000"/>
                        </a:lnSpc>
                        <a:spcBef>
                          <a:spcPts val="0"/>
                        </a:spcBef>
                        <a:spcAft>
                          <a:spcPts val="0"/>
                        </a:spcAft>
                      </a:pPr>
                      <a:r>
                        <a:rPr lang="en-GB" sz="1400" cap="none" spc="0" dirty="0">
                          <a:solidFill>
                            <a:schemeClr val="tx1"/>
                          </a:solidFill>
                          <a:effectLst/>
                        </a:rPr>
                        <a:t>£15000</a:t>
                      </a:r>
                    </a:p>
                    <a:p>
                      <a:pPr marL="0" marR="0" algn="just">
                        <a:lnSpc>
                          <a:spcPct val="150000"/>
                        </a:lnSpc>
                        <a:spcBef>
                          <a:spcPts val="0"/>
                        </a:spcBef>
                        <a:spcAft>
                          <a:spcPts val="0"/>
                        </a:spcAft>
                      </a:pPr>
                      <a:r>
                        <a:rPr lang="en-GB" sz="1400" cap="none" spc="0" dirty="0">
                          <a:solidFill>
                            <a:schemeClr val="tx1"/>
                          </a:solidFill>
                          <a:effectLst/>
                        </a:rPr>
                        <a:t>£</a:t>
                      </a:r>
                      <a:r>
                        <a:rPr lang="en-GB" sz="14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20000</a:t>
                      </a:r>
                    </a:p>
                  </a:txBody>
                  <a:tcPr marL="63105" marR="45075" marT="97234" marB="90150">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111450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33095" y="3752850"/>
            <a:ext cx="3290887" cy="2452687"/>
          </a:xfrm>
        </p:spPr>
        <p:txBody>
          <a:bodyPr vert="horz" lIns="91440" tIns="45720" rIns="91440" bIns="45720" rtlCol="0" anchor="ctr">
            <a:normAutofit/>
          </a:bodyPr>
          <a:lstStyle/>
          <a:p>
            <a:r>
              <a:rPr lang="en-US" sz="4000" b="1" kern="1200" dirty="0">
                <a:latin typeface="+mj-lt"/>
                <a:ea typeface="+mj-ea"/>
                <a:cs typeface="+mj-cs"/>
              </a:rPr>
              <a:t>Conclusion</a:t>
            </a:r>
          </a:p>
        </p:txBody>
      </p:sp>
      <p:pic>
        <p:nvPicPr>
          <p:cNvPr id="6" name="Picture 5" descr="A person drawing a diagram on a transparent board&#10;&#10;Description automatically generated">
            <a:extLst>
              <a:ext uri="{FF2B5EF4-FFF2-40B4-BE49-F238E27FC236}">
                <a16:creationId xmlns:a16="http://schemas.microsoft.com/office/drawing/2014/main" id="{B7A47E0C-CC8F-A07A-F822-56C8A87885AD}"/>
              </a:ext>
            </a:extLst>
          </p:cNvPr>
          <p:cNvPicPr>
            <a:picLocks noChangeAspect="1"/>
          </p:cNvPicPr>
          <p:nvPr/>
        </p:nvPicPr>
        <p:blipFill rotWithShape="1">
          <a:blip r:embed="rId3">
            <a:extLst>
              <a:ext uri="{28A0092B-C50C-407E-A947-70E740481C1C}">
                <a14:useLocalDpi xmlns:a14="http://schemas.microsoft.com/office/drawing/2010/main" val="0"/>
              </a:ext>
            </a:extLst>
          </a:blip>
          <a:srcRect t="31908" b="25822"/>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4" name="Content Placeholder 3">
            <a:extLst>
              <a:ext uri="{FF2B5EF4-FFF2-40B4-BE49-F238E27FC236}">
                <a16:creationId xmlns:a16="http://schemas.microsoft.com/office/drawing/2014/main" id="{CB6E9C10-BE55-4AF6-61D8-F3FE38DA6CAE}"/>
              </a:ext>
            </a:extLst>
          </p:cNvPr>
          <p:cNvGraphicFramePr>
            <a:graphicFrameLocks noGrp="1"/>
          </p:cNvGraphicFramePr>
          <p:nvPr>
            <p:ph idx="1"/>
            <p:extLst>
              <p:ext uri="{D42A27DB-BD31-4B8C-83A1-F6EECF244321}">
                <p14:modId xmlns:p14="http://schemas.microsoft.com/office/powerpoint/2010/main" val="4160632200"/>
              </p:ext>
            </p:extLst>
          </p:nvPr>
        </p:nvGraphicFramePr>
        <p:xfrm>
          <a:off x="4223982" y="3752850"/>
          <a:ext cx="7485413" cy="2452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54320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5400" b="1"/>
              <a:t>Reference List</a:t>
            </a:r>
            <a:endParaRPr lang="en-GB" sz="5400" b="1"/>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marL="342900" lvl="0" indent="-342900">
              <a:spcAft>
                <a:spcPts val="800"/>
              </a:spcAft>
              <a:buFont typeface="Arial" panose="020B0604020202020204" pitchFamily="34" charset="0"/>
              <a:buChar char="•"/>
              <a:tabLst>
                <a:tab pos="457200" algn="l"/>
              </a:tabLst>
            </a:pPr>
            <a:r>
              <a:rPr lang="en-GB" sz="1500" dirty="0" err="1">
                <a:effectLst/>
                <a:ea typeface="Calibri" panose="020F0502020204030204" pitchFamily="34" charset="0"/>
                <a:cs typeface="Times New Roman" panose="02020603050405020304" pitchFamily="18" charset="0"/>
              </a:rPr>
              <a:t>Davidsson</a:t>
            </a:r>
            <a:r>
              <a:rPr lang="en-GB" sz="1500" dirty="0">
                <a:effectLst/>
                <a:ea typeface="Calibri" panose="020F0502020204030204" pitchFamily="34" charset="0"/>
                <a:cs typeface="Times New Roman" panose="02020603050405020304" pitchFamily="18" charset="0"/>
              </a:rPr>
              <a:t>, P., Delmar, F. and </a:t>
            </a:r>
            <a:r>
              <a:rPr lang="en-GB" sz="1500" dirty="0" err="1">
                <a:effectLst/>
                <a:ea typeface="Calibri" panose="020F0502020204030204" pitchFamily="34" charset="0"/>
                <a:cs typeface="Times New Roman" panose="02020603050405020304" pitchFamily="18" charset="0"/>
              </a:rPr>
              <a:t>Wiklund</a:t>
            </a:r>
            <a:r>
              <a:rPr lang="en-GB" sz="1500" dirty="0">
                <a:effectLst/>
                <a:ea typeface="Calibri" panose="020F0502020204030204" pitchFamily="34" charset="0"/>
                <a:cs typeface="Times New Roman" panose="02020603050405020304" pitchFamily="18" charset="0"/>
              </a:rPr>
              <a:t>, J. (2017) Entrepreneurship as growth: growth as entrepreneurship. </a:t>
            </a:r>
            <a:r>
              <a:rPr lang="en-GB" sz="1500" i="1" dirty="0">
                <a:effectLst/>
                <a:ea typeface="Calibri" panose="020F0502020204030204" pitchFamily="34" charset="0"/>
                <a:cs typeface="Times New Roman" panose="02020603050405020304" pitchFamily="18" charset="0"/>
              </a:rPr>
              <a:t>Strategic entrepreneurship: Creating a new mindset</a:t>
            </a:r>
            <a:r>
              <a:rPr lang="en-GB" sz="1500" dirty="0">
                <a:effectLst/>
                <a:ea typeface="Calibri" panose="020F0502020204030204" pitchFamily="34" charset="0"/>
                <a:cs typeface="Times New Roman" panose="02020603050405020304" pitchFamily="18" charset="0"/>
              </a:rPr>
              <a:t>, pp.328-342.</a:t>
            </a:r>
          </a:p>
          <a:p>
            <a:pPr marL="342900" lvl="0" indent="-342900">
              <a:spcAft>
                <a:spcPts val="800"/>
              </a:spcAft>
              <a:buFont typeface="Arial" panose="020B0604020202020204" pitchFamily="34" charset="0"/>
              <a:buChar char="•"/>
              <a:tabLst>
                <a:tab pos="457200" algn="l"/>
              </a:tabLst>
            </a:pPr>
            <a:r>
              <a:rPr lang="en-GB" sz="1500" dirty="0">
                <a:effectLst/>
                <a:ea typeface="Calibri" panose="020F0502020204030204" pitchFamily="34" charset="0"/>
                <a:cs typeface="Times New Roman" panose="02020603050405020304" pitchFamily="18" charset="0"/>
              </a:rPr>
              <a:t>Feng, Y. (2022) Digital Pet Product &amp; Service Platforms. In </a:t>
            </a:r>
            <a:r>
              <a:rPr lang="en-GB" sz="1500" i="1" dirty="0">
                <a:effectLst/>
                <a:ea typeface="Calibri" panose="020F0502020204030204" pitchFamily="34" charset="0"/>
                <a:cs typeface="Times New Roman" panose="02020603050405020304" pitchFamily="18" charset="0"/>
              </a:rPr>
              <a:t>2022 7th International Conference on Financial Innovation and Economic Development (ICFIED 2022)</a:t>
            </a:r>
            <a:r>
              <a:rPr lang="en-GB" sz="1500" dirty="0">
                <a:effectLst/>
                <a:ea typeface="Calibri" panose="020F0502020204030204" pitchFamily="34" charset="0"/>
                <a:cs typeface="Times New Roman" panose="02020603050405020304" pitchFamily="18" charset="0"/>
              </a:rPr>
              <a:t> (pp. 2869-2873). Atlantis Press.</a:t>
            </a:r>
          </a:p>
          <a:p>
            <a:pPr marL="342900" lvl="0" indent="-342900">
              <a:spcAft>
                <a:spcPts val="800"/>
              </a:spcAft>
              <a:buFont typeface="Arial" panose="020B0604020202020204" pitchFamily="34" charset="0"/>
              <a:buChar char="•"/>
              <a:tabLst>
                <a:tab pos="457200" algn="l"/>
              </a:tabLst>
            </a:pPr>
            <a:r>
              <a:rPr lang="en-GB" sz="1500" dirty="0" err="1">
                <a:effectLst/>
                <a:ea typeface="Calibri" panose="020F0502020204030204" pitchFamily="34" charset="0"/>
                <a:cs typeface="Times New Roman" panose="02020603050405020304" pitchFamily="18" charset="0"/>
              </a:rPr>
              <a:t>Helmold</a:t>
            </a:r>
            <a:r>
              <a:rPr lang="en-GB" sz="1500" dirty="0">
                <a:effectLst/>
                <a:ea typeface="Calibri" panose="020F0502020204030204" pitchFamily="34" charset="0"/>
                <a:cs typeface="Times New Roman" panose="02020603050405020304" pitchFamily="18" charset="0"/>
              </a:rPr>
              <a:t>, M. (2022) Marketing Management as Part of the Corporate Strategy. In </a:t>
            </a:r>
            <a:r>
              <a:rPr lang="en-GB" sz="1500" i="1" dirty="0">
                <a:effectLst/>
                <a:ea typeface="Calibri" panose="020F0502020204030204" pitchFamily="34" charset="0"/>
                <a:cs typeface="Times New Roman" panose="02020603050405020304" pitchFamily="18" charset="0"/>
              </a:rPr>
              <a:t>Performance Excellence in Marketing, Sales and Pricing: Leveraging Change, Lean and Innovation Management</a:t>
            </a:r>
            <a:r>
              <a:rPr lang="en-GB" sz="1500" dirty="0">
                <a:effectLst/>
                <a:ea typeface="Calibri" panose="020F0502020204030204" pitchFamily="34" charset="0"/>
                <a:cs typeface="Times New Roman" panose="02020603050405020304" pitchFamily="18" charset="0"/>
              </a:rPr>
              <a:t> (pp. 13-34). Cham: Springer International Publishing.</a:t>
            </a:r>
          </a:p>
          <a:p>
            <a:pPr marL="342900" lvl="0" indent="-342900">
              <a:spcAft>
                <a:spcPts val="800"/>
              </a:spcAft>
              <a:buFont typeface="Arial" panose="020B0604020202020204" pitchFamily="34" charset="0"/>
              <a:buChar char="•"/>
              <a:tabLst>
                <a:tab pos="457200" algn="l"/>
              </a:tabLst>
            </a:pPr>
            <a:r>
              <a:rPr lang="en-GB" sz="1500" dirty="0">
                <a:effectLst/>
                <a:ea typeface="Calibri" panose="020F0502020204030204" pitchFamily="34" charset="0"/>
                <a:cs typeface="Times New Roman" panose="02020603050405020304" pitchFamily="18" charset="0"/>
              </a:rPr>
              <a:t>Kuzma, E. and </a:t>
            </a:r>
            <a:r>
              <a:rPr lang="en-GB" sz="1500" dirty="0" err="1">
                <a:effectLst/>
                <a:ea typeface="Calibri" panose="020F0502020204030204" pitchFamily="34" charset="0"/>
                <a:cs typeface="Times New Roman" panose="02020603050405020304" pitchFamily="18" charset="0"/>
              </a:rPr>
              <a:t>Sehnem</a:t>
            </a:r>
            <a:r>
              <a:rPr lang="en-GB" sz="1500" dirty="0">
                <a:effectLst/>
                <a:ea typeface="Calibri" panose="020F0502020204030204" pitchFamily="34" charset="0"/>
                <a:cs typeface="Times New Roman" panose="02020603050405020304" pitchFamily="18" charset="0"/>
              </a:rPr>
              <a:t>, S. (2023) Proposition of a structural model for business value creation based on circular business models, innovation, and resource recovery in the pet industry. </a:t>
            </a:r>
            <a:r>
              <a:rPr lang="en-GB" sz="1500" i="1" dirty="0">
                <a:effectLst/>
                <a:ea typeface="Calibri" panose="020F0502020204030204" pitchFamily="34" charset="0"/>
                <a:cs typeface="Times New Roman" panose="02020603050405020304" pitchFamily="18" charset="0"/>
              </a:rPr>
              <a:t>Business Strategy and the Environment</a:t>
            </a:r>
            <a:r>
              <a:rPr lang="en-GB" sz="1500" dirty="0">
                <a:effectLst/>
                <a:ea typeface="Calibri" panose="020F0502020204030204" pitchFamily="34" charset="0"/>
                <a:cs typeface="Times New Roman" panose="02020603050405020304" pitchFamily="18" charset="0"/>
              </a:rPr>
              <a:t>, </a:t>
            </a:r>
            <a:r>
              <a:rPr lang="en-GB" sz="1500" i="1" dirty="0">
                <a:effectLst/>
                <a:ea typeface="Calibri" panose="020F0502020204030204" pitchFamily="34" charset="0"/>
                <a:cs typeface="Times New Roman" panose="02020603050405020304" pitchFamily="18" charset="0"/>
              </a:rPr>
              <a:t>32</a:t>
            </a:r>
            <a:r>
              <a:rPr lang="en-GB" sz="1500" dirty="0">
                <a:effectLst/>
                <a:ea typeface="Calibri" panose="020F0502020204030204" pitchFamily="34" charset="0"/>
                <a:cs typeface="Times New Roman" panose="02020603050405020304" pitchFamily="18" charset="0"/>
              </a:rPr>
              <a:t>(1), pp.516-537.</a:t>
            </a:r>
          </a:p>
          <a:p>
            <a:pPr marL="342900" lvl="0" indent="-342900">
              <a:spcAft>
                <a:spcPts val="800"/>
              </a:spcAft>
              <a:buFont typeface="Arial" panose="020B0604020202020204" pitchFamily="34" charset="0"/>
              <a:buChar char="•"/>
              <a:tabLst>
                <a:tab pos="457200" algn="l"/>
              </a:tabLst>
            </a:pPr>
            <a:r>
              <a:rPr lang="en-GB" sz="1500" dirty="0">
                <a:effectLst/>
                <a:ea typeface="Calibri" panose="020F0502020204030204" pitchFamily="34" charset="0"/>
                <a:cs typeface="Times New Roman" panose="02020603050405020304" pitchFamily="18" charset="0"/>
              </a:rPr>
              <a:t>Priya, R.J. and Nandhini, M. (2018) Evolving opportunities and trends in the pet industry–an analytical study on pet products and services., 5(11), pp.1161-1173. </a:t>
            </a:r>
            <a:r>
              <a:rPr lang="en-GB" sz="1500" i="1" dirty="0">
                <a:effectLst/>
                <a:ea typeface="Calibri" panose="020F0502020204030204" pitchFamily="34" charset="0"/>
                <a:cs typeface="Times New Roman" panose="02020603050405020304" pitchFamily="18" charset="0"/>
              </a:rPr>
              <a:t>Journal of Applied Science and Computations</a:t>
            </a:r>
            <a:endParaRPr lang="en-GB" sz="1500" dirty="0">
              <a:effectLst/>
              <a:ea typeface="Calibri" panose="020F0502020204030204" pitchFamily="34" charset="0"/>
              <a:cs typeface="Times New Roman" panose="02020603050405020304" pitchFamily="18" charset="0"/>
            </a:endParaRPr>
          </a:p>
          <a:p>
            <a:pPr marL="342900" lvl="0" indent="-342900">
              <a:spcAft>
                <a:spcPts val="800"/>
              </a:spcAft>
              <a:buFont typeface="Arial" panose="020B0604020202020204" pitchFamily="34" charset="0"/>
              <a:buChar char="•"/>
              <a:tabLst>
                <a:tab pos="457200" algn="l"/>
              </a:tabLst>
            </a:pPr>
            <a:r>
              <a:rPr lang="en-GB" sz="1500" dirty="0">
                <a:effectLst/>
                <a:ea typeface="Calibri" panose="020F0502020204030204" pitchFamily="34" charset="0"/>
                <a:cs typeface="Times New Roman" panose="02020603050405020304" pitchFamily="18" charset="0"/>
              </a:rPr>
              <a:t>Wright, M. and </a:t>
            </a:r>
            <a:r>
              <a:rPr lang="en-GB" sz="1500" dirty="0" err="1">
                <a:effectLst/>
                <a:ea typeface="Calibri" panose="020F0502020204030204" pitchFamily="34" charset="0"/>
                <a:cs typeface="Times New Roman" panose="02020603050405020304" pitchFamily="18" charset="0"/>
              </a:rPr>
              <a:t>Stigliani</a:t>
            </a:r>
            <a:r>
              <a:rPr lang="en-GB" sz="1500" dirty="0">
                <a:effectLst/>
                <a:ea typeface="Calibri" panose="020F0502020204030204" pitchFamily="34" charset="0"/>
                <a:cs typeface="Times New Roman" panose="02020603050405020304" pitchFamily="18" charset="0"/>
              </a:rPr>
              <a:t>, I. (2013) Entrepreneurship and growth. </a:t>
            </a:r>
            <a:r>
              <a:rPr lang="en-GB" sz="1500" i="1" dirty="0">
                <a:effectLst/>
                <a:ea typeface="Calibri" panose="020F0502020204030204" pitchFamily="34" charset="0"/>
                <a:cs typeface="Times New Roman" panose="02020603050405020304" pitchFamily="18" charset="0"/>
              </a:rPr>
              <a:t>International small business journal</a:t>
            </a:r>
            <a:r>
              <a:rPr lang="en-GB" sz="1500" dirty="0">
                <a:effectLst/>
                <a:ea typeface="Calibri" panose="020F0502020204030204" pitchFamily="34" charset="0"/>
                <a:cs typeface="Times New Roman" panose="02020603050405020304" pitchFamily="18" charset="0"/>
              </a:rPr>
              <a:t>, 31(1), pp.3-22.</a:t>
            </a:r>
          </a:p>
          <a:p>
            <a:pPr marL="342900" lvl="0" indent="-342900">
              <a:spcAft>
                <a:spcPts val="800"/>
              </a:spcAft>
              <a:buFont typeface="Arial" panose="020B0604020202020204" pitchFamily="34" charset="0"/>
              <a:buChar char="•"/>
              <a:tabLst>
                <a:tab pos="457200" algn="l"/>
              </a:tabLst>
            </a:pPr>
            <a:r>
              <a:rPr lang="en-GB" sz="1500" dirty="0">
                <a:effectLst/>
                <a:ea typeface="Calibri" panose="020F0502020204030204" pitchFamily="34" charset="0"/>
                <a:cs typeface="Times New Roman" panose="02020603050405020304" pitchFamily="18" charset="0"/>
              </a:rPr>
              <a:t>Cosgrove, N. (2023). 19 Incredible UK Pet Spending Statistics &amp; Facts (Updated in 2023). [online] Hepper. Available at: </a:t>
            </a:r>
            <a:r>
              <a:rPr lang="en-GB" sz="1500" dirty="0">
                <a:effectLst/>
                <a:ea typeface="Calibri" panose="020F0502020204030204" pitchFamily="34" charset="0"/>
                <a:cs typeface="Times New Roman" panose="02020603050405020304" pitchFamily="18" charset="0"/>
                <a:hlinkClick r:id="rId3"/>
              </a:rPr>
              <a:t>https://www.hepper.com/uk/pet-spending-statistics-uk/</a:t>
            </a:r>
            <a:r>
              <a:rPr lang="en-GB" sz="1500" dirty="0">
                <a:effectLst/>
                <a:ea typeface="Calibri" panose="020F0502020204030204" pitchFamily="34" charset="0"/>
                <a:cs typeface="Times New Roman" panose="02020603050405020304" pitchFamily="18" charset="0"/>
              </a:rPr>
              <a:t>. (Accessed: 15 November 2023). </a:t>
            </a:r>
          </a:p>
          <a:p>
            <a:pPr>
              <a:spcBef>
                <a:spcPts val="0"/>
              </a:spcBef>
            </a:pPr>
            <a:endParaRPr lang="en-GB" sz="1500" dirty="0"/>
          </a:p>
        </p:txBody>
      </p:sp>
    </p:spTree>
    <p:extLst>
      <p:ext uri="{BB962C8B-B14F-4D97-AF65-F5344CB8AC3E}">
        <p14:creationId xmlns:p14="http://schemas.microsoft.com/office/powerpoint/2010/main" val="27303149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1022</Words>
  <Application>Microsoft Office PowerPoint</Application>
  <PresentationFormat>Widescreen</PresentationFormat>
  <Paragraphs>83</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Office Theme</vt:lpstr>
      <vt:lpstr>Module Code: LCBB5001  Module Title: Entrepreneurship </vt:lpstr>
      <vt:lpstr>Table of Contents</vt:lpstr>
      <vt:lpstr>Introduction</vt:lpstr>
      <vt:lpstr>Personal SWOT Analysis</vt:lpstr>
      <vt:lpstr>Business Overview</vt:lpstr>
      <vt:lpstr>Management Team</vt:lpstr>
      <vt:lpstr>Target Market  Marketing Strategies</vt:lpstr>
      <vt:lpstr>Competition &amp; Differentiation Strategies </vt:lpstr>
      <vt:lpstr>Funding Assessment </vt:lpstr>
      <vt:lpstr>Conclusion</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2023-10-31T20:27:06Z</dcterms:created>
  <dcterms:modified xsi:type="dcterms:W3CDTF">2023-11-22T01:34:28Z</dcterms:modified>
  <cp:category/>
</cp:coreProperties>
</file>