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2"/>
  </p:notesMasterIdLst>
  <p:sldIdLst>
    <p:sldId id="273" r:id="rId5"/>
    <p:sldId id="274"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7" d="100"/>
          <a:sy n="77" d="100"/>
        </p:scale>
        <p:origin x="13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474C7D-118B-41B8-B1D7-06A1161D6111}" type="datetimeFigureOut">
              <a:rPr lang="en-GB" smtClean="0"/>
              <a:t>09/06/2020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3E22DE-049F-425D-842C-61880A3069FF}" type="slidenum">
              <a:rPr lang="en-GB" smtClean="0"/>
              <a:t>‹#›</a:t>
            </a:fld>
            <a:endParaRPr lang="en-GB"/>
          </a:p>
        </p:txBody>
      </p:sp>
    </p:spTree>
    <p:extLst>
      <p:ext uri="{BB962C8B-B14F-4D97-AF65-F5344CB8AC3E}">
        <p14:creationId xmlns:p14="http://schemas.microsoft.com/office/powerpoint/2010/main" val="12565157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09/06/2020</a:t>
            </a:fld>
            <a:endParaRPr lang="en-GB" dirty="0"/>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853154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09/06/2020</a:t>
            </a:fld>
            <a:endParaRPr lang="en-GB" dirty="0"/>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88236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09/06/2020</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5738328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09/06/2020</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3832436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09/06/2020</a:t>
            </a:fld>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484869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09/06/2020</a:t>
            </a:fld>
            <a:endParaRPr lang="en-GB"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3096465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09/06/2020</a:t>
            </a:fld>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5671464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09/06/2020</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5620462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09/06/2020</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769673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09/06/2020</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556395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09/06/2020</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6197872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09/06/2020</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9887512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442188"/>
            <a:ext cx="10363200" cy="1470025"/>
          </a:xfrm>
        </p:spPr>
        <p:txBody>
          <a:bodyPr>
            <a:normAutofit/>
          </a:bodyPr>
          <a:lstStyle/>
          <a:p>
            <a:r>
              <a:rPr lang="en-GB" altLang="en-US" b="1" dirty="0">
                <a:solidFill>
                  <a:schemeClr val="bg1">
                    <a:lumMod val="85000"/>
                  </a:schemeClr>
                </a:solidFill>
                <a:effectLst>
                  <a:outerShdw blurRad="38100" dist="38100" dir="2700000" algn="tl">
                    <a:srgbClr val="000000">
                      <a:alpha val="43137"/>
                    </a:srgbClr>
                  </a:outerShdw>
                </a:effectLst>
                <a:latin typeface="Arial Rounded MT Bold" panose="020F0704030504030204" pitchFamily="34" charset="0"/>
              </a:rPr>
              <a:t>CertHE Skills for the Workplace</a:t>
            </a:r>
            <a:br>
              <a:rPr lang="en-GB" altLang="en-US" dirty="0">
                <a:solidFill>
                  <a:schemeClr val="bg1">
                    <a:lumMod val="85000"/>
                  </a:schemeClr>
                </a:solidFill>
                <a:latin typeface="Arial Rounded MT Bold" panose="020F0704030504030204" pitchFamily="34" charset="0"/>
              </a:rPr>
            </a:br>
            <a:r>
              <a:rPr lang="en-GB" altLang="en-US" dirty="0">
                <a:solidFill>
                  <a:schemeClr val="bg1">
                    <a:lumMod val="85000"/>
                  </a:schemeClr>
                </a:solidFill>
                <a:effectLst>
                  <a:outerShdw blurRad="38100" dist="38100" dir="2700000" algn="tl">
                    <a:srgbClr val="000000">
                      <a:alpha val="43137"/>
                    </a:srgbClr>
                  </a:outerShdw>
                </a:effectLst>
                <a:latin typeface="Arial Rounded MT Bold" panose="020F0704030504030204" pitchFamily="34" charset="0"/>
              </a:rPr>
              <a:t>Module: BMSK4006</a:t>
            </a:r>
            <a:endParaRPr lang="en-GB" dirty="0">
              <a:solidFill>
                <a:schemeClr val="bg1">
                  <a:lumMod val="85000"/>
                </a:schemeClr>
              </a:solidFill>
              <a:effectLst>
                <a:outerShdw blurRad="38100" dist="38100" dir="2700000" algn="tl">
                  <a:srgbClr val="000000">
                    <a:alpha val="43137"/>
                  </a:srgbClr>
                </a:outerShdw>
              </a:effectLst>
              <a:latin typeface="Arial Rounded MT Bold" panose="020F0704030504030204" pitchFamily="34" charset="0"/>
            </a:endParaRPr>
          </a:p>
        </p:txBody>
      </p:sp>
      <p:sp>
        <p:nvSpPr>
          <p:cNvPr id="3" name="Subtitle 2"/>
          <p:cNvSpPr>
            <a:spLocks noGrp="1"/>
          </p:cNvSpPr>
          <p:nvPr>
            <p:ph type="subTitle" idx="1"/>
          </p:nvPr>
        </p:nvSpPr>
        <p:spPr>
          <a:xfrm>
            <a:off x="1242391" y="3535893"/>
            <a:ext cx="9760226" cy="1752600"/>
          </a:xfrm>
        </p:spPr>
        <p:txBody>
          <a:bodyPr>
            <a:normAutofit fontScale="85000" lnSpcReduction="20000"/>
          </a:bodyPr>
          <a:lstStyle/>
          <a:p>
            <a:r>
              <a:rPr lang="en-GB" sz="4400" dirty="0">
                <a:solidFill>
                  <a:schemeClr val="bg1"/>
                </a:solidFill>
                <a:effectLst>
                  <a:outerShdw blurRad="38100" dist="38100" dir="2700000" algn="tl">
                    <a:srgbClr val="000000">
                      <a:alpha val="43137"/>
                    </a:srgbClr>
                  </a:outerShdw>
                </a:effectLst>
                <a:latin typeface="Arial Rounded MT Bold" panose="020F0704030504030204" pitchFamily="34" charset="0"/>
              </a:rPr>
              <a:t>Managing Enterprise in 21</a:t>
            </a:r>
            <a:r>
              <a:rPr lang="en-GB" sz="4400" baseline="30000" dirty="0">
                <a:solidFill>
                  <a:schemeClr val="bg1"/>
                </a:solidFill>
                <a:effectLst>
                  <a:outerShdw blurRad="38100" dist="38100" dir="2700000" algn="tl">
                    <a:srgbClr val="000000">
                      <a:alpha val="43137"/>
                    </a:srgbClr>
                  </a:outerShdw>
                </a:effectLst>
                <a:latin typeface="Arial Rounded MT Bold" panose="020F0704030504030204" pitchFamily="34" charset="0"/>
              </a:rPr>
              <a:t>st</a:t>
            </a:r>
            <a:r>
              <a:rPr lang="en-GB" sz="4400" dirty="0">
                <a:solidFill>
                  <a:schemeClr val="bg1"/>
                </a:solidFill>
                <a:effectLst>
                  <a:outerShdw blurRad="38100" dist="38100" dir="2700000" algn="tl">
                    <a:srgbClr val="000000">
                      <a:alpha val="43137"/>
                    </a:srgbClr>
                  </a:outerShdw>
                </a:effectLst>
                <a:latin typeface="Arial Rounded MT Bold" panose="020F0704030504030204" pitchFamily="34" charset="0"/>
              </a:rPr>
              <a:t> Century</a:t>
            </a:r>
          </a:p>
          <a:p>
            <a:endParaRPr lang="en-GB" sz="4400" dirty="0">
              <a:latin typeface="Arial Rounded MT Bold" panose="020F0704030504030204" pitchFamily="34" charset="0"/>
            </a:endParaRPr>
          </a:p>
          <a:p>
            <a:r>
              <a:rPr lang="en-GB" sz="4300" dirty="0">
                <a:solidFill>
                  <a:schemeClr val="bg1"/>
                </a:solidFill>
                <a:effectLst>
                  <a:outerShdw blurRad="38100" dist="38100" dir="2700000" algn="tl">
                    <a:srgbClr val="000000">
                      <a:alpha val="43137"/>
                    </a:srgbClr>
                  </a:outerShdw>
                </a:effectLst>
                <a:latin typeface="Arial Rounded MT Bold" panose="020F0704030504030204" pitchFamily="34" charset="0"/>
              </a:rPr>
              <a:t>SESSION 8</a:t>
            </a:r>
          </a:p>
          <a:p>
            <a:endParaRPr lang="en-GB" dirty="0"/>
          </a:p>
        </p:txBody>
      </p:sp>
    </p:spTree>
    <p:extLst>
      <p:ext uri="{BB962C8B-B14F-4D97-AF65-F5344CB8AC3E}">
        <p14:creationId xmlns:p14="http://schemas.microsoft.com/office/powerpoint/2010/main" val="10859610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ctrTitle"/>
          </p:nvPr>
        </p:nvSpPr>
        <p:spPr>
          <a:xfrm>
            <a:off x="730609" y="1798983"/>
            <a:ext cx="10363200" cy="1325194"/>
          </a:xfrm>
        </p:spPr>
        <p:txBody>
          <a:bodyPr rtlCol="0">
            <a:normAutofit fontScale="90000"/>
          </a:bodyPr>
          <a:lstStyle/>
          <a:p>
            <a:pPr>
              <a:defRPr/>
            </a:pPr>
            <a:br>
              <a:rPr lang="en-GB" dirty="0"/>
            </a:br>
            <a:br>
              <a:rPr lang="en-GB" dirty="0"/>
            </a:br>
            <a:r>
              <a:rPr lang="en-GB" sz="7200" b="1" dirty="0">
                <a:solidFill>
                  <a:schemeClr val="bg1"/>
                </a:solidFill>
                <a:effectLst>
                  <a:outerShdw blurRad="38100" dist="38100" dir="2700000" algn="tl">
                    <a:srgbClr val="000000">
                      <a:alpha val="43137"/>
                    </a:srgbClr>
                  </a:outerShdw>
                </a:effectLst>
                <a:latin typeface="Arial Rounded MT Bold" panose="020F0704030504030204" pitchFamily="34" charset="0"/>
                <a:cs typeface="Arial" pitchFamily="34" charset="0"/>
              </a:rPr>
              <a:t>Operations</a:t>
            </a:r>
            <a:endParaRPr lang="en-GB" sz="6700" dirty="0">
              <a:solidFill>
                <a:schemeClr val="bg1"/>
              </a:solidFill>
              <a:effectLst>
                <a:outerShdw blurRad="38100" dist="38100" dir="2700000" algn="tl">
                  <a:srgbClr val="000000">
                    <a:alpha val="43137"/>
                  </a:srgbClr>
                </a:outerShdw>
              </a:effectLst>
              <a:latin typeface="Arial Rounded MT Bold" panose="020F0704030504030204" pitchFamily="34" charset="0"/>
              <a:cs typeface="Arial" pitchFamily="34" charset="0"/>
            </a:endParaRPr>
          </a:p>
        </p:txBody>
      </p:sp>
    </p:spTree>
    <p:extLst>
      <p:ext uri="{BB962C8B-B14F-4D97-AF65-F5344CB8AC3E}">
        <p14:creationId xmlns:p14="http://schemas.microsoft.com/office/powerpoint/2010/main" val="2214870402"/>
      </p:ext>
    </p:extLst>
  </p:cSld>
  <p:clrMapOvr>
    <a:masterClrMapping/>
  </p:clrMapOvr>
  <p:transition spd="med">
    <p:fade thruBlk="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60C80-815B-406C-B804-6765E404F8A5}"/>
              </a:ext>
            </a:extLst>
          </p:cNvPr>
          <p:cNvSpPr>
            <a:spLocks noGrp="1"/>
          </p:cNvSpPr>
          <p:nvPr>
            <p:ph type="title"/>
          </p:nvPr>
        </p:nvSpPr>
        <p:spPr/>
        <p:txBody>
          <a:bodyPr>
            <a:normAutofit/>
          </a:bodyPr>
          <a:lstStyle/>
          <a:p>
            <a:pPr algn="l"/>
            <a:r>
              <a:rPr lang="en-GB" sz="3600" b="1" dirty="0"/>
              <a:t>What are Operations?</a:t>
            </a:r>
          </a:p>
        </p:txBody>
      </p:sp>
      <p:sp>
        <p:nvSpPr>
          <p:cNvPr id="3" name="Content Placeholder 2">
            <a:extLst>
              <a:ext uri="{FF2B5EF4-FFF2-40B4-BE49-F238E27FC236}">
                <a16:creationId xmlns:a16="http://schemas.microsoft.com/office/drawing/2014/main" id="{214DB6EF-C526-4E0E-8678-52434958197F}"/>
              </a:ext>
            </a:extLst>
          </p:cNvPr>
          <p:cNvSpPr>
            <a:spLocks noGrp="1"/>
          </p:cNvSpPr>
          <p:nvPr>
            <p:ph idx="1"/>
          </p:nvPr>
        </p:nvSpPr>
        <p:spPr>
          <a:xfrm>
            <a:off x="609600" y="1926453"/>
            <a:ext cx="10972800" cy="3590779"/>
          </a:xfrm>
        </p:spPr>
        <p:txBody>
          <a:bodyPr/>
          <a:lstStyle/>
          <a:p>
            <a:pPr marL="0" indent="0">
              <a:buNone/>
            </a:pPr>
            <a:r>
              <a:rPr lang="en-GB" dirty="0"/>
              <a:t>Operations means your every day running of the business.</a:t>
            </a:r>
          </a:p>
          <a:p>
            <a:pPr marL="0" indent="0">
              <a:buNone/>
            </a:pPr>
            <a:endParaRPr lang="en-GB" dirty="0"/>
          </a:p>
          <a:p>
            <a:pPr marL="0" indent="0">
              <a:buNone/>
            </a:pPr>
            <a:r>
              <a:rPr lang="en-GB" dirty="0"/>
              <a:t>These are essential aspects that bring all your hard work together and turn it into a successful business.</a:t>
            </a:r>
          </a:p>
        </p:txBody>
      </p:sp>
    </p:spTree>
    <p:extLst>
      <p:ext uri="{BB962C8B-B14F-4D97-AF65-F5344CB8AC3E}">
        <p14:creationId xmlns:p14="http://schemas.microsoft.com/office/powerpoint/2010/main" val="859305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70698-3569-433C-82C7-DB24EC87A209}"/>
              </a:ext>
            </a:extLst>
          </p:cNvPr>
          <p:cNvSpPr>
            <a:spLocks noGrp="1"/>
          </p:cNvSpPr>
          <p:nvPr>
            <p:ph type="title"/>
          </p:nvPr>
        </p:nvSpPr>
        <p:spPr/>
        <p:txBody>
          <a:bodyPr>
            <a:normAutofit/>
          </a:bodyPr>
          <a:lstStyle/>
          <a:p>
            <a:r>
              <a:rPr lang="en-GB" sz="3600" b="1" dirty="0"/>
              <a:t>Aspects of Ops</a:t>
            </a:r>
          </a:p>
        </p:txBody>
      </p:sp>
      <p:sp>
        <p:nvSpPr>
          <p:cNvPr id="3" name="Content Placeholder 2">
            <a:extLst>
              <a:ext uri="{FF2B5EF4-FFF2-40B4-BE49-F238E27FC236}">
                <a16:creationId xmlns:a16="http://schemas.microsoft.com/office/drawing/2014/main" id="{5897C147-D7CA-4403-BECE-388E9345C774}"/>
              </a:ext>
            </a:extLst>
          </p:cNvPr>
          <p:cNvSpPr>
            <a:spLocks noGrp="1"/>
          </p:cNvSpPr>
          <p:nvPr>
            <p:ph idx="1"/>
          </p:nvPr>
        </p:nvSpPr>
        <p:spPr/>
        <p:txBody>
          <a:bodyPr>
            <a:normAutofit lnSpcReduction="10000"/>
          </a:bodyPr>
          <a:lstStyle/>
          <a:p>
            <a:r>
              <a:rPr lang="en-GB" dirty="0"/>
              <a:t>Your people</a:t>
            </a:r>
          </a:p>
          <a:p>
            <a:r>
              <a:rPr lang="en-GB" dirty="0"/>
              <a:t>Location</a:t>
            </a:r>
          </a:p>
          <a:p>
            <a:r>
              <a:rPr lang="en-GB" dirty="0"/>
              <a:t>Production facilities</a:t>
            </a:r>
          </a:p>
          <a:p>
            <a:r>
              <a:rPr lang="en-GB" dirty="0"/>
              <a:t>Management information systems</a:t>
            </a:r>
          </a:p>
          <a:p>
            <a:r>
              <a:rPr lang="en-GB" dirty="0"/>
              <a:t>Information technology (IT)</a:t>
            </a:r>
          </a:p>
          <a:p>
            <a:r>
              <a:rPr lang="en-GB" dirty="0"/>
              <a:t>Risk analysis</a:t>
            </a:r>
          </a:p>
          <a:p>
            <a:r>
              <a:rPr lang="en-GB" dirty="0"/>
              <a:t>Licences and permits</a:t>
            </a:r>
          </a:p>
        </p:txBody>
      </p:sp>
    </p:spTree>
    <p:extLst>
      <p:ext uri="{BB962C8B-B14F-4D97-AF65-F5344CB8AC3E}">
        <p14:creationId xmlns:p14="http://schemas.microsoft.com/office/powerpoint/2010/main" val="13197958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3B706-49B0-4924-87FB-52DE5037BC4A}"/>
              </a:ext>
            </a:extLst>
          </p:cNvPr>
          <p:cNvSpPr>
            <a:spLocks noGrp="1"/>
          </p:cNvSpPr>
          <p:nvPr>
            <p:ph type="title"/>
          </p:nvPr>
        </p:nvSpPr>
        <p:spPr/>
        <p:txBody>
          <a:bodyPr>
            <a:normAutofit/>
          </a:bodyPr>
          <a:lstStyle/>
          <a:p>
            <a:r>
              <a:rPr lang="en-GB" sz="3600" b="1" dirty="0"/>
              <a:t>Your people</a:t>
            </a:r>
          </a:p>
        </p:txBody>
      </p:sp>
      <p:sp>
        <p:nvSpPr>
          <p:cNvPr id="3" name="Content Placeholder 2">
            <a:extLst>
              <a:ext uri="{FF2B5EF4-FFF2-40B4-BE49-F238E27FC236}">
                <a16:creationId xmlns:a16="http://schemas.microsoft.com/office/drawing/2014/main" id="{57118740-568C-45CE-8AB3-D85D31FC52B6}"/>
              </a:ext>
            </a:extLst>
          </p:cNvPr>
          <p:cNvSpPr>
            <a:spLocks noGrp="1"/>
          </p:cNvSpPr>
          <p:nvPr>
            <p:ph idx="1"/>
          </p:nvPr>
        </p:nvSpPr>
        <p:spPr/>
        <p:txBody>
          <a:bodyPr/>
          <a:lstStyle/>
          <a:p>
            <a:r>
              <a:rPr lang="en-GB" dirty="0"/>
              <a:t>Details of the workforce: how many departments and how many people in each department. </a:t>
            </a:r>
          </a:p>
          <a:p>
            <a:r>
              <a:rPr lang="en-GB" dirty="0"/>
              <a:t>Who does what?</a:t>
            </a:r>
          </a:p>
          <a:p>
            <a:r>
              <a:rPr lang="en-GB" dirty="0"/>
              <a:t>What is the retention rate?</a:t>
            </a:r>
          </a:p>
          <a:p>
            <a:r>
              <a:rPr lang="en-GB" dirty="0"/>
              <a:t>What is the average salary?</a:t>
            </a:r>
          </a:p>
          <a:p>
            <a:r>
              <a:rPr lang="en-GB" dirty="0"/>
              <a:t>Do you know what your profit per employee is?</a:t>
            </a:r>
          </a:p>
        </p:txBody>
      </p:sp>
    </p:spTree>
    <p:extLst>
      <p:ext uri="{BB962C8B-B14F-4D97-AF65-F5344CB8AC3E}">
        <p14:creationId xmlns:p14="http://schemas.microsoft.com/office/powerpoint/2010/main" val="10998927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3B706-49B0-4924-87FB-52DE5037BC4A}"/>
              </a:ext>
            </a:extLst>
          </p:cNvPr>
          <p:cNvSpPr>
            <a:spLocks noGrp="1"/>
          </p:cNvSpPr>
          <p:nvPr>
            <p:ph type="title"/>
          </p:nvPr>
        </p:nvSpPr>
        <p:spPr/>
        <p:txBody>
          <a:bodyPr>
            <a:normAutofit/>
          </a:bodyPr>
          <a:lstStyle/>
          <a:p>
            <a:r>
              <a:rPr lang="en-GB" sz="3600" b="1" dirty="0"/>
              <a:t>Your people</a:t>
            </a:r>
          </a:p>
        </p:txBody>
      </p:sp>
      <p:sp>
        <p:nvSpPr>
          <p:cNvPr id="3" name="Content Placeholder 2">
            <a:extLst>
              <a:ext uri="{FF2B5EF4-FFF2-40B4-BE49-F238E27FC236}">
                <a16:creationId xmlns:a16="http://schemas.microsoft.com/office/drawing/2014/main" id="{57118740-568C-45CE-8AB3-D85D31FC52B6}"/>
              </a:ext>
            </a:extLst>
          </p:cNvPr>
          <p:cNvSpPr>
            <a:spLocks noGrp="1"/>
          </p:cNvSpPr>
          <p:nvPr>
            <p:ph idx="1"/>
          </p:nvPr>
        </p:nvSpPr>
        <p:spPr/>
        <p:txBody>
          <a:bodyPr/>
          <a:lstStyle/>
          <a:p>
            <a:r>
              <a:rPr lang="en-GB" dirty="0"/>
              <a:t>Do you plan to employ more people in the future?</a:t>
            </a:r>
          </a:p>
          <a:p>
            <a:r>
              <a:rPr lang="en-GB" dirty="0"/>
              <a:t>What are your recruitment plans?</a:t>
            </a:r>
          </a:p>
          <a:p>
            <a:r>
              <a:rPr lang="en-GB" dirty="0"/>
              <a:t>Do you have any training plans for your staff?</a:t>
            </a:r>
          </a:p>
          <a:p>
            <a:r>
              <a:rPr lang="en-GB" dirty="0"/>
              <a:t>How will you support them though training?</a:t>
            </a:r>
          </a:p>
          <a:p>
            <a:r>
              <a:rPr lang="en-GB" dirty="0"/>
              <a:t>What are the plans for maintaining or improving staff morale?</a:t>
            </a:r>
          </a:p>
        </p:txBody>
      </p:sp>
    </p:spTree>
    <p:extLst>
      <p:ext uri="{BB962C8B-B14F-4D97-AF65-F5344CB8AC3E}">
        <p14:creationId xmlns:p14="http://schemas.microsoft.com/office/powerpoint/2010/main" val="3598250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3B706-49B0-4924-87FB-52DE5037BC4A}"/>
              </a:ext>
            </a:extLst>
          </p:cNvPr>
          <p:cNvSpPr>
            <a:spLocks noGrp="1"/>
          </p:cNvSpPr>
          <p:nvPr>
            <p:ph type="title"/>
          </p:nvPr>
        </p:nvSpPr>
        <p:spPr/>
        <p:txBody>
          <a:bodyPr>
            <a:normAutofit/>
          </a:bodyPr>
          <a:lstStyle/>
          <a:p>
            <a:r>
              <a:rPr lang="en-GB" sz="3600" b="1" dirty="0"/>
              <a:t>Location</a:t>
            </a:r>
          </a:p>
        </p:txBody>
      </p:sp>
      <p:sp>
        <p:nvSpPr>
          <p:cNvPr id="3" name="Content Placeholder 2">
            <a:extLst>
              <a:ext uri="{FF2B5EF4-FFF2-40B4-BE49-F238E27FC236}">
                <a16:creationId xmlns:a16="http://schemas.microsoft.com/office/drawing/2014/main" id="{57118740-568C-45CE-8AB3-D85D31FC52B6}"/>
              </a:ext>
            </a:extLst>
          </p:cNvPr>
          <p:cNvSpPr>
            <a:spLocks noGrp="1"/>
          </p:cNvSpPr>
          <p:nvPr>
            <p:ph idx="1"/>
          </p:nvPr>
        </p:nvSpPr>
        <p:spPr/>
        <p:txBody>
          <a:bodyPr/>
          <a:lstStyle/>
          <a:p>
            <a:pPr lvl="0"/>
            <a:r>
              <a:rPr lang="en-GB" dirty="0"/>
              <a:t>Do you have any business property? </a:t>
            </a:r>
          </a:p>
          <a:p>
            <a:pPr lvl="0"/>
            <a:r>
              <a:rPr lang="en-GB" dirty="0"/>
              <a:t>What are your long-term commitments to the property? </a:t>
            </a:r>
          </a:p>
          <a:p>
            <a:pPr lvl="0"/>
            <a:r>
              <a:rPr lang="en-GB" dirty="0"/>
              <a:t>Do you own or rent it? </a:t>
            </a:r>
          </a:p>
          <a:p>
            <a:pPr lvl="1"/>
            <a:r>
              <a:rPr lang="en-GB" dirty="0"/>
              <a:t>	How much is the rent?</a:t>
            </a:r>
          </a:p>
          <a:p>
            <a:pPr lvl="1"/>
            <a:r>
              <a:rPr lang="en-GB" dirty="0"/>
              <a:t>  How long is the rent contract?</a:t>
            </a:r>
          </a:p>
          <a:p>
            <a:pPr lvl="1"/>
            <a:r>
              <a:rPr lang="en-GB" dirty="0"/>
              <a:t>  How much is the mortgage?</a:t>
            </a:r>
          </a:p>
        </p:txBody>
      </p:sp>
    </p:spTree>
    <p:extLst>
      <p:ext uri="{BB962C8B-B14F-4D97-AF65-F5344CB8AC3E}">
        <p14:creationId xmlns:p14="http://schemas.microsoft.com/office/powerpoint/2010/main" val="39768165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3B706-49B0-4924-87FB-52DE5037BC4A}"/>
              </a:ext>
            </a:extLst>
          </p:cNvPr>
          <p:cNvSpPr>
            <a:spLocks noGrp="1"/>
          </p:cNvSpPr>
          <p:nvPr>
            <p:ph type="title"/>
          </p:nvPr>
        </p:nvSpPr>
        <p:spPr/>
        <p:txBody>
          <a:bodyPr>
            <a:normAutofit/>
          </a:bodyPr>
          <a:lstStyle/>
          <a:p>
            <a:r>
              <a:rPr lang="en-GB" sz="3600" b="1" dirty="0"/>
              <a:t>Location</a:t>
            </a:r>
          </a:p>
        </p:txBody>
      </p:sp>
      <p:sp>
        <p:nvSpPr>
          <p:cNvPr id="3" name="Content Placeholder 2">
            <a:extLst>
              <a:ext uri="{FF2B5EF4-FFF2-40B4-BE49-F238E27FC236}">
                <a16:creationId xmlns:a16="http://schemas.microsoft.com/office/drawing/2014/main" id="{57118740-568C-45CE-8AB3-D85D31FC52B6}"/>
              </a:ext>
            </a:extLst>
          </p:cNvPr>
          <p:cNvSpPr>
            <a:spLocks noGrp="1"/>
          </p:cNvSpPr>
          <p:nvPr>
            <p:ph idx="1"/>
          </p:nvPr>
        </p:nvSpPr>
        <p:spPr/>
        <p:txBody>
          <a:bodyPr/>
          <a:lstStyle/>
          <a:p>
            <a:pPr lvl="0"/>
            <a:r>
              <a:rPr lang="en-GB" dirty="0"/>
              <a:t>What are the advantages and disadvantages of your current location? </a:t>
            </a:r>
          </a:p>
          <a:p>
            <a:pPr lvl="0"/>
            <a:r>
              <a:rPr lang="en-GB" dirty="0"/>
              <a:t>How many of your competitors are in your area?</a:t>
            </a:r>
          </a:p>
          <a:p>
            <a:pPr lvl="0"/>
            <a:r>
              <a:rPr lang="en-GB" dirty="0"/>
              <a:t>How will you compete with them?</a:t>
            </a:r>
          </a:p>
          <a:p>
            <a:pPr lvl="1"/>
            <a:r>
              <a:rPr lang="en-GB" dirty="0"/>
              <a:t>Do you have any strategies that will differentiate your business?</a:t>
            </a:r>
          </a:p>
          <a:p>
            <a:pPr marL="0" indent="0">
              <a:buNone/>
            </a:pPr>
            <a:endParaRPr lang="en-GB" dirty="0"/>
          </a:p>
        </p:txBody>
      </p:sp>
    </p:spTree>
    <p:extLst>
      <p:ext uri="{BB962C8B-B14F-4D97-AF65-F5344CB8AC3E}">
        <p14:creationId xmlns:p14="http://schemas.microsoft.com/office/powerpoint/2010/main" val="9003721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3B706-49B0-4924-87FB-52DE5037BC4A}"/>
              </a:ext>
            </a:extLst>
          </p:cNvPr>
          <p:cNvSpPr>
            <a:spLocks noGrp="1"/>
          </p:cNvSpPr>
          <p:nvPr>
            <p:ph type="title"/>
          </p:nvPr>
        </p:nvSpPr>
        <p:spPr/>
        <p:txBody>
          <a:bodyPr>
            <a:normAutofit/>
          </a:bodyPr>
          <a:lstStyle/>
          <a:p>
            <a:r>
              <a:rPr lang="en-GB" sz="3600" b="1" dirty="0"/>
              <a:t>Production facilities</a:t>
            </a:r>
          </a:p>
        </p:txBody>
      </p:sp>
      <p:sp>
        <p:nvSpPr>
          <p:cNvPr id="3" name="Content Placeholder 2">
            <a:extLst>
              <a:ext uri="{FF2B5EF4-FFF2-40B4-BE49-F238E27FC236}">
                <a16:creationId xmlns:a16="http://schemas.microsoft.com/office/drawing/2014/main" id="{57118740-568C-45CE-8AB3-D85D31FC52B6}"/>
              </a:ext>
            </a:extLst>
          </p:cNvPr>
          <p:cNvSpPr>
            <a:spLocks noGrp="1"/>
          </p:cNvSpPr>
          <p:nvPr>
            <p:ph idx="1"/>
          </p:nvPr>
        </p:nvSpPr>
        <p:spPr/>
        <p:txBody>
          <a:bodyPr/>
          <a:lstStyle/>
          <a:p>
            <a:r>
              <a:rPr lang="en-GB" dirty="0"/>
              <a:t>Do you need production facilities?</a:t>
            </a:r>
          </a:p>
          <a:p>
            <a:r>
              <a:rPr lang="en-GB" dirty="0"/>
              <a:t>Do you have your own facilities or do you plan to outsource any manufacturing processes?</a:t>
            </a:r>
          </a:p>
          <a:p>
            <a:endParaRPr lang="en-GB" dirty="0"/>
          </a:p>
          <a:p>
            <a:r>
              <a:rPr lang="en-GB" dirty="0"/>
              <a:t>If you have your own facilities – how modern are they?</a:t>
            </a:r>
          </a:p>
          <a:p>
            <a:pPr marL="0" indent="0">
              <a:buNone/>
            </a:pPr>
            <a:endParaRPr lang="en-GB" dirty="0"/>
          </a:p>
        </p:txBody>
      </p:sp>
    </p:spTree>
    <p:extLst>
      <p:ext uri="{BB962C8B-B14F-4D97-AF65-F5344CB8AC3E}">
        <p14:creationId xmlns:p14="http://schemas.microsoft.com/office/powerpoint/2010/main" val="2771267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3B706-49B0-4924-87FB-52DE5037BC4A}"/>
              </a:ext>
            </a:extLst>
          </p:cNvPr>
          <p:cNvSpPr>
            <a:spLocks noGrp="1"/>
          </p:cNvSpPr>
          <p:nvPr>
            <p:ph type="title"/>
          </p:nvPr>
        </p:nvSpPr>
        <p:spPr/>
        <p:txBody>
          <a:bodyPr>
            <a:normAutofit/>
          </a:bodyPr>
          <a:lstStyle/>
          <a:p>
            <a:r>
              <a:rPr lang="en-GB" sz="3600" b="1" dirty="0"/>
              <a:t>Production facilities</a:t>
            </a:r>
          </a:p>
        </p:txBody>
      </p:sp>
      <p:sp>
        <p:nvSpPr>
          <p:cNvPr id="3" name="Content Placeholder 2">
            <a:extLst>
              <a:ext uri="{FF2B5EF4-FFF2-40B4-BE49-F238E27FC236}">
                <a16:creationId xmlns:a16="http://schemas.microsoft.com/office/drawing/2014/main" id="{57118740-568C-45CE-8AB3-D85D31FC52B6}"/>
              </a:ext>
            </a:extLst>
          </p:cNvPr>
          <p:cNvSpPr>
            <a:spLocks noGrp="1"/>
          </p:cNvSpPr>
          <p:nvPr>
            <p:ph idx="1"/>
          </p:nvPr>
        </p:nvSpPr>
        <p:spPr/>
        <p:txBody>
          <a:bodyPr/>
          <a:lstStyle/>
          <a:p>
            <a:r>
              <a:rPr lang="en-GB" dirty="0"/>
              <a:t>What volume of production do you forecast? </a:t>
            </a:r>
          </a:p>
          <a:p>
            <a:r>
              <a:rPr lang="en-GB" dirty="0"/>
              <a:t>Can your facilities cope with demand?</a:t>
            </a:r>
          </a:p>
          <a:p>
            <a:endParaRPr lang="en-GB" dirty="0"/>
          </a:p>
          <a:p>
            <a:r>
              <a:rPr lang="en-GB" dirty="0"/>
              <a:t>Will you need an update or expansion to your facilities?</a:t>
            </a:r>
          </a:p>
          <a:p>
            <a:r>
              <a:rPr lang="en-GB" dirty="0"/>
              <a:t>What would be the cost associated with that?</a:t>
            </a:r>
          </a:p>
        </p:txBody>
      </p:sp>
    </p:spTree>
    <p:extLst>
      <p:ext uri="{BB962C8B-B14F-4D97-AF65-F5344CB8AC3E}">
        <p14:creationId xmlns:p14="http://schemas.microsoft.com/office/powerpoint/2010/main" val="29739435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3B706-49B0-4924-87FB-52DE5037BC4A}"/>
              </a:ext>
            </a:extLst>
          </p:cNvPr>
          <p:cNvSpPr>
            <a:spLocks noGrp="1"/>
          </p:cNvSpPr>
          <p:nvPr>
            <p:ph type="title"/>
          </p:nvPr>
        </p:nvSpPr>
        <p:spPr/>
        <p:txBody>
          <a:bodyPr>
            <a:normAutofit/>
          </a:bodyPr>
          <a:lstStyle/>
          <a:p>
            <a:r>
              <a:rPr lang="en-GB" sz="3600" b="1" dirty="0"/>
              <a:t>Management information systems</a:t>
            </a:r>
          </a:p>
        </p:txBody>
      </p:sp>
      <p:sp>
        <p:nvSpPr>
          <p:cNvPr id="3" name="Content Placeholder 2">
            <a:extLst>
              <a:ext uri="{FF2B5EF4-FFF2-40B4-BE49-F238E27FC236}">
                <a16:creationId xmlns:a16="http://schemas.microsoft.com/office/drawing/2014/main" id="{57118740-568C-45CE-8AB3-D85D31FC52B6}"/>
              </a:ext>
            </a:extLst>
          </p:cNvPr>
          <p:cNvSpPr>
            <a:spLocks noGrp="1"/>
          </p:cNvSpPr>
          <p:nvPr>
            <p:ph idx="1"/>
          </p:nvPr>
        </p:nvSpPr>
        <p:spPr/>
        <p:txBody>
          <a:bodyPr/>
          <a:lstStyle/>
          <a:p>
            <a:r>
              <a:rPr lang="en-GB" dirty="0"/>
              <a:t>Have you got established procedures for stock control?</a:t>
            </a:r>
          </a:p>
          <a:p>
            <a:r>
              <a:rPr lang="en-GB" dirty="0"/>
              <a:t>Do you have quality control systems? </a:t>
            </a:r>
          </a:p>
          <a:p>
            <a:endParaRPr lang="en-GB" dirty="0"/>
          </a:p>
          <a:p>
            <a:r>
              <a:rPr lang="en-GB" dirty="0"/>
              <a:t>Can your systems cope with a potential expansion?</a:t>
            </a:r>
          </a:p>
        </p:txBody>
      </p:sp>
    </p:spTree>
    <p:extLst>
      <p:ext uri="{BB962C8B-B14F-4D97-AF65-F5344CB8AC3E}">
        <p14:creationId xmlns:p14="http://schemas.microsoft.com/office/powerpoint/2010/main" val="7613204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3B706-49B0-4924-87FB-52DE5037BC4A}"/>
              </a:ext>
            </a:extLst>
          </p:cNvPr>
          <p:cNvSpPr>
            <a:spLocks noGrp="1"/>
          </p:cNvSpPr>
          <p:nvPr>
            <p:ph type="title"/>
          </p:nvPr>
        </p:nvSpPr>
        <p:spPr/>
        <p:txBody>
          <a:bodyPr>
            <a:normAutofit/>
          </a:bodyPr>
          <a:lstStyle/>
          <a:p>
            <a:r>
              <a:rPr lang="en-GB" sz="3600" b="1" dirty="0"/>
              <a:t>Information technology systems IT</a:t>
            </a:r>
          </a:p>
        </p:txBody>
      </p:sp>
      <p:sp>
        <p:nvSpPr>
          <p:cNvPr id="3" name="Content Placeholder 2">
            <a:extLst>
              <a:ext uri="{FF2B5EF4-FFF2-40B4-BE49-F238E27FC236}">
                <a16:creationId xmlns:a16="http://schemas.microsoft.com/office/drawing/2014/main" id="{57118740-568C-45CE-8AB3-D85D31FC52B6}"/>
              </a:ext>
            </a:extLst>
          </p:cNvPr>
          <p:cNvSpPr>
            <a:spLocks noGrp="1"/>
          </p:cNvSpPr>
          <p:nvPr>
            <p:ph idx="1"/>
          </p:nvPr>
        </p:nvSpPr>
        <p:spPr/>
        <p:txBody>
          <a:bodyPr/>
          <a:lstStyle/>
          <a:p>
            <a:r>
              <a:rPr lang="en-GB" dirty="0"/>
              <a:t>IT is a key factor in most businesses</a:t>
            </a:r>
          </a:p>
          <a:p>
            <a:r>
              <a:rPr lang="en-GB" dirty="0"/>
              <a:t>What is your IT set up?</a:t>
            </a:r>
          </a:p>
          <a:p>
            <a:r>
              <a:rPr lang="en-GB" dirty="0"/>
              <a:t>What are the strengths and weaknesses of your system?</a:t>
            </a:r>
          </a:p>
          <a:p>
            <a:endParaRPr lang="en-GB" dirty="0"/>
          </a:p>
          <a:p>
            <a:r>
              <a:rPr lang="en-GB" dirty="0"/>
              <a:t>How long will this system last you before you need an update or expansion? What is the cost associated with this?</a:t>
            </a:r>
          </a:p>
        </p:txBody>
      </p:sp>
    </p:spTree>
    <p:extLst>
      <p:ext uri="{BB962C8B-B14F-4D97-AF65-F5344CB8AC3E}">
        <p14:creationId xmlns:p14="http://schemas.microsoft.com/office/powerpoint/2010/main" val="15084835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3B706-49B0-4924-87FB-52DE5037BC4A}"/>
              </a:ext>
            </a:extLst>
          </p:cNvPr>
          <p:cNvSpPr>
            <a:spLocks noGrp="1"/>
          </p:cNvSpPr>
          <p:nvPr>
            <p:ph type="title"/>
          </p:nvPr>
        </p:nvSpPr>
        <p:spPr/>
        <p:txBody>
          <a:bodyPr>
            <a:normAutofit/>
          </a:bodyPr>
          <a:lstStyle/>
          <a:p>
            <a:r>
              <a:rPr lang="en-GB" sz="3600" b="1" dirty="0"/>
              <a:t>Risk Analysis</a:t>
            </a:r>
          </a:p>
        </p:txBody>
      </p:sp>
      <p:sp>
        <p:nvSpPr>
          <p:cNvPr id="3" name="Content Placeholder 2">
            <a:extLst>
              <a:ext uri="{FF2B5EF4-FFF2-40B4-BE49-F238E27FC236}">
                <a16:creationId xmlns:a16="http://schemas.microsoft.com/office/drawing/2014/main" id="{57118740-568C-45CE-8AB3-D85D31FC52B6}"/>
              </a:ext>
            </a:extLst>
          </p:cNvPr>
          <p:cNvSpPr>
            <a:spLocks noGrp="1"/>
          </p:cNvSpPr>
          <p:nvPr>
            <p:ph idx="1"/>
          </p:nvPr>
        </p:nvSpPr>
        <p:spPr/>
        <p:txBody>
          <a:bodyPr/>
          <a:lstStyle/>
          <a:p>
            <a:r>
              <a:rPr lang="en-GB" dirty="0"/>
              <a:t>Alongside your financial forecasts it is good practice to show that you have reviewed the </a:t>
            </a:r>
          </a:p>
          <a:p>
            <a:pPr lvl="1"/>
            <a:r>
              <a:rPr lang="en-GB" dirty="0"/>
              <a:t>risks your business could be faced with, and that you have looked at </a:t>
            </a:r>
          </a:p>
          <a:p>
            <a:pPr lvl="1"/>
            <a:r>
              <a:rPr lang="en-GB" dirty="0"/>
              <a:t>contingencies and insurance to cover these. </a:t>
            </a:r>
          </a:p>
        </p:txBody>
      </p:sp>
    </p:spTree>
    <p:extLst>
      <p:ext uri="{BB962C8B-B14F-4D97-AF65-F5344CB8AC3E}">
        <p14:creationId xmlns:p14="http://schemas.microsoft.com/office/powerpoint/2010/main" val="33974068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3B706-49B0-4924-87FB-52DE5037BC4A}"/>
              </a:ext>
            </a:extLst>
          </p:cNvPr>
          <p:cNvSpPr>
            <a:spLocks noGrp="1"/>
          </p:cNvSpPr>
          <p:nvPr>
            <p:ph type="title"/>
          </p:nvPr>
        </p:nvSpPr>
        <p:spPr/>
        <p:txBody>
          <a:bodyPr>
            <a:normAutofit/>
          </a:bodyPr>
          <a:lstStyle/>
          <a:p>
            <a:r>
              <a:rPr lang="en-GB" sz="3600" b="1" dirty="0"/>
              <a:t>Risk Analysis</a:t>
            </a:r>
          </a:p>
        </p:txBody>
      </p:sp>
      <p:sp>
        <p:nvSpPr>
          <p:cNvPr id="3" name="Content Placeholder 2">
            <a:extLst>
              <a:ext uri="{FF2B5EF4-FFF2-40B4-BE49-F238E27FC236}">
                <a16:creationId xmlns:a16="http://schemas.microsoft.com/office/drawing/2014/main" id="{57118740-568C-45CE-8AB3-D85D31FC52B6}"/>
              </a:ext>
            </a:extLst>
          </p:cNvPr>
          <p:cNvSpPr>
            <a:spLocks noGrp="1"/>
          </p:cNvSpPr>
          <p:nvPr>
            <p:ph idx="1"/>
          </p:nvPr>
        </p:nvSpPr>
        <p:spPr>
          <a:xfrm>
            <a:off x="609600" y="1600200"/>
            <a:ext cx="10972800" cy="4054875"/>
          </a:xfrm>
        </p:spPr>
        <p:txBody>
          <a:bodyPr>
            <a:normAutofit fontScale="92500" lnSpcReduction="10000"/>
          </a:bodyPr>
          <a:lstStyle/>
          <a:p>
            <a:pPr marL="0" indent="0">
              <a:buNone/>
            </a:pPr>
            <a:r>
              <a:rPr lang="en-GB" dirty="0"/>
              <a:t>So what could be the risks to your business?</a:t>
            </a:r>
          </a:p>
          <a:p>
            <a:endParaRPr lang="en-GB" dirty="0"/>
          </a:p>
          <a:p>
            <a:pPr marL="0" indent="0">
              <a:buNone/>
            </a:pPr>
            <a:r>
              <a:rPr lang="en-GB" dirty="0"/>
              <a:t>Some examples:</a:t>
            </a:r>
          </a:p>
          <a:p>
            <a:pPr lvl="0"/>
            <a:r>
              <a:rPr lang="en-GB" dirty="0"/>
              <a:t>competitor action </a:t>
            </a:r>
            <a:endParaRPr lang="en-GB" sz="2800" dirty="0"/>
          </a:p>
          <a:p>
            <a:pPr lvl="0"/>
            <a:r>
              <a:rPr lang="en-GB" dirty="0"/>
              <a:t>commercial issues - sales, prices, deliveries </a:t>
            </a:r>
            <a:endParaRPr lang="en-GB" sz="2800" dirty="0"/>
          </a:p>
          <a:p>
            <a:pPr lvl="0"/>
            <a:r>
              <a:rPr lang="en-GB" dirty="0"/>
              <a:t>operations - IT, technology or production failure </a:t>
            </a:r>
            <a:endParaRPr lang="en-GB" sz="2800" dirty="0"/>
          </a:p>
          <a:p>
            <a:pPr lvl="0"/>
            <a:r>
              <a:rPr lang="en-GB" dirty="0"/>
              <a:t>staff - skills, availability and costs </a:t>
            </a:r>
            <a:endParaRPr lang="en-GB" sz="2800" dirty="0"/>
          </a:p>
          <a:p>
            <a:r>
              <a:rPr lang="en-GB" dirty="0"/>
              <a:t>acts of God - fire or flood </a:t>
            </a:r>
          </a:p>
        </p:txBody>
      </p:sp>
    </p:spTree>
    <p:extLst>
      <p:ext uri="{BB962C8B-B14F-4D97-AF65-F5344CB8AC3E}">
        <p14:creationId xmlns:p14="http://schemas.microsoft.com/office/powerpoint/2010/main" val="1618600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3B706-49B0-4924-87FB-52DE5037BC4A}"/>
              </a:ext>
            </a:extLst>
          </p:cNvPr>
          <p:cNvSpPr>
            <a:spLocks noGrp="1"/>
          </p:cNvSpPr>
          <p:nvPr>
            <p:ph type="title"/>
          </p:nvPr>
        </p:nvSpPr>
        <p:spPr/>
        <p:txBody>
          <a:bodyPr>
            <a:normAutofit/>
          </a:bodyPr>
          <a:lstStyle/>
          <a:p>
            <a:r>
              <a:rPr lang="en-GB" sz="3600" b="1" dirty="0"/>
              <a:t>Licences and permits</a:t>
            </a:r>
          </a:p>
        </p:txBody>
      </p:sp>
      <p:sp>
        <p:nvSpPr>
          <p:cNvPr id="3" name="Content Placeholder 2">
            <a:extLst>
              <a:ext uri="{FF2B5EF4-FFF2-40B4-BE49-F238E27FC236}">
                <a16:creationId xmlns:a16="http://schemas.microsoft.com/office/drawing/2014/main" id="{57118740-568C-45CE-8AB3-D85D31FC52B6}"/>
              </a:ext>
            </a:extLst>
          </p:cNvPr>
          <p:cNvSpPr>
            <a:spLocks noGrp="1"/>
          </p:cNvSpPr>
          <p:nvPr>
            <p:ph idx="1"/>
          </p:nvPr>
        </p:nvSpPr>
        <p:spPr>
          <a:xfrm>
            <a:off x="609600" y="1600200"/>
            <a:ext cx="10972800" cy="4054875"/>
          </a:xfrm>
        </p:spPr>
        <p:txBody>
          <a:bodyPr>
            <a:normAutofit fontScale="92500" lnSpcReduction="10000"/>
          </a:bodyPr>
          <a:lstStyle/>
          <a:p>
            <a:pPr marL="0" indent="0">
              <a:buNone/>
            </a:pPr>
            <a:r>
              <a:rPr lang="en-GB" b="1" dirty="0"/>
              <a:t>Business licence </a:t>
            </a:r>
            <a:r>
              <a:rPr lang="en-GB" dirty="0"/>
              <a:t>– is an official permit that is issued by a government agency or affiliated body that allows an individual or a limited company to conduct particular business activities within that body’s jurisdiction.</a:t>
            </a:r>
          </a:p>
          <a:p>
            <a:pPr marL="0" indent="0">
              <a:buNone/>
            </a:pPr>
            <a:endParaRPr lang="en-GB" dirty="0"/>
          </a:p>
          <a:p>
            <a:pPr marL="0" indent="0">
              <a:buNone/>
            </a:pPr>
            <a:r>
              <a:rPr lang="en-GB" dirty="0"/>
              <a:t> As you would imagine, the licences you’ll need to operate your business activities will depend largely upon where in the country you’re based and what it is you want your company to do.</a:t>
            </a:r>
          </a:p>
        </p:txBody>
      </p:sp>
    </p:spTree>
    <p:extLst>
      <p:ext uri="{BB962C8B-B14F-4D97-AF65-F5344CB8AC3E}">
        <p14:creationId xmlns:p14="http://schemas.microsoft.com/office/powerpoint/2010/main" val="10285918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3B706-49B0-4924-87FB-52DE5037BC4A}"/>
              </a:ext>
            </a:extLst>
          </p:cNvPr>
          <p:cNvSpPr>
            <a:spLocks noGrp="1"/>
          </p:cNvSpPr>
          <p:nvPr>
            <p:ph type="title"/>
          </p:nvPr>
        </p:nvSpPr>
        <p:spPr>
          <a:xfrm>
            <a:off x="609600" y="274638"/>
            <a:ext cx="10972800" cy="675273"/>
          </a:xfrm>
        </p:spPr>
        <p:txBody>
          <a:bodyPr>
            <a:normAutofit/>
          </a:bodyPr>
          <a:lstStyle/>
          <a:p>
            <a:r>
              <a:rPr lang="en-GB" sz="3600" b="1" dirty="0"/>
              <a:t>Licences and permits</a:t>
            </a:r>
          </a:p>
        </p:txBody>
      </p:sp>
      <p:sp>
        <p:nvSpPr>
          <p:cNvPr id="3" name="Content Placeholder 2">
            <a:extLst>
              <a:ext uri="{FF2B5EF4-FFF2-40B4-BE49-F238E27FC236}">
                <a16:creationId xmlns:a16="http://schemas.microsoft.com/office/drawing/2014/main" id="{57118740-568C-45CE-8AB3-D85D31FC52B6}"/>
              </a:ext>
            </a:extLst>
          </p:cNvPr>
          <p:cNvSpPr>
            <a:spLocks noGrp="1"/>
          </p:cNvSpPr>
          <p:nvPr>
            <p:ph idx="1"/>
          </p:nvPr>
        </p:nvSpPr>
        <p:spPr>
          <a:xfrm>
            <a:off x="511945" y="949911"/>
            <a:ext cx="10972800" cy="4563122"/>
          </a:xfrm>
        </p:spPr>
        <p:txBody>
          <a:bodyPr>
            <a:normAutofit fontScale="62500" lnSpcReduction="20000"/>
          </a:bodyPr>
          <a:lstStyle/>
          <a:p>
            <a:r>
              <a:rPr lang="en-GB" dirty="0"/>
              <a:t>Licences to play music (including background music)</a:t>
            </a:r>
          </a:p>
          <a:p>
            <a:r>
              <a:rPr lang="fr-FR" dirty="0"/>
              <a:t>Public </a:t>
            </a:r>
            <a:r>
              <a:rPr lang="fr-FR" dirty="0" err="1"/>
              <a:t>space</a:t>
            </a:r>
            <a:r>
              <a:rPr lang="fr-FR" dirty="0"/>
              <a:t> surveillance (CCTV) licence</a:t>
            </a:r>
          </a:p>
          <a:p>
            <a:r>
              <a:rPr lang="en-GB" dirty="0"/>
              <a:t>Discharge of trade effluent permit (England, Wales and Northern Ireland)</a:t>
            </a:r>
          </a:p>
          <a:p>
            <a:r>
              <a:rPr lang="en-GB" dirty="0"/>
              <a:t>Food business registration</a:t>
            </a:r>
          </a:p>
          <a:p>
            <a:r>
              <a:rPr lang="en-GB" dirty="0"/>
              <a:t>Premises licence (England and Wales)</a:t>
            </a:r>
          </a:p>
          <a:p>
            <a:r>
              <a:rPr lang="en-GB" dirty="0"/>
              <a:t>Market stall licence</a:t>
            </a:r>
          </a:p>
          <a:p>
            <a:r>
              <a:rPr lang="en-GB" dirty="0"/>
              <a:t>Street trading licence (England and Wales)</a:t>
            </a:r>
          </a:p>
          <a:p>
            <a:r>
              <a:rPr lang="en-GB" dirty="0"/>
              <a:t>TV Licence</a:t>
            </a:r>
          </a:p>
          <a:p>
            <a:r>
              <a:rPr lang="en-GB" dirty="0"/>
              <a:t>Child work permit (England and Wales)</a:t>
            </a:r>
          </a:p>
          <a:p>
            <a:r>
              <a:rPr lang="en-GB" dirty="0"/>
              <a:t>Permission to distribute leaflets (England and Wales)</a:t>
            </a:r>
          </a:p>
          <a:p>
            <a:r>
              <a:rPr lang="en-GB" dirty="0"/>
              <a:t>Personal licence to sell alcohol (England and Wales)</a:t>
            </a:r>
          </a:p>
          <a:p>
            <a:r>
              <a:rPr lang="en-GB" dirty="0"/>
              <a:t>Permission to place tables and chairs on the pavement</a:t>
            </a:r>
          </a:p>
          <a:p>
            <a:pPr marL="0" indent="0">
              <a:buNone/>
            </a:pPr>
            <a:endParaRPr lang="en-GB" dirty="0"/>
          </a:p>
          <a:p>
            <a:r>
              <a:rPr lang="en-GB" dirty="0"/>
              <a:t>And many more….   </a:t>
            </a:r>
            <a:r>
              <a:rPr lang="en-GB" b="1" dirty="0"/>
              <a:t>Which ones does your business need? What is the cost?</a:t>
            </a:r>
          </a:p>
          <a:p>
            <a:endParaRPr lang="en-GB" dirty="0"/>
          </a:p>
          <a:p>
            <a:endParaRPr lang="en-GB" dirty="0"/>
          </a:p>
          <a:p>
            <a:endParaRPr lang="fr-FR" dirty="0"/>
          </a:p>
          <a:p>
            <a:endParaRPr lang="en-GB" dirty="0"/>
          </a:p>
          <a:p>
            <a:pPr marL="0" indent="0">
              <a:buNone/>
            </a:pPr>
            <a:endParaRPr lang="en-GB" dirty="0"/>
          </a:p>
        </p:txBody>
      </p:sp>
    </p:spTree>
    <p:extLst>
      <p:ext uri="{BB962C8B-B14F-4D97-AF65-F5344CB8AC3E}">
        <p14:creationId xmlns:p14="http://schemas.microsoft.com/office/powerpoint/2010/main" val="22815891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3B706-49B0-4924-87FB-52DE5037BC4A}"/>
              </a:ext>
            </a:extLst>
          </p:cNvPr>
          <p:cNvSpPr>
            <a:spLocks noGrp="1"/>
          </p:cNvSpPr>
          <p:nvPr>
            <p:ph type="title"/>
          </p:nvPr>
        </p:nvSpPr>
        <p:spPr>
          <a:xfrm>
            <a:off x="609600" y="274638"/>
            <a:ext cx="10972800" cy="675273"/>
          </a:xfrm>
        </p:spPr>
        <p:txBody>
          <a:bodyPr>
            <a:normAutofit/>
          </a:bodyPr>
          <a:lstStyle/>
          <a:p>
            <a:pPr algn="l"/>
            <a:r>
              <a:rPr lang="en-GB" sz="3600" b="1" dirty="0">
                <a:solidFill>
                  <a:srgbClr val="0070C0"/>
                </a:solidFill>
              </a:rPr>
              <a:t>Further research </a:t>
            </a:r>
          </a:p>
        </p:txBody>
      </p:sp>
      <p:sp>
        <p:nvSpPr>
          <p:cNvPr id="3" name="Content Placeholder 2">
            <a:extLst>
              <a:ext uri="{FF2B5EF4-FFF2-40B4-BE49-F238E27FC236}">
                <a16:creationId xmlns:a16="http://schemas.microsoft.com/office/drawing/2014/main" id="{57118740-568C-45CE-8AB3-D85D31FC52B6}"/>
              </a:ext>
            </a:extLst>
          </p:cNvPr>
          <p:cNvSpPr>
            <a:spLocks noGrp="1"/>
          </p:cNvSpPr>
          <p:nvPr>
            <p:ph idx="1"/>
          </p:nvPr>
        </p:nvSpPr>
        <p:spPr>
          <a:xfrm>
            <a:off x="511945" y="1378258"/>
            <a:ext cx="10972800" cy="4101483"/>
          </a:xfrm>
        </p:spPr>
        <p:txBody>
          <a:bodyPr>
            <a:normAutofit/>
          </a:bodyPr>
          <a:lstStyle/>
          <a:p>
            <a:endParaRPr lang="fr-FR" dirty="0"/>
          </a:p>
          <a:p>
            <a:endParaRPr lang="en-GB" dirty="0"/>
          </a:p>
          <a:p>
            <a:pPr marL="0" indent="0">
              <a:buNone/>
            </a:pPr>
            <a:r>
              <a:rPr lang="en-GB" dirty="0"/>
              <a:t>Consider the “Operations” for your business. Write a paragraph on each aspect of Operations.</a:t>
            </a:r>
          </a:p>
        </p:txBody>
      </p:sp>
    </p:spTree>
    <p:extLst>
      <p:ext uri="{BB962C8B-B14F-4D97-AF65-F5344CB8AC3E}">
        <p14:creationId xmlns:p14="http://schemas.microsoft.com/office/powerpoint/2010/main" val="769716508"/>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710BD3F0AEEF84FA606FD601678EC93" ma:contentTypeVersion="33" ma:contentTypeDescription="Create a new document." ma:contentTypeScope="" ma:versionID="76b8256df648ee14cad47ef608274dd1">
  <xsd:schema xmlns:xsd="http://www.w3.org/2001/XMLSchema" xmlns:xs="http://www.w3.org/2001/XMLSchema" xmlns:p="http://schemas.microsoft.com/office/2006/metadata/properties" xmlns:ns3="af73078d-a5bc-48dc-b246-bc0132131284" xmlns:ns4="29175ae9-5035-4541-baef-9062a3a44232" targetNamespace="http://schemas.microsoft.com/office/2006/metadata/properties" ma:root="true" ma:fieldsID="7ea0f8f56c9f6356841d684a61a4aca1" ns3:_="" ns4:_="">
    <xsd:import namespace="af73078d-a5bc-48dc-b246-bc0132131284"/>
    <xsd:import namespace="29175ae9-5035-4541-baef-9062a3a44232"/>
    <xsd:element name="properties">
      <xsd:complexType>
        <xsd:sequence>
          <xsd:element name="documentManagement">
            <xsd:complexType>
              <xsd:all>
                <xsd:element ref="ns3:SharedWithUsers" minOccurs="0"/>
                <xsd:element ref="ns3:SharingHintHash" minOccurs="0"/>
                <xsd:element ref="ns3:SharedWithDetails" minOccurs="0"/>
                <xsd:element ref="ns4:MediaServiceMetadata" minOccurs="0"/>
                <xsd:element ref="ns4:MediaServiceFastMetadata" minOccurs="0"/>
                <xsd:element ref="ns4:MediaServiceAutoTags" minOccurs="0"/>
                <xsd:element ref="ns4:MediaServiceDateTaken" minOccurs="0"/>
                <xsd:element ref="ns4:MediaServiceLocation" minOccurs="0"/>
                <xsd:element ref="ns4:MediaServiceOCR" minOccurs="0"/>
                <xsd:element ref="ns4:MediaServiceEventHashCode" minOccurs="0"/>
                <xsd:element ref="ns4:MediaServiceGenerationTime" minOccurs="0"/>
                <xsd:element ref="ns4:NotebookType" minOccurs="0"/>
                <xsd:element ref="ns4:FolderType" minOccurs="0"/>
                <xsd:element ref="ns4:CultureName" minOccurs="0"/>
                <xsd:element ref="ns4:AppVersion" minOccurs="0"/>
                <xsd:element ref="ns4:TeamsChannelId" minOccurs="0"/>
                <xsd:element ref="ns4:Owner" minOccurs="0"/>
                <xsd:element ref="ns4:DefaultSectionNames" minOccurs="0"/>
                <xsd:element ref="ns4:Templates" minOccurs="0"/>
                <xsd:element ref="ns4:Teachers" minOccurs="0"/>
                <xsd:element ref="ns4:Students" minOccurs="0"/>
                <xsd:element ref="ns4:Student_Groups" minOccurs="0"/>
                <xsd:element ref="ns4:Invited_Teachers" minOccurs="0"/>
                <xsd:element ref="ns4:Invited_Students" minOccurs="0"/>
                <xsd:element ref="ns4:Self_Registration_Enabled" minOccurs="0"/>
                <xsd:element ref="ns4:Has_Teacher_Only_SectionGroup" minOccurs="0"/>
                <xsd:element ref="ns4:Is_Collaboration_Space_Locked" minOccurs="0"/>
                <xsd:element ref="ns4:IsNotebookLocked" minOccurs="0"/>
                <xsd:element ref="ns4:MediaServiceAutoKeyPoints" minOccurs="0"/>
                <xsd:element ref="ns4:MediaServiceKeyPoints" minOccurs="0"/>
                <xsd:element ref="ns4:Math_Settings" minOccurs="0"/>
                <xsd:element ref="ns4:Distribution_Groups" minOccurs="0"/>
                <xsd:element ref="ns4:LMS_Mappin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f73078d-a5bc-48dc-b246-bc0132131284"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9175ae9-5035-4541-baef-9062a3a44232"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Tags" ma:index="13" nillable="true" ma:displayName="MediaServiceAutoTags" ma:description="" ma:internalName="MediaServiceAutoTags" ma:readOnly="true">
      <xsd:simpleType>
        <xsd:restriction base="dms:Text"/>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Location" ma:index="15" nillable="true" ma:displayName="MediaServiceLocation" ma:description="" ma:internalName="MediaServiceLocation"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NotebookType" ma:index="19" nillable="true" ma:displayName="Notebook Type" ma:internalName="NotebookType">
      <xsd:simpleType>
        <xsd:restriction base="dms:Text"/>
      </xsd:simpleType>
    </xsd:element>
    <xsd:element name="FolderType" ma:index="20" nillable="true" ma:displayName="Folder Type" ma:internalName="FolderType">
      <xsd:simpleType>
        <xsd:restriction base="dms:Text"/>
      </xsd:simpleType>
    </xsd:element>
    <xsd:element name="CultureName" ma:index="21" nillable="true" ma:displayName="Culture Name" ma:internalName="CultureName">
      <xsd:simpleType>
        <xsd:restriction base="dms:Text"/>
      </xsd:simpleType>
    </xsd:element>
    <xsd:element name="AppVersion" ma:index="22" nillable="true" ma:displayName="App Version" ma:internalName="AppVersion">
      <xsd:simpleType>
        <xsd:restriction base="dms:Text"/>
      </xsd:simpleType>
    </xsd:element>
    <xsd:element name="TeamsChannelId" ma:index="23" nillable="true" ma:displayName="Teams Channel Id" ma:internalName="TeamsChannelId">
      <xsd:simpleType>
        <xsd:restriction base="dms:Text"/>
      </xsd:simpleType>
    </xsd:element>
    <xsd:element name="Owner" ma:index="24"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efaultSectionNames" ma:index="25" nillable="true" ma:displayName="Default Section Names" ma:internalName="DefaultSectionNames">
      <xsd:simpleType>
        <xsd:restriction base="dms:Note">
          <xsd:maxLength value="255"/>
        </xsd:restriction>
      </xsd:simpleType>
    </xsd:element>
    <xsd:element name="Templates" ma:index="26" nillable="true" ma:displayName="Templates" ma:internalName="Templates">
      <xsd:simpleType>
        <xsd:restriction base="dms:Note">
          <xsd:maxLength value="255"/>
        </xsd:restriction>
      </xsd:simpleType>
    </xsd:element>
    <xsd:element name="Teachers" ma:index="27"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28"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29"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Invited_Teachers" ma:index="30" nillable="true" ma:displayName="Invited Teachers" ma:internalName="Invited_Teachers">
      <xsd:simpleType>
        <xsd:restriction base="dms:Note">
          <xsd:maxLength value="255"/>
        </xsd:restriction>
      </xsd:simpleType>
    </xsd:element>
    <xsd:element name="Invited_Students" ma:index="31" nillable="true" ma:displayName="Invited Students" ma:internalName="Invited_Students">
      <xsd:simpleType>
        <xsd:restriction base="dms:Note">
          <xsd:maxLength value="255"/>
        </xsd:restriction>
      </xsd:simpleType>
    </xsd:element>
    <xsd:element name="Self_Registration_Enabled" ma:index="32" nillable="true" ma:displayName="Self Registration Enabled" ma:internalName="Self_Registration_Enabled">
      <xsd:simpleType>
        <xsd:restriction base="dms:Boolean"/>
      </xsd:simpleType>
    </xsd:element>
    <xsd:element name="Has_Teacher_Only_SectionGroup" ma:index="33" nillable="true" ma:displayName="Has Teacher Only SectionGroup" ma:internalName="Has_Teacher_Only_SectionGroup">
      <xsd:simpleType>
        <xsd:restriction base="dms:Boolean"/>
      </xsd:simpleType>
    </xsd:element>
    <xsd:element name="Is_Collaboration_Space_Locked" ma:index="34" nillable="true" ma:displayName="Is Collaboration Space Locked" ma:internalName="Is_Collaboration_Space_Locked">
      <xsd:simpleType>
        <xsd:restriction base="dms:Boolean"/>
      </xsd:simpleType>
    </xsd:element>
    <xsd:element name="IsNotebookLocked" ma:index="35" nillable="true" ma:displayName="Is Notebook Locked" ma:internalName="IsNotebookLocked">
      <xsd:simpleType>
        <xsd:restriction base="dms:Boolean"/>
      </xsd:simpleType>
    </xsd:element>
    <xsd:element name="MediaServiceAutoKeyPoints" ma:index="36" nillable="true" ma:displayName="MediaServiceAutoKeyPoints" ma:hidden="true" ma:internalName="MediaServiceAutoKeyPoints" ma:readOnly="true">
      <xsd:simpleType>
        <xsd:restriction base="dms:Note"/>
      </xsd:simpleType>
    </xsd:element>
    <xsd:element name="MediaServiceKeyPoints" ma:index="37" nillable="true" ma:displayName="KeyPoints" ma:internalName="MediaServiceKeyPoints" ma:readOnly="true">
      <xsd:simpleType>
        <xsd:restriction base="dms:Note">
          <xsd:maxLength value="255"/>
        </xsd:restriction>
      </xsd:simpleType>
    </xsd:element>
    <xsd:element name="Math_Settings" ma:index="38" nillable="true" ma:displayName="Math Settings" ma:internalName="Math_Settings">
      <xsd:simpleType>
        <xsd:restriction base="dms:Text"/>
      </xsd:simpleType>
    </xsd:element>
    <xsd:element name="Distribution_Groups" ma:index="39" nillable="true" ma:displayName="Distribution Groups" ma:internalName="Distribution_Groups">
      <xsd:simpleType>
        <xsd:restriction base="dms:Note">
          <xsd:maxLength value="255"/>
        </xsd:restriction>
      </xsd:simpleType>
    </xsd:element>
    <xsd:element name="LMS_Mappings" ma:index="40" nillable="true" ma:displayName="LMS Mappings" ma:internalName="LMS_Mappings">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elf_Registration_Enabled xmlns="29175ae9-5035-4541-baef-9062a3a44232" xsi:nil="true"/>
    <Teachers xmlns="29175ae9-5035-4541-baef-9062a3a44232">
      <UserInfo>
        <DisplayName/>
        <AccountId xsi:nil="true"/>
        <AccountType/>
      </UserInfo>
    </Teachers>
    <Student_Groups xmlns="29175ae9-5035-4541-baef-9062a3a44232">
      <UserInfo>
        <DisplayName/>
        <AccountId xsi:nil="true"/>
        <AccountType/>
      </UserInfo>
    </Student_Groups>
    <Distribution_Groups xmlns="29175ae9-5035-4541-baef-9062a3a44232" xsi:nil="true"/>
    <LMS_Mappings xmlns="29175ae9-5035-4541-baef-9062a3a44232" xsi:nil="true"/>
    <Is_Collaboration_Space_Locked xmlns="29175ae9-5035-4541-baef-9062a3a44232" xsi:nil="true"/>
    <Has_Teacher_Only_SectionGroup xmlns="29175ae9-5035-4541-baef-9062a3a44232" xsi:nil="true"/>
    <CultureName xmlns="29175ae9-5035-4541-baef-9062a3a44232" xsi:nil="true"/>
    <Invited_Students xmlns="29175ae9-5035-4541-baef-9062a3a44232" xsi:nil="true"/>
    <DefaultSectionNames xmlns="29175ae9-5035-4541-baef-9062a3a44232" xsi:nil="true"/>
    <Templates xmlns="29175ae9-5035-4541-baef-9062a3a44232" xsi:nil="true"/>
    <TeamsChannelId xmlns="29175ae9-5035-4541-baef-9062a3a44232" xsi:nil="true"/>
    <Math_Settings xmlns="29175ae9-5035-4541-baef-9062a3a44232" xsi:nil="true"/>
    <Owner xmlns="29175ae9-5035-4541-baef-9062a3a44232">
      <UserInfo>
        <DisplayName/>
        <AccountId xsi:nil="true"/>
        <AccountType/>
      </UserInfo>
    </Owner>
    <Invited_Teachers xmlns="29175ae9-5035-4541-baef-9062a3a44232" xsi:nil="true"/>
    <IsNotebookLocked xmlns="29175ae9-5035-4541-baef-9062a3a44232" xsi:nil="true"/>
    <NotebookType xmlns="29175ae9-5035-4541-baef-9062a3a44232" xsi:nil="true"/>
    <FolderType xmlns="29175ae9-5035-4541-baef-9062a3a44232" xsi:nil="true"/>
    <Students xmlns="29175ae9-5035-4541-baef-9062a3a44232">
      <UserInfo>
        <DisplayName/>
        <AccountId xsi:nil="true"/>
        <AccountType/>
      </UserInfo>
    </Students>
    <AppVersion xmlns="29175ae9-5035-4541-baef-9062a3a44232" xsi:nil="true"/>
  </documentManagement>
</p:properties>
</file>

<file path=customXml/itemProps1.xml><?xml version="1.0" encoding="utf-8"?>
<ds:datastoreItem xmlns:ds="http://schemas.openxmlformats.org/officeDocument/2006/customXml" ds:itemID="{63BD13BD-8FF7-47E9-9932-83998421BB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f73078d-a5bc-48dc-b246-bc0132131284"/>
    <ds:schemaRef ds:uri="29175ae9-5035-4541-baef-9062a3a4423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9A5A7D2-54A9-42CC-A4FC-C7ABCF61AC02}">
  <ds:schemaRefs>
    <ds:schemaRef ds:uri="http://schemas.microsoft.com/sharepoint/v3/contenttype/forms"/>
  </ds:schemaRefs>
</ds:datastoreItem>
</file>

<file path=customXml/itemProps3.xml><?xml version="1.0" encoding="utf-8"?>
<ds:datastoreItem xmlns:ds="http://schemas.openxmlformats.org/officeDocument/2006/customXml" ds:itemID="{98EE9249-4EBE-49A9-857A-47DFC66EC19B}">
  <ds:schemaRefs>
    <ds:schemaRef ds:uri="http://schemas.microsoft.com/office/2006/metadata/properties"/>
    <ds:schemaRef ds:uri="http://schemas.microsoft.com/office/infopath/2007/PartnerControls"/>
    <ds:schemaRef ds:uri="29175ae9-5035-4541-baef-9062a3a44232"/>
  </ds:schemaRefs>
</ds:datastoreItem>
</file>

<file path=docProps/app.xml><?xml version="1.0" encoding="utf-8"?>
<Properties xmlns="http://schemas.openxmlformats.org/officeDocument/2006/extended-properties" xmlns:vt="http://schemas.openxmlformats.org/officeDocument/2006/docPropsVTypes">
  <TotalTime>94</TotalTime>
  <Words>690</Words>
  <Application>Microsoft Office PowerPoint</Application>
  <PresentationFormat>Widescreen</PresentationFormat>
  <Paragraphs>102</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Arial Rounded MT Bold</vt:lpstr>
      <vt:lpstr>Calibri</vt:lpstr>
      <vt:lpstr>Myriad Pro</vt:lpstr>
      <vt:lpstr>20140311PresentationUWTSDTemplate</vt:lpstr>
      <vt:lpstr>CertHE Skills for the Workplace Module: BMSK4006</vt:lpstr>
      <vt:lpstr>  Operations</vt:lpstr>
      <vt:lpstr>What are Operations?</vt:lpstr>
      <vt:lpstr>Aspects of Ops</vt:lpstr>
      <vt:lpstr>Your people</vt:lpstr>
      <vt:lpstr>Your people</vt:lpstr>
      <vt:lpstr>Location</vt:lpstr>
      <vt:lpstr>Location</vt:lpstr>
      <vt:lpstr>Production facilities</vt:lpstr>
      <vt:lpstr>Production facilities</vt:lpstr>
      <vt:lpstr>Management information systems</vt:lpstr>
      <vt:lpstr>Information technology systems IT</vt:lpstr>
      <vt:lpstr>Risk Analysis</vt:lpstr>
      <vt:lpstr>Risk Analysis</vt:lpstr>
      <vt:lpstr>Licences and permits</vt:lpstr>
      <vt:lpstr>Licences and permits</vt:lpstr>
      <vt:lpstr>Further research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CertHE Skills for the Workplace Module: BMSK4006</dc:title>
  <dc:creator>Michaela Schriek</dc:creator>
  <cp:lastModifiedBy>Julia Ault</cp:lastModifiedBy>
  <cp:revision>14</cp:revision>
  <dcterms:created xsi:type="dcterms:W3CDTF">2020-04-07T13:24:24Z</dcterms:created>
  <dcterms:modified xsi:type="dcterms:W3CDTF">2020-06-09T19:19:24Z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0x010100E710BD3F0AEEF84FA606FD601678EC93</vt:lpwstr>
  </property>
</Properties>
</file>